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1" r:id="rId1"/>
  </p:sldMasterIdLst>
  <p:notesMasterIdLst>
    <p:notesMasterId r:id="rId23"/>
  </p:notesMasterIdLst>
  <p:sldIdLst>
    <p:sldId id="259" r:id="rId2"/>
    <p:sldId id="324" r:id="rId3"/>
    <p:sldId id="378" r:id="rId4"/>
    <p:sldId id="377" r:id="rId5"/>
    <p:sldId id="325" r:id="rId6"/>
    <p:sldId id="279" r:id="rId7"/>
    <p:sldId id="280" r:id="rId8"/>
    <p:sldId id="375" r:id="rId9"/>
    <p:sldId id="373" r:id="rId10"/>
    <p:sldId id="342" r:id="rId11"/>
    <p:sldId id="376" r:id="rId12"/>
    <p:sldId id="371" r:id="rId13"/>
    <p:sldId id="281" r:id="rId14"/>
    <p:sldId id="344" r:id="rId15"/>
    <p:sldId id="380" r:id="rId16"/>
    <p:sldId id="345" r:id="rId17"/>
    <p:sldId id="359" r:id="rId18"/>
    <p:sldId id="368" r:id="rId19"/>
    <p:sldId id="360" r:id="rId20"/>
    <p:sldId id="352" r:id="rId21"/>
    <p:sldId id="335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B3"/>
    <a:srgbClr val="E9FFB9"/>
    <a:srgbClr val="8CB0E1"/>
    <a:srgbClr val="444444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18F3E-BF47-4BF8-98AD-1E780323CA79}" v="3" dt="2024-05-06T17:00:40.193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3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זה שבצ'קה" userId="7753e0b0-8743-4151-b30b-fc0432ae29b1" providerId="ADAL" clId="{A9418F3E-BF47-4BF8-98AD-1E780323CA79}"/>
    <pc:docChg chg="custSel modSld">
      <pc:chgData name="ליזה שבצ'קה" userId="7753e0b0-8743-4151-b30b-fc0432ae29b1" providerId="ADAL" clId="{A9418F3E-BF47-4BF8-98AD-1E780323CA79}" dt="2024-05-06T17:00:59.815" v="39" actId="20577"/>
      <pc:docMkLst>
        <pc:docMk/>
      </pc:docMkLst>
      <pc:sldChg chg="modSp mod">
        <pc:chgData name="ליזה שבצ'קה" userId="7753e0b0-8743-4151-b30b-fc0432ae29b1" providerId="ADAL" clId="{A9418F3E-BF47-4BF8-98AD-1E780323CA79}" dt="2024-05-06T17:00:59.815" v="39" actId="20577"/>
        <pc:sldMkLst>
          <pc:docMk/>
          <pc:sldMk cId="1387148356" sldId="352"/>
        </pc:sldMkLst>
        <pc:graphicFrameChg chg="mod modGraphic">
          <ac:chgData name="ליזה שבצ'קה" userId="7753e0b0-8743-4151-b30b-fc0432ae29b1" providerId="ADAL" clId="{A9418F3E-BF47-4BF8-98AD-1E780323CA79}" dt="2024-05-06T17:00:59.815" v="39" actId="20577"/>
          <ac:graphicFrameMkLst>
            <pc:docMk/>
            <pc:sldMk cId="1387148356" sldId="352"/>
            <ac:graphicFrameMk id="6" creationId="{608AF612-ED10-6ABA-B574-34BEA86C9DD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D459D68-358D-49DC-BC01-D0229A7F7D7F}" type="datetimeFigureOut">
              <a:rPr lang="he-IL" smtClean="0"/>
              <a:t>כ"ח/ניסן/תשפ"ד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C193EE1-384E-46B2-9496-DB40D2F14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8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E71D-D40C-A573-C3A0-4B63532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12AD-2CB3-F727-F07A-3130EEC5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3D85-D001-77EE-5A5D-08A0E326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A4A54-538D-4AFF-9C88-62514F625171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1924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E03B-6B2D-7C2A-A547-0F24B08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C0AF-FAB4-1499-453B-B77FC619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73ED-29AB-CC9C-1505-5298738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5BCFA-4630-4AF7-AA9E-521F37A28B3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52136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44F1-A3F3-E45E-F809-C775B75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3B12-C363-0BEF-A3B8-77CCE1B8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455A-2044-AAE8-B640-405096B8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7485-B22C-4E8F-ADDB-EE97396475A5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95194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03F7B-92D3-ED6A-D98E-65A9581B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E7B3E-2566-0ADD-77A7-6C53F01A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B69BE-110E-7DD9-CDE9-125523D5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761F1-ADDA-43F3-B2D9-8AD6305F27BE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05717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CDD1B-0942-8B79-B21C-A18CC046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78DC-146D-7FBB-DF85-905A2DFB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55A2-1769-9273-E4D9-CC438673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04226-5DF0-4DD9-A806-D43A7AAAC1B3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9454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5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0A73-D401-0646-C7D6-6F029A2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C858-7FF4-369E-8B42-5E05D7C8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EF8C-F963-67B5-9730-D2DEAB3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128DD-9392-439D-A7E0-F725EF8D49C0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8061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991-EBB2-872C-E6B0-6AFB065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7654-B21F-D3F7-E61C-4292291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F531-845D-A09E-1FC3-82F46038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064BC8-959F-4083-BDA4-2AC3295F644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7779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995A-ABE2-510F-A339-E5D227A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E9E9D-CC9D-7711-73B4-4E76925E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41774-1933-68C2-22BD-77E79D32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2958A-E645-4FCE-BE4A-07F3AF142E64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2776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D0417-27BE-85D9-18DD-6C25C46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9C88A-DA43-E5B0-A701-8ED792F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D46C-9A6F-5363-D650-3E6F318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39862-928B-4089-9D78-64CE4444991A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9674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C650C-D6D3-4DB6-6D68-283D167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F00A9-85EF-0D08-BD33-F6085AF3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68C93-F19C-9DF1-CAEE-82449291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1D105-50E6-4C7A-90C5-B3DD0430B2DB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3370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0CD6-933E-9B93-47B4-AAC49514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A1D32-B5AC-732C-E417-6BEE8C73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85E1-1433-8810-BD88-218AD0E4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3D3D9-D7CC-460E-96C5-0E89F6D4B059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610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6B38-0C17-AB23-CBFF-65EB1FCE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1BEF-2954-0CCA-74AA-AA469281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4818-1FA8-309B-B88F-2E1D91C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6A9510-E689-4CA1-ABCD-3DBEAB2129B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0826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05E8-0E65-6C70-2F59-B3DC72E5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EEC1-9767-EF2F-DD7C-5028D0E8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5B9F-64A3-D386-D793-5D6C627A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50FFC-6450-4999-BCDB-3E7A254F9CC3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90706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B856C77-B15C-32BF-6396-3738E8DE9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FE9D517-C4F4-4A6E-15E4-ED53CBB9E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A64D8F0B-8C63-0662-FF93-B8B57BC4D6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7D98D868-E2E4-051F-6615-9915CB1D62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D13293A6-368C-D8B0-D078-1465BC4635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9E43479-2783-4E52-9F7D-89D416B62206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4642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31" name="Rectangle 195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ster Dark blue 3D mosaic technology background. - PIXERS.US">
            <a:extLst>
              <a:ext uri="{FF2B5EF4-FFF2-40B4-BE49-F238E27FC236}">
                <a16:creationId xmlns:a16="http://schemas.microsoft.com/office/drawing/2014/main" id="{87E59D18-6FF1-EFB4-8333-A95DF8E9F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1" r="-1" b="11844"/>
          <a:stretch/>
        </p:blipFill>
        <p:spPr bwMode="auto">
          <a:xfrm>
            <a:off x="2489659" y="-639681"/>
            <a:ext cx="10594800" cy="81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33" name="Rectangle 195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735284" cy="3204134"/>
          </a:xfrm>
        </p:spPr>
        <p:txBody>
          <a:bodyPr anchor="b">
            <a:noAutofit/>
          </a:bodyPr>
          <a:lstStyle/>
          <a:p>
            <a:pPr algn="l" rtl="0">
              <a:lnSpc>
                <a:spcPct val="90000"/>
              </a:lnSpc>
              <a:spcAft>
                <a:spcPts val="800"/>
              </a:spcAft>
            </a:pPr>
            <a:r>
              <a:rPr lang="en-US" sz="4000" b="1" i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Image Enhancement</a:t>
            </a:r>
            <a:br>
              <a:rPr lang="en-US" sz="4000" b="1" i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i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with Super-Resolution and Controlled Noise</a:t>
            </a:r>
          </a:p>
        </p:txBody>
      </p:sp>
      <p:sp>
        <p:nvSpPr>
          <p:cNvPr id="19461" name="Rectangle 30">
            <a:extLst>
              <a:ext uri="{FF2B5EF4-FFF2-40B4-BE49-F238E27FC236}">
                <a16:creationId xmlns:a16="http://schemas.microsoft.com/office/drawing/2014/main" id="{70226075-838C-908A-7DE7-2E557B3518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7980" y="5100055"/>
            <a:ext cx="4023359" cy="1502213"/>
          </a:xfrm>
        </p:spPr>
        <p:txBody>
          <a:bodyPr>
            <a:normAutofit fontScale="92500" lnSpcReduction="1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en-IL" sz="2000" u="sng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Students:</a:t>
            </a:r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Liza Shvachka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en-IL" sz="2000" spc="-5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Avishai</a:t>
            </a:r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Hershkovitz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en-IL" sz="2000" u="sng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Supervisor:</a:t>
            </a:r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Dr. Renata Avros</a:t>
            </a:r>
          </a:p>
          <a:p>
            <a:pPr algn="l" eaLnBrk="1" hangingPunct="1">
              <a:lnSpc>
                <a:spcPct val="150000"/>
              </a:lnSpc>
            </a:pPr>
            <a:endParaRPr lang="en-US" altLang="en-IL" sz="2000" spc="-5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535" name="Rectangle 195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37" name="Rectangle 195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819FAD5F-FBCA-1765-EA5D-956D5A4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14789"/>
            <a:ext cx="64770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tx1"/>
                    </a:gs>
                    <a:gs pos="100000">
                      <a:srgbClr val="000066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Aft>
                <a:spcPct val="0"/>
              </a:spcAft>
              <a:buNone/>
            </a:pPr>
            <a:endParaRPr lang="en-IL" altLang="en-IL">
              <a:solidFill>
                <a:srgbClr val="000000"/>
              </a:solidFill>
            </a:endParaRPr>
          </a:p>
        </p:txBody>
      </p:sp>
      <p:pic>
        <p:nvPicPr>
          <p:cNvPr id="10" name="תמונה 9" descr="תמונה שמכילה פני אדם, צילום מסך, אדם, ילדה&#10;&#10;התיאור נוצר באופן אוטומטי">
            <a:extLst>
              <a:ext uri="{FF2B5EF4-FFF2-40B4-BE49-F238E27FC236}">
                <a16:creationId xmlns:a16="http://schemas.microsoft.com/office/drawing/2014/main" id="{C3DA2782-BBFA-5745-5A2F-7402F38EA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6"/>
          <a:stretch/>
        </p:blipFill>
        <p:spPr>
          <a:xfrm>
            <a:off x="6796979" y="1721012"/>
            <a:ext cx="4735285" cy="2844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7008120D-2711-0128-E539-AF1C2FCD9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3825875" cy="9004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0">
            <a:extLst>
              <a:ext uri="{FF2B5EF4-FFF2-40B4-BE49-F238E27FC236}">
                <a16:creationId xmlns:a16="http://schemas.microsoft.com/office/drawing/2014/main" id="{A94F187D-DF55-ED39-DD58-A9E6ECF0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37" y="4524193"/>
            <a:ext cx="3971132" cy="40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24-1-R-12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3782" y="3577898"/>
            <a:ext cx="5493746" cy="9690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 Resolution</a:t>
            </a:r>
            <a:endParaRPr lang="en-US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88AE427-D85B-B8A5-08ED-F396DE911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88" b="71474"/>
          <a:stretch/>
        </p:blipFill>
        <p:spPr>
          <a:xfrm>
            <a:off x="7089321" y="6255617"/>
            <a:ext cx="4708833" cy="15198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EBBB512-0558-F425-235E-AF8DE51B16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" t="5352" r="59800" b="2840"/>
          <a:stretch/>
        </p:blipFill>
        <p:spPr>
          <a:xfrm>
            <a:off x="7672086" y="625683"/>
            <a:ext cx="3543301" cy="54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8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58712F2A-6888-E3C4-BB16-A7CABA454F99}"/>
              </a:ext>
            </a:extLst>
          </p:cNvPr>
          <p:cNvSpPr/>
          <p:nvPr/>
        </p:nvSpPr>
        <p:spPr>
          <a:xfrm>
            <a:off x="461172" y="805662"/>
            <a:ext cx="73765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 Resolution Train process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F27D4A8-0B27-0258-D270-77F385FE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44" y="2149572"/>
            <a:ext cx="2757385" cy="4092011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34B0074-A73A-4B8B-F2F8-9F5B588DF509}"/>
              </a:ext>
            </a:extLst>
          </p:cNvPr>
          <p:cNvSpPr txBox="1"/>
          <p:nvPr/>
        </p:nvSpPr>
        <p:spPr>
          <a:xfrm>
            <a:off x="461171" y="2498800"/>
            <a:ext cx="8371544" cy="29341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39" indent="-285739" algn="l" rtl="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Low-Resolution input: High-resolution images, down-sampled, blurred, up-sampled.</a:t>
            </a:r>
          </a:p>
          <a:p>
            <a:pPr algn="l" rtl="0">
              <a:spcAft>
                <a:spcPts val="500"/>
              </a:spcAft>
            </a:pPr>
            <a:endParaRPr lang="en-US" sz="24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RU-net Model: </a:t>
            </a: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egradation module and a new U-net architecture</a:t>
            </a:r>
          </a:p>
          <a:p>
            <a:pPr marL="285739" indent="-285739" algn="l" rtl="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High-resolution, denoised, visually enhanced images.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3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58712F2A-6888-E3C4-BB16-A7CABA454F99}"/>
              </a:ext>
            </a:extLst>
          </p:cNvPr>
          <p:cNvSpPr/>
          <p:nvPr/>
        </p:nvSpPr>
        <p:spPr>
          <a:xfrm>
            <a:off x="516133" y="772220"/>
            <a:ext cx="1056275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Super-Resolution - RU-net Phase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2" name="תמונה 1" descr="תמונה שמכילה טקסט, צילום מסך, תרשים, מקביל&#10;&#10;התיאור נוצר באופן אוטומטי">
            <a:extLst>
              <a:ext uri="{FF2B5EF4-FFF2-40B4-BE49-F238E27FC236}">
                <a16:creationId xmlns:a16="http://schemas.microsoft.com/office/drawing/2014/main" id="{5BED35F1-DE7F-CCD6-5C52-831071AF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8" y="1906621"/>
            <a:ext cx="9816004" cy="45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452122" y="469629"/>
            <a:ext cx="73765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>
              <a:lnSpc>
                <a:spcPts val="4556"/>
              </a:lnSpc>
            </a:pPr>
            <a:r>
              <a:rPr lang="en-US" sz="54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Expected Achievements</a:t>
            </a:r>
            <a:endParaRPr lang="en-US" sz="5400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549E2B8-41BE-1B8C-BB4E-2882EBDC9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88" b="71474"/>
          <a:stretch/>
        </p:blipFill>
        <p:spPr>
          <a:xfrm>
            <a:off x="-97970" y="1105632"/>
            <a:ext cx="12025810" cy="388112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D815E952-1045-7312-3FE8-14CE5DCB0B96}"/>
              </a:ext>
            </a:extLst>
          </p:cNvPr>
          <p:cNvSpPr/>
          <p:nvPr/>
        </p:nvSpPr>
        <p:spPr>
          <a:xfrm>
            <a:off x="452122" y="1766616"/>
            <a:ext cx="10926430" cy="3775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super-resolution techniques without explicit images.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corrupted images into clean 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effectiveness of our models of reconstructions.</a:t>
            </a:r>
          </a:p>
          <a:p>
            <a:pPr algn="l" rtl="0"/>
            <a:endParaRPr lang="en-US" sz="240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Integrating both models into a unified model is planned.</a:t>
            </a:r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86" name="Rectangle 1948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88" name="Freeform: Shape 1948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90" name="Freeform: Shape 1948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Case</a:t>
            </a:r>
            <a:endParaRPr lang="en-US" altLang="en-IL" b="1" i="1" kern="12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19492" name="Rectangle 194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94" name="Rectangle 194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תמונה 2" descr="תמונה שמכילה טקסט, צילום מסך, תרשים, עיגול&#10;&#10;התיאור נוצר באופן אוטומטי">
            <a:extLst>
              <a:ext uri="{FF2B5EF4-FFF2-40B4-BE49-F238E27FC236}">
                <a16:creationId xmlns:a16="http://schemas.microsoft.com/office/drawing/2014/main" id="{80F107DC-8A3A-9BB0-9C47-3B9C61FB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918016"/>
            <a:ext cx="6408836" cy="4870715"/>
          </a:xfrm>
          <a:prstGeom prst="rect">
            <a:avLst/>
          </a:prstGeom>
          <a:noFill/>
        </p:spPr>
      </p:pic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8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86" name="Rectangle 1948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88" name="Freeform: Shape 1948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90" name="Freeform: Shape 1948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4620" y="1122363"/>
            <a:ext cx="4416721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Sequence</a:t>
            </a:r>
            <a:endParaRPr lang="en-US" altLang="en-IL" b="1" i="1" kern="12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19492" name="Rectangle 194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94" name="Rectangle 194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pic>
        <p:nvPicPr>
          <p:cNvPr id="2" name="תמונה 1" descr="תמונה שמכילה טקסט, תרשים, מקביל, מספר&#10;&#10;התיאור נוצר באופן אוטומטי">
            <a:extLst>
              <a:ext uri="{FF2B5EF4-FFF2-40B4-BE49-F238E27FC236}">
                <a16:creationId xmlns:a16="http://schemas.microsoft.com/office/drawing/2014/main" id="{495500CD-D284-CFB6-8EB8-95376594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24" y="698835"/>
            <a:ext cx="8138494" cy="56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2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BFE365E-2A2B-92A1-30E9-1432619277F3}"/>
              </a:ext>
            </a:extLst>
          </p:cNvPr>
          <p:cNvSpPr/>
          <p:nvPr/>
        </p:nvSpPr>
        <p:spPr>
          <a:xfrm>
            <a:off x="5120987" y="1765980"/>
            <a:ext cx="1946978" cy="4183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/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Home page</a:t>
            </a:r>
          </a:p>
          <a:p>
            <a:pPr algn="l" rtl="0"/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65B359C-DE9E-62EA-2339-311D78C5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6" y="2220293"/>
            <a:ext cx="7772400" cy="43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BFE365E-2A2B-92A1-30E9-1432619277F3}"/>
              </a:ext>
            </a:extLst>
          </p:cNvPr>
          <p:cNvSpPr/>
          <p:nvPr/>
        </p:nvSpPr>
        <p:spPr>
          <a:xfrm>
            <a:off x="4889419" y="1764860"/>
            <a:ext cx="2410113" cy="4183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/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 Models page</a:t>
            </a:r>
          </a:p>
          <a:p>
            <a:pPr algn="l" rtl="0"/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E76DF8-8CC1-D2A4-48DB-91F1FF94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13" y="2259861"/>
            <a:ext cx="7772400" cy="4369292"/>
          </a:xfrm>
          <a:prstGeom prst="rect">
            <a:avLst/>
          </a:prstGeom>
        </p:spPr>
      </p:pic>
      <p:sp>
        <p:nvSpPr>
          <p:cNvPr id="3" name="Rectangle 29">
            <a:extLst>
              <a:ext uri="{FF2B5EF4-FFF2-40B4-BE49-F238E27FC236}">
                <a16:creationId xmlns:a16="http://schemas.microsoft.com/office/drawing/2014/main" id="{85D8D6BA-283B-A832-8058-80A8AA58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altLang="en-IL" sz="5400" b="1" i="1" spc="-5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9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BFE365E-2A2B-92A1-30E9-1432619277F3}"/>
              </a:ext>
            </a:extLst>
          </p:cNvPr>
          <p:cNvSpPr/>
          <p:nvPr/>
        </p:nvSpPr>
        <p:spPr>
          <a:xfrm>
            <a:off x="3952136" y="1732346"/>
            <a:ext cx="3901544" cy="4183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/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Evolution metrics of train page</a:t>
            </a:r>
          </a:p>
          <a:p>
            <a:pPr algn="l" rtl="0"/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CEDD835-00E3-EA97-30CF-CB684884A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altLang="en-IL" sz="5400" b="1" i="1" spc="-5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DE14932-517B-E223-6D8A-B32BFDDC4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2"/>
          <a:stretch/>
        </p:blipFill>
        <p:spPr bwMode="auto">
          <a:xfrm>
            <a:off x="2219426" y="2183172"/>
            <a:ext cx="7750098" cy="43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2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BFE365E-2A2B-92A1-30E9-1432619277F3}"/>
              </a:ext>
            </a:extLst>
          </p:cNvPr>
          <p:cNvSpPr/>
          <p:nvPr/>
        </p:nvSpPr>
        <p:spPr>
          <a:xfrm>
            <a:off x="4853836" y="1755457"/>
            <a:ext cx="2410113" cy="4183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/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Restore Image page</a:t>
            </a:r>
            <a:b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5760850-4678-13DF-F06C-30897233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6" y="2229395"/>
            <a:ext cx="7772400" cy="4390066"/>
          </a:xfrm>
          <a:prstGeom prst="rect">
            <a:avLst/>
          </a:prstGeom>
        </p:spPr>
      </p:pic>
      <p:sp>
        <p:nvSpPr>
          <p:cNvPr id="8" name="Rectangle 29">
            <a:extLst>
              <a:ext uri="{FF2B5EF4-FFF2-40B4-BE49-F238E27FC236}">
                <a16:creationId xmlns:a16="http://schemas.microsoft.com/office/drawing/2014/main" id="{A99831FC-2F1F-3FB8-80F4-3FFF023AD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altLang="en-IL" sz="5400" b="1" i="1" spc="-5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the problem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74B50B9-58A6-0445-3BA2-2EF94D6A62FB}"/>
              </a:ext>
            </a:extLst>
          </p:cNvPr>
          <p:cNvSpPr/>
          <p:nvPr/>
        </p:nvSpPr>
        <p:spPr>
          <a:xfrm>
            <a:off x="572493" y="2094502"/>
            <a:ext cx="10926430" cy="3775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models rely on clean images for restoration, which are sometimes unavailable.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models require deep understanding.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Dealing with the real world where images are varied, including different exposure levels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3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 Test process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608AF612-ED10-6ABA-B574-34BEA86C9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1145"/>
              </p:ext>
            </p:extLst>
          </p:nvPr>
        </p:nvGraphicFramePr>
        <p:xfrm>
          <a:off x="1953174" y="1911493"/>
          <a:ext cx="8257157" cy="4618884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2578103">
                  <a:extLst>
                    <a:ext uri="{9D8B030D-6E8A-4147-A177-3AD203B41FA5}">
                      <a16:colId xmlns:a16="http://schemas.microsoft.com/office/drawing/2014/main" val="3618626346"/>
                    </a:ext>
                  </a:extLst>
                </a:gridCol>
                <a:gridCol w="3216954">
                  <a:extLst>
                    <a:ext uri="{9D8B030D-6E8A-4147-A177-3AD203B41FA5}">
                      <a16:colId xmlns:a16="http://schemas.microsoft.com/office/drawing/2014/main" val="2462495555"/>
                    </a:ext>
                  </a:extLst>
                </a:gridCol>
                <a:gridCol w="2462100">
                  <a:extLst>
                    <a:ext uri="{9D8B030D-6E8A-4147-A177-3AD203B41FA5}">
                      <a16:colId xmlns:a16="http://schemas.microsoft.com/office/drawing/2014/main" val="1448914175"/>
                    </a:ext>
                  </a:extLst>
                </a:gridCol>
              </a:tblGrid>
              <a:tr h="285552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Excepted result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Test description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Module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983876889"/>
                  </a:ext>
                </a:extLst>
              </a:tr>
              <a:tr h="154823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Open 'Home’  page</a:t>
                      </a:r>
                      <a:endParaRPr lang="en-US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Click 'Home' button in navbar menu</a:t>
                      </a: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Home page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1686624020"/>
                  </a:ext>
                </a:extLst>
              </a:tr>
              <a:tr h="154823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Open 'Train Models’ page</a:t>
                      </a:r>
                      <a:endParaRPr lang="en-US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Click 'Train Models' in navbar menu</a:t>
                      </a: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Home page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605910097"/>
                  </a:ext>
                </a:extLst>
              </a:tr>
              <a:tr h="316813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Open 'Restore an image’ page</a:t>
                      </a:r>
                      <a:endParaRPr lang="en-US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Click 'Restore an image' button in navbar menu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Home page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2442485274"/>
                  </a:ext>
                </a:extLst>
              </a:tr>
              <a:tr h="395084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Open 'Upload dataset’ page</a:t>
                      </a:r>
                      <a:endParaRPr lang="en-US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Click 'Upload dataset' button in navbar menu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Home page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2649660415"/>
                  </a:ext>
                </a:extLst>
              </a:tr>
              <a:tr h="570548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Option ‘Super resolution' should </a:t>
                      </a: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be chosen.</a:t>
                      </a:r>
                      <a:endParaRPr lang="en-US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Click on combo box 'Type of model' and choose 'Super resolution'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Train Models window&gt;Type of Model</a:t>
                      </a: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1594554552"/>
                  </a:ext>
                </a:extLst>
              </a:tr>
              <a:tr h="551736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Option ‘Noise2Noise' should </a:t>
                      </a: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be chosen</a:t>
                      </a: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Click on combo box 'Type of model' and choose 'Noise2Noise'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Train Models window -&gt;Type of model 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1597652138"/>
                  </a:ext>
                </a:extLst>
              </a:tr>
              <a:tr h="478802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Option ‘Gaussian' should</a:t>
                      </a: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be chosen</a:t>
                      </a: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Click on combo box 'Type of noise' and choose 'Gaussian'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Train Models window -&gt;Type of model (Noise2Noise)-&gt;Type of noise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87" marR="65387" marT="0" marB="0"/>
                </a:tc>
                <a:extLst>
                  <a:ext uri="{0D108BD9-81ED-4DB2-BD59-A6C34878D82A}">
                    <a16:rowId xmlns:a16="http://schemas.microsoft.com/office/drawing/2014/main" val="37906072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 'Train process' window with active training timer and current PSNR present window</a:t>
                      </a:r>
                      <a:r>
                        <a:rPr lang="he-IL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Click on 'Train' button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 Models window -&gt;Train Process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93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 to step of Clear image processing with active precent of the clear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Click on button 'Start process'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Restore an image window-&gt;Clear image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853318"/>
                  </a:ext>
                </a:extLst>
              </a:tr>
              <a:tr h="339414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Download the clean image to your computer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Click on button 'download'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Restore an image window-&gt;Finish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998541"/>
                  </a:ext>
                </a:extLst>
              </a:tr>
              <a:tr h="478802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alert in green will pop up with message 'Dataset uploaded'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Click on 'Import dataset' button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Upload dataset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4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30" name="Rectangle 1950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01" name="Picture 19487" descr="Cat on the earth">
            <a:extLst>
              <a:ext uri="{FF2B5EF4-FFF2-40B4-BE49-F238E27FC236}">
                <a16:creationId xmlns:a16="http://schemas.microsoft.com/office/drawing/2014/main" id="{E72EA9B9-E640-A4C9-BE8F-7265AADD9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0" r="13058" b="78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531" name="Rectangle 195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IL" sz="4800" b="1" i="1" spc="-5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Thanks for your attention</a:t>
            </a:r>
            <a:r>
              <a:rPr lang="en-US" altLang="en-IL" sz="4800" b="1" spc="-50" dirty="0">
                <a:solidFill>
                  <a:schemeClr val="bg1"/>
                </a:solidFill>
                <a:latin typeface="PT Sans" panose="020B0503020203020204" pitchFamily="34" charset="0"/>
              </a:rPr>
              <a:t>!</a:t>
            </a:r>
          </a:p>
        </p:txBody>
      </p:sp>
      <p:sp>
        <p:nvSpPr>
          <p:cNvPr id="19461" name="Rectangle 30">
            <a:extLst>
              <a:ext uri="{FF2B5EF4-FFF2-40B4-BE49-F238E27FC236}">
                <a16:creationId xmlns:a16="http://schemas.microsoft.com/office/drawing/2014/main" id="{70226075-838C-908A-7DE7-2E557B3518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1700" spc="-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Liza Shvachka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IL" sz="1700" spc="-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Avishai Hershkovitz</a:t>
            </a:r>
          </a:p>
        </p:txBody>
      </p:sp>
      <p:sp>
        <p:nvSpPr>
          <p:cNvPr id="19532" name="Rectangle 195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33" name="Rectangle 195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819FAD5F-FBCA-1765-EA5D-956D5A4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14789"/>
            <a:ext cx="64770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tx1"/>
                    </a:gs>
                    <a:gs pos="100000">
                      <a:srgbClr val="000066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Aft>
                <a:spcPct val="0"/>
              </a:spcAft>
              <a:buNone/>
            </a:pPr>
            <a:endParaRPr lang="en-IL" altLang="en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3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2" y="238539"/>
            <a:ext cx="11517907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- Importance of Image Restoration 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74B50B9-58A6-0445-3BA2-2EF94D6A62FB}"/>
              </a:ext>
            </a:extLst>
          </p:cNvPr>
          <p:cNvSpPr/>
          <p:nvPr/>
        </p:nvSpPr>
        <p:spPr>
          <a:xfrm>
            <a:off x="572492" y="3208436"/>
            <a:ext cx="10926430" cy="2219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clarity, detail, and overall quality.</a:t>
            </a:r>
          </a:p>
          <a:p>
            <a:pPr algn="l" rtl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visual understanding and interpretation.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 imperfections for better usability.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8C5BC43-D2CA-D03D-95FE-D1F9D0D0B79A}"/>
              </a:ext>
            </a:extLst>
          </p:cNvPr>
          <p:cNvSpPr txBox="1"/>
          <p:nvPr/>
        </p:nvSpPr>
        <p:spPr>
          <a:xfrm>
            <a:off x="863599" y="1987896"/>
            <a:ext cx="10848683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is a visual representation capturing scenes, and objects, essential for conveying ideas and experiences.</a:t>
            </a:r>
          </a:p>
          <a:p>
            <a:pPr algn="ctr"/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i="1" spc="-5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the problem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74B50B9-58A6-0445-3BA2-2EF94D6A62FB}"/>
              </a:ext>
            </a:extLst>
          </p:cNvPr>
          <p:cNvSpPr/>
          <p:nvPr/>
        </p:nvSpPr>
        <p:spPr>
          <a:xfrm>
            <a:off x="572493" y="2094502"/>
            <a:ext cx="11295252" cy="3775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models rely on clean images for restoration, which are sometimes unavailable.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models require deep understanding.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Dealing with the real world where images are varied, including different exposure levels.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58712F2A-6888-E3C4-BB16-A7CABA454F99}"/>
              </a:ext>
            </a:extLst>
          </p:cNvPr>
          <p:cNvSpPr/>
          <p:nvPr/>
        </p:nvSpPr>
        <p:spPr>
          <a:xfrm>
            <a:off x="982542" y="772220"/>
            <a:ext cx="73765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Suggested Solution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18830DA4-C272-68E5-5D96-57E0E2A36A53}"/>
              </a:ext>
            </a:extLst>
          </p:cNvPr>
          <p:cNvSpPr/>
          <p:nvPr/>
        </p:nvSpPr>
        <p:spPr>
          <a:xfrm>
            <a:off x="461172" y="2634641"/>
            <a:ext cx="6980488" cy="3056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Deep learning model Noise2Noise employing U-net.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Super Resolution Deep learning model using RU-net.</a:t>
            </a:r>
          </a:p>
          <a:p>
            <a:pPr algn="l" rtl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Restoring images based only on corrupted images.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corruption nature for efficient image restoration.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E87A2B5-3D9C-7A29-E223-8951FA0B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2" y="2309015"/>
            <a:ext cx="3162618" cy="33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DDE8AE7-6C81-43E7-06AA-4D3FADE3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84" y="1371601"/>
            <a:ext cx="7001287" cy="47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489097" y="1168720"/>
            <a:ext cx="5019074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Noise2Noise </a:t>
            </a:r>
            <a:endParaRPr lang="en-US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88AE427-D85B-B8A5-08ED-F396DE911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88" b="71474"/>
          <a:stretch/>
        </p:blipFill>
        <p:spPr>
          <a:xfrm>
            <a:off x="7089321" y="6255617"/>
            <a:ext cx="4708833" cy="15198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B382B5C-8A62-F9D1-9DCE-EA290E77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573" y="620005"/>
            <a:ext cx="3442351" cy="54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58712F2A-6888-E3C4-BB16-A7CABA454F99}"/>
              </a:ext>
            </a:extLst>
          </p:cNvPr>
          <p:cNvSpPr/>
          <p:nvPr/>
        </p:nvSpPr>
        <p:spPr>
          <a:xfrm>
            <a:off x="982542" y="772220"/>
            <a:ext cx="73765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Noise2Noise Train Process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18830DA4-C272-68E5-5D96-57E0E2A36A53}"/>
              </a:ext>
            </a:extLst>
          </p:cNvPr>
          <p:cNvSpPr/>
          <p:nvPr/>
        </p:nvSpPr>
        <p:spPr>
          <a:xfrm>
            <a:off x="572493" y="1763572"/>
            <a:ext cx="8337388" cy="236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Input: Image from various sources for training.</a:t>
            </a:r>
          </a:p>
          <a:p>
            <a:pPr marL="285739" indent="-285739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Synthetic Noise: Simulating real-world conditions.</a:t>
            </a:r>
          </a:p>
          <a:p>
            <a:pPr marL="285739" indent="-285739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U-net Model Training: Iteratively mapping noisy to clean images.</a:t>
            </a:r>
          </a:p>
          <a:p>
            <a:pPr marL="285739" indent="-285739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Image Restoration with reduced noise.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827945C-3896-2290-38D3-40E4996A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81" y="4131697"/>
            <a:ext cx="6670424" cy="26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58712F2A-6888-E3C4-BB16-A7CABA454F99}"/>
              </a:ext>
            </a:extLst>
          </p:cNvPr>
          <p:cNvSpPr/>
          <p:nvPr/>
        </p:nvSpPr>
        <p:spPr>
          <a:xfrm>
            <a:off x="572492" y="772220"/>
            <a:ext cx="817526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spc="-50" dirty="0">
                <a:latin typeface="+mj-lt"/>
                <a:ea typeface="+mj-ea"/>
                <a:cs typeface="+mj-cs"/>
              </a:rPr>
              <a:t>Noise2Noise - </a:t>
            </a:r>
            <a:r>
              <a:rPr lang="en-US" sz="5400" b="1" i="1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U-net</a:t>
            </a:r>
            <a:r>
              <a:rPr lang="en-US" sz="5400" spc="-50" dirty="0">
                <a:latin typeface="+mj-lt"/>
                <a:ea typeface="+mj-ea"/>
                <a:cs typeface="+mj-cs"/>
              </a:rPr>
              <a:t> Phase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06C7A92-33B3-4C28-06DC-A345BA076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81" y="1911382"/>
            <a:ext cx="7429703" cy="4946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1780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8AF5E4-9D25-424B-B46F-6655F52A81F9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9726</TotalTime>
  <Words>590</Words>
  <Application>Microsoft Office PowerPoint</Application>
  <PresentationFormat>מסך רחב</PresentationFormat>
  <Paragraphs>121</Paragraphs>
  <Slides>21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Söhne</vt:lpstr>
      <vt:lpstr>Default Design</vt:lpstr>
      <vt:lpstr>Image Enhancement  with Super-Resolution and Controlled Noise</vt:lpstr>
      <vt:lpstr>Introduction the problem</vt:lpstr>
      <vt:lpstr>Introduction - Importance of Image Restoration </vt:lpstr>
      <vt:lpstr>Introduction the problem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Use Case</vt:lpstr>
      <vt:lpstr>Sequence</vt:lpstr>
      <vt:lpstr>GUI</vt:lpstr>
      <vt:lpstr>מצגת של PowerPoint‏</vt:lpstr>
      <vt:lpstr>מצגת של PowerPoint‏</vt:lpstr>
      <vt:lpstr>מצגת של PowerPoint‏</vt:lpstr>
      <vt:lpstr>Main Test process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Student</dc:creator>
  <cp:lastModifiedBy>ליזה שבצ'קה</cp:lastModifiedBy>
  <cp:revision>295</cp:revision>
  <dcterms:created xsi:type="dcterms:W3CDTF">2014-10-13T06:29:55Z</dcterms:created>
  <dcterms:modified xsi:type="dcterms:W3CDTF">2024-05-06T17:01:01Z</dcterms:modified>
</cp:coreProperties>
</file>