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4f006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4f006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[Shelton]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f765091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f765091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[Ann]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5ee5a62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5ee5a62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[Liza]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5cfd34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5cfd34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[Bailey]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goes over all the different hyper parameter combinations we analyzed with the default taking 384.22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fine tuning, we lowered the number of epochs to get rid of any extra updates and computational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increased the batch size so more experiences were able to be sampled to </a:t>
            </a:r>
            <a:r>
              <a:rPr lang="en"/>
              <a:t>diminish</a:t>
            </a:r>
            <a:r>
              <a:rPr lang="en"/>
              <a:t> the effects of any outlier data points the agents were taking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larger batch size, we are able to use a smaller learning rate as each update now contained more information about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CartPole is a simple and </a:t>
            </a:r>
            <a:r>
              <a:rPr lang="en"/>
              <a:t>relatively</a:t>
            </a:r>
            <a:r>
              <a:rPr lang="en"/>
              <a:t> stable </a:t>
            </a:r>
            <a:r>
              <a:rPr lang="en"/>
              <a:t>environment</a:t>
            </a:r>
            <a:r>
              <a:rPr lang="en"/>
              <a:t>, we are able to update more often without leading the any destablization of the learning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these hyerparameter changes we were able to decrease training time to 135.51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we combined the fine tuned hyperparameters with only 1 agent and 2 VMs. By having less agents, less computational overhead was needed and the singular agent could learn about the </a:t>
            </a:r>
            <a:r>
              <a:rPr lang="en"/>
              <a:t>environment</a:t>
            </a:r>
            <a:r>
              <a:rPr lang="en"/>
              <a:t> more </a:t>
            </a:r>
            <a:r>
              <a:rPr lang="en"/>
              <a:t>effectively</a:t>
            </a:r>
            <a:r>
              <a:rPr lang="en"/>
              <a:t> and at a slower rate </a:t>
            </a:r>
            <a:r>
              <a:rPr lang="en"/>
              <a:t>which</a:t>
            </a:r>
            <a:r>
              <a:rPr lang="en"/>
              <a:t> gave us a total time of 100.59 seconds. In conlclusion, this combination of hyperpramters provided us with a 3.81 speed increase and allow us to train CartPole efficiently with minimal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f765091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f765091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[Bailey]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just shows the visual </a:t>
            </a:r>
            <a:r>
              <a:rPr lang="en"/>
              <a:t>comparison</a:t>
            </a:r>
            <a:r>
              <a:rPr lang="en"/>
              <a:t> of the data from the slide before. As shown, the fine tuned hyperparameters with less VMs proved to be the quickest in terms of </a:t>
            </a:r>
            <a:r>
              <a:rPr lang="en"/>
              <a:t>training</a:t>
            </a:r>
            <a:r>
              <a:rPr lang="en"/>
              <a:t> time and quality.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5ee5a62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e5ee5a62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[Bailey]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f765091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f765091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[Ann + Shelton]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f76509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f76509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[Shelton]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4dI2OFX65ByIxj9wdIP0ikTTpQrn6ne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572000" y="1080000"/>
            <a:ext cx="4117500" cy="24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Enhancing Reinforcement Learning Using DQN with Distributed Training for Taxi and Cartpole</a:t>
            </a:r>
            <a:endParaRPr sz="3400"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5079906" y="3538501"/>
            <a:ext cx="3101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Liza Trundle, Ann Li, Bailey Phillips, and Shelton Kwiterovich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5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2" name="Google Shape;62;p15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5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" name="Google Shape;99;p15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299300" y="1179150"/>
            <a:ext cx="83667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121855" y="2713550"/>
            <a:ext cx="7098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hyperparameter tuning to find cost-effective and effective strategies to solve simple reinforcement learning games using Ray and DQN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36650" y="25770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CartPole</a:t>
            </a:r>
            <a:r>
              <a:rPr lang="en"/>
              <a:t> Background: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966150" y="1161501"/>
            <a:ext cx="4497300" cy="444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7772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Set Up: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966150" y="3158890"/>
            <a:ext cx="4497300" cy="444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7772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Results: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217090" y="1602456"/>
            <a:ext cx="440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Adapted assignment 3 code for new environment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Altered state size to 4 and action size to 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code to save each run to a json file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code to graph different runs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Adjusted hyperparameters: num_epochs_actor_train, batch_size, learning_rate, update_every, and num_agents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073379" y="3653081"/>
            <a:ext cx="46875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Started to fine tune hyperparameters and noticed that changing num_epochs_actor_train and batch_size had a considerable effect on training 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likely due to simplicity of the game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fine-tuned hyperparameters with least amount of VMs proved 2 VM’s with 1 agent to be the quickest…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-20550" y="599300"/>
            <a:ext cx="9185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Since CartPole is a simple game, we wanted to see how efficient we can make the training time with regards to the least amount of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/vms.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00" y="971250"/>
            <a:ext cx="2780851" cy="20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15" y="3040900"/>
            <a:ext cx="2780837" cy="20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01" y="2990625"/>
            <a:ext cx="2780851" cy="208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231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Comparisons</a:t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3180578" y="1754075"/>
            <a:ext cx="2782830" cy="2240608"/>
            <a:chOff x="2433336" y="1303181"/>
            <a:chExt cx="4277328" cy="3429153"/>
          </a:xfrm>
        </p:grpSpPr>
        <p:sp>
          <p:nvSpPr>
            <p:cNvPr id="125" name="Google Shape;125;p18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647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7058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8039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705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8"/>
            <p:cNvGrpSpPr/>
            <p:nvPr/>
          </p:nvGrpSpPr>
          <p:grpSpPr>
            <a:xfrm>
              <a:off x="3268107" y="1823621"/>
              <a:ext cx="1088646" cy="833266"/>
              <a:chOff x="3317947" y="1893398"/>
              <a:chExt cx="1088646" cy="833266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8"/>
            <p:cNvGrpSpPr/>
            <p:nvPr/>
          </p:nvGrpSpPr>
          <p:grpSpPr>
            <a:xfrm>
              <a:off x="4926632" y="1823621"/>
              <a:ext cx="854021" cy="834481"/>
              <a:chOff x="4886057" y="1892971"/>
              <a:chExt cx="854021" cy="834481"/>
            </a:xfrm>
          </p:grpSpPr>
          <p:sp>
            <p:nvSpPr>
              <p:cNvPr id="137" name="Google Shape;137;p18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8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145" name="Google Shape;145;p18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8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87025" y="2948300"/>
            <a:ext cx="3466542" cy="2195258"/>
            <a:chOff x="457192" y="1503807"/>
            <a:chExt cx="3230400" cy="191926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57192" y="1948574"/>
              <a:ext cx="3230400" cy="14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epochs = 2, Batch = 128, Learning rate = 0.0001, Update_every = 2, agents = 4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Environment solved in 440 episodes!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Total duration: 135.51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training: 0.26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updating: 0.02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synchronizing: 0.02 seconds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543044" y="1503807"/>
              <a:ext cx="2439300" cy="401400"/>
              <a:chOff x="543758" y="1503807"/>
              <a:chExt cx="2439300" cy="401400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543758" y="1503807"/>
                <a:ext cx="24393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Fine Tuned Params</a:t>
                </a:r>
                <a:endParaRPr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rot="-8100000">
                <a:off x="2332634" y="160664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" name="Google Shape;159;p18"/>
          <p:cNvGrpSpPr/>
          <p:nvPr/>
        </p:nvGrpSpPr>
        <p:grpSpPr>
          <a:xfrm>
            <a:off x="5677450" y="676300"/>
            <a:ext cx="3466542" cy="2383641"/>
            <a:chOff x="457192" y="1503807"/>
            <a:chExt cx="3230400" cy="2083967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457192" y="1948574"/>
              <a:ext cx="3230400" cy="16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epochs = 2, Batch = 128, Learning rate = 0.0001, Update_every = 2, agents = 1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Environment solved in 410 episodes!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Total duration: 100.59 seconds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Average time for training: 0.21 seconds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Average time for updating: 0.01 seconds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</a:rPr>
                <a:t>Average time for synchronizing: 0.01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43041" y="1503807"/>
              <a:ext cx="2749800" cy="40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Fine Tuned Params and VMs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5717100" y="3060000"/>
            <a:ext cx="3466542" cy="1445855"/>
            <a:chOff x="457192" y="1503807"/>
            <a:chExt cx="3230400" cy="1264080"/>
          </a:xfrm>
        </p:grpSpPr>
        <p:sp>
          <p:nvSpPr>
            <p:cNvPr id="163" name="Google Shape;163;p18"/>
            <p:cNvSpPr txBox="1"/>
            <p:nvPr/>
          </p:nvSpPr>
          <p:spPr>
            <a:xfrm>
              <a:off x="457192" y="2069488"/>
              <a:ext cx="32304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Optimal performance with 2 VM’s and 1 agent and fine tuned parameters – fine tuning reduced training time 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3.81x speed increase compared to default settings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CartPole's simplicity allowed efficient training with minimal resources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43041" y="1503807"/>
              <a:ext cx="2749800" cy="40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Conclusion: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87024" y="676300"/>
            <a:ext cx="3466542" cy="2195258"/>
            <a:chOff x="457192" y="1503815"/>
            <a:chExt cx="3230400" cy="1725561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457192" y="1965176"/>
              <a:ext cx="3230400" cy="12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epochs = 10, Batch = 64, Learning rate = 5e-4, Update_every = 4, agents = 4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Environment solved in 110 episodes!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Total duration: 384.22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training: 3.40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updating: 0.02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Average time for synchronizing: 0.02 seconds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grpSp>
          <p:nvGrpSpPr>
            <p:cNvPr id="167" name="Google Shape;167;p18"/>
            <p:cNvGrpSpPr/>
            <p:nvPr/>
          </p:nvGrpSpPr>
          <p:grpSpPr>
            <a:xfrm>
              <a:off x="543042" y="1503815"/>
              <a:ext cx="2751300" cy="339436"/>
              <a:chOff x="543756" y="1503815"/>
              <a:chExt cx="2751300" cy="339436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543756" y="1503815"/>
                <a:ext cx="2751300" cy="3156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Default Params</a:t>
                </a:r>
                <a:endParaRPr sz="1200" u="sng">
                  <a:solidFill>
                    <a:schemeClr val="dk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 rot="-8100000">
                <a:off x="2332634" y="1606647"/>
                <a:ext cx="196010" cy="19601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603800" y="334675"/>
            <a:ext cx="5936400" cy="55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 comparison of hyperparameter tuning: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50" y="1088575"/>
            <a:ext cx="5017973" cy="376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5924900" y="3848800"/>
            <a:ext cx="665100" cy="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831375" y="3750200"/>
            <a:ext cx="10704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Tuned Params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5945750" y="3994100"/>
            <a:ext cx="768900" cy="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951000" y="3913700"/>
            <a:ext cx="61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457188" y="294350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CartPole Game Visualization:</a:t>
            </a:r>
            <a:endParaRPr/>
          </a:p>
        </p:txBody>
      </p:sp>
      <p:pic>
        <p:nvPicPr>
          <p:cNvPr id="186" name="Google Shape;186;p20" title="finalCartPole - Made with Clipchamp_171435189967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475" y="1000550"/>
            <a:ext cx="7365245" cy="41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3388514" y="1473450"/>
            <a:ext cx="2359465" cy="3021052"/>
            <a:chOff x="3288617" y="1400153"/>
            <a:chExt cx="2598530" cy="3339655"/>
          </a:xfrm>
        </p:grpSpPr>
        <p:sp>
          <p:nvSpPr>
            <p:cNvPr id="193" name="Google Shape;193;p21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rgbClr val="86F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rgbClr val="00C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rgbClr val="00C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rgbClr val="00C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rgbClr val="009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1"/>
          <p:cNvSpPr/>
          <p:nvPr/>
        </p:nvSpPr>
        <p:spPr>
          <a:xfrm>
            <a:off x="3256975" y="1783641"/>
            <a:ext cx="251494" cy="1829705"/>
          </a:xfrm>
          <a:custGeom>
            <a:rect b="b" l="l" r="r" t="t"/>
            <a:pathLst>
              <a:path extrusionOk="0" h="114805" w="15780">
                <a:moveTo>
                  <a:pt x="14556" y="1"/>
                </a:moveTo>
                <a:cubicBezTo>
                  <a:pt x="14240" y="1"/>
                  <a:pt x="13928" y="165"/>
                  <a:pt x="13757" y="559"/>
                </a:cubicBezTo>
                <a:cubicBezTo>
                  <a:pt x="13708" y="708"/>
                  <a:pt x="7776" y="13768"/>
                  <a:pt x="4436" y="34154"/>
                </a:cubicBezTo>
                <a:cubicBezTo>
                  <a:pt x="1396" y="52996"/>
                  <a:pt x="0" y="82156"/>
                  <a:pt x="10667" y="114206"/>
                </a:cubicBezTo>
                <a:cubicBezTo>
                  <a:pt x="10817" y="114555"/>
                  <a:pt x="11165" y="114804"/>
                  <a:pt x="11564" y="114804"/>
                </a:cubicBezTo>
                <a:cubicBezTo>
                  <a:pt x="11664" y="114804"/>
                  <a:pt x="11813" y="114804"/>
                  <a:pt x="11913" y="114754"/>
                </a:cubicBezTo>
                <a:cubicBezTo>
                  <a:pt x="12362" y="114605"/>
                  <a:pt x="12661" y="114057"/>
                  <a:pt x="12461" y="113558"/>
                </a:cubicBezTo>
                <a:cubicBezTo>
                  <a:pt x="1944" y="81956"/>
                  <a:pt x="3290" y="53146"/>
                  <a:pt x="6281" y="34503"/>
                </a:cubicBezTo>
                <a:cubicBezTo>
                  <a:pt x="9570" y="14316"/>
                  <a:pt x="15402" y="1456"/>
                  <a:pt x="15452" y="1356"/>
                </a:cubicBezTo>
                <a:cubicBezTo>
                  <a:pt x="15780" y="603"/>
                  <a:pt x="15161" y="1"/>
                  <a:pt x="14556" y="1"/>
                </a:cubicBezTo>
                <a:close/>
              </a:path>
            </a:pathLst>
          </a:custGeom>
          <a:solidFill>
            <a:srgbClr val="3B13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636392" y="1782748"/>
            <a:ext cx="253008" cy="1830597"/>
          </a:xfrm>
          <a:custGeom>
            <a:rect b="b" l="l" r="r" t="t"/>
            <a:pathLst>
              <a:path extrusionOk="0" h="114861" w="15875">
                <a:moveTo>
                  <a:pt x="1270" y="1"/>
                </a:moveTo>
                <a:cubicBezTo>
                  <a:pt x="637" y="1"/>
                  <a:pt x="0" y="632"/>
                  <a:pt x="423" y="1412"/>
                </a:cubicBezTo>
                <a:cubicBezTo>
                  <a:pt x="473" y="1512"/>
                  <a:pt x="6305" y="14422"/>
                  <a:pt x="9545" y="34559"/>
                </a:cubicBezTo>
                <a:cubicBezTo>
                  <a:pt x="12585" y="53202"/>
                  <a:pt x="13931" y="82012"/>
                  <a:pt x="3314" y="113664"/>
                </a:cubicBezTo>
                <a:cubicBezTo>
                  <a:pt x="3164" y="114162"/>
                  <a:pt x="3463" y="114661"/>
                  <a:pt x="3962" y="114810"/>
                </a:cubicBezTo>
                <a:cubicBezTo>
                  <a:pt x="4062" y="114860"/>
                  <a:pt x="4161" y="114860"/>
                  <a:pt x="4311" y="114860"/>
                </a:cubicBezTo>
                <a:cubicBezTo>
                  <a:pt x="4660" y="114860"/>
                  <a:pt x="5058" y="114611"/>
                  <a:pt x="5158" y="114262"/>
                </a:cubicBezTo>
                <a:cubicBezTo>
                  <a:pt x="15875" y="82212"/>
                  <a:pt x="14479" y="53052"/>
                  <a:pt x="11389" y="34210"/>
                </a:cubicBezTo>
                <a:cubicBezTo>
                  <a:pt x="8099" y="13824"/>
                  <a:pt x="2167" y="764"/>
                  <a:pt x="2118" y="615"/>
                </a:cubicBezTo>
                <a:cubicBezTo>
                  <a:pt x="1944" y="181"/>
                  <a:pt x="1607" y="1"/>
                  <a:pt x="1270" y="1"/>
                </a:cubicBezTo>
                <a:close/>
              </a:path>
            </a:pathLst>
          </a:custGeom>
          <a:solidFill>
            <a:srgbClr val="3B13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1"/>
          <p:cNvGrpSpPr/>
          <p:nvPr/>
        </p:nvGrpSpPr>
        <p:grpSpPr>
          <a:xfrm>
            <a:off x="457200" y="2382925"/>
            <a:ext cx="2888754" cy="628500"/>
            <a:chOff x="457200" y="2611525"/>
            <a:chExt cx="2888754" cy="628500"/>
          </a:xfrm>
        </p:grpSpPr>
        <p:cxnSp>
          <p:nvCxnSpPr>
            <p:cNvPr id="243" name="Google Shape;243;p21"/>
            <p:cNvCxnSpPr/>
            <p:nvPr/>
          </p:nvCxnSpPr>
          <p:spPr>
            <a:xfrm>
              <a:off x="2294793" y="2925788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21"/>
            <p:cNvSpPr/>
            <p:nvPr/>
          </p:nvSpPr>
          <p:spPr>
            <a:xfrm>
              <a:off x="3268084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8" y="1"/>
                    <a:pt x="1" y="1097"/>
                    <a:pt x="1" y="2443"/>
                  </a:cubicBezTo>
                  <a:cubicBezTo>
                    <a:pt x="1" y="3789"/>
                    <a:pt x="1098" y="4836"/>
                    <a:pt x="2443" y="4836"/>
                  </a:cubicBezTo>
                  <a:cubicBezTo>
                    <a:pt x="3789" y="4836"/>
                    <a:pt x="4886" y="3789"/>
                    <a:pt x="4886" y="2443"/>
                  </a:cubicBezTo>
                  <a:cubicBezTo>
                    <a:pt x="4886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572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Metrics v. performance (Taxi)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457200" y="3292400"/>
            <a:ext cx="3023012" cy="628500"/>
            <a:chOff x="457200" y="3521000"/>
            <a:chExt cx="3023012" cy="628500"/>
          </a:xfrm>
        </p:grpSpPr>
        <p:cxnSp>
          <p:nvCxnSpPr>
            <p:cNvPr id="247" name="Google Shape;247;p21"/>
            <p:cNvCxnSpPr/>
            <p:nvPr/>
          </p:nvCxnSpPr>
          <p:spPr>
            <a:xfrm>
              <a:off x="2294801" y="3835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" name="Google Shape;248;p21"/>
            <p:cNvSpPr/>
            <p:nvPr/>
          </p:nvSpPr>
          <p:spPr>
            <a:xfrm>
              <a:off x="3402341" y="379671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1" y="1047"/>
                    <a:pt x="1" y="2393"/>
                  </a:cubicBezTo>
                  <a:cubicBezTo>
                    <a:pt x="1" y="3739"/>
                    <a:pt x="1097" y="4836"/>
                    <a:pt x="2443" y="4836"/>
                  </a:cubicBezTo>
                  <a:cubicBezTo>
                    <a:pt x="3789" y="4836"/>
                    <a:pt x="4886" y="3739"/>
                    <a:pt x="4886" y="2393"/>
                  </a:cubicBezTo>
                  <a:cubicBezTo>
                    <a:pt x="4886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457200" y="352100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Runtime and costs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18494" y="1473450"/>
            <a:ext cx="3068306" cy="628500"/>
            <a:chOff x="5618494" y="1702050"/>
            <a:chExt cx="3068306" cy="628500"/>
          </a:xfrm>
        </p:grpSpPr>
        <p:sp>
          <p:nvSpPr>
            <p:cNvPr id="251" name="Google Shape;251;p21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21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21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More complex models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21"/>
          <p:cNvGrpSpPr/>
          <p:nvPr/>
        </p:nvGrpSpPr>
        <p:grpSpPr>
          <a:xfrm>
            <a:off x="457200" y="1473450"/>
            <a:ext cx="3070681" cy="628500"/>
            <a:chOff x="457200" y="1702050"/>
            <a:chExt cx="3070681" cy="628500"/>
          </a:xfrm>
        </p:grpSpPr>
        <p:cxnSp>
          <p:nvCxnSpPr>
            <p:cNvPr id="255" name="Google Shape;255;p21"/>
            <p:cNvCxnSpPr/>
            <p:nvPr/>
          </p:nvCxnSpPr>
          <p:spPr>
            <a:xfrm>
              <a:off x="2294801" y="2016300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21"/>
            <p:cNvSpPr/>
            <p:nvPr/>
          </p:nvSpPr>
          <p:spPr>
            <a:xfrm>
              <a:off x="3437292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3241" y="1"/>
                  </a:moveTo>
                  <a:cubicBezTo>
                    <a:pt x="1098" y="1"/>
                    <a:pt x="1" y="2643"/>
                    <a:pt x="1546" y="4138"/>
                  </a:cubicBezTo>
                  <a:cubicBezTo>
                    <a:pt x="2047" y="4639"/>
                    <a:pt x="2658" y="4862"/>
                    <a:pt x="3255" y="4862"/>
                  </a:cubicBezTo>
                  <a:cubicBezTo>
                    <a:pt x="4500" y="4862"/>
                    <a:pt x="5683" y="3892"/>
                    <a:pt x="5683" y="2443"/>
                  </a:cubicBezTo>
                  <a:cubicBezTo>
                    <a:pt x="5683" y="1098"/>
                    <a:pt x="4587" y="1"/>
                    <a:pt x="3241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572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Runtime variations and consistency concerns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1"/>
          <p:cNvGrpSpPr/>
          <p:nvPr/>
        </p:nvGrpSpPr>
        <p:grpSpPr>
          <a:xfrm>
            <a:off x="5800420" y="2382925"/>
            <a:ext cx="2886380" cy="628500"/>
            <a:chOff x="5800420" y="2611525"/>
            <a:chExt cx="2886380" cy="628500"/>
          </a:xfrm>
        </p:grpSpPr>
        <p:sp>
          <p:nvSpPr>
            <p:cNvPr id="259" name="Google Shape;259;p21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21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1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Increase trials for consistency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5666163" y="3292401"/>
            <a:ext cx="3020637" cy="628500"/>
            <a:chOff x="5666163" y="3521001"/>
            <a:chExt cx="3020637" cy="628500"/>
          </a:xfrm>
        </p:grpSpPr>
        <p:sp>
          <p:nvSpPr>
            <p:cNvPr id="263" name="Google Shape;263;p21"/>
            <p:cNvSpPr/>
            <p:nvPr/>
          </p:nvSpPr>
          <p:spPr>
            <a:xfrm>
              <a:off x="5666163" y="379671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47"/>
                    <a:pt x="0" y="2393"/>
                  </a:cubicBezTo>
                  <a:cubicBezTo>
                    <a:pt x="0" y="3739"/>
                    <a:pt x="1097" y="4836"/>
                    <a:pt x="2443" y="4836"/>
                  </a:cubicBezTo>
                  <a:cubicBezTo>
                    <a:pt x="3789" y="4836"/>
                    <a:pt x="4885" y="3739"/>
                    <a:pt x="4885" y="2393"/>
                  </a:cubicBezTo>
                  <a:cubicBezTo>
                    <a:pt x="4885" y="1047"/>
                    <a:pt x="3789" y="1"/>
                    <a:pt x="2443" y="1"/>
                  </a:cubicBezTo>
                  <a:close/>
                </a:path>
              </a:pathLst>
            </a:custGeom>
            <a:solidFill>
              <a:srgbClr val="3B1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21"/>
            <p:cNvCxnSpPr/>
            <p:nvPr/>
          </p:nvCxnSpPr>
          <p:spPr>
            <a:xfrm rot="10800000">
              <a:off x="5673957" y="3835250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rgbClr val="3B13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21"/>
            <p:cNvSpPr/>
            <p:nvPr/>
          </p:nvSpPr>
          <p:spPr>
            <a:xfrm>
              <a:off x="6632700" y="3521001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3B13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Extensive combination hyperparameter testing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457200" y="9268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Thank You and Questions</a:t>
            </a:r>
            <a:r>
              <a:rPr lang="en" sz="4800"/>
              <a:t>:</a:t>
            </a:r>
            <a:endParaRPr sz="4800"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1686554" y="728597"/>
            <a:ext cx="5770901" cy="4984778"/>
            <a:chOff x="2320732" y="684258"/>
            <a:chExt cx="4502536" cy="4502555"/>
          </a:xfrm>
        </p:grpSpPr>
        <p:grpSp>
          <p:nvGrpSpPr>
            <p:cNvPr id="272" name="Google Shape;272;p22"/>
            <p:cNvGrpSpPr/>
            <p:nvPr/>
          </p:nvGrpSpPr>
          <p:grpSpPr>
            <a:xfrm>
              <a:off x="2320732" y="684258"/>
              <a:ext cx="4502536" cy="4502555"/>
              <a:chOff x="2534100" y="533850"/>
              <a:chExt cx="4075800" cy="4075817"/>
            </a:xfrm>
          </p:grpSpPr>
          <p:sp>
            <p:nvSpPr>
              <p:cNvPr id="273" name="Google Shape;273;p22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2"/>
            <p:cNvGrpSpPr/>
            <p:nvPr/>
          </p:nvGrpSpPr>
          <p:grpSpPr>
            <a:xfrm>
              <a:off x="3253732" y="1763585"/>
              <a:ext cx="2612812" cy="2343900"/>
              <a:chOff x="3241935" y="1399800"/>
              <a:chExt cx="2612812" cy="2343900"/>
            </a:xfrm>
          </p:grpSpPr>
          <p:sp>
            <p:nvSpPr>
              <p:cNvPr id="276" name="Google Shape;276;p22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7" name="Google Shape;277;p22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278" name="Google Shape;278;p22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2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2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2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2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2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2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2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2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2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2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2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2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2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2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2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2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2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2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2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2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2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2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2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2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2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