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Alfa Slab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145BE7-3C7E-4167-BCD6-D3C5E2F99F07}">
  <a:tblStyle styleId="{0F145BE7-3C7E-4167-BCD6-D3C5E2F99F0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9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AlfaSlabOn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29f16ac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29f16ac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d191537b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d191537b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8023c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8023c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8023c65f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8023c65f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023c65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023c65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8023c65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8023c65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8023c65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8023c65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8023c65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8023c65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8023c65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8023c65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8023c65f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8023c65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dbfcd9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dbfcd9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8023c65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8023c65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8023c65f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8023c65f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d191537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d191537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9503ebf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9503ebf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9503ebf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9503ebf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9503ebf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9503ebf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8023c65f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8023c65f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9503ebfe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9503ebfe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8023c65f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8023c65f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929f16a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929f16a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8023c65f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8023c65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8023c65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8023c65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8023c65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8023c65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29f16ac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929f16ac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929f16ac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929f16ac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259">
                <a:solidFill>
                  <a:schemeClr val="accent4"/>
                </a:solidFill>
              </a:rPr>
              <a:t>2: </a:t>
            </a:r>
            <a:r>
              <a:rPr lang="it" sz="3259">
                <a:solidFill>
                  <a:schemeClr val="accent4"/>
                </a:solidFill>
              </a:rPr>
              <a:t>Improving Robustness of Deepfake Detectors through Gradient Regularization</a:t>
            </a:r>
            <a:endParaRPr sz="3259">
              <a:solidFill>
                <a:schemeClr val="accent4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050700"/>
            <a:ext cx="85206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Computer Vision 2025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Najeh Alhalawani (2223737), Yelizaveta Tskhe (2224260)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Final Model Update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final update to the model’s weights is not based on one loss alone, but on a weighted combination of the gradients from both passes.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        </a:t>
            </a:r>
            <a:r>
              <a:rPr lang="it"/>
              <a:t>is the Accuracy Gradient, which improves performance on the training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                   is the Robustness Gradient, which improves generalization to unseen textures.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hyperparameter α acts as a balance coefficient.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12" y="2086175"/>
            <a:ext cx="4344982" cy="4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50" y="2900725"/>
            <a:ext cx="7645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13" y="3331000"/>
            <a:ext cx="97137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Regularized Model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This combined update strategy creates a final model that is not only </a:t>
            </a:r>
            <a:r>
              <a:rPr lang="it"/>
              <a:t>accurate</a:t>
            </a:r>
            <a:r>
              <a:rPr lang="it"/>
              <a:t> but also fundamentally more robust against the diverse and evolving landscape of deepfake techniques.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DFFD: Diverse Fake Face Dataset</a:t>
            </a:r>
            <a:r>
              <a:rPr lang="it"/>
              <a:t> - strong class imbalance (fake: 83%, real: 17%).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Added frames from FaceForensics++ dataset </a:t>
            </a:r>
            <a:r>
              <a:rPr lang="it"/>
              <a:t>- slightly improved class balance but still skewed.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Augmentation of Real Training Images</a:t>
            </a:r>
            <a:r>
              <a:rPr lang="it"/>
              <a:t> - each real image augmented 3 times =&gt;  fake: 52%, real: 48%.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br>
              <a:rPr lang="it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Accuracy</a:t>
            </a:r>
            <a:r>
              <a:rPr lang="it"/>
              <a:t> - percentage of correctly classified samples (real or deepfake) over the total number of samples.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Precision</a:t>
            </a:r>
            <a:r>
              <a:rPr lang="it"/>
              <a:t> - proportion of predicted deepfakes that are actually deepfakes.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Recall</a:t>
            </a:r>
            <a:r>
              <a:rPr lang="it"/>
              <a:t> - proportion of actual deepfakes that were correctly identified.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F1-Score</a:t>
            </a:r>
            <a:r>
              <a:rPr lang="it"/>
              <a:t> - harmonic mean of precision and recall.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Robustness Accuracy</a:t>
            </a:r>
            <a:r>
              <a:rPr lang="it"/>
              <a:t> - accuracy of </a:t>
            </a:r>
            <a:r>
              <a:rPr lang="it"/>
              <a:t>the</a:t>
            </a:r>
            <a:r>
              <a:rPr lang="it"/>
              <a:t> model exposed to adversarial inputs.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 Model Training and Evaluation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Used a pretrained EfficientNetB0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CrossEntropyLoss and Adam optimizer with learning rate 1e-4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5 epochs</a:t>
            </a:r>
            <a:endParaRPr/>
          </a:p>
        </p:txBody>
      </p:sp>
      <p:graphicFrame>
        <p:nvGraphicFramePr>
          <p:cNvPr id="141" name="Google Shape;141;p26"/>
          <p:cNvGraphicFramePr/>
          <p:nvPr/>
        </p:nvGraphicFramePr>
        <p:xfrm>
          <a:off x="1293688" y="24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815150"/>
                <a:gridCol w="1329050"/>
                <a:gridCol w="1913825"/>
                <a:gridCol w="2498600"/>
              </a:tblGrid>
              <a:tr h="26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Epoch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Validation 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98.65%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 Model - Test Accuracy = 99.95%</a:t>
            </a:r>
            <a:endParaRPr/>
          </a:p>
        </p:txBody>
      </p:sp>
      <p:pic>
        <p:nvPicPr>
          <p:cNvPr id="147" name="Google Shape;147;p27" title="Screenshot 2025-06-13 at 12.29.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113" y="1161863"/>
            <a:ext cx="4070874" cy="35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12625" y="1919225"/>
            <a:ext cx="3147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baseline model </a:t>
            </a:r>
            <a:r>
              <a:rPr b="1"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generalizes well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unseen images and shows strong real/fake classification performance.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FGSM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(Fast Gradient Sign Method)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each image: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</a:t>
            </a:r>
            <a:r>
              <a:rPr lang="it"/>
              <a:t>alculated the loss.</a:t>
            </a:r>
            <a:br>
              <a:rPr lang="it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Computed the gradient of that loss with respect to the input image.</a:t>
            </a:r>
            <a:br>
              <a:rPr lang="it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Nudged each pixel slightly in the direction that increases the loss.</a:t>
            </a:r>
            <a:br>
              <a:rPr lang="it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Clipped the pixel values so they stay valid (between 0 and 1).</a:t>
            </a:r>
            <a:br>
              <a:rPr lang="it"/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FGSM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(Fast Gradient Sign Method)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5295875" y="18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1664100"/>
                <a:gridCol w="1557700"/>
              </a:tblGrid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25.21%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9.06%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868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 we increase epsilon (make the perturbations slightly stronger), the model becomes less accurate.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 tiny changes can severely degrade performance.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/>
              <a:t>=&gt; baseline model is highly vulnerable to adversarial noise.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PGD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(Projected Gradient Descent) 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6703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</a:t>
            </a:r>
            <a:r>
              <a:rPr lang="it"/>
              <a:t>ften used as a </a:t>
            </a:r>
            <a:r>
              <a:rPr b="1" lang="it"/>
              <a:t>benchmark "strong" attack</a:t>
            </a:r>
            <a:r>
              <a:rPr lang="it"/>
              <a:t> in adversarial robustness research.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For each image: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Took a small step (alpha) in the direction that increases the loss.</a:t>
            </a:r>
            <a:br>
              <a:rPr lang="it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Made sure the image stays close to the original (no more than epsilon away).</a:t>
            </a:r>
            <a:br>
              <a:rPr lang="it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Repeated this for several steps, gradually crafting a stronger attack.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PGD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(Projected Gradient Descent) 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868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PGD is much stronger than FGSM due to iterative refinement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Accuracy drops from ~99% → ~15% with just epsilon = 0.001.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=&gt; baseline model is highly vulnerable to adversarial noise.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4818500" y="200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1045725"/>
                <a:gridCol w="529825"/>
                <a:gridCol w="1561625"/>
                <a:gridCol w="934200"/>
              </a:tblGrid>
              <a:tr h="37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Step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Alpha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34.09%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23.25%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15.82%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Related Works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Proposed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Datasets and Metrics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Implementation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Conclusion and Future Works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with Gradient Regularization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98825"/>
            <a:ext cx="7752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Perturbation applied to the first two 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Hyperparameters: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r</a:t>
            </a:r>
            <a:r>
              <a:rPr lang="it"/>
              <a:t>: </a:t>
            </a:r>
            <a:r>
              <a:rPr lang="it" sz="1400"/>
              <a:t>0.05 - </a:t>
            </a:r>
            <a:r>
              <a:rPr lang="it" sz="1150">
                <a:highlight>
                  <a:srgbClr val="FFFFFF"/>
                </a:highlight>
              </a:rPr>
              <a:t>controls the magnitude of the perturbation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alpha</a:t>
            </a:r>
            <a:r>
              <a:rPr lang="it"/>
              <a:t>: </a:t>
            </a:r>
            <a:r>
              <a:rPr lang="it" sz="1400"/>
              <a:t>1 - </a:t>
            </a:r>
            <a:r>
              <a:rPr lang="it" sz="1150">
                <a:highlight>
                  <a:srgbClr val="FFFFFF"/>
                </a:highlight>
              </a:rPr>
              <a:t>balance coefficient for the two loss components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learning</a:t>
            </a:r>
            <a:r>
              <a:rPr lang="it"/>
              <a:t> </a:t>
            </a:r>
            <a:r>
              <a:rPr lang="it" sz="1400"/>
              <a:t>rate</a:t>
            </a:r>
            <a:r>
              <a:rPr lang="it"/>
              <a:t>: </a:t>
            </a:r>
            <a:r>
              <a:rPr lang="it" sz="1400"/>
              <a:t>0.001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The model trained for 6 epochs was selected, as it resulted in the lowest loss across all training runs.	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1" name="Google Shape;181;p32"/>
          <p:cNvGraphicFramePr/>
          <p:nvPr/>
        </p:nvGraphicFramePr>
        <p:xfrm>
          <a:off x="1187750" y="31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617975"/>
                <a:gridCol w="797100"/>
                <a:gridCol w="1150225"/>
                <a:gridCol w="1352450"/>
                <a:gridCol w="1352450"/>
                <a:gridCol w="1286425"/>
              </a:tblGrid>
              <a:tr h="26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Epoch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Validation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Log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99.63%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Comparison - FGSM</a:t>
            </a:r>
            <a:endParaRPr/>
          </a:p>
        </p:txBody>
      </p:sp>
      <p:graphicFrame>
        <p:nvGraphicFramePr>
          <p:cNvPr id="187" name="Google Shape;187;p33"/>
          <p:cNvGraphicFramePr/>
          <p:nvPr/>
        </p:nvGraphicFramePr>
        <p:xfrm>
          <a:off x="2193413" y="16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1387675"/>
                <a:gridCol w="1298950"/>
                <a:gridCol w="2070525"/>
              </a:tblGrid>
              <a:tr h="82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(baseline)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(with gradient regularization)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25.21%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33.23%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9.06%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13.15%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8.69%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10.27%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Comparison - PGD</a:t>
            </a:r>
            <a:endParaRPr/>
          </a:p>
        </p:txBody>
      </p:sp>
      <p:graphicFrame>
        <p:nvGraphicFramePr>
          <p:cNvPr id="193" name="Google Shape;193;p34"/>
          <p:cNvGraphicFramePr/>
          <p:nvPr/>
        </p:nvGraphicFramePr>
        <p:xfrm>
          <a:off x="1413525" y="181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1319675"/>
                <a:gridCol w="668650"/>
                <a:gridCol w="1970725"/>
                <a:gridCol w="1178950"/>
                <a:gridCol w="1178950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Step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Alpha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(baseline)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(with gradient regularization)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34.09%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40.86%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23.25%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29.95%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15.82%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19.92%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5"/>
          <p:cNvGraphicFramePr/>
          <p:nvPr/>
        </p:nvGraphicFramePr>
        <p:xfrm>
          <a:off x="1413525" y="181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1112125"/>
                <a:gridCol w="1046700"/>
                <a:gridCol w="1316575"/>
                <a:gridCol w="854500"/>
                <a:gridCol w="993525"/>
                <a:gridCol w="9935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Perturbation Level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Validation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Log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First Three Layers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0.9559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First Two Layers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0.9974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Study - Perturbation Layers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36"/>
          <p:cNvGraphicFramePr/>
          <p:nvPr/>
        </p:nvGraphicFramePr>
        <p:xfrm>
          <a:off x="311700" y="179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0.3163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0.7480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0.2866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0.1483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0.1911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0.1246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0.1637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0.1095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0.1922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Study - Attacked Models - FGSM</a:t>
            </a:r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779050" y="1291275"/>
            <a:ext cx="327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Perturbation on the first three layers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7" name="Google Shape;207;p36"/>
          <p:cNvGraphicFramePr/>
          <p:nvPr/>
        </p:nvGraphicFramePr>
        <p:xfrm>
          <a:off x="4846325" y="179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0.1454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0.3936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0.2313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0.2421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0.2351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6"/>
          <p:cNvSpPr txBox="1"/>
          <p:nvPr/>
        </p:nvSpPr>
        <p:spPr>
          <a:xfrm>
            <a:off x="5313675" y="1291275"/>
            <a:ext cx="327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Perturbation on the first two layers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Ablation Study - Perturbation Magnitude and Balance Coefficient</a:t>
            </a:r>
            <a:endParaRPr sz="1800"/>
          </a:p>
        </p:txBody>
      </p:sp>
      <p:graphicFrame>
        <p:nvGraphicFramePr>
          <p:cNvPr id="214" name="Google Shape;214;p37"/>
          <p:cNvGraphicFramePr/>
          <p:nvPr/>
        </p:nvGraphicFramePr>
        <p:xfrm>
          <a:off x="228825" y="2328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37"/>
          <p:cNvSpPr txBox="1"/>
          <p:nvPr/>
        </p:nvSpPr>
        <p:spPr>
          <a:xfrm>
            <a:off x="1472125" y="1864525"/>
            <a:ext cx="172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0.05   alpha = 1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6" name="Google Shape;216;p37"/>
          <p:cNvGraphicFramePr/>
          <p:nvPr/>
        </p:nvGraphicFramePr>
        <p:xfrm>
          <a:off x="4703875" y="23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{0F145BE7-3C7E-4167-BCD6-D3C5E2F99F07}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36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0.6332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0.2442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7"/>
          <p:cNvSpPr txBox="1"/>
          <p:nvPr/>
        </p:nvSpPr>
        <p:spPr>
          <a:xfrm>
            <a:off x="5757125" y="1864525"/>
            <a:ext cx="210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0.05   alpha = 0.75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 and Future Works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/>
              <a:t>Our deepfake detection model, enhanced by gradient regularization, achieved significant robustness against adversarial attacks, with accuracy improvements to 33.23% at ε=0.001 FGSM (vs. 25.21% baseline)</a:t>
            </a:r>
            <a:r>
              <a:rPr lang="it" sz="1450"/>
              <a:t> and 10.27% at ε=0.020 FGSM (vs. 5.53% baseline).</a:t>
            </a:r>
            <a:br>
              <a:rPr lang="it" sz="1450"/>
            </a:br>
            <a:br>
              <a:rPr lang="it" sz="1450"/>
            </a:br>
            <a:r>
              <a:rPr lang="it" sz="1450"/>
              <a:t>An ablation study optimized the selection of perturbation layers and fine-tuned hyperparameters (balance coefficient α and approximation scalar r), yielding a high-performing configuration.</a:t>
            </a:r>
            <a:endParaRPr sz="145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262675"/>
            <a:ext cx="85206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244"/>
              <a:t>Recent generative models can produce highly realistic fake videos and images.</a:t>
            </a:r>
            <a:endParaRPr sz="7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44"/>
              <a:t>Deepfakes are used in malicious contexts, posing security and trust risks.</a:t>
            </a:r>
            <a:endParaRPr sz="7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44"/>
              <a:t>The need for reliable deepfake detectors is high.</a:t>
            </a:r>
            <a:b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deepfak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75" y="1170125"/>
            <a:ext cx="5760245" cy="17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65850"/>
            <a:ext cx="79977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Deepfake detectors easily overfit to the specific texture artifacts of known forgery methods.</a:t>
            </a:r>
            <a:br>
              <a:rPr lang="it"/>
            </a:b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This leads to a significant drop in performance when tested against </a:t>
            </a:r>
            <a:r>
              <a:rPr b="1" lang="it">
                <a:latin typeface="Arial"/>
                <a:ea typeface="Arial"/>
                <a:cs typeface="Arial"/>
                <a:sym typeface="Arial"/>
              </a:rPr>
              <a:t>unseen or new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 deepfakes.</a:t>
            </a:r>
            <a:br>
              <a:rPr lang="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Essentially, the model </a:t>
            </a:r>
            <a:r>
              <a:rPr b="1" lang="it">
                <a:latin typeface="Arial"/>
                <a:ea typeface="Arial"/>
                <a:cs typeface="Arial"/>
                <a:sym typeface="Arial"/>
              </a:rPr>
              <a:t>memorizes the "fingerprint"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 of the training data's forgeries.</a:t>
            </a:r>
            <a:br>
              <a:rPr lang="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When a new forgery with a different texture "fingerprint" appears, the model fails to recognize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Goal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deepfake detector must: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identify fake media generated by various methods.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be robust against adversarial attacks.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Project Goals: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Improve the </a:t>
            </a:r>
            <a:r>
              <a:rPr b="1" lang="it"/>
              <a:t>adversarial robustness</a:t>
            </a:r>
            <a:r>
              <a:rPr lang="it"/>
              <a:t> of deepfake detectors.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</a:t>
            </a:r>
            <a:r>
              <a:rPr b="1" lang="it"/>
              <a:t>gradient regularization</a:t>
            </a:r>
            <a:r>
              <a:rPr lang="it"/>
              <a:t> – a technique that enhances generalization by leveraging shallow feature statistics and an approximate Hessian-based gradient penalty.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Related Works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Gradient Regularization</a:t>
            </a:r>
            <a:r>
              <a:rPr lang="it"/>
              <a:t> improves generalization by separating class features through Hessian-guided penalties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EfficientNet</a:t>
            </a:r>
            <a:r>
              <a:rPr lang="it"/>
              <a:t> achieves high performance with fewer parameters using compound scaling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Investigation of various </a:t>
            </a:r>
            <a:r>
              <a:rPr b="1" lang="it"/>
              <a:t>facial manipulation techniques</a:t>
            </a:r>
            <a:r>
              <a:rPr lang="it"/>
              <a:t> (FaceSwap, Deepfakes, etc.) and proposition of benchmarks for detection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dimensions for systematic evaluation of deepfake detection models: </a:t>
            </a:r>
            <a:r>
              <a:rPr b="1" lang="it"/>
              <a:t>accuracy, generalization, and adversarial robustness</a:t>
            </a:r>
            <a:r>
              <a:rPr lang="it"/>
              <a:t> [4]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48800" y="4289450"/>
            <a:ext cx="6702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[1]</a:t>
            </a:r>
            <a:r>
              <a:rPr lang="it" sz="500"/>
              <a:t> Guan, W., Wang, W., Dong, J., &amp; Peng, B. "Improving Generalization of Deepfake Detectors by Imposing Gradient Regularization." </a:t>
            </a:r>
            <a:r>
              <a:rPr i="1" lang="it" sz="500"/>
              <a:t>IEEE Transactions on Information Forensics and Security</a:t>
            </a:r>
            <a:r>
              <a:rPr lang="it" sz="500"/>
              <a:t>, vol. 19, pp. 5345–5356, IEEE, 2024</a:t>
            </a:r>
            <a:endParaRPr sz="5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[2]</a:t>
            </a:r>
            <a:r>
              <a:rPr lang="it" sz="500"/>
              <a:t> Tan, M., &amp; Le, Q. "EfficientNet: Rethinking model scaling for convolutional neural networks." </a:t>
            </a:r>
            <a:r>
              <a:rPr i="1" lang="it" sz="500"/>
              <a:t>Proceedings of the 36th International Conference on Machine Learning (ICML)</a:t>
            </a:r>
            <a:r>
              <a:rPr lang="it" sz="500"/>
              <a:t>, Long Beach, CA, PMLR, 2019.</a:t>
            </a:r>
            <a:endParaRPr sz="5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[3]</a:t>
            </a:r>
            <a:r>
              <a:rPr lang="it" sz="500"/>
              <a:t> Dang, H., Liu, F., Stehouwer, J., Liu, X., &amp; Jain, A. "On the Detection of Digital Face Manipulation." </a:t>
            </a:r>
            <a:r>
              <a:rPr i="1" lang="it" sz="500"/>
              <a:t>Proceedings of the IEEE/CVF Conference on Computer Vision and Pattern Recognition (CVPR)</a:t>
            </a:r>
            <a:r>
              <a:rPr lang="it" sz="500"/>
              <a:t>, Seattle, WA, IEEE, 2020.</a:t>
            </a:r>
            <a:endParaRPr sz="5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[4]</a:t>
            </a:r>
            <a:r>
              <a:rPr lang="it" sz="500"/>
              <a:t> Abbasi, M., Váz, P., Silva, J., &amp; Martins, P. "Comprehensive Evaluation of Deepfake Detection Models: Accuracy, Generalization, and Resilience to Adversarial Attacks." </a:t>
            </a:r>
            <a:r>
              <a:rPr i="1" lang="it" sz="500"/>
              <a:t>Applied Sciences</a:t>
            </a:r>
            <a:r>
              <a:rPr lang="it" sz="500"/>
              <a:t>, vol. 15, no. 3, article 1225, MDPI, 2025.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Method: Core Idea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45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know that poor generalization stems from a model’s sensitivity to texture patterns in fake images.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represent these low-level textures using the channel-wise mean μ and standard deviation σ of its early-layer (shallow) feature maps.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These early layers are known to capture edges, patterns, and other textual information.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Method: Core Idea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45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central idea is that a model that relies heavily on these specific statistics is fragile and will not generalize well.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propose to penalize this sensitivity. We actively discourage the model from depending on these simple, unreliable cues. 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goal is to force the model to learn more fundamental, semantic artifacts of manipulation, leading to a more robust and generalizable detector.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It Works: A Two-Pass Approach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training process for each batch is a two-step cycle designed to balance two competing goals: accuracy on known data and robustness to the </a:t>
            </a:r>
            <a:r>
              <a:rPr lang="it"/>
              <a:t>unknown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First Pass: Find the Weak Points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Calculate the standard classification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Compute the gradient for this loss with respect to the texture </a:t>
            </a:r>
            <a:r>
              <a:rPr lang="it"/>
              <a:t>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This gradient reveals the “worst-case” texture change that would fool the model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Second Pass: Regularize with Perturbed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Create a small, adversarial perturbation by moving along the gradient found in the first 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Apply this perturbation to the original feature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Calculate a new regularization loss on these adversarially modified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