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0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7" r:id="rId13"/>
    <p:sldId id="268" r:id="rId14"/>
    <p:sldId id="266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79" r:id="rId28"/>
    <p:sldId id="282" r:id="rId29"/>
    <p:sldId id="284" r:id="rId30"/>
    <p:sldId id="283" r:id="rId31"/>
    <p:sldId id="285" r:id="rId32"/>
    <p:sldId id="286" r:id="rId33"/>
    <p:sldId id="288" r:id="rId34"/>
    <p:sldId id="287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5" autoAdjust="0"/>
    <p:restoredTop sz="94637" autoAdjust="0"/>
  </p:normalViewPr>
  <p:slideViewPr>
    <p:cSldViewPr>
      <p:cViewPr varScale="1">
        <p:scale>
          <a:sx n="115" d="100"/>
          <a:sy n="115" d="100"/>
        </p:scale>
        <p:origin x="-129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38E711-1B0C-43C9-A2CA-264D265CAC68}" type="datetimeFigureOut">
              <a:rPr lang="es-MX" smtClean="0"/>
              <a:pPr/>
              <a:t>04/06/2013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174BBA-487C-4173-9FDF-B08AF0C06F3B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32" name="31 Rectángulo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39 Rectángulo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40 Rectángulo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41 Rectángulo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56" name="55 Rectángulo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64 Rectángulo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65 Rectángulo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66 Rectángulo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38E711-1B0C-43C9-A2CA-264D265CAC68}" type="datetimeFigureOut">
              <a:rPr lang="es-MX" smtClean="0"/>
              <a:pPr/>
              <a:t>04/06/2013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174BBA-487C-4173-9FDF-B08AF0C06F3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38E711-1B0C-43C9-A2CA-264D265CAC68}" type="datetimeFigureOut">
              <a:rPr lang="es-MX" smtClean="0"/>
              <a:pPr/>
              <a:t>04/06/2013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174BBA-487C-4173-9FDF-B08AF0C06F3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38E711-1B0C-43C9-A2CA-264D265CAC68}" type="datetimeFigureOut">
              <a:rPr lang="es-MX" smtClean="0"/>
              <a:pPr/>
              <a:t>04/06/2013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174BBA-487C-4173-9FDF-B08AF0C06F3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Forma libre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14 Forma libre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12 Forma libre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16 Forma libre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17 Forma libre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18 Forma libre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19 Forma libre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20 Forma libre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21 Forma libre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22 Forma libre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23 Forma libre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24 Forma libre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25 Forma libre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26 Forma libre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38E711-1B0C-43C9-A2CA-264D265CAC68}" type="datetimeFigureOut">
              <a:rPr lang="es-MX" smtClean="0"/>
              <a:pPr/>
              <a:t>04/06/2013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174BBA-487C-4173-9FDF-B08AF0C06F3B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8 Rectángulo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38E711-1B0C-43C9-A2CA-264D265CAC68}" type="datetimeFigureOut">
              <a:rPr lang="es-MX" smtClean="0"/>
              <a:pPr/>
              <a:t>04/06/2013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174BBA-487C-4173-9FDF-B08AF0C06F3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Rectángulo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38E711-1B0C-43C9-A2CA-264D265CAC68}" type="datetimeFigureOut">
              <a:rPr lang="es-MX" smtClean="0"/>
              <a:pPr/>
              <a:t>04/06/2013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174BBA-487C-4173-9FDF-B08AF0C06F3B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6" name="15 Rectángulo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16 Rectángulo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17 Rectángulo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19 Rectángulo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20 Rectángulo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Rectángulo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29 Rectángulo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38E711-1B0C-43C9-A2CA-264D265CAC68}" type="datetimeFigureOut">
              <a:rPr lang="es-MX" smtClean="0"/>
              <a:pPr/>
              <a:t>04/06/2013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174BBA-487C-4173-9FDF-B08AF0C06F3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38E711-1B0C-43C9-A2CA-264D265CAC68}" type="datetimeFigureOut">
              <a:rPr lang="es-MX" smtClean="0"/>
              <a:pPr/>
              <a:t>04/06/2013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174BBA-487C-4173-9FDF-B08AF0C06F3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38E711-1B0C-43C9-A2CA-264D265CAC68}" type="datetimeFigureOut">
              <a:rPr lang="es-MX" smtClean="0"/>
              <a:pPr/>
              <a:t>04/06/2013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174BBA-487C-4173-9FDF-B08AF0C06F3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8 Conector recto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9 Grupo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14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grpSp>
        <p:nvGrpSpPr>
          <p:cNvPr id="14" name="13 Grupo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10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17 Grupo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18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438E711-1B0C-43C9-A2CA-264D265CAC68}" type="datetimeFigureOut">
              <a:rPr lang="es-MX" smtClean="0"/>
              <a:pPr/>
              <a:t>04/06/2013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F0174BBA-487C-4173-9FDF-B08AF0C06F3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14 Rectángulo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15 Rectángulo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16 Rectángulo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438E711-1B0C-43C9-A2CA-264D265CAC68}" type="datetimeFigureOut">
              <a:rPr lang="es-MX" smtClean="0"/>
              <a:pPr/>
              <a:t>04/06/2013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0174BBA-487C-4173-9FDF-B08AF0C06F3B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83568" y="1768748"/>
            <a:ext cx="7632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dirty="0" smtClean="0">
                <a:solidFill>
                  <a:srgbClr val="C00000"/>
                </a:solidFill>
                <a:latin typeface="Arial Black" pitchFamily="34" charset="0"/>
              </a:rPr>
              <a:t>CSS</a:t>
            </a:r>
          </a:p>
          <a:p>
            <a:pPr algn="ctr"/>
            <a:r>
              <a:rPr lang="es-MX" sz="4800" dirty="0" err="1" smtClean="0">
                <a:solidFill>
                  <a:srgbClr val="C00000"/>
                </a:solidFill>
                <a:latin typeface="Arial Black" pitchFamily="34" charset="0"/>
              </a:rPr>
              <a:t>Cascading</a:t>
            </a:r>
            <a:r>
              <a:rPr lang="es-MX" sz="4800" dirty="0" smtClean="0">
                <a:solidFill>
                  <a:srgbClr val="C00000"/>
                </a:solidFill>
                <a:latin typeface="Arial Black" pitchFamily="34" charset="0"/>
              </a:rPr>
              <a:t> Style </a:t>
            </a:r>
            <a:r>
              <a:rPr lang="es-MX" sz="4800" dirty="0" err="1" smtClean="0">
                <a:solidFill>
                  <a:srgbClr val="C00000"/>
                </a:solidFill>
                <a:latin typeface="Arial Black" pitchFamily="34" charset="0"/>
              </a:rPr>
              <a:t>Sheets</a:t>
            </a:r>
            <a:endParaRPr lang="es-MX" sz="4800" dirty="0">
              <a:solidFill>
                <a:srgbClr val="C0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76672"/>
            <a:ext cx="8010896" cy="3914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827584" y="4653136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 este ejemplo se muestra que la etiqueta </a:t>
            </a:r>
            <a:r>
              <a:rPr lang="es-MX" b="1" dirty="0" smtClean="0"/>
              <a:t>&lt;</a:t>
            </a:r>
            <a:r>
              <a:rPr lang="es-MX" b="1" dirty="0" err="1" smtClean="0"/>
              <a:t>style</a:t>
            </a:r>
            <a:r>
              <a:rPr lang="es-MX" b="1" dirty="0" smtClean="0"/>
              <a:t>&gt;</a:t>
            </a:r>
            <a:r>
              <a:rPr lang="es-MX" dirty="0" smtClean="0"/>
              <a:t> con su atributo </a:t>
            </a:r>
            <a:r>
              <a:rPr lang="es-MX" i="1" dirty="0" err="1" smtClean="0"/>
              <a:t>type</a:t>
            </a:r>
            <a:r>
              <a:rPr lang="es-MX" dirty="0" smtClean="0"/>
              <a:t> define una hoja de estilo.</a:t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Entre las etiquetas </a:t>
            </a:r>
            <a:r>
              <a:rPr lang="es-MX" dirty="0" err="1" smtClean="0"/>
              <a:t>style</a:t>
            </a:r>
            <a:r>
              <a:rPr lang="es-MX" dirty="0" smtClean="0"/>
              <a:t> definimos al selector </a:t>
            </a:r>
            <a:r>
              <a:rPr lang="es-MX" b="1" dirty="0" err="1" smtClean="0"/>
              <a:t>body</a:t>
            </a:r>
            <a:r>
              <a:rPr lang="es-MX" dirty="0" smtClean="0"/>
              <a:t> con un color de fondo </a:t>
            </a:r>
            <a:r>
              <a:rPr lang="es-MX" i="1" dirty="0" smtClean="0"/>
              <a:t>#008080</a:t>
            </a:r>
            <a:r>
              <a:rPr lang="es-MX" dirty="0" smtClean="0"/>
              <a:t> y al selector </a:t>
            </a:r>
            <a:r>
              <a:rPr lang="es-MX" b="1" dirty="0" smtClean="0"/>
              <a:t>p</a:t>
            </a:r>
            <a:r>
              <a:rPr lang="es-MX" dirty="0" smtClean="0"/>
              <a:t> de color </a:t>
            </a:r>
            <a:r>
              <a:rPr lang="es-MX" i="1" dirty="0" smtClean="0"/>
              <a:t>blanco</a:t>
            </a:r>
            <a:r>
              <a:rPr lang="es-MX" dirty="0" smtClean="0"/>
              <a:t>.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27584" y="476672"/>
            <a:ext cx="7848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C00000"/>
                </a:solidFill>
              </a:rPr>
              <a:t>3. Hojas de estilo externas</a:t>
            </a:r>
          </a:p>
          <a:p>
            <a:endParaRPr lang="es-MX" b="1" dirty="0" smtClean="0"/>
          </a:p>
          <a:p>
            <a:r>
              <a:rPr lang="es-MX" dirty="0" smtClean="0"/>
              <a:t>Esta es la forma ideal para cuando una misma hoja de estilos es aplicada a varias páginas.</a:t>
            </a:r>
            <a:br>
              <a:rPr lang="es-MX" dirty="0" smtClean="0"/>
            </a:br>
            <a:r>
              <a:rPr lang="es-MX" dirty="0" smtClean="0"/>
              <a:t>Con realizar los cambios en un solo archivo, podemos cambiar el aspecto de todo el sitio web.</a:t>
            </a:r>
            <a:br>
              <a:rPr lang="es-MX" dirty="0" smtClean="0"/>
            </a:br>
            <a:r>
              <a:rPr lang="es-MX" dirty="0" smtClean="0"/>
              <a:t>Los archivos de hojas de estilo deben llevar la terminación </a:t>
            </a:r>
            <a:r>
              <a:rPr lang="es-MX" b="1" dirty="0" smtClean="0"/>
              <a:t>.</a:t>
            </a:r>
            <a:r>
              <a:rPr lang="es-MX" b="1" dirty="0" err="1" smtClean="0"/>
              <a:t>css</a:t>
            </a:r>
            <a:r>
              <a:rPr lang="es-MX" dirty="0" smtClean="0"/>
              <a:t>.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08720"/>
            <a:ext cx="8136904" cy="479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04664"/>
            <a:ext cx="8062973" cy="597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043608" y="332656"/>
            <a:ext cx="74888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solidFill>
                  <a:srgbClr val="C00000"/>
                </a:solidFill>
              </a:rPr>
              <a:t>El fondo con </a:t>
            </a:r>
            <a:r>
              <a:rPr lang="es-MX" b="1" dirty="0" smtClean="0">
                <a:solidFill>
                  <a:srgbClr val="C00000"/>
                </a:solidFill>
              </a:rPr>
              <a:t>CSS</a:t>
            </a:r>
          </a:p>
          <a:p>
            <a:endParaRPr lang="es-MX" b="1" dirty="0" smtClean="0"/>
          </a:p>
          <a:p>
            <a:r>
              <a:rPr lang="es-MX" dirty="0" smtClean="0"/>
              <a:t>Las propiedades de fondo(en inglés </a:t>
            </a:r>
            <a:r>
              <a:rPr lang="es-MX" dirty="0" err="1" smtClean="0"/>
              <a:t>background</a:t>
            </a:r>
            <a:r>
              <a:rPr lang="es-MX" dirty="0" smtClean="0"/>
              <a:t>) en CSS, nos permiten controlar el color de fondo de un elemento.</a:t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Colocar una imagen de fondo, la ubicación de la misma en la pantalla (centrada, a la izquierda, en alguna coordenada de x-y, etc.) y la cantidad de veces que la misma se repetirá.</a:t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En términos del modelo de cajas la propiedad </a:t>
            </a:r>
            <a:r>
              <a:rPr lang="es-MX" dirty="0" err="1" smtClean="0"/>
              <a:t>background</a:t>
            </a:r>
            <a:r>
              <a:rPr lang="es-MX" dirty="0" smtClean="0"/>
              <a:t> afecta tanto al fondo del elemento, al relleno del mismo (</a:t>
            </a:r>
            <a:r>
              <a:rPr lang="es-MX" dirty="0" err="1" smtClean="0"/>
              <a:t>padding</a:t>
            </a:r>
            <a:r>
              <a:rPr lang="es-MX" dirty="0" smtClean="0"/>
              <a:t>) y a los bordes (</a:t>
            </a:r>
            <a:r>
              <a:rPr lang="es-MX" dirty="0" err="1" smtClean="0"/>
              <a:t>border</a:t>
            </a:r>
            <a:r>
              <a:rPr lang="es-MX" dirty="0" smtClean="0"/>
              <a:t>).</a:t>
            </a:r>
            <a:br>
              <a:rPr lang="es-MX" dirty="0" smtClean="0"/>
            </a:br>
            <a:r>
              <a:rPr lang="es-MX" dirty="0" smtClean="0"/>
              <a:t>Las propiedades de </a:t>
            </a:r>
            <a:r>
              <a:rPr lang="es-MX" dirty="0" err="1" smtClean="0"/>
              <a:t>background</a:t>
            </a:r>
            <a:r>
              <a:rPr lang="es-MX" dirty="0" smtClean="0"/>
              <a:t> se aplican a </a:t>
            </a:r>
            <a:r>
              <a:rPr lang="es-MX" b="1" dirty="0" smtClean="0"/>
              <a:t>todos</a:t>
            </a:r>
            <a:r>
              <a:rPr lang="es-MX" dirty="0" smtClean="0"/>
              <a:t> los elementos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043608" y="332656"/>
            <a:ext cx="7488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La propiedad de los fondos o </a:t>
            </a:r>
            <a:r>
              <a:rPr lang="es-MX" b="1" dirty="0" err="1" smtClean="0"/>
              <a:t>backgrounds</a:t>
            </a:r>
            <a:endParaRPr lang="es-MX" b="1" dirty="0" smtClean="0"/>
          </a:p>
          <a:p>
            <a:r>
              <a:rPr lang="es-MX" dirty="0" smtClean="0"/>
              <a:t>La propiedad </a:t>
            </a:r>
            <a:r>
              <a:rPr lang="es-MX" dirty="0" err="1" smtClean="0"/>
              <a:t>background</a:t>
            </a:r>
            <a:r>
              <a:rPr lang="es-MX" dirty="0" smtClean="0"/>
              <a:t> es la forma comprimida en la cual podemos definir todos los valores de los fondo de una sola vez.</a:t>
            </a:r>
          </a:p>
          <a:p>
            <a:r>
              <a:rPr lang="es-MX" b="1" dirty="0" smtClean="0"/>
              <a:t>Sintaxis</a:t>
            </a:r>
          </a:p>
          <a:p>
            <a:r>
              <a:rPr lang="es-MX" dirty="0" smtClean="0"/>
              <a:t>Establecer diferentes características del fondo a la ves.</a:t>
            </a:r>
          </a:p>
          <a:p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340" y="2424113"/>
            <a:ext cx="7956757" cy="2517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178" y="1052736"/>
            <a:ext cx="8384336" cy="3096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2153" y="404664"/>
            <a:ext cx="7304263" cy="605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9670" y="404664"/>
            <a:ext cx="7314737" cy="6073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043608" y="332656"/>
            <a:ext cx="748883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Imagen más pequeña que el tamaño del </a:t>
            </a:r>
            <a:r>
              <a:rPr lang="es-MX" b="1" dirty="0" smtClean="0"/>
              <a:t>fondo</a:t>
            </a:r>
          </a:p>
          <a:p>
            <a:endParaRPr lang="es-MX" b="1" dirty="0" smtClean="0"/>
          </a:p>
          <a:p>
            <a:r>
              <a:rPr lang="es-MX" dirty="0" smtClean="0"/>
              <a:t>Si la imagen que elegimos de fondo es más pequeña que este, podemos repetir la imagen horizontalmente o verticalmente hasta cubrir todo el fondo. Para ello utilizamos la propiedad </a:t>
            </a:r>
            <a:r>
              <a:rPr lang="es-MX" dirty="0" err="1" smtClean="0"/>
              <a:t>background-repeat</a:t>
            </a:r>
            <a:r>
              <a:rPr lang="es-MX" dirty="0" smtClean="0"/>
              <a:t>.</a:t>
            </a:r>
          </a:p>
          <a:p>
            <a:endParaRPr lang="es-MX" dirty="0" smtClean="0"/>
          </a:p>
          <a:p>
            <a:r>
              <a:rPr lang="es-MX" b="1" dirty="0" smtClean="0"/>
              <a:t>Sintaxis</a:t>
            </a:r>
          </a:p>
          <a:p>
            <a:r>
              <a:rPr lang="es-MX" dirty="0" smtClean="0"/>
              <a:t>Repetir una imagen de fondo</a:t>
            </a:r>
            <a:r>
              <a:rPr lang="es-MX" dirty="0" smtClean="0"/>
              <a:t>.</a:t>
            </a:r>
          </a:p>
          <a:p>
            <a:endParaRPr lang="es-MX" dirty="0" smtClean="0"/>
          </a:p>
          <a:p>
            <a:r>
              <a:rPr lang="es-MX" dirty="0" smtClean="0"/>
              <a:t>&lt;head&gt;</a:t>
            </a:r>
            <a:br>
              <a:rPr lang="es-MX" dirty="0" smtClean="0"/>
            </a:br>
            <a:r>
              <a:rPr lang="es-MX" dirty="0" smtClean="0"/>
              <a:t>&lt;</a:t>
            </a:r>
            <a:r>
              <a:rPr lang="es-MX" dirty="0" err="1" smtClean="0"/>
              <a:t>style</a:t>
            </a:r>
            <a:r>
              <a:rPr lang="es-MX" dirty="0" smtClean="0"/>
              <a:t>="</a:t>
            </a:r>
            <a:r>
              <a:rPr lang="es-MX" dirty="0" err="1" smtClean="0"/>
              <a:t>type:text</a:t>
            </a:r>
            <a:r>
              <a:rPr lang="es-MX" dirty="0" smtClean="0"/>
              <a:t>/</a:t>
            </a:r>
            <a:r>
              <a:rPr lang="es-MX" dirty="0" err="1" smtClean="0"/>
              <a:t>css</a:t>
            </a:r>
            <a:r>
              <a:rPr lang="es-MX" dirty="0" smtClean="0"/>
              <a:t>"&gt;</a:t>
            </a:r>
            <a:br>
              <a:rPr lang="es-MX" dirty="0" smtClean="0"/>
            </a:br>
            <a:r>
              <a:rPr lang="es-MX" dirty="0" smtClean="0"/>
              <a:t>etiqueta HTML {</a:t>
            </a:r>
            <a:br>
              <a:rPr lang="es-MX" dirty="0" smtClean="0"/>
            </a:br>
            <a:r>
              <a:rPr lang="es-MX" dirty="0" err="1" smtClean="0"/>
              <a:t>background-image</a:t>
            </a:r>
            <a:r>
              <a:rPr lang="es-MX" dirty="0" smtClean="0"/>
              <a:t>: </a:t>
            </a:r>
            <a:r>
              <a:rPr lang="es-MX" dirty="0" err="1" smtClean="0"/>
              <a:t>url</a:t>
            </a:r>
            <a:r>
              <a:rPr lang="es-MX" dirty="0" smtClean="0"/>
              <a:t>('/nombre-de-la-imagen');</a:t>
            </a:r>
            <a:br>
              <a:rPr lang="es-MX" dirty="0" smtClean="0"/>
            </a:br>
            <a:r>
              <a:rPr lang="es-MX" dirty="0" err="1" smtClean="0"/>
              <a:t>background-repeat</a:t>
            </a:r>
            <a:r>
              <a:rPr lang="es-MX" dirty="0" smtClean="0"/>
              <a:t>: valor;</a:t>
            </a:r>
            <a:br>
              <a:rPr lang="es-MX" dirty="0" smtClean="0"/>
            </a:br>
            <a:r>
              <a:rPr lang="es-MX" dirty="0" smtClean="0"/>
              <a:t>}</a:t>
            </a:r>
            <a:br>
              <a:rPr lang="es-MX" dirty="0" smtClean="0"/>
            </a:br>
            <a:r>
              <a:rPr lang="es-MX" dirty="0" smtClean="0"/>
              <a:t>&lt;/</a:t>
            </a:r>
            <a:r>
              <a:rPr lang="es-MX" dirty="0" err="1" smtClean="0"/>
              <a:t>style</a:t>
            </a:r>
            <a:r>
              <a:rPr lang="es-MX" dirty="0" smtClean="0"/>
              <a:t>&gt;</a:t>
            </a:r>
            <a:br>
              <a:rPr lang="es-MX" dirty="0" smtClean="0"/>
            </a:br>
            <a:r>
              <a:rPr lang="es-MX" dirty="0" smtClean="0"/>
              <a:t>&lt;/head</a:t>
            </a:r>
            <a:r>
              <a:rPr lang="es-MX" dirty="0" smtClean="0"/>
              <a:t>&gt;</a:t>
            </a:r>
          </a:p>
          <a:p>
            <a:endParaRPr lang="es-MX" dirty="0" smtClean="0"/>
          </a:p>
          <a:p>
            <a:r>
              <a:rPr lang="es-MX" dirty="0" smtClean="0"/>
              <a:t>Los posibles valores para la repetición de una imagen en el fondo</a:t>
            </a:r>
          </a:p>
          <a:p>
            <a:r>
              <a:rPr lang="es-MX" dirty="0" err="1" smtClean="0"/>
              <a:t>repeat</a:t>
            </a:r>
            <a:r>
              <a:rPr lang="es-MX" dirty="0" smtClean="0"/>
              <a:t> | </a:t>
            </a:r>
            <a:r>
              <a:rPr lang="es-MX" dirty="0" err="1" smtClean="0"/>
              <a:t>repeat</a:t>
            </a:r>
            <a:r>
              <a:rPr lang="es-MX" dirty="0" smtClean="0"/>
              <a:t>-x | </a:t>
            </a:r>
            <a:r>
              <a:rPr lang="es-MX" dirty="0" err="1" smtClean="0"/>
              <a:t>repeat</a:t>
            </a:r>
            <a:r>
              <a:rPr lang="es-MX" dirty="0" smtClean="0"/>
              <a:t>-y | no-</a:t>
            </a:r>
            <a:r>
              <a:rPr lang="es-MX" dirty="0" err="1" smtClean="0"/>
              <a:t>repeat</a:t>
            </a:r>
            <a:endParaRPr lang="es-MX" dirty="0" smtClean="0"/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83568" y="188640"/>
            <a:ext cx="763284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CSS funciona a base de reglas.</a:t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Cada regla está compuesta por un selector y la declaración.</a:t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La declaración a su vez esta compuesta por una propiedad y su valor.</a:t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La declaración debe estar definida entre llaves({...})</a:t>
            </a:r>
          </a:p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b="1" dirty="0" smtClean="0"/>
              <a:t>Sintaxis</a:t>
            </a:r>
          </a:p>
          <a:p>
            <a:r>
              <a:rPr lang="es-MX" dirty="0" smtClean="0"/>
              <a:t>selector{</a:t>
            </a:r>
            <a:r>
              <a:rPr lang="es-MX" dirty="0" err="1" smtClean="0"/>
              <a:t>propiedad:valor</a:t>
            </a:r>
            <a:r>
              <a:rPr lang="es-MX" dirty="0" smtClean="0"/>
              <a:t>} </a:t>
            </a:r>
          </a:p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Veamos un ejemplo donde el selector p indica que todos los elementos </a:t>
            </a:r>
            <a:r>
              <a:rPr lang="es-MX" i="1" dirty="0" smtClean="0"/>
              <a:t>p</a:t>
            </a:r>
            <a:r>
              <a:rPr lang="es-MX" dirty="0" smtClean="0"/>
              <a:t> del documento HTML serán afectados por la declaración cuya propiedad es color y su valor es </a:t>
            </a:r>
            <a:r>
              <a:rPr lang="es-MX" dirty="0" err="1" smtClean="0"/>
              <a:t>blue</a:t>
            </a:r>
            <a:r>
              <a:rPr lang="es-MX" dirty="0" smtClean="0"/>
              <a:t>.</a:t>
            </a:r>
          </a:p>
          <a:p>
            <a:r>
              <a:rPr lang="es-MX" dirty="0" smtClean="0"/>
              <a:t>p{</a:t>
            </a:r>
            <a:r>
              <a:rPr lang="es-MX" dirty="0" err="1" smtClean="0"/>
              <a:t>color:blue</a:t>
            </a:r>
            <a:r>
              <a:rPr lang="es-MX" dirty="0" smtClean="0"/>
              <a:t>}</a:t>
            </a:r>
          </a:p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Si el valor está compuesto por varias palabras, debemos definirlo entre comillas.</a:t>
            </a:r>
          </a:p>
          <a:p>
            <a:r>
              <a:rPr lang="es-MX" dirty="0" smtClean="0"/>
              <a:t>p{</a:t>
            </a:r>
            <a:r>
              <a:rPr lang="es-MX" dirty="0" err="1" smtClean="0"/>
              <a:t>font-family</a:t>
            </a:r>
            <a:r>
              <a:rPr lang="es-MX" dirty="0" smtClean="0"/>
              <a:t>:"Times New </a:t>
            </a:r>
            <a:r>
              <a:rPr lang="es-MX" dirty="0" err="1" smtClean="0"/>
              <a:t>Roman</a:t>
            </a:r>
            <a:r>
              <a:rPr lang="es-MX" dirty="0" smtClean="0"/>
              <a:t>"}</a:t>
            </a:r>
          </a:p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Si deseas especificar más de una propiedad, deberás separarlas con un punto y coma(;).</a:t>
            </a:r>
          </a:p>
          <a:p>
            <a:r>
              <a:rPr lang="es-MX" dirty="0" smtClean="0"/>
              <a:t>h1{</a:t>
            </a:r>
            <a:r>
              <a:rPr lang="es-MX" dirty="0" err="1" smtClean="0"/>
              <a:t>color:red</a:t>
            </a:r>
            <a:r>
              <a:rPr lang="es-MX" dirty="0" smtClean="0"/>
              <a:t>; </a:t>
            </a:r>
            <a:r>
              <a:rPr lang="es-MX" dirty="0" err="1" smtClean="0"/>
              <a:t>text-align:center</a:t>
            </a:r>
            <a:r>
              <a:rPr lang="es-MX" dirty="0" smtClean="0"/>
              <a:t>}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1428" y="1484784"/>
            <a:ext cx="7753020" cy="3528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043608" y="332656"/>
            <a:ext cx="748883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Imagen de fondo estática o </a:t>
            </a:r>
            <a:r>
              <a:rPr lang="es-MX" b="1" dirty="0" smtClean="0"/>
              <a:t>dinámica</a:t>
            </a:r>
          </a:p>
          <a:p>
            <a:endParaRPr lang="es-MX" b="1" dirty="0" smtClean="0"/>
          </a:p>
          <a:p>
            <a:r>
              <a:rPr lang="es-MX" dirty="0" smtClean="0"/>
              <a:t>La propiedad </a:t>
            </a:r>
            <a:r>
              <a:rPr lang="es-MX" dirty="0" err="1" smtClean="0"/>
              <a:t>background-attachment</a:t>
            </a:r>
            <a:r>
              <a:rPr lang="es-MX" dirty="0" smtClean="0"/>
              <a:t> nos permite fijar o liberar una imagen de fondo, es decir que al movernos por la página con la barra de desplazamiento, la imagen de fondo quede anclada en el lugar o se </a:t>
            </a:r>
            <a:r>
              <a:rPr lang="es-MX" dirty="0" err="1" smtClean="0"/>
              <a:t>desplaze</a:t>
            </a:r>
            <a:r>
              <a:rPr lang="es-MX" dirty="0" smtClean="0"/>
              <a:t> con la misma</a:t>
            </a:r>
            <a:r>
              <a:rPr lang="es-MX" dirty="0" smtClean="0"/>
              <a:t>.</a:t>
            </a:r>
          </a:p>
          <a:p>
            <a:endParaRPr lang="es-MX" dirty="0" smtClean="0"/>
          </a:p>
          <a:p>
            <a:r>
              <a:rPr lang="es-MX" b="1" dirty="0" smtClean="0"/>
              <a:t>Sintaxis</a:t>
            </a:r>
          </a:p>
          <a:p>
            <a:r>
              <a:rPr lang="es-MX" dirty="0" smtClean="0"/>
              <a:t>Imagen de fondo estática o dinámica.</a:t>
            </a:r>
          </a:p>
          <a:p>
            <a:r>
              <a:rPr lang="es-MX" dirty="0" smtClean="0"/>
              <a:t>&lt;head&gt;</a:t>
            </a:r>
            <a:br>
              <a:rPr lang="es-MX" dirty="0" smtClean="0"/>
            </a:br>
            <a:r>
              <a:rPr lang="es-MX" dirty="0" smtClean="0"/>
              <a:t>&lt;</a:t>
            </a:r>
            <a:r>
              <a:rPr lang="es-MX" dirty="0" err="1" smtClean="0"/>
              <a:t>style</a:t>
            </a:r>
            <a:r>
              <a:rPr lang="es-MX" dirty="0" smtClean="0"/>
              <a:t>="</a:t>
            </a:r>
            <a:r>
              <a:rPr lang="es-MX" dirty="0" err="1" smtClean="0"/>
              <a:t>type:text</a:t>
            </a:r>
            <a:r>
              <a:rPr lang="es-MX" dirty="0" smtClean="0"/>
              <a:t>/</a:t>
            </a:r>
            <a:r>
              <a:rPr lang="es-MX" dirty="0" err="1" smtClean="0"/>
              <a:t>css</a:t>
            </a:r>
            <a:r>
              <a:rPr lang="es-MX" dirty="0" smtClean="0"/>
              <a:t>"&gt;</a:t>
            </a:r>
            <a:br>
              <a:rPr lang="es-MX" dirty="0" smtClean="0"/>
            </a:br>
            <a:r>
              <a:rPr lang="es-MX" dirty="0" smtClean="0"/>
              <a:t>etiqueta HTML {</a:t>
            </a:r>
            <a:br>
              <a:rPr lang="es-MX" dirty="0" smtClean="0"/>
            </a:br>
            <a:r>
              <a:rPr lang="es-MX" dirty="0" err="1" smtClean="0"/>
              <a:t>background-image</a:t>
            </a:r>
            <a:r>
              <a:rPr lang="es-MX" dirty="0" smtClean="0"/>
              <a:t>: </a:t>
            </a:r>
            <a:r>
              <a:rPr lang="es-MX" dirty="0" err="1" smtClean="0"/>
              <a:t>url</a:t>
            </a:r>
            <a:r>
              <a:rPr lang="es-MX" dirty="0" smtClean="0"/>
              <a:t>('/nombre-de-la-imagen');</a:t>
            </a:r>
            <a:br>
              <a:rPr lang="es-MX" dirty="0" smtClean="0"/>
            </a:br>
            <a:r>
              <a:rPr lang="es-MX" dirty="0" err="1" smtClean="0"/>
              <a:t>background-attachment</a:t>
            </a:r>
            <a:r>
              <a:rPr lang="es-MX" dirty="0" smtClean="0"/>
              <a:t>: valor;</a:t>
            </a:r>
            <a:br>
              <a:rPr lang="es-MX" dirty="0" smtClean="0"/>
            </a:br>
            <a:r>
              <a:rPr lang="es-MX" dirty="0" smtClean="0"/>
              <a:t>}</a:t>
            </a:r>
            <a:br>
              <a:rPr lang="es-MX" dirty="0" smtClean="0"/>
            </a:br>
            <a:r>
              <a:rPr lang="es-MX" dirty="0" smtClean="0"/>
              <a:t>&lt;/</a:t>
            </a:r>
            <a:r>
              <a:rPr lang="es-MX" dirty="0" err="1" smtClean="0"/>
              <a:t>style</a:t>
            </a:r>
            <a:r>
              <a:rPr lang="es-MX" dirty="0" smtClean="0"/>
              <a:t>&gt;</a:t>
            </a:r>
            <a:br>
              <a:rPr lang="es-MX" dirty="0" smtClean="0"/>
            </a:br>
            <a:r>
              <a:rPr lang="es-MX" dirty="0" smtClean="0"/>
              <a:t>&lt;/head</a:t>
            </a:r>
            <a:r>
              <a:rPr lang="es-MX" dirty="0" smtClean="0"/>
              <a:t>&gt;</a:t>
            </a:r>
          </a:p>
          <a:p>
            <a:endParaRPr lang="es-MX" dirty="0" smtClean="0"/>
          </a:p>
          <a:p>
            <a:r>
              <a:rPr lang="es-MX" dirty="0" smtClean="0"/>
              <a:t>Los posibles valores para esta propiedad</a:t>
            </a:r>
          </a:p>
          <a:p>
            <a:r>
              <a:rPr lang="es-MX" dirty="0" err="1" smtClean="0"/>
              <a:t>fixed</a:t>
            </a:r>
            <a:r>
              <a:rPr lang="es-MX" dirty="0" smtClean="0"/>
              <a:t> | </a:t>
            </a:r>
            <a:r>
              <a:rPr lang="es-MX" dirty="0" err="1" smtClean="0"/>
              <a:t>scroll</a:t>
            </a:r>
            <a:endParaRPr lang="es-MX" dirty="0" smtClean="0"/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043608" y="332656"/>
            <a:ext cx="74888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Elije el lugar exacto para ubicar la imagen de </a:t>
            </a:r>
            <a:r>
              <a:rPr lang="es-MX" b="1" dirty="0" smtClean="0"/>
              <a:t>fondo</a:t>
            </a:r>
          </a:p>
          <a:p>
            <a:endParaRPr lang="es-MX" b="1" dirty="0" smtClean="0"/>
          </a:p>
          <a:p>
            <a:r>
              <a:rPr lang="es-MX" dirty="0" smtClean="0"/>
              <a:t>La propiedad </a:t>
            </a:r>
            <a:r>
              <a:rPr lang="es-MX" dirty="0" err="1" smtClean="0"/>
              <a:t>background</a:t>
            </a:r>
            <a:r>
              <a:rPr lang="es-MX" dirty="0" smtClean="0"/>
              <a:t>-position nos permite ubicar una imagen en un lugar específico dentro del fondo</a:t>
            </a:r>
            <a:r>
              <a:rPr lang="es-MX" dirty="0" smtClean="0"/>
              <a:t>.</a:t>
            </a:r>
          </a:p>
          <a:p>
            <a:endParaRPr lang="es-MX" dirty="0" smtClean="0"/>
          </a:p>
          <a:p>
            <a:r>
              <a:rPr lang="es-MX" b="1" dirty="0" smtClean="0"/>
              <a:t>Sintaxis</a:t>
            </a:r>
          </a:p>
          <a:p>
            <a:r>
              <a:rPr lang="es-MX" dirty="0" smtClean="0"/>
              <a:t>&lt;head&gt;</a:t>
            </a:r>
            <a:br>
              <a:rPr lang="es-MX" dirty="0" smtClean="0"/>
            </a:br>
            <a:r>
              <a:rPr lang="es-MX" dirty="0" smtClean="0"/>
              <a:t>&lt;</a:t>
            </a:r>
            <a:r>
              <a:rPr lang="es-MX" dirty="0" err="1" smtClean="0"/>
              <a:t>style</a:t>
            </a:r>
            <a:r>
              <a:rPr lang="es-MX" dirty="0" smtClean="0"/>
              <a:t>="</a:t>
            </a:r>
            <a:r>
              <a:rPr lang="es-MX" dirty="0" err="1" smtClean="0"/>
              <a:t>type:text</a:t>
            </a:r>
            <a:r>
              <a:rPr lang="es-MX" dirty="0" smtClean="0"/>
              <a:t>/</a:t>
            </a:r>
            <a:r>
              <a:rPr lang="es-MX" dirty="0" err="1" smtClean="0"/>
              <a:t>css</a:t>
            </a:r>
            <a:r>
              <a:rPr lang="es-MX" dirty="0" smtClean="0"/>
              <a:t>"&gt;</a:t>
            </a:r>
            <a:br>
              <a:rPr lang="es-MX" dirty="0" smtClean="0"/>
            </a:br>
            <a:r>
              <a:rPr lang="es-MX" dirty="0" smtClean="0"/>
              <a:t>etiqueta HTML {</a:t>
            </a:r>
            <a:br>
              <a:rPr lang="es-MX" dirty="0" smtClean="0"/>
            </a:br>
            <a:r>
              <a:rPr lang="es-MX" dirty="0" err="1" smtClean="0"/>
              <a:t>background-image</a:t>
            </a:r>
            <a:r>
              <a:rPr lang="es-MX" dirty="0" smtClean="0"/>
              <a:t>: </a:t>
            </a:r>
            <a:r>
              <a:rPr lang="es-MX" dirty="0" err="1" smtClean="0"/>
              <a:t>url</a:t>
            </a:r>
            <a:r>
              <a:rPr lang="es-MX" dirty="0" smtClean="0"/>
              <a:t>('/nombre-de-la-imagen');</a:t>
            </a:r>
            <a:br>
              <a:rPr lang="es-MX" dirty="0" smtClean="0"/>
            </a:br>
            <a:r>
              <a:rPr lang="es-MX" dirty="0" err="1" smtClean="0"/>
              <a:t>background</a:t>
            </a:r>
            <a:r>
              <a:rPr lang="es-MX" dirty="0" smtClean="0"/>
              <a:t>-position: valor;</a:t>
            </a:r>
            <a:br>
              <a:rPr lang="es-MX" dirty="0" smtClean="0"/>
            </a:br>
            <a:r>
              <a:rPr lang="es-MX" dirty="0" smtClean="0"/>
              <a:t>}</a:t>
            </a:r>
            <a:br>
              <a:rPr lang="es-MX" dirty="0" smtClean="0"/>
            </a:br>
            <a:r>
              <a:rPr lang="es-MX" dirty="0" smtClean="0"/>
              <a:t>&lt;/</a:t>
            </a:r>
            <a:r>
              <a:rPr lang="es-MX" dirty="0" err="1" smtClean="0"/>
              <a:t>style</a:t>
            </a:r>
            <a:r>
              <a:rPr lang="es-MX" dirty="0" smtClean="0"/>
              <a:t>&gt;</a:t>
            </a:r>
            <a:br>
              <a:rPr lang="es-MX" dirty="0" smtClean="0"/>
            </a:br>
            <a:r>
              <a:rPr lang="es-MX" dirty="0" smtClean="0"/>
              <a:t>&lt;/head</a:t>
            </a:r>
            <a:r>
              <a:rPr lang="es-MX" dirty="0" smtClean="0"/>
              <a:t>&gt;</a:t>
            </a:r>
          </a:p>
          <a:p>
            <a:endParaRPr lang="es-MX" dirty="0" smtClean="0"/>
          </a:p>
          <a:p>
            <a:r>
              <a:rPr lang="es-MX" dirty="0" smtClean="0"/>
              <a:t>Los posibles valores para la ubicación exacta de la imagen en el fondo</a:t>
            </a:r>
          </a:p>
          <a:p>
            <a:r>
              <a:rPr lang="es-MX" dirty="0" smtClean="0"/>
              <a:t>% | coordinadas x-y | </a:t>
            </a:r>
            <a:r>
              <a:rPr lang="es-MX" dirty="0" err="1" smtClean="0"/>
              <a:t>left</a:t>
            </a:r>
            <a:r>
              <a:rPr lang="es-MX" dirty="0" smtClean="0"/>
              <a:t> | center | </a:t>
            </a:r>
            <a:r>
              <a:rPr lang="es-MX" dirty="0" err="1" smtClean="0"/>
              <a:t>right</a:t>
            </a:r>
            <a:r>
              <a:rPr lang="es-MX" dirty="0" smtClean="0"/>
              <a:t> | top | </a:t>
            </a:r>
            <a:r>
              <a:rPr lang="es-MX" dirty="0" err="1" smtClean="0"/>
              <a:t>bottom</a:t>
            </a:r>
            <a:endParaRPr lang="es-MX" dirty="0" smtClean="0"/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897" y="1484784"/>
            <a:ext cx="7728543" cy="3600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3680" y="260648"/>
            <a:ext cx="6234663" cy="629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043608" y="332656"/>
            <a:ext cx="74888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C00000"/>
                </a:solidFill>
              </a:rPr>
              <a:t>Los textos con </a:t>
            </a:r>
            <a:r>
              <a:rPr lang="es-MX" b="1" dirty="0" smtClean="0">
                <a:solidFill>
                  <a:srgbClr val="C00000"/>
                </a:solidFill>
              </a:rPr>
              <a:t>CSS</a:t>
            </a:r>
          </a:p>
          <a:p>
            <a:endParaRPr lang="es-MX" b="1" dirty="0" smtClean="0"/>
          </a:p>
          <a:p>
            <a:r>
              <a:rPr lang="es-MX" dirty="0" smtClean="0"/>
              <a:t>Las propiedades de los textos nos permiten controlar la apariencia de los mismos.</a:t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Entre los ajustes que podemos aplicar a los textos, tenemos</a:t>
            </a:r>
            <a:r>
              <a:rPr lang="es-MX" dirty="0" smtClean="0"/>
              <a:t>:</a:t>
            </a:r>
          </a:p>
          <a:p>
            <a:endParaRPr lang="es-MX" dirty="0" smtClean="0"/>
          </a:p>
          <a:p>
            <a:r>
              <a:rPr lang="es-MX" dirty="0" smtClean="0">
                <a:solidFill>
                  <a:srgbClr val="C00000"/>
                </a:solidFill>
              </a:rPr>
              <a:t>La sangría</a:t>
            </a:r>
          </a:p>
          <a:p>
            <a:r>
              <a:rPr lang="es-MX" dirty="0" smtClean="0">
                <a:solidFill>
                  <a:srgbClr val="C00000"/>
                </a:solidFill>
              </a:rPr>
              <a:t>El alineado</a:t>
            </a:r>
          </a:p>
          <a:p>
            <a:r>
              <a:rPr lang="es-MX" dirty="0" smtClean="0">
                <a:solidFill>
                  <a:srgbClr val="C00000"/>
                </a:solidFill>
              </a:rPr>
              <a:t>La decoración</a:t>
            </a:r>
          </a:p>
          <a:p>
            <a:r>
              <a:rPr lang="es-MX" dirty="0" smtClean="0">
                <a:solidFill>
                  <a:srgbClr val="C00000"/>
                </a:solidFill>
              </a:rPr>
              <a:t>Espacio entre letras</a:t>
            </a:r>
          </a:p>
          <a:p>
            <a:r>
              <a:rPr lang="es-MX" dirty="0" smtClean="0">
                <a:solidFill>
                  <a:srgbClr val="C00000"/>
                </a:solidFill>
              </a:rPr>
              <a:t>Espacio entre palabras</a:t>
            </a:r>
          </a:p>
          <a:p>
            <a:r>
              <a:rPr lang="es-MX" dirty="0" smtClean="0">
                <a:solidFill>
                  <a:srgbClr val="C00000"/>
                </a:solidFill>
              </a:rPr>
              <a:t>Mayúsculas y minúsculas</a:t>
            </a:r>
          </a:p>
          <a:p>
            <a:r>
              <a:rPr lang="es-MX" dirty="0" smtClean="0">
                <a:solidFill>
                  <a:srgbClr val="C00000"/>
                </a:solidFill>
              </a:rPr>
              <a:t>Espacios en blando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043608" y="332656"/>
            <a:ext cx="748883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Sangría de los textos - </a:t>
            </a:r>
            <a:r>
              <a:rPr lang="es-MX" b="1" dirty="0" err="1" smtClean="0"/>
              <a:t>text-indent</a:t>
            </a:r>
            <a:endParaRPr lang="es-MX" b="1" dirty="0" smtClean="0"/>
          </a:p>
          <a:p>
            <a:endParaRPr lang="es-MX" sz="800" b="1" dirty="0" smtClean="0"/>
          </a:p>
          <a:p>
            <a:r>
              <a:rPr lang="es-MX" dirty="0" smtClean="0"/>
              <a:t>La propiedad </a:t>
            </a:r>
            <a:r>
              <a:rPr lang="es-MX" dirty="0" err="1" smtClean="0"/>
              <a:t>text-indent</a:t>
            </a:r>
            <a:r>
              <a:rPr lang="es-MX" dirty="0" smtClean="0"/>
              <a:t> se utiliza para generar sangría en la primera línea de un texto.</a:t>
            </a:r>
          </a:p>
          <a:p>
            <a:r>
              <a:rPr lang="es-MX" b="1" dirty="0" smtClean="0"/>
              <a:t>Sintaxis</a:t>
            </a:r>
          </a:p>
          <a:p>
            <a:r>
              <a:rPr lang="es-MX" dirty="0" smtClean="0"/>
              <a:t>&lt;head&gt;</a:t>
            </a:r>
            <a:br>
              <a:rPr lang="es-MX" dirty="0" smtClean="0"/>
            </a:br>
            <a:r>
              <a:rPr lang="es-MX" dirty="0" smtClean="0"/>
              <a:t>&lt;</a:t>
            </a:r>
            <a:r>
              <a:rPr lang="es-MX" dirty="0" err="1" smtClean="0"/>
              <a:t>style</a:t>
            </a:r>
            <a:r>
              <a:rPr lang="es-MX" dirty="0" smtClean="0"/>
              <a:t>="</a:t>
            </a:r>
            <a:r>
              <a:rPr lang="es-MX" dirty="0" err="1" smtClean="0"/>
              <a:t>type:text</a:t>
            </a:r>
            <a:r>
              <a:rPr lang="es-MX" dirty="0" smtClean="0"/>
              <a:t>/</a:t>
            </a:r>
            <a:r>
              <a:rPr lang="es-MX" dirty="0" err="1" smtClean="0"/>
              <a:t>css</a:t>
            </a:r>
            <a:r>
              <a:rPr lang="es-MX" dirty="0" smtClean="0"/>
              <a:t>"&gt;</a:t>
            </a:r>
            <a:br>
              <a:rPr lang="es-MX" dirty="0" smtClean="0"/>
            </a:br>
            <a:r>
              <a:rPr lang="es-MX" dirty="0" smtClean="0"/>
              <a:t>selector {</a:t>
            </a:r>
            <a:r>
              <a:rPr lang="es-MX" dirty="0" err="1" smtClean="0"/>
              <a:t>text-indent</a:t>
            </a:r>
            <a:r>
              <a:rPr lang="es-MX" dirty="0" smtClean="0"/>
              <a:t>: valor}</a:t>
            </a:r>
            <a:br>
              <a:rPr lang="es-MX" dirty="0" smtClean="0"/>
            </a:br>
            <a:r>
              <a:rPr lang="es-MX" dirty="0" smtClean="0"/>
              <a:t>&lt;/</a:t>
            </a:r>
            <a:r>
              <a:rPr lang="es-MX" dirty="0" err="1" smtClean="0"/>
              <a:t>style</a:t>
            </a:r>
            <a:r>
              <a:rPr lang="es-MX" dirty="0" smtClean="0"/>
              <a:t>&gt;</a:t>
            </a:r>
            <a:br>
              <a:rPr lang="es-MX" dirty="0" smtClean="0"/>
            </a:br>
            <a:r>
              <a:rPr lang="es-MX" dirty="0" smtClean="0"/>
              <a:t>&lt;/head</a:t>
            </a:r>
            <a:r>
              <a:rPr lang="es-MX" dirty="0" smtClean="0"/>
              <a:t>&gt;</a:t>
            </a:r>
          </a:p>
          <a:p>
            <a:endParaRPr lang="es-MX" sz="800" dirty="0" smtClean="0"/>
          </a:p>
          <a:p>
            <a:r>
              <a:rPr lang="es-MX" dirty="0" smtClean="0"/>
              <a:t>Los posibles valores para definir la sangría</a:t>
            </a:r>
          </a:p>
          <a:p>
            <a:r>
              <a:rPr lang="es-MX" dirty="0" smtClean="0"/>
              <a:t>longitud | % </a:t>
            </a:r>
          </a:p>
          <a:p>
            <a:endParaRPr lang="es-MX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861048"/>
            <a:ext cx="6912768" cy="2708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043608" y="332656"/>
            <a:ext cx="7488832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Alineado de los textos - </a:t>
            </a:r>
            <a:r>
              <a:rPr lang="es-MX" b="1" dirty="0" err="1" smtClean="0"/>
              <a:t>text-align</a:t>
            </a:r>
            <a:endParaRPr lang="es-MX" b="1" dirty="0" smtClean="0"/>
          </a:p>
          <a:p>
            <a:endParaRPr lang="es-MX" sz="800" b="1" dirty="0" smtClean="0"/>
          </a:p>
          <a:p>
            <a:r>
              <a:rPr lang="es-MX" dirty="0" smtClean="0"/>
              <a:t>La propiedad </a:t>
            </a:r>
            <a:r>
              <a:rPr lang="es-MX" dirty="0" err="1" smtClean="0"/>
              <a:t>text-align</a:t>
            </a:r>
            <a:r>
              <a:rPr lang="es-MX" dirty="0" smtClean="0"/>
              <a:t> se utiliza para alinear un texto a la derecha, izquierda o centro del bloque que lo contiene.</a:t>
            </a:r>
          </a:p>
          <a:p>
            <a:r>
              <a:rPr lang="es-MX" b="1" dirty="0" smtClean="0"/>
              <a:t>Sintaxis</a:t>
            </a:r>
          </a:p>
          <a:p>
            <a:r>
              <a:rPr lang="es-MX" dirty="0" smtClean="0"/>
              <a:t>&lt;head&gt;</a:t>
            </a:r>
            <a:br>
              <a:rPr lang="es-MX" dirty="0" smtClean="0"/>
            </a:br>
            <a:r>
              <a:rPr lang="es-MX" dirty="0" smtClean="0"/>
              <a:t>&lt;</a:t>
            </a:r>
            <a:r>
              <a:rPr lang="es-MX" dirty="0" err="1" smtClean="0"/>
              <a:t>style</a:t>
            </a:r>
            <a:r>
              <a:rPr lang="es-MX" dirty="0" smtClean="0"/>
              <a:t>="</a:t>
            </a:r>
            <a:r>
              <a:rPr lang="es-MX" dirty="0" err="1" smtClean="0"/>
              <a:t>type:text</a:t>
            </a:r>
            <a:r>
              <a:rPr lang="es-MX" dirty="0" smtClean="0"/>
              <a:t>/</a:t>
            </a:r>
            <a:r>
              <a:rPr lang="es-MX" dirty="0" err="1" smtClean="0"/>
              <a:t>css</a:t>
            </a:r>
            <a:r>
              <a:rPr lang="es-MX" dirty="0" smtClean="0"/>
              <a:t>"&gt;</a:t>
            </a:r>
            <a:br>
              <a:rPr lang="es-MX" dirty="0" smtClean="0"/>
            </a:br>
            <a:r>
              <a:rPr lang="es-MX" dirty="0" smtClean="0"/>
              <a:t>selector {</a:t>
            </a:r>
            <a:r>
              <a:rPr lang="es-MX" dirty="0" err="1" smtClean="0"/>
              <a:t>text-align</a:t>
            </a:r>
            <a:r>
              <a:rPr lang="es-MX" dirty="0" smtClean="0"/>
              <a:t>: valor}</a:t>
            </a:r>
            <a:br>
              <a:rPr lang="es-MX" dirty="0" smtClean="0"/>
            </a:br>
            <a:r>
              <a:rPr lang="es-MX" dirty="0" smtClean="0"/>
              <a:t>&lt;/</a:t>
            </a:r>
            <a:r>
              <a:rPr lang="es-MX" dirty="0" err="1" smtClean="0"/>
              <a:t>style</a:t>
            </a:r>
            <a:r>
              <a:rPr lang="es-MX" dirty="0" smtClean="0"/>
              <a:t>&gt;</a:t>
            </a:r>
            <a:br>
              <a:rPr lang="es-MX" dirty="0" smtClean="0"/>
            </a:br>
            <a:r>
              <a:rPr lang="es-MX" dirty="0" smtClean="0"/>
              <a:t>&lt;/head</a:t>
            </a:r>
            <a:r>
              <a:rPr lang="es-MX" dirty="0" smtClean="0"/>
              <a:t>&gt;</a:t>
            </a:r>
          </a:p>
          <a:p>
            <a:endParaRPr lang="es-MX" sz="500" dirty="0" smtClean="0"/>
          </a:p>
          <a:p>
            <a:r>
              <a:rPr lang="es-MX" dirty="0" smtClean="0"/>
              <a:t>Los posibles valores para alinear los textos</a:t>
            </a:r>
          </a:p>
          <a:p>
            <a:r>
              <a:rPr lang="es-MX" dirty="0" err="1" smtClean="0"/>
              <a:t>left</a:t>
            </a:r>
            <a:r>
              <a:rPr lang="es-MX" dirty="0" smtClean="0"/>
              <a:t> | </a:t>
            </a:r>
            <a:r>
              <a:rPr lang="es-MX" dirty="0" err="1" smtClean="0"/>
              <a:t>right</a:t>
            </a:r>
            <a:r>
              <a:rPr lang="es-MX" dirty="0" smtClean="0"/>
              <a:t> | center | </a:t>
            </a:r>
            <a:r>
              <a:rPr lang="es-MX" dirty="0" err="1" smtClean="0"/>
              <a:t>justify</a:t>
            </a:r>
            <a:endParaRPr lang="es-MX" dirty="0" smtClean="0"/>
          </a:p>
          <a:p>
            <a:endParaRPr lang="es-MX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778753"/>
            <a:ext cx="6768752" cy="2818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043608" y="332656"/>
            <a:ext cx="748883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La decoración de los textos - </a:t>
            </a:r>
            <a:r>
              <a:rPr lang="es-MX" b="1" dirty="0" err="1" smtClean="0"/>
              <a:t>text-decoration</a:t>
            </a:r>
            <a:endParaRPr lang="es-MX" b="1" dirty="0" smtClean="0"/>
          </a:p>
          <a:p>
            <a:endParaRPr lang="es-MX" sz="500" b="1" dirty="0" smtClean="0"/>
          </a:p>
          <a:p>
            <a:r>
              <a:rPr lang="es-MX" dirty="0" smtClean="0"/>
              <a:t>La propiedad </a:t>
            </a:r>
            <a:r>
              <a:rPr lang="es-MX" dirty="0" err="1" smtClean="0"/>
              <a:t>text-decoration</a:t>
            </a:r>
            <a:r>
              <a:rPr lang="es-MX" dirty="0" smtClean="0"/>
              <a:t> se utiliza para subrayar, tachar, remarcar con una línea superior o parpadear un texto.</a:t>
            </a:r>
          </a:p>
          <a:p>
            <a:r>
              <a:rPr lang="es-MX" b="1" dirty="0" smtClean="0"/>
              <a:t>Sintaxis</a:t>
            </a:r>
          </a:p>
          <a:p>
            <a:r>
              <a:rPr lang="es-MX" dirty="0" smtClean="0"/>
              <a:t>&lt;head&gt;</a:t>
            </a:r>
            <a:br>
              <a:rPr lang="es-MX" dirty="0" smtClean="0"/>
            </a:br>
            <a:r>
              <a:rPr lang="es-MX" dirty="0" smtClean="0"/>
              <a:t>&lt;</a:t>
            </a:r>
            <a:r>
              <a:rPr lang="es-MX" dirty="0" err="1" smtClean="0"/>
              <a:t>style</a:t>
            </a:r>
            <a:r>
              <a:rPr lang="es-MX" dirty="0" smtClean="0"/>
              <a:t>="</a:t>
            </a:r>
            <a:r>
              <a:rPr lang="es-MX" dirty="0" err="1" smtClean="0"/>
              <a:t>type:text</a:t>
            </a:r>
            <a:r>
              <a:rPr lang="es-MX" dirty="0" smtClean="0"/>
              <a:t>/</a:t>
            </a:r>
            <a:r>
              <a:rPr lang="es-MX" dirty="0" err="1" smtClean="0"/>
              <a:t>css</a:t>
            </a:r>
            <a:r>
              <a:rPr lang="es-MX" dirty="0" smtClean="0"/>
              <a:t>"&gt;</a:t>
            </a:r>
            <a:br>
              <a:rPr lang="es-MX" dirty="0" smtClean="0"/>
            </a:br>
            <a:r>
              <a:rPr lang="es-MX" dirty="0" smtClean="0"/>
              <a:t>selector {</a:t>
            </a:r>
            <a:r>
              <a:rPr lang="es-MX" dirty="0" err="1" smtClean="0"/>
              <a:t>text-decoration</a:t>
            </a:r>
            <a:r>
              <a:rPr lang="es-MX" dirty="0" smtClean="0"/>
              <a:t>: valor}</a:t>
            </a:r>
            <a:br>
              <a:rPr lang="es-MX" dirty="0" smtClean="0"/>
            </a:br>
            <a:r>
              <a:rPr lang="es-MX" dirty="0" smtClean="0"/>
              <a:t>&lt;/</a:t>
            </a:r>
            <a:r>
              <a:rPr lang="es-MX" dirty="0" err="1" smtClean="0"/>
              <a:t>style</a:t>
            </a:r>
            <a:r>
              <a:rPr lang="es-MX" dirty="0" smtClean="0"/>
              <a:t>&gt;</a:t>
            </a:r>
            <a:br>
              <a:rPr lang="es-MX" dirty="0" smtClean="0"/>
            </a:br>
            <a:r>
              <a:rPr lang="es-MX" dirty="0" smtClean="0"/>
              <a:t>&lt;/head</a:t>
            </a:r>
            <a:r>
              <a:rPr lang="es-MX" dirty="0" smtClean="0"/>
              <a:t>&gt;</a:t>
            </a:r>
          </a:p>
          <a:p>
            <a:endParaRPr lang="es-MX" sz="500" dirty="0" smtClean="0"/>
          </a:p>
          <a:p>
            <a:r>
              <a:rPr lang="es-MX" dirty="0" smtClean="0"/>
              <a:t>Los posibles valores para decorar los textos</a:t>
            </a:r>
          </a:p>
          <a:p>
            <a:r>
              <a:rPr lang="es-MX" dirty="0" err="1" smtClean="0"/>
              <a:t>none</a:t>
            </a:r>
            <a:r>
              <a:rPr lang="es-MX" dirty="0" smtClean="0"/>
              <a:t> | </a:t>
            </a:r>
            <a:r>
              <a:rPr lang="es-MX" dirty="0" err="1" smtClean="0"/>
              <a:t>underline</a:t>
            </a:r>
            <a:r>
              <a:rPr lang="es-MX" dirty="0" smtClean="0"/>
              <a:t> | </a:t>
            </a:r>
            <a:r>
              <a:rPr lang="es-MX" dirty="0" err="1" smtClean="0"/>
              <a:t>overline</a:t>
            </a:r>
            <a:r>
              <a:rPr lang="es-MX" dirty="0" smtClean="0"/>
              <a:t> | line-</a:t>
            </a:r>
            <a:r>
              <a:rPr lang="es-MX" dirty="0" err="1" smtClean="0"/>
              <a:t>through</a:t>
            </a:r>
            <a:r>
              <a:rPr lang="es-MX" dirty="0" smtClean="0"/>
              <a:t> | </a:t>
            </a:r>
            <a:r>
              <a:rPr lang="es-MX" dirty="0" err="1" smtClean="0"/>
              <a:t>blink</a:t>
            </a:r>
            <a:endParaRPr lang="es-MX" dirty="0" smtClean="0"/>
          </a:p>
          <a:p>
            <a:endParaRPr lang="es-MX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543" y="3717032"/>
            <a:ext cx="6652849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043608" y="332656"/>
            <a:ext cx="748883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Separación entre letras - </a:t>
            </a:r>
            <a:r>
              <a:rPr lang="es-MX" b="1" dirty="0" err="1" smtClean="0"/>
              <a:t>letter-spacing</a:t>
            </a:r>
            <a:endParaRPr lang="es-MX" b="1" dirty="0" smtClean="0"/>
          </a:p>
          <a:p>
            <a:endParaRPr lang="es-MX" sz="500" b="1" dirty="0" smtClean="0"/>
          </a:p>
          <a:p>
            <a:r>
              <a:rPr lang="es-MX" dirty="0" smtClean="0"/>
              <a:t>La propiedad </a:t>
            </a:r>
            <a:r>
              <a:rPr lang="es-MX" dirty="0" err="1" smtClean="0"/>
              <a:t>letter-spacing</a:t>
            </a:r>
            <a:r>
              <a:rPr lang="es-MX" dirty="0" smtClean="0"/>
              <a:t> se utiliza para definir la distancia que queremos dejar entre letra y letra de un mismo texto.</a:t>
            </a:r>
          </a:p>
          <a:p>
            <a:r>
              <a:rPr lang="es-MX" b="1" dirty="0" smtClean="0"/>
              <a:t>Sintaxis</a:t>
            </a:r>
          </a:p>
          <a:p>
            <a:r>
              <a:rPr lang="es-MX" dirty="0" smtClean="0"/>
              <a:t>&lt;head&gt;</a:t>
            </a:r>
            <a:br>
              <a:rPr lang="es-MX" dirty="0" smtClean="0"/>
            </a:br>
            <a:r>
              <a:rPr lang="es-MX" dirty="0" smtClean="0"/>
              <a:t>&lt;</a:t>
            </a:r>
            <a:r>
              <a:rPr lang="es-MX" dirty="0" err="1" smtClean="0"/>
              <a:t>style</a:t>
            </a:r>
            <a:r>
              <a:rPr lang="es-MX" dirty="0" smtClean="0"/>
              <a:t>="</a:t>
            </a:r>
            <a:r>
              <a:rPr lang="es-MX" dirty="0" err="1" smtClean="0"/>
              <a:t>type:text</a:t>
            </a:r>
            <a:r>
              <a:rPr lang="es-MX" dirty="0" smtClean="0"/>
              <a:t>/</a:t>
            </a:r>
            <a:r>
              <a:rPr lang="es-MX" dirty="0" err="1" smtClean="0"/>
              <a:t>css</a:t>
            </a:r>
            <a:r>
              <a:rPr lang="es-MX" dirty="0" smtClean="0"/>
              <a:t>"&gt;</a:t>
            </a:r>
            <a:br>
              <a:rPr lang="es-MX" dirty="0" smtClean="0"/>
            </a:br>
            <a:r>
              <a:rPr lang="es-MX" dirty="0" smtClean="0"/>
              <a:t>selector {</a:t>
            </a:r>
            <a:r>
              <a:rPr lang="es-MX" dirty="0" err="1" smtClean="0"/>
              <a:t>letter-spacing</a:t>
            </a:r>
            <a:r>
              <a:rPr lang="es-MX" dirty="0" smtClean="0"/>
              <a:t>: valor}</a:t>
            </a:r>
            <a:br>
              <a:rPr lang="es-MX" dirty="0" smtClean="0"/>
            </a:br>
            <a:r>
              <a:rPr lang="es-MX" dirty="0" smtClean="0"/>
              <a:t>&lt;/</a:t>
            </a:r>
            <a:r>
              <a:rPr lang="es-MX" dirty="0" err="1" smtClean="0"/>
              <a:t>style</a:t>
            </a:r>
            <a:r>
              <a:rPr lang="es-MX" dirty="0" smtClean="0"/>
              <a:t>&gt;</a:t>
            </a:r>
            <a:br>
              <a:rPr lang="es-MX" dirty="0" smtClean="0"/>
            </a:br>
            <a:r>
              <a:rPr lang="es-MX" dirty="0" smtClean="0"/>
              <a:t>&lt;/head</a:t>
            </a:r>
            <a:r>
              <a:rPr lang="es-MX" dirty="0" smtClean="0"/>
              <a:t>&gt;</a:t>
            </a:r>
          </a:p>
          <a:p>
            <a:endParaRPr lang="es-MX" sz="500" dirty="0" smtClean="0"/>
          </a:p>
          <a:p>
            <a:r>
              <a:rPr lang="es-MX" dirty="0" smtClean="0"/>
              <a:t>Los posibles valores para esta propiedad</a:t>
            </a:r>
          </a:p>
          <a:p>
            <a:r>
              <a:rPr lang="es-MX" dirty="0" smtClean="0"/>
              <a:t>normal | distancia</a:t>
            </a:r>
          </a:p>
          <a:p>
            <a:endParaRPr lang="es-MX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0564" y="3861048"/>
            <a:ext cx="6933844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683568" y="548680"/>
            <a:ext cx="7848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Para definir los estilos de forma más clara y fácil de leer, puedes describir cada propiedad en diferentes líneas.</a:t>
            </a:r>
          </a:p>
          <a:p>
            <a:endParaRPr lang="es-MX" dirty="0" smtClean="0"/>
          </a:p>
          <a:p>
            <a:r>
              <a:rPr lang="es-MX" dirty="0" smtClean="0"/>
              <a:t>p</a:t>
            </a:r>
            <a:br>
              <a:rPr lang="es-MX" dirty="0" smtClean="0"/>
            </a:br>
            <a:r>
              <a:rPr lang="es-MX" dirty="0" smtClean="0"/>
              <a:t>{</a:t>
            </a:r>
            <a:br>
              <a:rPr lang="es-MX" dirty="0" smtClean="0"/>
            </a:br>
            <a:r>
              <a:rPr lang="es-MX" dirty="0" err="1" smtClean="0"/>
              <a:t>color:red</a:t>
            </a:r>
            <a:r>
              <a:rPr lang="es-MX" dirty="0" smtClean="0"/>
              <a:t>;</a:t>
            </a:r>
            <a:br>
              <a:rPr lang="es-MX" dirty="0" smtClean="0"/>
            </a:br>
            <a:r>
              <a:rPr lang="es-MX" dirty="0" err="1" smtClean="0"/>
              <a:t>text-align:center</a:t>
            </a:r>
            <a:r>
              <a:rPr lang="es-MX" dirty="0" smtClean="0"/>
              <a:t>;</a:t>
            </a:r>
            <a:br>
              <a:rPr lang="es-MX" dirty="0" smtClean="0"/>
            </a:br>
            <a:r>
              <a:rPr lang="es-MX" dirty="0" smtClean="0"/>
              <a:t>}</a:t>
            </a:r>
          </a:p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Si deseas definir una misma propiedad para varios selectores, solo debe agruparlos separándolos con una coma</a:t>
            </a:r>
            <a:r>
              <a:rPr lang="es-MX" dirty="0" smtClean="0"/>
              <a:t>(,)</a:t>
            </a:r>
          </a:p>
          <a:p>
            <a:endParaRPr lang="es-MX" dirty="0" smtClean="0"/>
          </a:p>
          <a:p>
            <a:r>
              <a:rPr lang="es-MX" dirty="0" smtClean="0"/>
              <a:t>p, h1, h2, h3</a:t>
            </a:r>
            <a:br>
              <a:rPr lang="es-MX" dirty="0" smtClean="0"/>
            </a:br>
            <a:r>
              <a:rPr lang="es-MX" dirty="0" smtClean="0"/>
              <a:t>{</a:t>
            </a:r>
            <a:br>
              <a:rPr lang="es-MX" dirty="0" smtClean="0"/>
            </a:br>
            <a:r>
              <a:rPr lang="es-MX" dirty="0" err="1" smtClean="0"/>
              <a:t>color:blue</a:t>
            </a:r>
            <a:r>
              <a:rPr lang="es-MX" dirty="0" smtClean="0"/>
              <a:t>;</a:t>
            </a:r>
            <a:br>
              <a:rPr lang="es-MX" dirty="0" smtClean="0"/>
            </a:br>
            <a:r>
              <a:rPr lang="es-MX" dirty="0" err="1" smtClean="0"/>
              <a:t>font-family:Arial</a:t>
            </a:r>
            <a:r>
              <a:rPr lang="es-MX" dirty="0" smtClean="0"/>
              <a:t>;</a:t>
            </a:r>
            <a:br>
              <a:rPr lang="es-MX" dirty="0" smtClean="0"/>
            </a:br>
            <a:r>
              <a:rPr lang="es-MX" dirty="0" smtClean="0"/>
              <a:t>}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043608" y="332656"/>
            <a:ext cx="748883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Separación entre palabras - </a:t>
            </a:r>
            <a:r>
              <a:rPr lang="es-MX" b="1" dirty="0" err="1" smtClean="0"/>
              <a:t>word-spacing</a:t>
            </a:r>
            <a:endParaRPr lang="es-MX" b="1" dirty="0" smtClean="0"/>
          </a:p>
          <a:p>
            <a:endParaRPr lang="es-MX" sz="500" b="1" dirty="0" smtClean="0"/>
          </a:p>
          <a:p>
            <a:r>
              <a:rPr lang="es-MX" dirty="0" smtClean="0"/>
              <a:t>La propiedad </a:t>
            </a:r>
            <a:r>
              <a:rPr lang="es-MX" dirty="0" err="1" smtClean="0"/>
              <a:t>word-spacing</a:t>
            </a:r>
            <a:r>
              <a:rPr lang="es-MX" dirty="0" smtClean="0"/>
              <a:t> se utiliza para definir la distancia que queremos dejar entre palabras.</a:t>
            </a:r>
          </a:p>
          <a:p>
            <a:r>
              <a:rPr lang="es-MX" b="1" dirty="0" smtClean="0"/>
              <a:t>Sintaxis</a:t>
            </a:r>
          </a:p>
          <a:p>
            <a:r>
              <a:rPr lang="es-MX" dirty="0" smtClean="0"/>
              <a:t>&lt;head&gt;</a:t>
            </a:r>
            <a:br>
              <a:rPr lang="es-MX" dirty="0" smtClean="0"/>
            </a:br>
            <a:r>
              <a:rPr lang="es-MX" dirty="0" smtClean="0"/>
              <a:t>&lt;</a:t>
            </a:r>
            <a:r>
              <a:rPr lang="es-MX" dirty="0" err="1" smtClean="0"/>
              <a:t>style</a:t>
            </a:r>
            <a:r>
              <a:rPr lang="es-MX" dirty="0" smtClean="0"/>
              <a:t>="</a:t>
            </a:r>
            <a:r>
              <a:rPr lang="es-MX" dirty="0" err="1" smtClean="0"/>
              <a:t>type:text</a:t>
            </a:r>
            <a:r>
              <a:rPr lang="es-MX" dirty="0" smtClean="0"/>
              <a:t>/</a:t>
            </a:r>
            <a:r>
              <a:rPr lang="es-MX" dirty="0" err="1" smtClean="0"/>
              <a:t>css</a:t>
            </a:r>
            <a:r>
              <a:rPr lang="es-MX" dirty="0" smtClean="0"/>
              <a:t>"&gt;</a:t>
            </a:r>
            <a:br>
              <a:rPr lang="es-MX" dirty="0" smtClean="0"/>
            </a:br>
            <a:r>
              <a:rPr lang="es-MX" dirty="0" smtClean="0"/>
              <a:t>selector {</a:t>
            </a:r>
            <a:r>
              <a:rPr lang="es-MX" dirty="0" err="1" smtClean="0"/>
              <a:t>word-spacing</a:t>
            </a:r>
            <a:r>
              <a:rPr lang="es-MX" dirty="0" smtClean="0"/>
              <a:t>: valor}</a:t>
            </a:r>
            <a:br>
              <a:rPr lang="es-MX" dirty="0" smtClean="0"/>
            </a:br>
            <a:r>
              <a:rPr lang="es-MX" dirty="0" smtClean="0"/>
              <a:t>&lt;/</a:t>
            </a:r>
            <a:r>
              <a:rPr lang="es-MX" dirty="0" err="1" smtClean="0"/>
              <a:t>style</a:t>
            </a:r>
            <a:r>
              <a:rPr lang="es-MX" dirty="0" smtClean="0"/>
              <a:t>&gt;</a:t>
            </a:r>
            <a:br>
              <a:rPr lang="es-MX" dirty="0" smtClean="0"/>
            </a:br>
            <a:r>
              <a:rPr lang="es-MX" dirty="0" smtClean="0"/>
              <a:t>&lt;/head</a:t>
            </a:r>
            <a:r>
              <a:rPr lang="es-MX" dirty="0" smtClean="0"/>
              <a:t>&gt;</a:t>
            </a:r>
          </a:p>
          <a:p>
            <a:endParaRPr lang="es-MX" sz="500" dirty="0" smtClean="0"/>
          </a:p>
          <a:p>
            <a:r>
              <a:rPr lang="es-MX" dirty="0" smtClean="0"/>
              <a:t>Los posibles valores para esta propiedad</a:t>
            </a:r>
          </a:p>
          <a:p>
            <a:r>
              <a:rPr lang="es-MX" dirty="0" smtClean="0"/>
              <a:t>normal | distancia</a:t>
            </a:r>
          </a:p>
          <a:p>
            <a:endParaRPr lang="es-MX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2075" y="3717032"/>
            <a:ext cx="6872333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0693" y="476673"/>
            <a:ext cx="6573675" cy="5424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3303" y="908720"/>
            <a:ext cx="6655081" cy="470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043608" y="512088"/>
            <a:ext cx="748883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Familia de fuentes - </a:t>
            </a:r>
            <a:r>
              <a:rPr lang="es-MX" b="1" dirty="0" err="1" smtClean="0"/>
              <a:t>font-family</a:t>
            </a:r>
            <a:endParaRPr lang="es-MX" b="1" dirty="0" smtClean="0"/>
          </a:p>
          <a:p>
            <a:endParaRPr lang="es-MX" sz="500" b="1" dirty="0" smtClean="0"/>
          </a:p>
          <a:p>
            <a:r>
              <a:rPr lang="es-MX" dirty="0" smtClean="0"/>
              <a:t>Para definir el tipo de fuente usamos la propiedad </a:t>
            </a:r>
            <a:r>
              <a:rPr lang="es-MX" dirty="0" err="1" smtClean="0"/>
              <a:t>font-family</a:t>
            </a:r>
            <a:r>
              <a:rPr lang="es-MX" dirty="0" smtClean="0"/>
              <a:t>.</a:t>
            </a:r>
            <a:br>
              <a:rPr lang="es-MX" dirty="0" smtClean="0"/>
            </a:br>
            <a:r>
              <a:rPr lang="es-MX" dirty="0" smtClean="0"/>
              <a:t>Es recomendable usar un tipo de fuente común, que todos los navegadores reconozcan (</a:t>
            </a:r>
            <a:r>
              <a:rPr lang="es-MX" dirty="0" err="1" smtClean="0"/>
              <a:t>ej.:Arial</a:t>
            </a:r>
            <a:r>
              <a:rPr lang="es-MX" dirty="0" smtClean="0"/>
              <a:t>, </a:t>
            </a:r>
            <a:r>
              <a:rPr lang="es-MX" dirty="0" err="1" smtClean="0"/>
              <a:t>Verdana</a:t>
            </a:r>
            <a:r>
              <a:rPr lang="es-MX" dirty="0" smtClean="0"/>
              <a:t>, </a:t>
            </a:r>
            <a:r>
              <a:rPr lang="es-MX" dirty="0" err="1" smtClean="0"/>
              <a:t>Helvetica</a:t>
            </a:r>
            <a:r>
              <a:rPr lang="es-MX" dirty="0" smtClean="0"/>
              <a:t>, </a:t>
            </a:r>
            <a:r>
              <a:rPr lang="es-MX" dirty="0" err="1" smtClean="0"/>
              <a:t>sans</a:t>
            </a:r>
            <a:r>
              <a:rPr lang="es-MX" dirty="0" smtClean="0"/>
              <a:t> </a:t>
            </a:r>
            <a:r>
              <a:rPr lang="es-MX" dirty="0" err="1" smtClean="0"/>
              <a:t>serif</a:t>
            </a:r>
            <a:r>
              <a:rPr lang="es-MX" dirty="0" smtClean="0"/>
              <a:t>, etc</a:t>
            </a:r>
            <a:r>
              <a:rPr lang="es-MX" dirty="0" smtClean="0"/>
              <a:t>.).</a:t>
            </a:r>
          </a:p>
          <a:p>
            <a:endParaRPr lang="es-MX" sz="500" dirty="0" smtClean="0"/>
          </a:p>
          <a:p>
            <a:r>
              <a:rPr lang="es-MX" b="1" dirty="0" smtClean="0"/>
              <a:t>Sintaxis</a:t>
            </a:r>
          </a:p>
          <a:p>
            <a:r>
              <a:rPr lang="es-MX" dirty="0" smtClean="0"/>
              <a:t>&lt;head&gt;</a:t>
            </a:r>
            <a:br>
              <a:rPr lang="es-MX" dirty="0" smtClean="0"/>
            </a:br>
            <a:r>
              <a:rPr lang="es-MX" dirty="0" smtClean="0"/>
              <a:t>&lt;</a:t>
            </a:r>
            <a:r>
              <a:rPr lang="es-MX" dirty="0" err="1" smtClean="0"/>
              <a:t>style</a:t>
            </a:r>
            <a:r>
              <a:rPr lang="es-MX" dirty="0" smtClean="0"/>
              <a:t>="</a:t>
            </a:r>
            <a:r>
              <a:rPr lang="es-MX" dirty="0" err="1" smtClean="0"/>
              <a:t>type:text</a:t>
            </a:r>
            <a:r>
              <a:rPr lang="es-MX" dirty="0" smtClean="0"/>
              <a:t>/</a:t>
            </a:r>
            <a:r>
              <a:rPr lang="es-MX" dirty="0" err="1" smtClean="0"/>
              <a:t>css</a:t>
            </a:r>
            <a:r>
              <a:rPr lang="es-MX" dirty="0" smtClean="0"/>
              <a:t>"&gt;</a:t>
            </a:r>
            <a:br>
              <a:rPr lang="es-MX" dirty="0" smtClean="0"/>
            </a:br>
            <a:r>
              <a:rPr lang="es-MX" dirty="0" smtClean="0"/>
              <a:t>selector {</a:t>
            </a:r>
            <a:r>
              <a:rPr lang="es-MX" dirty="0" err="1" smtClean="0"/>
              <a:t>font-family</a:t>
            </a:r>
            <a:r>
              <a:rPr lang="es-MX" dirty="0" smtClean="0"/>
              <a:t>: familia de fuente, familia de fuente genérico}</a:t>
            </a:r>
            <a:br>
              <a:rPr lang="es-MX" dirty="0" smtClean="0"/>
            </a:br>
            <a:r>
              <a:rPr lang="es-MX" dirty="0" smtClean="0"/>
              <a:t>&lt;/</a:t>
            </a:r>
            <a:r>
              <a:rPr lang="es-MX" dirty="0" err="1" smtClean="0"/>
              <a:t>style</a:t>
            </a:r>
            <a:r>
              <a:rPr lang="es-MX" dirty="0" smtClean="0"/>
              <a:t>&gt;</a:t>
            </a:r>
            <a:br>
              <a:rPr lang="es-MX" dirty="0" smtClean="0"/>
            </a:br>
            <a:r>
              <a:rPr lang="es-MX" dirty="0" smtClean="0"/>
              <a:t>&lt;/head</a:t>
            </a:r>
            <a:r>
              <a:rPr lang="es-MX" dirty="0" smtClean="0"/>
              <a:t>&gt;</a:t>
            </a:r>
          </a:p>
          <a:p>
            <a:endParaRPr lang="es-MX" dirty="0" smtClean="0"/>
          </a:p>
          <a:p>
            <a:r>
              <a:rPr lang="es-MX" dirty="0" smtClean="0"/>
              <a:t>Nota: debemos utilizar comas entre los valores.</a:t>
            </a:r>
          </a:p>
          <a:p>
            <a:r>
              <a:rPr lang="es-MX" dirty="0" smtClean="0"/>
              <a:t>Los posibles valores para definir las familias de fuentes</a:t>
            </a:r>
          </a:p>
          <a:p>
            <a:r>
              <a:rPr lang="es-MX" dirty="0" smtClean="0"/>
              <a:t>Las más comunes | </a:t>
            </a:r>
            <a:r>
              <a:rPr lang="es-MX" dirty="0" err="1" smtClean="0"/>
              <a:t>arial</a:t>
            </a:r>
            <a:r>
              <a:rPr lang="es-MX" dirty="0" smtClean="0"/>
              <a:t> | </a:t>
            </a:r>
            <a:r>
              <a:rPr lang="es-MX" dirty="0" err="1" smtClean="0"/>
              <a:t>Verdana</a:t>
            </a:r>
            <a:r>
              <a:rPr lang="es-MX" dirty="0" smtClean="0"/>
              <a:t> | </a:t>
            </a:r>
            <a:r>
              <a:rPr lang="es-MX" dirty="0" err="1" smtClean="0"/>
              <a:t>Helvetica</a:t>
            </a:r>
            <a:r>
              <a:rPr lang="es-MX" dirty="0" smtClean="0"/>
              <a:t> | "Times New </a:t>
            </a:r>
            <a:r>
              <a:rPr lang="es-MX" dirty="0" err="1" smtClean="0"/>
              <a:t>Roman</a:t>
            </a:r>
            <a:r>
              <a:rPr lang="es-MX" dirty="0" smtClean="0"/>
              <a:t>" | Courier | </a:t>
            </a:r>
            <a:r>
              <a:rPr lang="es-MX" dirty="0" err="1" smtClean="0"/>
              <a:t>Univers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Los posibles valores para definir las familias de fuentes genérico</a:t>
            </a:r>
          </a:p>
          <a:p>
            <a:r>
              <a:rPr lang="es-MX" dirty="0" err="1" smtClean="0"/>
              <a:t>serif</a:t>
            </a:r>
            <a:r>
              <a:rPr lang="es-MX" dirty="0" smtClean="0"/>
              <a:t> | </a:t>
            </a:r>
            <a:r>
              <a:rPr lang="es-MX" dirty="0" err="1" smtClean="0"/>
              <a:t>sans-serif</a:t>
            </a:r>
            <a:r>
              <a:rPr lang="es-MX" dirty="0" smtClean="0"/>
              <a:t> | </a:t>
            </a:r>
            <a:r>
              <a:rPr lang="es-MX" dirty="0" err="1" smtClean="0"/>
              <a:t>cursive</a:t>
            </a:r>
            <a:r>
              <a:rPr lang="es-MX" dirty="0" smtClean="0"/>
              <a:t> | </a:t>
            </a:r>
            <a:r>
              <a:rPr lang="es-MX" dirty="0" err="1" smtClean="0"/>
              <a:t>fantasy</a:t>
            </a:r>
            <a:r>
              <a:rPr lang="es-MX" dirty="0" smtClean="0"/>
              <a:t> | </a:t>
            </a:r>
            <a:r>
              <a:rPr lang="es-MX" dirty="0" err="1" smtClean="0"/>
              <a:t>monospace</a:t>
            </a:r>
            <a:endParaRPr lang="es-MX" dirty="0" smtClean="0"/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124744"/>
            <a:ext cx="7336277" cy="289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043608" y="332656"/>
            <a:ext cx="748883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Intensidad de las fuentes - </a:t>
            </a:r>
            <a:r>
              <a:rPr lang="es-MX" b="1" dirty="0" err="1" smtClean="0"/>
              <a:t>font-weight</a:t>
            </a:r>
            <a:endParaRPr lang="es-MX" b="1" dirty="0" smtClean="0"/>
          </a:p>
          <a:p>
            <a:endParaRPr lang="es-MX" sz="500" b="1" dirty="0" smtClean="0"/>
          </a:p>
          <a:p>
            <a:r>
              <a:rPr lang="es-MX" dirty="0" smtClean="0"/>
              <a:t>Una característica muy útil es el control de la intensidad de las fuentes. Para ello utilizamos la propiedad </a:t>
            </a:r>
            <a:r>
              <a:rPr lang="es-MX" dirty="0" err="1" smtClean="0"/>
              <a:t>font-weight</a:t>
            </a:r>
            <a:r>
              <a:rPr lang="es-MX" dirty="0" smtClean="0"/>
              <a:t>.</a:t>
            </a:r>
          </a:p>
          <a:p>
            <a:r>
              <a:rPr lang="es-MX" b="1" dirty="0" smtClean="0"/>
              <a:t>Sintaxis</a:t>
            </a:r>
          </a:p>
          <a:p>
            <a:r>
              <a:rPr lang="es-MX" dirty="0" smtClean="0"/>
              <a:t>&lt;head&gt;</a:t>
            </a:r>
            <a:br>
              <a:rPr lang="es-MX" dirty="0" smtClean="0"/>
            </a:br>
            <a:r>
              <a:rPr lang="es-MX" dirty="0" smtClean="0"/>
              <a:t>&lt;</a:t>
            </a:r>
            <a:r>
              <a:rPr lang="es-MX" dirty="0" err="1" smtClean="0"/>
              <a:t>style</a:t>
            </a:r>
            <a:r>
              <a:rPr lang="es-MX" dirty="0" smtClean="0"/>
              <a:t>="</a:t>
            </a:r>
            <a:r>
              <a:rPr lang="es-MX" dirty="0" err="1" smtClean="0"/>
              <a:t>type:text</a:t>
            </a:r>
            <a:r>
              <a:rPr lang="es-MX" dirty="0" smtClean="0"/>
              <a:t>/</a:t>
            </a:r>
            <a:r>
              <a:rPr lang="es-MX" dirty="0" err="1" smtClean="0"/>
              <a:t>css</a:t>
            </a:r>
            <a:r>
              <a:rPr lang="es-MX" dirty="0" smtClean="0"/>
              <a:t>"&gt;</a:t>
            </a:r>
            <a:br>
              <a:rPr lang="es-MX" dirty="0" smtClean="0"/>
            </a:br>
            <a:r>
              <a:rPr lang="es-MX" dirty="0" smtClean="0"/>
              <a:t>selector {</a:t>
            </a:r>
            <a:r>
              <a:rPr lang="es-MX" dirty="0" err="1" smtClean="0"/>
              <a:t>font-weight</a:t>
            </a:r>
            <a:r>
              <a:rPr lang="es-MX" dirty="0" smtClean="0"/>
              <a:t>: valor}</a:t>
            </a:r>
            <a:br>
              <a:rPr lang="es-MX" dirty="0" smtClean="0"/>
            </a:br>
            <a:r>
              <a:rPr lang="es-MX" dirty="0" smtClean="0"/>
              <a:t>&lt;/</a:t>
            </a:r>
            <a:r>
              <a:rPr lang="es-MX" dirty="0" err="1" smtClean="0"/>
              <a:t>style</a:t>
            </a:r>
            <a:r>
              <a:rPr lang="es-MX" dirty="0" smtClean="0"/>
              <a:t>&gt;</a:t>
            </a:r>
            <a:br>
              <a:rPr lang="es-MX" dirty="0" smtClean="0"/>
            </a:br>
            <a:r>
              <a:rPr lang="es-MX" dirty="0" smtClean="0"/>
              <a:t>&lt;/head</a:t>
            </a:r>
            <a:r>
              <a:rPr lang="es-MX" dirty="0" smtClean="0"/>
              <a:t>&gt;</a:t>
            </a:r>
          </a:p>
          <a:p>
            <a:endParaRPr lang="es-MX" sz="500" dirty="0" smtClean="0"/>
          </a:p>
          <a:p>
            <a:r>
              <a:rPr lang="es-MX" dirty="0" smtClean="0"/>
              <a:t>Los posibles valores para definir los fondos</a:t>
            </a:r>
          </a:p>
          <a:p>
            <a:r>
              <a:rPr lang="es-MX" dirty="0" smtClean="0"/>
              <a:t>normal | </a:t>
            </a:r>
            <a:r>
              <a:rPr lang="es-MX" dirty="0" err="1" smtClean="0"/>
              <a:t>bold</a:t>
            </a:r>
            <a:r>
              <a:rPr lang="es-MX" dirty="0" smtClean="0"/>
              <a:t> | </a:t>
            </a:r>
            <a:r>
              <a:rPr lang="es-MX" dirty="0" err="1" smtClean="0"/>
              <a:t>bolder</a:t>
            </a:r>
            <a:r>
              <a:rPr lang="es-MX" dirty="0" smtClean="0"/>
              <a:t> | </a:t>
            </a:r>
            <a:r>
              <a:rPr lang="es-MX" dirty="0" err="1" smtClean="0"/>
              <a:t>lighter</a:t>
            </a:r>
            <a:r>
              <a:rPr lang="es-MX" dirty="0" smtClean="0"/>
              <a:t> | 100 | 200 | 300 | 400 | 500 | 600 | 700 | 800 | 900</a:t>
            </a:r>
          </a:p>
          <a:p>
            <a:endParaRPr lang="es-MX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865988"/>
            <a:ext cx="6984776" cy="258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043608" y="332656"/>
            <a:ext cx="748883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Estilo de las fuentes - </a:t>
            </a:r>
            <a:r>
              <a:rPr lang="es-MX" b="1" dirty="0" err="1" smtClean="0"/>
              <a:t>font-style</a:t>
            </a:r>
            <a:endParaRPr lang="es-MX" b="1" dirty="0" smtClean="0"/>
          </a:p>
          <a:p>
            <a:endParaRPr lang="es-MX" sz="500" b="1" dirty="0" smtClean="0"/>
          </a:p>
          <a:p>
            <a:r>
              <a:rPr lang="es-MX" dirty="0" smtClean="0"/>
              <a:t>La propiedad </a:t>
            </a:r>
            <a:r>
              <a:rPr lang="es-MX" dirty="0" err="1" smtClean="0"/>
              <a:t>font-style</a:t>
            </a:r>
            <a:r>
              <a:rPr lang="es-MX" dirty="0" smtClean="0"/>
              <a:t> nos sirve para definir un estilo normal, oblicuo o </a:t>
            </a:r>
            <a:r>
              <a:rPr lang="es-MX" dirty="0" err="1" smtClean="0"/>
              <a:t>italic</a:t>
            </a:r>
            <a:r>
              <a:rPr lang="es-MX" dirty="0" smtClean="0"/>
              <a:t>.</a:t>
            </a:r>
          </a:p>
          <a:p>
            <a:r>
              <a:rPr lang="es-MX" b="1" dirty="0" smtClean="0"/>
              <a:t>Sintaxis</a:t>
            </a:r>
          </a:p>
          <a:p>
            <a:r>
              <a:rPr lang="es-MX" dirty="0" smtClean="0"/>
              <a:t>&lt;head&gt;</a:t>
            </a:r>
            <a:br>
              <a:rPr lang="es-MX" dirty="0" smtClean="0"/>
            </a:br>
            <a:r>
              <a:rPr lang="es-MX" dirty="0" smtClean="0"/>
              <a:t>&lt;</a:t>
            </a:r>
            <a:r>
              <a:rPr lang="es-MX" dirty="0" err="1" smtClean="0"/>
              <a:t>style</a:t>
            </a:r>
            <a:r>
              <a:rPr lang="es-MX" dirty="0" smtClean="0"/>
              <a:t>="</a:t>
            </a:r>
            <a:r>
              <a:rPr lang="es-MX" dirty="0" err="1" smtClean="0"/>
              <a:t>type:text</a:t>
            </a:r>
            <a:r>
              <a:rPr lang="es-MX" dirty="0" smtClean="0"/>
              <a:t>/</a:t>
            </a:r>
            <a:r>
              <a:rPr lang="es-MX" dirty="0" err="1" smtClean="0"/>
              <a:t>css</a:t>
            </a:r>
            <a:r>
              <a:rPr lang="es-MX" dirty="0" smtClean="0"/>
              <a:t>"&gt;</a:t>
            </a:r>
            <a:br>
              <a:rPr lang="es-MX" dirty="0" smtClean="0"/>
            </a:br>
            <a:r>
              <a:rPr lang="es-MX" dirty="0" smtClean="0"/>
              <a:t>selector {</a:t>
            </a:r>
            <a:r>
              <a:rPr lang="es-MX" dirty="0" err="1" smtClean="0"/>
              <a:t>font-style</a:t>
            </a:r>
            <a:r>
              <a:rPr lang="es-MX" dirty="0" smtClean="0"/>
              <a:t>: valor1}</a:t>
            </a:r>
            <a:br>
              <a:rPr lang="es-MX" dirty="0" smtClean="0"/>
            </a:br>
            <a:r>
              <a:rPr lang="es-MX" dirty="0" smtClean="0"/>
              <a:t>&lt;/</a:t>
            </a:r>
            <a:r>
              <a:rPr lang="es-MX" dirty="0" err="1" smtClean="0"/>
              <a:t>style</a:t>
            </a:r>
            <a:r>
              <a:rPr lang="es-MX" dirty="0" smtClean="0"/>
              <a:t>&gt;</a:t>
            </a:r>
            <a:br>
              <a:rPr lang="es-MX" dirty="0" smtClean="0"/>
            </a:br>
            <a:r>
              <a:rPr lang="es-MX" dirty="0" smtClean="0"/>
              <a:t>&lt;/head</a:t>
            </a:r>
            <a:r>
              <a:rPr lang="es-MX" dirty="0" smtClean="0"/>
              <a:t>&gt;</a:t>
            </a:r>
          </a:p>
          <a:p>
            <a:endParaRPr lang="es-MX" sz="500" dirty="0" smtClean="0"/>
          </a:p>
          <a:p>
            <a:r>
              <a:rPr lang="es-MX" dirty="0" smtClean="0"/>
              <a:t>Los posibles valores para definir los estilos</a:t>
            </a:r>
          </a:p>
          <a:p>
            <a:r>
              <a:rPr lang="es-MX" dirty="0" smtClean="0"/>
              <a:t>normal | </a:t>
            </a:r>
            <a:r>
              <a:rPr lang="es-MX" dirty="0" err="1" smtClean="0"/>
              <a:t>italic</a:t>
            </a:r>
            <a:r>
              <a:rPr lang="es-MX" dirty="0" smtClean="0"/>
              <a:t> | </a:t>
            </a:r>
            <a:r>
              <a:rPr lang="es-MX" dirty="0" err="1" smtClean="0"/>
              <a:t>oblique</a:t>
            </a:r>
            <a:endParaRPr lang="es-MX" dirty="0" smtClean="0"/>
          </a:p>
          <a:p>
            <a:endParaRPr lang="es-MX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8208" y="3501008"/>
            <a:ext cx="7222224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043608" y="332656"/>
            <a:ext cx="748883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Tamaño de las fuentes - </a:t>
            </a:r>
            <a:r>
              <a:rPr lang="es-MX" b="1" dirty="0" err="1" smtClean="0"/>
              <a:t>font-size</a:t>
            </a:r>
            <a:endParaRPr lang="es-MX" b="1" dirty="0" smtClean="0"/>
          </a:p>
          <a:p>
            <a:endParaRPr lang="es-MX" sz="500" b="1" dirty="0" smtClean="0"/>
          </a:p>
          <a:p>
            <a:r>
              <a:rPr lang="es-MX" dirty="0" smtClean="0"/>
              <a:t>Controlar el tamaño de las fuentes suele ser de mucha utilidad. La propiedad encargada de eso es </a:t>
            </a:r>
            <a:r>
              <a:rPr lang="es-MX" dirty="0" err="1" smtClean="0"/>
              <a:t>font-size</a:t>
            </a:r>
            <a:r>
              <a:rPr lang="es-MX" dirty="0" smtClean="0"/>
              <a:t>.</a:t>
            </a:r>
          </a:p>
          <a:p>
            <a:endParaRPr lang="es-MX" sz="500" dirty="0" smtClean="0"/>
          </a:p>
          <a:p>
            <a:r>
              <a:rPr lang="es-MX" b="1" dirty="0" smtClean="0"/>
              <a:t>Sintaxis</a:t>
            </a:r>
          </a:p>
          <a:p>
            <a:r>
              <a:rPr lang="es-MX" dirty="0" smtClean="0"/>
              <a:t>&lt;head&gt;</a:t>
            </a:r>
            <a:br>
              <a:rPr lang="es-MX" dirty="0" smtClean="0"/>
            </a:br>
            <a:r>
              <a:rPr lang="es-MX" dirty="0" smtClean="0"/>
              <a:t>&lt;</a:t>
            </a:r>
            <a:r>
              <a:rPr lang="es-MX" dirty="0" err="1" smtClean="0"/>
              <a:t>style</a:t>
            </a:r>
            <a:r>
              <a:rPr lang="es-MX" dirty="0" smtClean="0"/>
              <a:t>="</a:t>
            </a:r>
            <a:r>
              <a:rPr lang="es-MX" dirty="0" err="1" smtClean="0"/>
              <a:t>type:text</a:t>
            </a:r>
            <a:r>
              <a:rPr lang="es-MX" dirty="0" smtClean="0"/>
              <a:t>/</a:t>
            </a:r>
            <a:r>
              <a:rPr lang="es-MX" dirty="0" err="1" smtClean="0"/>
              <a:t>css</a:t>
            </a:r>
            <a:r>
              <a:rPr lang="es-MX" dirty="0" smtClean="0"/>
              <a:t>"&gt;</a:t>
            </a:r>
            <a:br>
              <a:rPr lang="es-MX" dirty="0" smtClean="0"/>
            </a:br>
            <a:r>
              <a:rPr lang="es-MX" dirty="0" smtClean="0"/>
              <a:t>selector {</a:t>
            </a:r>
            <a:r>
              <a:rPr lang="es-MX" dirty="0" err="1" smtClean="0"/>
              <a:t>font-size</a:t>
            </a:r>
            <a:r>
              <a:rPr lang="es-MX" dirty="0" smtClean="0"/>
              <a:t>: valor}</a:t>
            </a:r>
            <a:br>
              <a:rPr lang="es-MX" dirty="0" smtClean="0"/>
            </a:br>
            <a:r>
              <a:rPr lang="es-MX" dirty="0" smtClean="0"/>
              <a:t>&lt;/</a:t>
            </a:r>
            <a:r>
              <a:rPr lang="es-MX" dirty="0" err="1" smtClean="0"/>
              <a:t>style</a:t>
            </a:r>
            <a:r>
              <a:rPr lang="es-MX" dirty="0" smtClean="0"/>
              <a:t>&gt;</a:t>
            </a:r>
            <a:br>
              <a:rPr lang="es-MX" dirty="0" smtClean="0"/>
            </a:br>
            <a:r>
              <a:rPr lang="es-MX" dirty="0" smtClean="0"/>
              <a:t>&lt;/head</a:t>
            </a:r>
            <a:r>
              <a:rPr lang="es-MX" dirty="0" smtClean="0"/>
              <a:t>&gt;</a:t>
            </a:r>
          </a:p>
          <a:p>
            <a:endParaRPr lang="es-MX" sz="500" dirty="0" smtClean="0"/>
          </a:p>
          <a:p>
            <a:r>
              <a:rPr lang="es-MX" dirty="0" smtClean="0"/>
              <a:t>Los posibles valores para definir el tamaño de las fuentes</a:t>
            </a:r>
          </a:p>
          <a:p>
            <a:r>
              <a:rPr lang="es-MX" dirty="0" err="1" smtClean="0"/>
              <a:t>xx-small</a:t>
            </a:r>
            <a:r>
              <a:rPr lang="es-MX" dirty="0" smtClean="0"/>
              <a:t> | x-</a:t>
            </a:r>
            <a:r>
              <a:rPr lang="es-MX" dirty="0" err="1" smtClean="0"/>
              <a:t>small</a:t>
            </a:r>
            <a:r>
              <a:rPr lang="es-MX" dirty="0" smtClean="0"/>
              <a:t> | </a:t>
            </a:r>
            <a:r>
              <a:rPr lang="es-MX" dirty="0" err="1" smtClean="0"/>
              <a:t>small</a:t>
            </a:r>
            <a:r>
              <a:rPr lang="es-MX" dirty="0" smtClean="0"/>
              <a:t> | </a:t>
            </a:r>
            <a:r>
              <a:rPr lang="es-MX" dirty="0" err="1" smtClean="0"/>
              <a:t>medium</a:t>
            </a:r>
            <a:r>
              <a:rPr lang="es-MX" dirty="0" smtClean="0"/>
              <a:t> | </a:t>
            </a:r>
            <a:r>
              <a:rPr lang="es-MX" dirty="0" err="1" smtClean="0"/>
              <a:t>large</a:t>
            </a:r>
            <a:r>
              <a:rPr lang="es-MX" dirty="0" smtClean="0"/>
              <a:t> | x-</a:t>
            </a:r>
            <a:r>
              <a:rPr lang="es-MX" dirty="0" err="1" smtClean="0"/>
              <a:t>large</a:t>
            </a:r>
            <a:r>
              <a:rPr lang="es-MX" dirty="0" smtClean="0"/>
              <a:t> | </a:t>
            </a:r>
            <a:r>
              <a:rPr lang="es-MX" dirty="0" err="1" smtClean="0"/>
              <a:t>xx-large</a:t>
            </a:r>
            <a:r>
              <a:rPr lang="es-MX" dirty="0" smtClean="0"/>
              <a:t> | </a:t>
            </a:r>
            <a:r>
              <a:rPr lang="es-MX" dirty="0" err="1" smtClean="0"/>
              <a:t>larger</a:t>
            </a:r>
            <a:r>
              <a:rPr lang="es-MX" dirty="0" smtClean="0"/>
              <a:t> | </a:t>
            </a:r>
            <a:r>
              <a:rPr lang="es-MX" dirty="0" err="1" smtClean="0"/>
              <a:t>smaller</a:t>
            </a:r>
            <a:r>
              <a:rPr lang="es-MX" dirty="0" smtClean="0"/>
              <a:t> | tamaño | %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3575" y="1196752"/>
            <a:ext cx="7860873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1150" y="366713"/>
            <a:ext cx="5981700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27584" y="332656"/>
            <a:ext cx="76328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C00000"/>
                </a:solidFill>
              </a:rPr>
              <a:t>El selector </a:t>
            </a:r>
            <a:r>
              <a:rPr lang="es-MX" b="1" dirty="0" err="1" smtClean="0">
                <a:solidFill>
                  <a:srgbClr val="C00000"/>
                </a:solidFill>
              </a:rPr>
              <a:t>class</a:t>
            </a:r>
            <a:endParaRPr lang="es-MX" b="1" dirty="0" smtClean="0">
              <a:solidFill>
                <a:srgbClr val="C00000"/>
              </a:solidFill>
            </a:endParaRPr>
          </a:p>
          <a:p>
            <a:r>
              <a:rPr lang="es-MX" dirty="0" smtClean="0"/>
              <a:t>Con el selector </a:t>
            </a:r>
            <a:r>
              <a:rPr lang="es-MX" dirty="0" err="1" smtClean="0"/>
              <a:t>class</a:t>
            </a:r>
            <a:r>
              <a:rPr lang="es-MX" dirty="0" smtClean="0"/>
              <a:t> se pueden definir diferentes estilos para un mismo elemento HTML.</a:t>
            </a:r>
            <a:br>
              <a:rPr lang="es-MX" dirty="0" smtClean="0"/>
            </a:br>
            <a:r>
              <a:rPr lang="es-MX" dirty="0" smtClean="0"/>
              <a:t>Por ejemplo el elemento p puede ser de color azul o de color rojo. El valor del selector </a:t>
            </a:r>
            <a:r>
              <a:rPr lang="es-MX" dirty="0" err="1" smtClean="0"/>
              <a:t>class</a:t>
            </a:r>
            <a:r>
              <a:rPr lang="es-MX" dirty="0" smtClean="0"/>
              <a:t> debe ir antepuesto por un punto (.)</a:t>
            </a:r>
          </a:p>
          <a:p>
            <a:r>
              <a:rPr lang="es-MX" b="1" dirty="0" smtClean="0"/>
              <a:t>Sintaxis</a:t>
            </a:r>
          </a:p>
          <a:p>
            <a:r>
              <a:rPr lang="es-MX" dirty="0" err="1" smtClean="0"/>
              <a:t>p.azul</a:t>
            </a:r>
            <a:r>
              <a:rPr lang="es-MX" dirty="0" smtClean="0"/>
              <a:t> {</a:t>
            </a:r>
            <a:r>
              <a:rPr lang="es-MX" dirty="0" err="1" smtClean="0"/>
              <a:t>color:blue</a:t>
            </a:r>
            <a:r>
              <a:rPr lang="es-MX" dirty="0" smtClean="0"/>
              <a:t>}</a:t>
            </a:r>
            <a:br>
              <a:rPr lang="es-MX" dirty="0" smtClean="0"/>
            </a:br>
            <a:r>
              <a:rPr lang="es-MX" dirty="0" err="1" smtClean="0"/>
              <a:t>p.rojo</a:t>
            </a:r>
            <a:r>
              <a:rPr lang="es-MX" dirty="0" smtClean="0"/>
              <a:t> {</a:t>
            </a:r>
            <a:r>
              <a:rPr lang="es-MX" dirty="0" err="1" smtClean="0"/>
              <a:t>color:red</a:t>
            </a:r>
            <a:r>
              <a:rPr lang="es-MX" dirty="0" smtClean="0"/>
              <a:t>}</a:t>
            </a:r>
          </a:p>
          <a:p>
            <a:endParaRPr lang="es-MX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5226" y="2852936"/>
            <a:ext cx="831298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4963" y="923925"/>
            <a:ext cx="59340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71600" y="383753"/>
            <a:ext cx="74168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C00000"/>
                </a:solidFill>
              </a:rPr>
              <a:t>Tablas con </a:t>
            </a:r>
            <a:r>
              <a:rPr lang="es-MX" b="1" dirty="0" smtClean="0">
                <a:solidFill>
                  <a:srgbClr val="C00000"/>
                </a:solidFill>
              </a:rPr>
              <a:t>CSS</a:t>
            </a:r>
          </a:p>
          <a:p>
            <a:endParaRPr lang="es-MX" b="1" dirty="0" smtClean="0"/>
          </a:p>
          <a:p>
            <a:r>
              <a:rPr lang="es-MX" dirty="0" smtClean="0"/>
              <a:t>Las propiedades de las tablas nos permiten definir el comportamiento, el diseño y la ubicación de los elementos que componen cada tabla.</a:t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Los temas que estudiaremos</a:t>
            </a:r>
            <a:r>
              <a:rPr lang="es-MX" dirty="0" smtClean="0"/>
              <a:t>:</a:t>
            </a:r>
          </a:p>
          <a:p>
            <a:endParaRPr lang="es-MX" dirty="0" smtClean="0">
              <a:solidFill>
                <a:srgbClr val="C00000"/>
              </a:solidFill>
            </a:endParaRPr>
          </a:p>
          <a:p>
            <a:r>
              <a:rPr lang="es-MX" dirty="0" smtClean="0">
                <a:solidFill>
                  <a:srgbClr val="C00000"/>
                </a:solidFill>
              </a:rPr>
              <a:t>La ubicación del título</a:t>
            </a:r>
          </a:p>
          <a:p>
            <a:r>
              <a:rPr lang="es-MX" dirty="0" smtClean="0">
                <a:solidFill>
                  <a:srgbClr val="C00000"/>
                </a:solidFill>
              </a:rPr>
              <a:t>El formato de las tablas</a:t>
            </a:r>
          </a:p>
          <a:p>
            <a:r>
              <a:rPr lang="es-MX" dirty="0" smtClean="0">
                <a:solidFill>
                  <a:srgbClr val="C00000"/>
                </a:solidFill>
              </a:rPr>
              <a:t>El modelo de los bordes</a:t>
            </a:r>
          </a:p>
          <a:p>
            <a:r>
              <a:rPr lang="es-MX" dirty="0" smtClean="0">
                <a:solidFill>
                  <a:srgbClr val="C00000"/>
                </a:solidFill>
              </a:rPr>
              <a:t>El espacio entre celdas</a:t>
            </a:r>
          </a:p>
          <a:p>
            <a:r>
              <a:rPr lang="es-MX" dirty="0" smtClean="0">
                <a:solidFill>
                  <a:srgbClr val="C00000"/>
                </a:solidFill>
              </a:rPr>
              <a:t>El comportamiento de las celdas vacías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71600" y="383753"/>
            <a:ext cx="741682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Ubicación del </a:t>
            </a:r>
            <a:r>
              <a:rPr lang="es-MX" b="1" dirty="0" smtClean="0"/>
              <a:t>título</a:t>
            </a:r>
          </a:p>
          <a:p>
            <a:endParaRPr lang="es-MX" b="1" dirty="0" smtClean="0"/>
          </a:p>
          <a:p>
            <a:endParaRPr lang="es-MX" sz="500" b="1" dirty="0" smtClean="0"/>
          </a:p>
          <a:p>
            <a:r>
              <a:rPr lang="es-MX" dirty="0" smtClean="0"/>
              <a:t>La propiedad </a:t>
            </a:r>
            <a:r>
              <a:rPr lang="es-MX" dirty="0" err="1" smtClean="0"/>
              <a:t>caption-side</a:t>
            </a:r>
            <a:r>
              <a:rPr lang="es-MX" dirty="0" smtClean="0"/>
              <a:t> nos permite ubicar el título de la tabla por encima o por debajo de la misma. La alineación horizontal del mismo se puede establecer con la propiedad </a:t>
            </a:r>
            <a:r>
              <a:rPr lang="es-MX" b="1" dirty="0" err="1" smtClean="0"/>
              <a:t>text-align</a:t>
            </a:r>
            <a:r>
              <a:rPr lang="es-MX" dirty="0" smtClean="0"/>
              <a:t>.</a:t>
            </a:r>
          </a:p>
          <a:p>
            <a:endParaRPr lang="es-MX" dirty="0" smtClean="0"/>
          </a:p>
          <a:p>
            <a:endParaRPr lang="es-MX" sz="500" dirty="0" smtClean="0"/>
          </a:p>
          <a:p>
            <a:r>
              <a:rPr lang="es-MX" b="1" dirty="0" smtClean="0"/>
              <a:t>Sintaxis</a:t>
            </a:r>
          </a:p>
          <a:p>
            <a:endParaRPr lang="es-MX" b="1" dirty="0" smtClean="0"/>
          </a:p>
          <a:p>
            <a:r>
              <a:rPr lang="es-MX" dirty="0" smtClean="0"/>
              <a:t>selector {</a:t>
            </a:r>
            <a:r>
              <a:rPr lang="es-MX" dirty="0" err="1" smtClean="0"/>
              <a:t>caption-side</a:t>
            </a:r>
            <a:r>
              <a:rPr lang="es-MX" dirty="0" smtClean="0"/>
              <a:t>: valor} 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Los posibles valores para definir la ubicación del título</a:t>
            </a:r>
          </a:p>
          <a:p>
            <a:r>
              <a:rPr lang="es-MX" dirty="0" smtClean="0"/>
              <a:t>top | </a:t>
            </a:r>
            <a:r>
              <a:rPr lang="es-MX" dirty="0" err="1" smtClean="0"/>
              <a:t>bottom</a:t>
            </a:r>
            <a:r>
              <a:rPr lang="es-MX" dirty="0" smtClean="0"/>
              <a:t> | </a:t>
            </a:r>
            <a:r>
              <a:rPr lang="es-MX" dirty="0" err="1" smtClean="0"/>
              <a:t>inherit</a:t>
            </a:r>
            <a:endParaRPr lang="es-MX" dirty="0" smtClean="0"/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0758" y="908721"/>
            <a:ext cx="6623610" cy="4725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71600" y="383753"/>
            <a:ext cx="74168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Formato de las </a:t>
            </a:r>
            <a:r>
              <a:rPr lang="es-MX" b="1" dirty="0" smtClean="0"/>
              <a:t>tablas</a:t>
            </a:r>
          </a:p>
          <a:p>
            <a:endParaRPr lang="es-MX" b="1" dirty="0" smtClean="0"/>
          </a:p>
          <a:p>
            <a:r>
              <a:rPr lang="es-MX" dirty="0" smtClean="0"/>
              <a:t>La propiedad </a:t>
            </a:r>
            <a:r>
              <a:rPr lang="es-MX" dirty="0" err="1" smtClean="0"/>
              <a:t>table-layout</a:t>
            </a:r>
            <a:r>
              <a:rPr lang="es-MX" dirty="0" smtClean="0"/>
              <a:t> se usa para diseñar las filas, columnas o celdas de una tabla. Entre las posibilidades de diseño podemos definir si las mismas van a tener el tamaño fijo que estipulemos </a:t>
            </a:r>
            <a:r>
              <a:rPr lang="es-MX" b="1" dirty="0" smtClean="0"/>
              <a:t>(</a:t>
            </a:r>
            <a:r>
              <a:rPr lang="es-MX" b="1" dirty="0" err="1" smtClean="0"/>
              <a:t>fixed</a:t>
            </a:r>
            <a:r>
              <a:rPr lang="es-MX" b="1" dirty="0" smtClean="0"/>
              <a:t>)</a:t>
            </a:r>
            <a:r>
              <a:rPr lang="es-MX" dirty="0" smtClean="0"/>
              <a:t> o se adecuarán al contenido sin importar la medida que hayamos establecido </a:t>
            </a:r>
            <a:r>
              <a:rPr lang="es-MX" b="1" dirty="0" smtClean="0"/>
              <a:t>(auto</a:t>
            </a:r>
            <a:r>
              <a:rPr lang="es-MX" b="1" dirty="0" smtClean="0"/>
              <a:t>)</a:t>
            </a:r>
            <a:r>
              <a:rPr lang="es-MX" dirty="0" smtClean="0"/>
              <a:t>.</a:t>
            </a:r>
          </a:p>
          <a:p>
            <a:endParaRPr lang="es-MX" dirty="0" smtClean="0"/>
          </a:p>
          <a:p>
            <a:r>
              <a:rPr lang="es-MX" b="1" dirty="0" smtClean="0"/>
              <a:t>Sintaxis</a:t>
            </a:r>
          </a:p>
          <a:p>
            <a:endParaRPr lang="es-MX" b="1" dirty="0" smtClean="0"/>
          </a:p>
          <a:p>
            <a:r>
              <a:rPr lang="es-MX" dirty="0" smtClean="0"/>
              <a:t>selector {</a:t>
            </a:r>
            <a:r>
              <a:rPr lang="es-MX" dirty="0" err="1" smtClean="0"/>
              <a:t>table-layout</a:t>
            </a:r>
            <a:r>
              <a:rPr lang="es-MX" dirty="0" smtClean="0"/>
              <a:t>: valor} 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Los posibles valores para definir el formato de las tablas</a:t>
            </a:r>
          </a:p>
          <a:p>
            <a:r>
              <a:rPr lang="es-MX" dirty="0" smtClean="0"/>
              <a:t>auto | </a:t>
            </a:r>
            <a:r>
              <a:rPr lang="es-MX" dirty="0" err="1" smtClean="0"/>
              <a:t>fixed</a:t>
            </a:r>
            <a:r>
              <a:rPr lang="es-MX" dirty="0" smtClean="0"/>
              <a:t> | </a:t>
            </a:r>
            <a:r>
              <a:rPr lang="es-MX" dirty="0" err="1" smtClean="0"/>
              <a:t>inherit</a:t>
            </a:r>
            <a:endParaRPr lang="es-MX" dirty="0" smtClean="0"/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7617" y="404664"/>
            <a:ext cx="6900767" cy="6059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71600" y="383753"/>
            <a:ext cx="74168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Modelo de los </a:t>
            </a:r>
            <a:r>
              <a:rPr lang="es-MX" b="1" dirty="0" smtClean="0"/>
              <a:t>bordes</a:t>
            </a:r>
          </a:p>
          <a:p>
            <a:endParaRPr lang="es-MX" b="1" dirty="0" smtClean="0"/>
          </a:p>
          <a:p>
            <a:r>
              <a:rPr lang="es-MX" dirty="0" smtClean="0"/>
              <a:t>La propiedad </a:t>
            </a:r>
            <a:r>
              <a:rPr lang="es-MX" dirty="0" err="1" smtClean="0"/>
              <a:t>border-collapse</a:t>
            </a:r>
            <a:r>
              <a:rPr lang="es-MX" dirty="0" smtClean="0"/>
              <a:t> nos permite seleccionar la apariencia de los bordes de cada celda de la tabla. Existen 2 modelos diferentes de bordes: separados y continuos</a:t>
            </a:r>
            <a:r>
              <a:rPr lang="es-MX" dirty="0" smtClean="0"/>
              <a:t>.</a:t>
            </a:r>
          </a:p>
          <a:p>
            <a:endParaRPr lang="es-MX" dirty="0" smtClean="0"/>
          </a:p>
          <a:p>
            <a:r>
              <a:rPr lang="es-MX" b="1" dirty="0" smtClean="0"/>
              <a:t>Sintaxis</a:t>
            </a:r>
          </a:p>
          <a:p>
            <a:endParaRPr lang="es-MX" b="1" dirty="0" smtClean="0"/>
          </a:p>
          <a:p>
            <a:r>
              <a:rPr lang="es-MX" dirty="0" smtClean="0"/>
              <a:t>selector {</a:t>
            </a:r>
            <a:r>
              <a:rPr lang="es-MX" dirty="0" err="1" smtClean="0"/>
              <a:t>border-collapse</a:t>
            </a:r>
            <a:r>
              <a:rPr lang="es-MX" dirty="0" smtClean="0"/>
              <a:t>: valor} 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Los posibles valores para los diferentes modelos de bordes</a:t>
            </a:r>
          </a:p>
          <a:p>
            <a:r>
              <a:rPr lang="es-MX" dirty="0" err="1" smtClean="0"/>
              <a:t>collapse</a:t>
            </a:r>
            <a:r>
              <a:rPr lang="es-MX" dirty="0" smtClean="0"/>
              <a:t> | </a:t>
            </a:r>
            <a:r>
              <a:rPr lang="es-MX" dirty="0" err="1" smtClean="0"/>
              <a:t>separate</a:t>
            </a:r>
            <a:r>
              <a:rPr lang="es-MX" dirty="0" smtClean="0"/>
              <a:t> | </a:t>
            </a:r>
            <a:r>
              <a:rPr lang="es-MX" dirty="0" err="1" smtClean="0"/>
              <a:t>inherit</a:t>
            </a:r>
            <a:endParaRPr lang="es-MX" dirty="0" smtClean="0"/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9725" y="332656"/>
            <a:ext cx="6878659" cy="62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71600" y="383753"/>
            <a:ext cx="74168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Espacio entre </a:t>
            </a:r>
            <a:r>
              <a:rPr lang="es-MX" b="1" dirty="0" smtClean="0"/>
              <a:t>celdas</a:t>
            </a:r>
          </a:p>
          <a:p>
            <a:endParaRPr lang="es-MX" b="1" dirty="0" smtClean="0"/>
          </a:p>
          <a:p>
            <a:r>
              <a:rPr lang="es-MX" dirty="0" smtClean="0"/>
              <a:t>La propiedad </a:t>
            </a:r>
            <a:r>
              <a:rPr lang="es-MX" dirty="0" err="1" smtClean="0"/>
              <a:t>border-spacing</a:t>
            </a:r>
            <a:r>
              <a:rPr lang="es-MX" dirty="0" smtClean="0"/>
              <a:t> especifica la separación entre celdas adyacentes. Si especificamos un solo valor, este actúa sobre toda la tabla. Si especificamos 2 valores el primero define la separación horizontal y el segundo la vertical</a:t>
            </a:r>
            <a:r>
              <a:rPr lang="es-MX" dirty="0" smtClean="0"/>
              <a:t>.</a:t>
            </a:r>
          </a:p>
          <a:p>
            <a:endParaRPr lang="es-MX" dirty="0" smtClean="0"/>
          </a:p>
          <a:p>
            <a:r>
              <a:rPr lang="es-MX" b="1" dirty="0" smtClean="0"/>
              <a:t>Sintaxis</a:t>
            </a:r>
          </a:p>
          <a:p>
            <a:endParaRPr lang="es-MX" b="1" dirty="0" smtClean="0"/>
          </a:p>
          <a:p>
            <a:r>
              <a:rPr lang="es-MX" dirty="0" smtClean="0"/>
              <a:t>selector {</a:t>
            </a:r>
            <a:r>
              <a:rPr lang="es-MX" dirty="0" err="1" smtClean="0"/>
              <a:t>border-spacing</a:t>
            </a:r>
            <a:r>
              <a:rPr lang="es-MX" dirty="0" smtClean="0"/>
              <a:t>: valor} 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Los posibles valores para definir la separación entre celdas</a:t>
            </a:r>
          </a:p>
          <a:p>
            <a:r>
              <a:rPr lang="es-MX" dirty="0" smtClean="0"/>
              <a:t>distancia(horizontal) distancia(vertical) | </a:t>
            </a:r>
            <a:r>
              <a:rPr lang="es-MX" dirty="0" err="1" smtClean="0"/>
              <a:t>inherit</a:t>
            </a:r>
            <a:endParaRPr lang="es-MX" dirty="0" smtClean="0"/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29" y="764704"/>
            <a:ext cx="7417287" cy="527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27584" y="260648"/>
            <a:ext cx="77048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Con el selector </a:t>
            </a:r>
            <a:r>
              <a:rPr lang="es-MX" dirty="0" err="1" smtClean="0"/>
              <a:t>class</a:t>
            </a:r>
            <a:r>
              <a:rPr lang="es-MX" dirty="0" smtClean="0"/>
              <a:t> también podemos definir diferentes estilos para cualquier elemento HTML.</a:t>
            </a:r>
            <a:br>
              <a:rPr lang="es-MX" dirty="0" smtClean="0"/>
            </a:br>
            <a:r>
              <a:rPr lang="es-MX" dirty="0" smtClean="0"/>
              <a:t>Por ejemplo definimos un </a:t>
            </a:r>
            <a:r>
              <a:rPr lang="es-MX" dirty="0" err="1" smtClean="0"/>
              <a:t>class</a:t>
            </a:r>
            <a:r>
              <a:rPr lang="es-MX" dirty="0" smtClean="0"/>
              <a:t> rojo y uno azul.</a:t>
            </a:r>
          </a:p>
          <a:p>
            <a:r>
              <a:rPr lang="es-MX" b="1" dirty="0" smtClean="0"/>
              <a:t>Sintaxis</a:t>
            </a:r>
          </a:p>
          <a:p>
            <a:r>
              <a:rPr lang="es-MX" dirty="0" smtClean="0"/>
              <a:t>.azul {</a:t>
            </a:r>
            <a:r>
              <a:rPr lang="es-MX" dirty="0" err="1" smtClean="0"/>
              <a:t>color:blue</a:t>
            </a:r>
            <a:r>
              <a:rPr lang="es-MX" dirty="0" smtClean="0"/>
              <a:t>}</a:t>
            </a:r>
            <a:br>
              <a:rPr lang="es-MX" dirty="0" smtClean="0"/>
            </a:br>
            <a:r>
              <a:rPr lang="es-MX" dirty="0" smtClean="0"/>
              <a:t>.rojo {</a:t>
            </a:r>
            <a:r>
              <a:rPr lang="es-MX" dirty="0" err="1" smtClean="0"/>
              <a:t>color:red</a:t>
            </a:r>
            <a:r>
              <a:rPr lang="es-MX" dirty="0" smtClean="0"/>
              <a:t>}</a:t>
            </a:r>
          </a:p>
          <a:p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460872"/>
            <a:ext cx="8290872" cy="3704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971600" y="260648"/>
            <a:ext cx="72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Comportamiento de las celdas </a:t>
            </a:r>
            <a:r>
              <a:rPr lang="es-MX" b="1" dirty="0" smtClean="0"/>
              <a:t>vacías</a:t>
            </a:r>
          </a:p>
          <a:p>
            <a:endParaRPr lang="es-MX" b="1" dirty="0" smtClean="0"/>
          </a:p>
          <a:p>
            <a:r>
              <a:rPr lang="es-MX" dirty="0" smtClean="0"/>
              <a:t>La propiedad </a:t>
            </a:r>
            <a:r>
              <a:rPr lang="es-MX" dirty="0" err="1" smtClean="0"/>
              <a:t>empty-cells</a:t>
            </a:r>
            <a:r>
              <a:rPr lang="es-MX" dirty="0" smtClean="0"/>
              <a:t> nos permite controlar la visualización de los bordes y fondos de una celda vacía</a:t>
            </a:r>
            <a:r>
              <a:rPr lang="es-MX" dirty="0" smtClean="0"/>
              <a:t>.</a:t>
            </a:r>
          </a:p>
          <a:p>
            <a:endParaRPr lang="es-MX" dirty="0" smtClean="0"/>
          </a:p>
          <a:p>
            <a:r>
              <a:rPr lang="es-MX" b="1" dirty="0" smtClean="0"/>
              <a:t>Sintaxis</a:t>
            </a:r>
          </a:p>
          <a:p>
            <a:endParaRPr lang="es-MX" b="1" dirty="0" smtClean="0"/>
          </a:p>
          <a:p>
            <a:r>
              <a:rPr lang="es-MX" dirty="0" smtClean="0"/>
              <a:t>selector {</a:t>
            </a:r>
            <a:r>
              <a:rPr lang="es-MX" dirty="0" err="1" smtClean="0"/>
              <a:t>empty-cells</a:t>
            </a:r>
            <a:r>
              <a:rPr lang="es-MX" dirty="0" smtClean="0"/>
              <a:t>: valor} 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Los posibles valores para controlar las celdas vacías</a:t>
            </a:r>
          </a:p>
          <a:p>
            <a:r>
              <a:rPr lang="es-MX" dirty="0" smtClean="0"/>
              <a:t>show | </a:t>
            </a:r>
            <a:r>
              <a:rPr lang="es-MX" dirty="0" err="1" smtClean="0"/>
              <a:t>hide</a:t>
            </a:r>
            <a:r>
              <a:rPr lang="es-MX" dirty="0" smtClean="0"/>
              <a:t> | </a:t>
            </a:r>
            <a:r>
              <a:rPr lang="es-MX" dirty="0" err="1" smtClean="0"/>
              <a:t>inherit</a:t>
            </a:r>
            <a:endParaRPr lang="es-MX" dirty="0" smtClean="0"/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5630" y="548680"/>
            <a:ext cx="7022753" cy="5671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7560" y="908720"/>
            <a:ext cx="7178856" cy="5056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27584" y="332656"/>
            <a:ext cx="7848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C00000"/>
                </a:solidFill>
              </a:rPr>
              <a:t>El selector ID</a:t>
            </a:r>
          </a:p>
          <a:p>
            <a:r>
              <a:rPr lang="es-MX" dirty="0" smtClean="0"/>
              <a:t>El selector id se utiliza para definir un atributo el cual tiene un valor único en todo el documento. Hacemos referencia a él anteponiendo el símbolo "#".</a:t>
            </a:r>
          </a:p>
          <a:p>
            <a:r>
              <a:rPr lang="es-MX" b="1" dirty="0" smtClean="0"/>
              <a:t>Sintaxis</a:t>
            </a:r>
          </a:p>
          <a:p>
            <a:r>
              <a:rPr lang="es-MX" dirty="0" smtClean="0"/>
              <a:t>#centrado {</a:t>
            </a:r>
            <a:r>
              <a:rPr lang="es-MX" dirty="0" err="1" smtClean="0"/>
              <a:t>text-align:center</a:t>
            </a:r>
            <a:r>
              <a:rPr lang="es-MX" dirty="0" smtClean="0"/>
              <a:t>} /* afecta a cualquier elemento que lo use */</a:t>
            </a:r>
            <a:br>
              <a:rPr lang="es-MX" dirty="0" smtClean="0"/>
            </a:br>
            <a:r>
              <a:rPr lang="es-MX" dirty="0" smtClean="0"/>
              <a:t>h3#subrayado {</a:t>
            </a:r>
            <a:r>
              <a:rPr lang="es-MX" dirty="0" err="1" smtClean="0"/>
              <a:t>text-decoration:underline</a:t>
            </a:r>
            <a:r>
              <a:rPr lang="es-MX" dirty="0" smtClean="0"/>
              <a:t>} /* afecta solo al elemento h3 */</a:t>
            </a:r>
            <a:br>
              <a:rPr lang="es-MX" dirty="0" smtClean="0"/>
            </a:br>
            <a:endParaRPr lang="es-MX" dirty="0" smtClean="0"/>
          </a:p>
          <a:p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276872"/>
            <a:ext cx="7848872" cy="4110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55576" y="627653"/>
            <a:ext cx="75608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¿Dónde usar los estilos?</a:t>
            </a:r>
          </a:p>
          <a:p>
            <a:r>
              <a:rPr lang="es-MX" dirty="0" smtClean="0"/>
              <a:t>Cuando un navegador lee una hoja de estilos, este formatea el documento de acuerdo a la misma.</a:t>
            </a:r>
          </a:p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Hay 3 formas de insertar una hoja de estilos:</a:t>
            </a:r>
          </a:p>
          <a:p>
            <a:endParaRPr lang="es-MX" dirty="0" smtClean="0"/>
          </a:p>
          <a:p>
            <a:r>
              <a:rPr lang="es-MX" dirty="0" smtClean="0">
                <a:solidFill>
                  <a:srgbClr val="C00000"/>
                </a:solidFill>
              </a:rPr>
              <a:t>Entre líneas</a:t>
            </a:r>
          </a:p>
          <a:p>
            <a:endParaRPr lang="es-MX" dirty="0" smtClean="0">
              <a:solidFill>
                <a:srgbClr val="C00000"/>
              </a:solidFill>
            </a:endParaRPr>
          </a:p>
          <a:p>
            <a:r>
              <a:rPr lang="es-MX" dirty="0" smtClean="0">
                <a:solidFill>
                  <a:srgbClr val="C00000"/>
                </a:solidFill>
              </a:rPr>
              <a:t>Dentro de la sección Head</a:t>
            </a:r>
          </a:p>
          <a:p>
            <a:endParaRPr lang="es-MX" dirty="0" smtClean="0">
              <a:solidFill>
                <a:srgbClr val="C00000"/>
              </a:solidFill>
            </a:endParaRPr>
          </a:p>
          <a:p>
            <a:r>
              <a:rPr lang="es-MX" dirty="0" smtClean="0">
                <a:solidFill>
                  <a:srgbClr val="C00000"/>
                </a:solidFill>
              </a:rPr>
              <a:t>Hojas de estilo externas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99592" y="404664"/>
            <a:ext cx="7560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C00000"/>
                </a:solidFill>
              </a:rPr>
              <a:t>1. Entre líneas</a:t>
            </a:r>
          </a:p>
          <a:p>
            <a:r>
              <a:rPr lang="es-MX" dirty="0" smtClean="0"/>
              <a:t>Definimos el estilo directamente dentro del código HTML.</a:t>
            </a:r>
          </a:p>
          <a:p>
            <a:r>
              <a:rPr lang="es-MX" b="1" dirty="0" smtClean="0"/>
              <a:t>Sintaxis</a:t>
            </a:r>
          </a:p>
          <a:p>
            <a:r>
              <a:rPr lang="es-MX" dirty="0" smtClean="0"/>
              <a:t>&lt;selector </a:t>
            </a:r>
            <a:r>
              <a:rPr lang="es-MX" dirty="0" err="1" smtClean="0"/>
              <a:t>style</a:t>
            </a:r>
            <a:r>
              <a:rPr lang="es-MX" dirty="0" smtClean="0"/>
              <a:t>="propiedad: </a:t>
            </a:r>
            <a:r>
              <a:rPr lang="es-MX" dirty="0" err="1" smtClean="0"/>
              <a:t>valor;propiedad</a:t>
            </a:r>
            <a:r>
              <a:rPr lang="es-MX" dirty="0" smtClean="0"/>
              <a:t>: valor;"&gt;</a:t>
            </a:r>
          </a:p>
          <a:p>
            <a:r>
              <a:rPr lang="es-MX" dirty="0" smtClean="0"/>
              <a:t>Debemos usar esta forma cuando un único estilo es aplicado a un solo elemento.</a:t>
            </a:r>
            <a:br>
              <a:rPr lang="es-MX" dirty="0" smtClean="0"/>
            </a:br>
            <a:r>
              <a:rPr lang="es-MX" dirty="0" smtClean="0"/>
              <a:t>Su uso está dado por el atributo </a:t>
            </a:r>
            <a:r>
              <a:rPr lang="es-MX" dirty="0" err="1" smtClean="0"/>
              <a:t>style</a:t>
            </a:r>
            <a:r>
              <a:rPr lang="es-MX" dirty="0" smtClean="0"/>
              <a:t>.</a:t>
            </a:r>
          </a:p>
          <a:p>
            <a:endParaRPr lang="es-MX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883" y="2926456"/>
            <a:ext cx="8296597" cy="208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27584" y="332656"/>
            <a:ext cx="77048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C00000"/>
                </a:solidFill>
              </a:rPr>
              <a:t>2. Dentro de la sección Head</a:t>
            </a:r>
          </a:p>
          <a:p>
            <a:r>
              <a:rPr lang="es-MX" dirty="0" smtClean="0"/>
              <a:t>Las hojas de estilo interna deben usarse cuando una página tiene un estilo único.</a:t>
            </a:r>
          </a:p>
          <a:p>
            <a:r>
              <a:rPr lang="es-MX" b="1" dirty="0" smtClean="0"/>
              <a:t>Sintaxis</a:t>
            </a:r>
          </a:p>
          <a:p>
            <a:endParaRPr lang="es-MX" b="1" dirty="0" smtClean="0"/>
          </a:p>
          <a:p>
            <a:r>
              <a:rPr lang="es-MX" dirty="0" smtClean="0"/>
              <a:t>&lt;head&gt;</a:t>
            </a:r>
            <a:br>
              <a:rPr lang="es-MX" dirty="0" smtClean="0"/>
            </a:br>
            <a:r>
              <a:rPr lang="es-MX" dirty="0" smtClean="0"/>
              <a:t>&lt;</a:t>
            </a:r>
            <a:r>
              <a:rPr lang="es-MX" dirty="0" err="1" smtClean="0"/>
              <a:t>style</a:t>
            </a:r>
            <a:r>
              <a:rPr lang="es-MX" dirty="0" smtClean="0"/>
              <a:t> </a:t>
            </a:r>
            <a:r>
              <a:rPr lang="es-MX" dirty="0" err="1" smtClean="0"/>
              <a:t>type</a:t>
            </a:r>
            <a:r>
              <a:rPr lang="es-MX" dirty="0" smtClean="0"/>
              <a:t>="</a:t>
            </a:r>
            <a:r>
              <a:rPr lang="es-MX" dirty="0" err="1" smtClean="0"/>
              <a:t>text</a:t>
            </a:r>
            <a:r>
              <a:rPr lang="es-MX" dirty="0" smtClean="0"/>
              <a:t>/</a:t>
            </a:r>
            <a:r>
              <a:rPr lang="es-MX" dirty="0" err="1" smtClean="0"/>
              <a:t>css</a:t>
            </a:r>
            <a:r>
              <a:rPr lang="es-MX" dirty="0" smtClean="0"/>
              <a:t>"&gt;</a:t>
            </a:r>
            <a:br>
              <a:rPr lang="es-MX" dirty="0" smtClean="0"/>
            </a:br>
            <a:r>
              <a:rPr lang="es-MX" dirty="0" smtClean="0"/>
              <a:t>selector 1 {propiedad: valor;}</a:t>
            </a:r>
            <a:br>
              <a:rPr lang="es-MX" dirty="0" smtClean="0"/>
            </a:br>
            <a:r>
              <a:rPr lang="es-MX" dirty="0" smtClean="0"/>
              <a:t>selector 2 {propiedad: valor;}</a:t>
            </a:r>
            <a:br>
              <a:rPr lang="es-MX" dirty="0" smtClean="0"/>
            </a:br>
            <a:r>
              <a:rPr lang="es-MX" dirty="0" smtClean="0"/>
              <a:t>&lt;/</a:t>
            </a:r>
            <a:r>
              <a:rPr lang="es-MX" dirty="0" err="1" smtClean="0"/>
              <a:t>style</a:t>
            </a:r>
            <a:r>
              <a:rPr lang="es-MX" dirty="0" smtClean="0"/>
              <a:t>&gt;</a:t>
            </a:r>
            <a:br>
              <a:rPr lang="es-MX" dirty="0" smtClean="0"/>
            </a:br>
            <a:r>
              <a:rPr lang="es-MX" dirty="0" smtClean="0"/>
              <a:t>&lt;/head&gt;</a:t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&lt;</a:t>
            </a:r>
            <a:r>
              <a:rPr lang="es-MX" dirty="0" err="1" smtClean="0"/>
              <a:t>body</a:t>
            </a:r>
            <a:r>
              <a:rPr lang="es-MX" dirty="0" smtClean="0"/>
              <a:t>&gt;</a:t>
            </a:r>
            <a:br>
              <a:rPr lang="es-MX" dirty="0" smtClean="0"/>
            </a:br>
            <a:r>
              <a:rPr lang="es-MX" dirty="0" smtClean="0"/>
              <a:t>&lt;etiqueta 1&gt;</a:t>
            </a:r>
            <a:r>
              <a:rPr lang="es-MX" dirty="0" err="1" smtClean="0"/>
              <a:t>Bla</a:t>
            </a:r>
            <a:r>
              <a:rPr lang="es-MX" dirty="0" smtClean="0"/>
              <a:t>, </a:t>
            </a:r>
            <a:r>
              <a:rPr lang="es-MX" dirty="0" err="1" smtClean="0"/>
              <a:t>bla</a:t>
            </a:r>
            <a:r>
              <a:rPr lang="es-MX" dirty="0" smtClean="0"/>
              <a:t>, </a:t>
            </a:r>
            <a:r>
              <a:rPr lang="es-MX" dirty="0" err="1" smtClean="0"/>
              <a:t>bla</a:t>
            </a:r>
            <a:r>
              <a:rPr lang="es-MX" dirty="0" smtClean="0"/>
              <a:t>&lt;/etiqueta 1&gt;</a:t>
            </a:r>
            <a:br>
              <a:rPr lang="es-MX" dirty="0" smtClean="0"/>
            </a:br>
            <a:r>
              <a:rPr lang="es-MX" dirty="0" smtClean="0"/>
              <a:t>&lt;etiqueta 2&gt;Texto, texto, texto&lt;/etiqueta 2&gt;</a:t>
            </a:r>
            <a:br>
              <a:rPr lang="es-MX" dirty="0" smtClean="0"/>
            </a:br>
            <a:r>
              <a:rPr lang="es-MX" dirty="0" smtClean="0"/>
              <a:t>&lt;/</a:t>
            </a:r>
            <a:r>
              <a:rPr lang="es-MX" dirty="0" err="1" smtClean="0"/>
              <a:t>body</a:t>
            </a:r>
            <a:r>
              <a:rPr lang="es-MX" dirty="0" smtClean="0"/>
              <a:t>&gt;</a:t>
            </a:r>
          </a:p>
          <a:p>
            <a:r>
              <a:rPr lang="es-MX" dirty="0" smtClean="0"/>
              <a:t>La etiqueta &lt;</a:t>
            </a:r>
            <a:r>
              <a:rPr lang="es-MX" dirty="0" err="1" smtClean="0"/>
              <a:t>style</a:t>
            </a:r>
            <a:r>
              <a:rPr lang="es-MX" dirty="0" smtClean="0"/>
              <a:t> </a:t>
            </a:r>
            <a:r>
              <a:rPr lang="es-MX" dirty="0" err="1" smtClean="0"/>
              <a:t>type</a:t>
            </a:r>
            <a:r>
              <a:rPr lang="es-MX" dirty="0" smtClean="0"/>
              <a:t>="</a:t>
            </a:r>
            <a:r>
              <a:rPr lang="es-MX" dirty="0" err="1" smtClean="0"/>
              <a:t>text</a:t>
            </a:r>
            <a:r>
              <a:rPr lang="es-MX" dirty="0" smtClean="0"/>
              <a:t>/</a:t>
            </a:r>
            <a:r>
              <a:rPr lang="es-MX" dirty="0" err="1" smtClean="0"/>
              <a:t>css</a:t>
            </a:r>
            <a:r>
              <a:rPr lang="es-MX" dirty="0" smtClean="0"/>
              <a:t>"&gt; en la cabecera del documento entre las etiquetas &lt;head&gt; y &lt;/head&gt; se usa para definir los estilos correspondientes a esta página solamente.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163</TotalTime>
  <Words>1039</Words>
  <Application>Microsoft Office PowerPoint</Application>
  <PresentationFormat>Presentación en pantalla (4:3)</PresentationFormat>
  <Paragraphs>239</Paragraphs>
  <Slides>52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3" baseType="lpstr">
      <vt:lpstr>Metro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Diapositiva 43</vt:lpstr>
      <vt:lpstr>Diapositiva 44</vt:lpstr>
      <vt:lpstr>Diapositiva 45</vt:lpstr>
      <vt:lpstr>Diapositiva 46</vt:lpstr>
      <vt:lpstr>Diapositiva 47</vt:lpstr>
      <vt:lpstr>Diapositiva 48</vt:lpstr>
      <vt:lpstr>Diapositiva 49</vt:lpstr>
      <vt:lpstr>Diapositiva 50</vt:lpstr>
      <vt:lpstr>Diapositiva 51</vt:lpstr>
      <vt:lpstr>Diapositiva 52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Vader</dc:creator>
  <cp:lastModifiedBy>Vader</cp:lastModifiedBy>
  <cp:revision>18</cp:revision>
  <dcterms:created xsi:type="dcterms:W3CDTF">2013-06-03T19:20:18Z</dcterms:created>
  <dcterms:modified xsi:type="dcterms:W3CDTF">2013-06-04T15:53:30Z</dcterms:modified>
</cp:coreProperties>
</file>