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86" r:id="rId4"/>
    <p:sldId id="283" r:id="rId5"/>
    <p:sldId id="282" r:id="rId6"/>
    <p:sldId id="284" r:id="rId7"/>
    <p:sldId id="281" r:id="rId8"/>
    <p:sldId id="285" r:id="rId9"/>
    <p:sldId id="268" r:id="rId10"/>
    <p:sldId id="27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EBF6FC"/>
    <a:srgbClr val="36A9AC"/>
    <a:srgbClr val="D61E42"/>
    <a:srgbClr val="A80C26"/>
    <a:srgbClr val="2261A6"/>
    <a:srgbClr val="DF2736"/>
    <a:srgbClr val="E6E6E6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44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http://echarts.baidu.com/echarts2/doc/example.html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6FFD52E8-C5B8-483E-AFFE-7AA91E9476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575CE9-53FA-4008-9A98-4AEE6CF4A9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09EDECF-04DB-4252-872D-09A4EDD6D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85" y="0"/>
            <a:ext cx="1218963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Using R package ggplot2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Visualization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Zongcheng</a:t>
            </a:r>
            <a:r>
              <a:rPr lang="en-US" altLang="zh-CN" dirty="0" smtClean="0"/>
              <a:t> Li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2018/07/23</a:t>
            </a:r>
            <a:endParaRPr lang="en-US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D6416B-11E9-459D-88F6-44BA241E9190}"/>
              </a:ext>
            </a:extLst>
          </p:cNvPr>
          <p:cNvGrpSpPr/>
          <p:nvPr/>
        </p:nvGrpSpPr>
        <p:grpSpPr>
          <a:xfrm>
            <a:off x="4358422" y="4712001"/>
            <a:ext cx="2463003" cy="921618"/>
            <a:chOff x="5532122" y="2798485"/>
            <a:chExt cx="4166039" cy="155886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6F842E-7E1C-4509-9813-C0B427FAC534}"/>
                </a:ext>
              </a:extLst>
            </p:cNvPr>
            <p:cNvGrpSpPr/>
            <p:nvPr/>
          </p:nvGrpSpPr>
          <p:grpSpPr>
            <a:xfrm>
              <a:off x="5532122" y="2798485"/>
              <a:ext cx="4166039" cy="1558868"/>
              <a:chOff x="5207376" y="3143248"/>
              <a:chExt cx="4166039" cy="155886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E68EF675-EFE4-4A6D-9903-41EE2562A4D1}"/>
                  </a:ext>
                </a:extLst>
              </p:cNvPr>
              <p:cNvGrpSpPr/>
              <p:nvPr/>
            </p:nvGrpSpPr>
            <p:grpSpPr>
              <a:xfrm>
                <a:off x="5207378" y="3143248"/>
                <a:ext cx="4166037" cy="1558868"/>
                <a:chOff x="7023555" y="2801710"/>
                <a:chExt cx="2180317" cy="815843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E20AD8E-5E90-4B24-874B-7B19768660FB}"/>
                    </a:ext>
                  </a:extLst>
                </p:cNvPr>
                <p:cNvSpPr txBox="1"/>
                <p:nvPr/>
              </p:nvSpPr>
              <p:spPr>
                <a:xfrm>
                  <a:off x="7023555" y="2801710"/>
                  <a:ext cx="2180317" cy="438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>
                      <a:gd name="adj" fmla="val 50129"/>
                    </a:avLst>
                  </a:prstTxWarp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Impact" panose="020B0806030902050204" pitchFamily="34" charset="0"/>
                      <a:cs typeface="Arial" panose="020B0604020202020204" pitchFamily="34" charset="0"/>
                    </a:rPr>
                    <a:t>Data visualization</a:t>
                  </a:r>
                  <a:endParaRPr lang="zh-CN" altLang="en-US" i="1" dirty="0">
                    <a:solidFill>
                      <a:schemeClr val="accent1"/>
                    </a:solidFill>
                    <a:latin typeface="Impact" panose="020B080603090205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B6E5C3E-B6D2-4189-A890-E7617166F06B}"/>
                    </a:ext>
                  </a:extLst>
                </p:cNvPr>
                <p:cNvSpPr txBox="1"/>
                <p:nvPr/>
              </p:nvSpPr>
              <p:spPr>
                <a:xfrm>
                  <a:off x="7028191" y="3384585"/>
                  <a:ext cx="2171044" cy="232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zh-CN" altLang="en-US" i="1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生</a:t>
                  </a:r>
                  <a:r>
                    <a:rPr lang="zh-CN" altLang="en-US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信小课堂二期</a:t>
                  </a:r>
                  <a:endParaRPr lang="zh-CN" altLang="en-US" i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5F9283A-C17D-4F9A-B7BF-9F3C8EF36485}"/>
                  </a:ext>
                </a:extLst>
              </p:cNvPr>
              <p:cNvSpPr/>
              <p:nvPr/>
            </p:nvSpPr>
            <p:spPr>
              <a:xfrm>
                <a:off x="5207376" y="3908376"/>
                <a:ext cx="18492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dist"/>
                <a:endParaRPr lang="zh-CN" altLang="en-US" b="1" i="1" dirty="0">
                  <a:solidFill>
                    <a:schemeClr val="accent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06E61E-9B59-4560-B2C7-00E52DC7627A}"/>
                </a:ext>
              </a:extLst>
            </p:cNvPr>
            <p:cNvSpPr/>
            <p:nvPr/>
          </p:nvSpPr>
          <p:spPr>
            <a:xfrm>
              <a:off x="5654760" y="3636555"/>
              <a:ext cx="1726653" cy="223449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dist"/>
              <a:r>
                <a:rPr lang="en-US" altLang="zh-CN" b="1" i="1" dirty="0" smtClean="0">
                  <a:solidFill>
                    <a:schemeClr val="accent1"/>
                  </a:solidFill>
                  <a:cs typeface="Arial" panose="020B0604020202020204" pitchFamily="34" charset="0"/>
                </a:rPr>
                <a:t>ggplot2</a:t>
              </a:r>
              <a:endParaRPr lang="zh-CN" altLang="en-US" b="1" i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09687"/>
            <a:ext cx="6858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5094" y="422068"/>
            <a:ext cx="9826276" cy="6035882"/>
          </a:xfrm>
        </p:spPr>
        <p:txBody>
          <a:bodyPr>
            <a:normAutofit fontScale="90000"/>
          </a:bodyPr>
          <a:lstStyle/>
          <a:p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Q. 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为什么需要数据可视化？</a:t>
            </a: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A. </a:t>
            </a:r>
            <a:r>
              <a:rPr lang="zh-CN" altLang="en-US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人类更倾向于视觉信息的处理</a:t>
            </a:r>
            <a: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图表、图形、设计元素等（相较于文本）</a:t>
            </a:r>
            <a: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Q. 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什么是数据可视化？</a:t>
            </a: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A. </a:t>
            </a:r>
            <a:r>
              <a:rPr lang="zh-CN" altLang="en-US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视觉形式呈现，帮助了解数据及传达信息</a:t>
            </a:r>
            <a: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Q. 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都有哪些形式？</a:t>
            </a: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A. </a:t>
            </a:r>
            <a:r>
              <a:rPr lang="zh-CN" altLang="en-US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地图类；时序类；商业图表；新闻广告；科学图表；交互式</a:t>
            </a:r>
            <a: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Q. 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常见图表？</a:t>
            </a: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>
                <a:ea typeface="隶书" panose="02010509060101010101" pitchFamily="49" charset="-122"/>
              </a:rPr>
              <a:t>A. </a:t>
            </a:r>
            <a:r>
              <a:rPr lang="en-US" altLang="zh-CN" sz="2000" b="0" dirty="0" smtClean="0"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ea typeface="隶书" panose="02010509060101010101" pitchFamily="49" charset="-122"/>
              </a:rPr>
            </a:br>
            <a:r>
              <a:rPr lang="en-US" altLang="zh-CN" sz="2000" b="0" dirty="0">
                <a:ea typeface="隶书" panose="02010509060101010101" pitchFamily="49" charset="-122"/>
              </a:rPr>
              <a:t/>
            </a:r>
            <a:br>
              <a:rPr lang="en-US" altLang="zh-CN" sz="2000" b="0" dirty="0">
                <a:ea typeface="隶书" panose="02010509060101010101" pitchFamily="49" charset="-122"/>
              </a:rPr>
            </a:br>
            <a:r>
              <a:rPr lang="en-US" altLang="zh-CN" sz="2000" b="0" dirty="0" smtClean="0"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ea typeface="隶书" panose="02010509060101010101" pitchFamily="49" charset="-122"/>
              </a:rPr>
            </a:br>
            <a:r>
              <a:rPr lang="en-US" altLang="zh-CN" sz="2000" b="0" dirty="0">
                <a:ea typeface="隶书" panose="02010509060101010101" pitchFamily="49" charset="-122"/>
              </a:rPr>
              <a:t/>
            </a:r>
            <a:br>
              <a:rPr lang="en-US" altLang="zh-CN" sz="2000" b="0" dirty="0">
                <a:ea typeface="隶书" panose="02010509060101010101" pitchFamily="49" charset="-122"/>
              </a:rPr>
            </a:br>
            <a:r>
              <a:rPr lang="en-US" altLang="zh-CN" sz="2000" b="0" dirty="0" smtClean="0">
                <a:ea typeface="隶书" panose="02010509060101010101" pitchFamily="49" charset="-122"/>
              </a:rPr>
              <a:t/>
            </a:r>
            <a:br>
              <a:rPr lang="en-US" altLang="zh-CN" sz="2000" b="0" dirty="0" smtClean="0">
                <a:ea typeface="隶书" panose="02010509060101010101" pitchFamily="49" charset="-122"/>
              </a:rPr>
            </a:br>
            <a:r>
              <a:rPr lang="en-US" altLang="zh-CN" sz="2000" b="0" dirty="0">
                <a:ea typeface="隶书" panose="02010509060101010101" pitchFamily="49" charset="-122"/>
              </a:rPr>
              <a:t/>
            </a:r>
            <a:br>
              <a:rPr lang="en-US" altLang="zh-CN" sz="2000" b="0" dirty="0">
                <a:ea typeface="隶书" panose="02010509060101010101" pitchFamily="49" charset="-122"/>
              </a:rPr>
            </a:br>
            <a:r>
              <a:rPr lang="en-US" altLang="zh-CN" sz="2000" b="0" dirty="0" smtClean="0">
                <a:ea typeface="隶书" panose="02010509060101010101" pitchFamily="49" charset="-122"/>
              </a:rPr>
              <a:t>					</a:t>
            </a:r>
            <a:r>
              <a:rPr lang="en-US" altLang="zh-CN" sz="1400" b="0" dirty="0" smtClean="0">
                <a:ea typeface="隶书" panose="02010509060101010101" pitchFamily="49" charset="-122"/>
              </a:rPr>
              <a:t>see </a:t>
            </a:r>
            <a:r>
              <a:rPr lang="en-US" altLang="zh-CN" sz="1400" b="0" dirty="0">
                <a:ea typeface="隶书" panose="02010509060101010101" pitchFamily="49" charset="-122"/>
              </a:rPr>
              <a:t>more http://echarts.baidu.com/echarts2/doc/example.html</a:t>
            </a:r>
            <a:r>
              <a:rPr lang="en-US" altLang="zh-CN" sz="2000" b="0" dirty="0">
                <a:ea typeface="隶书" panose="02010509060101010101" pitchFamily="49" charset="-122"/>
              </a:rPr>
              <a:t/>
            </a:r>
            <a:br>
              <a:rPr lang="en-US" altLang="zh-CN" sz="2000" b="0" dirty="0">
                <a:ea typeface="隶书" panose="02010509060101010101" pitchFamily="49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Q. 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有哪些科学图表相关的工具？</a:t>
            </a:r>
            <a: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A. </a:t>
            </a: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GraphPad</a:t>
            </a: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; </a:t>
            </a:r>
            <a:r>
              <a:rPr lang="en-US" altLang="zh-CN" sz="2000" dirty="0" smtClean="0">
                <a:latin typeface="+mn-lt"/>
                <a:ea typeface="隶书" panose="02010509060101010101" pitchFamily="49" charset="-122"/>
              </a:rPr>
              <a:t>AI</a:t>
            </a: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, PS; Excel, PPT, Visio; </a:t>
            </a:r>
            <a:r>
              <a:rPr lang="en-US" altLang="zh-CN" sz="2000" dirty="0" err="1" smtClean="0">
                <a:latin typeface="+mn-lt"/>
                <a:ea typeface="隶书" panose="02010509060101010101" pitchFamily="49" charset="-122"/>
              </a:rPr>
              <a:t>Cytoscape</a:t>
            </a: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; Tableau; </a:t>
            </a:r>
            <a:r>
              <a:rPr lang="en-US" altLang="zh-CN" sz="2000" b="0" dirty="0" err="1" smtClean="0">
                <a:latin typeface="+mn-lt"/>
                <a:ea typeface="隶书" panose="02010509060101010101" pitchFamily="49" charset="-122"/>
              </a:rPr>
              <a:t>ECharts</a:t>
            </a:r>
            <a:r>
              <a:rPr lang="en-US" altLang="zh-CN" sz="2000" b="0" dirty="0" smtClean="0">
                <a:latin typeface="+mn-lt"/>
                <a:ea typeface="隶书" panose="02010509060101010101" pitchFamily="49" charset="-122"/>
              </a:rPr>
              <a:t> 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 </a:t>
            </a:r>
            <a:br>
              <a:rPr lang="en-US" altLang="zh-CN" sz="2000" b="0" dirty="0" smtClean="0">
                <a:ea typeface="隶书" panose="02010509060101010101" pitchFamily="49" charset="-122"/>
              </a:rPr>
            </a:br>
            <a:r>
              <a:rPr lang="en-US" altLang="zh-CN" sz="2000" b="0" dirty="0" smtClean="0">
                <a:ea typeface="隶书" panose="02010509060101010101" pitchFamily="49" charset="-122"/>
              </a:rPr>
              <a:t>     R packages: graphics/</a:t>
            </a:r>
            <a:r>
              <a:rPr lang="en-US" altLang="zh-CN" sz="2000" dirty="0" smtClean="0">
                <a:ea typeface="隶书" panose="02010509060101010101" pitchFamily="49" charset="-122"/>
              </a:rPr>
              <a:t>ggplot2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plotly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igraph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;  </a:t>
            </a:r>
            <a:br>
              <a:rPr lang="en-US" altLang="zh-CN" sz="2000" b="0" dirty="0" smtClean="0">
                <a:ea typeface="隶书" panose="02010509060101010101" pitchFamily="49" charset="-122"/>
              </a:rPr>
            </a:br>
            <a:r>
              <a:rPr lang="en-US" altLang="zh-CN" sz="2000" b="0" dirty="0" smtClean="0">
                <a:ea typeface="隶书" panose="02010509060101010101" pitchFamily="49" charset="-122"/>
              </a:rPr>
              <a:t>     ggplot2 derived: 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ggdendro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ggridges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ggbeeswarm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ggExtra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ggplotify</a:t>
            </a:r>
            <a:r>
              <a:rPr lang="en-US" altLang="zh-CN" sz="2000" b="0" dirty="0" smtClean="0">
                <a:ea typeface="隶书" panose="02010509060101010101" pitchFamily="49" charset="-122"/>
              </a:rPr>
              <a:t>/</a:t>
            </a:r>
            <a:r>
              <a:rPr lang="en-US" altLang="zh-CN" sz="2000" b="0" dirty="0" err="1" smtClean="0">
                <a:ea typeface="隶书" panose="02010509060101010101" pitchFamily="49" charset="-122"/>
              </a:rPr>
              <a:t>ggtree</a:t>
            </a:r>
            <a:endParaRPr lang="zh-CN" altLang="en-US" sz="2000" b="0" dirty="0">
              <a:latin typeface="+mn-lt"/>
              <a:ea typeface="隶书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20" y="3193629"/>
            <a:ext cx="848796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0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0601" y="6217920"/>
            <a:ext cx="622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Location / Length / Angle / Color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/ Shape / Size </a:t>
            </a:r>
            <a:r>
              <a:rPr lang="en-US" altLang="zh-CN" b="1" dirty="0">
                <a:solidFill>
                  <a:srgbClr val="FF0000"/>
                </a:solidFill>
              </a:rPr>
              <a:t>/ Alpha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8676" y="2151742"/>
            <a:ext cx="4535055" cy="656792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ggplot2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4343" y="2961957"/>
            <a:ext cx="4546600" cy="101562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使用</a:t>
            </a:r>
            <a:r>
              <a:rPr lang="en-US" altLang="zh-CN" sz="1600" dirty="0" smtClean="0"/>
              <a:t>ggplot2</a:t>
            </a:r>
            <a:r>
              <a:rPr lang="zh-CN" altLang="en-US" sz="1600" dirty="0" smtClean="0"/>
              <a:t>作图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106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95266" y="185782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ggplot2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4294967295"/>
          </p:nvPr>
        </p:nvSpPr>
        <p:spPr>
          <a:xfrm>
            <a:off x="912402" y="1133157"/>
            <a:ext cx="9408887" cy="545052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元素：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Plot (Background, title)</a:t>
            </a:r>
          </a:p>
          <a:p>
            <a:pPr marL="0" indent="0">
              <a:buNone/>
            </a:pPr>
            <a:r>
              <a:rPr lang="en-US" altLang="zh-CN" dirty="0"/>
              <a:t>  Axis (tick, text, title)  </a:t>
            </a:r>
          </a:p>
          <a:p>
            <a:pPr marL="0" indent="0">
              <a:buNone/>
            </a:pPr>
            <a:r>
              <a:rPr lang="en-US" altLang="zh-CN" dirty="0"/>
              <a:t>  Legend (background, text, title)</a:t>
            </a:r>
          </a:p>
          <a:p>
            <a:pPr marL="0" indent="0">
              <a:buNone/>
            </a:pPr>
            <a:r>
              <a:rPr lang="en-US" altLang="zh-CN" dirty="0"/>
              <a:t>  Facet</a:t>
            </a:r>
          </a:p>
          <a:p>
            <a:pPr marL="0" indent="0">
              <a:buNone/>
            </a:pPr>
            <a:r>
              <a:rPr lang="en-US" altLang="zh-CN" dirty="0"/>
              <a:t>       strip (background, text)</a:t>
            </a:r>
          </a:p>
          <a:p>
            <a:pPr marL="0" indent="0">
              <a:buNone/>
            </a:pPr>
            <a:r>
              <a:rPr lang="en-US" altLang="zh-CN" dirty="0"/>
              <a:t>       panel (background, border, grid)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ggplot</a:t>
            </a:r>
            <a:r>
              <a:rPr lang="en-US" altLang="zh-CN" dirty="0" smtClean="0"/>
              <a:t>() +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geom</a:t>
            </a:r>
            <a:r>
              <a:rPr lang="en-US" altLang="zh-CN" dirty="0" smtClean="0"/>
              <a:t>_****() +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scale_****() +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labs() +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theme()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ggsave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x, 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color, shape, size, group</a:t>
            </a:r>
            <a:r>
              <a:rPr lang="en-US" altLang="zh-CN" smtClean="0"/>
              <a:t>, alpha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515100" y="3067730"/>
            <a:ext cx="4343399" cy="3218769"/>
            <a:chOff x="5977890" y="2228850"/>
            <a:chExt cx="5120640" cy="3794760"/>
          </a:xfrm>
        </p:grpSpPr>
        <p:sp>
          <p:nvSpPr>
            <p:cNvPr id="7" name="矩形 6"/>
            <p:cNvSpPr/>
            <p:nvPr/>
          </p:nvSpPr>
          <p:spPr>
            <a:xfrm>
              <a:off x="5977890" y="2228850"/>
              <a:ext cx="5120640" cy="3794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303770" y="2388870"/>
              <a:ext cx="2228850" cy="2628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29400" y="2868930"/>
              <a:ext cx="3577589" cy="2663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760970" y="5726430"/>
              <a:ext cx="1245870" cy="148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49340" y="3291840"/>
              <a:ext cx="20574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60870" y="5532120"/>
              <a:ext cx="312420" cy="74930"/>
              <a:chOff x="6960870" y="5532120"/>
              <a:chExt cx="312420" cy="19431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6960870" y="5532120"/>
                <a:ext cx="0" cy="1943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7273290" y="5532120"/>
                <a:ext cx="0" cy="1943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6839871" y="5569585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1      2</a:t>
              </a:r>
              <a:endParaRPr lang="zh-CN" altLang="en-US" sz="11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21289" y="3566160"/>
              <a:ext cx="651510" cy="13258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r="79899" b="79393"/>
          <a:stretch/>
        </p:blipFill>
        <p:spPr>
          <a:xfrm>
            <a:off x="6660526" y="88030"/>
            <a:ext cx="3917447" cy="27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04695"/>
              </p:ext>
            </p:extLst>
          </p:nvPr>
        </p:nvGraphicFramePr>
        <p:xfrm>
          <a:off x="528475" y="148589"/>
          <a:ext cx="3412873" cy="6545466"/>
        </p:xfrm>
        <a:graphic>
          <a:graphicData uri="http://schemas.openxmlformats.org/drawingml/2006/table">
            <a:tbl>
              <a:tblPr/>
              <a:tblGrid>
                <a:gridCol w="1037127">
                  <a:extLst>
                    <a:ext uri="{9D8B030D-6E8A-4147-A177-3AD203B41FA5}">
                      <a16:colId xmlns:a16="http://schemas.microsoft.com/office/drawing/2014/main" val="596596196"/>
                    </a:ext>
                  </a:extLst>
                </a:gridCol>
                <a:gridCol w="2375746">
                  <a:extLst>
                    <a:ext uri="{9D8B030D-6E8A-4147-A177-3AD203B41FA5}">
                      <a16:colId xmlns:a16="http://schemas.microsoft.com/office/drawing/2014/main" val="3212494933"/>
                    </a:ext>
                  </a:extLst>
                </a:gridCol>
              </a:tblGrid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几何对象函数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 dirty="0">
                          <a:effectLst/>
                        </a:rPr>
                        <a:t>描述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201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geom_abline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线图，由斜率和截距指定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435698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geom_area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面积图（即连续的条形图）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40209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geom_bar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条形图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12398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geom_bin2d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二维封箱的热图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66238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geom_blank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空的几何对象，什么也不画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10609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geom_boxplot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箱线图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8561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geom_contour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等高线图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9833"/>
                  </a:ext>
                </a:extLst>
              </a:tr>
              <a:tr h="320619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geom_crossbar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900">
                          <a:effectLst/>
                        </a:rPr>
                        <a:t>crossbar</a:t>
                      </a:r>
                      <a:r>
                        <a:rPr lang="zh-CN" altLang="en-US" sz="900">
                          <a:effectLst/>
                        </a:rPr>
                        <a:t>图（类似于箱线图，但没有触须和极值点）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38401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geom_density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密度图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87756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geom_density2d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二维密度图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79813"/>
                  </a:ext>
                </a:extLst>
              </a:tr>
              <a:tr h="320619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geom_errorbar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误差线（通常添加到其他图形上，比如柱状图、点图、线图等）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9895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geom_errorbarh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水平误差线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9590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geom_freqpoly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频率多边形（类似于直方图）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62214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geom_hex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六边形图（通常用于六边形封箱）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48109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geom_histogram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直方图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05948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geom_hline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水平线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80722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geom_jitter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点、自动添加了扰动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5947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geom_line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线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01978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geom_linerange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区间，用竖直线来表示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96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geom_path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几何路径，由一组点按顺序连接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85297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geom_point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点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79125"/>
                  </a:ext>
                </a:extLst>
              </a:tr>
              <a:tr h="320619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geom_pointrange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一条垂直线，线的中间有一个点（与</a:t>
                      </a:r>
                      <a:r>
                        <a:rPr lang="en-US" altLang="zh-CN" sz="900">
                          <a:effectLst/>
                        </a:rPr>
                        <a:t>Crossbar</a:t>
                      </a:r>
                      <a:r>
                        <a:rPr lang="zh-CN" altLang="en-US" sz="900">
                          <a:effectLst/>
                        </a:rPr>
                        <a:t>图和箱线图相关，可以用来表示线的范围）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87432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geom_polygon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多边形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9371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geom_quantile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一组分位数线（来自分位数回归）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93410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geom_rect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二维的长方形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89412"/>
                  </a:ext>
                </a:extLst>
              </a:tr>
              <a:tr h="320619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geom_ribbon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彩虹图（在连续的</a:t>
                      </a:r>
                      <a:r>
                        <a:rPr lang="en-US" altLang="zh-CN" sz="900">
                          <a:effectLst/>
                        </a:rPr>
                        <a:t>x</a:t>
                      </a:r>
                      <a:r>
                        <a:rPr lang="zh-CN" altLang="en-US" sz="900">
                          <a:effectLst/>
                        </a:rPr>
                        <a:t>值上表示</a:t>
                      </a:r>
                      <a:r>
                        <a:rPr lang="en-US" altLang="zh-CN" sz="900">
                          <a:effectLst/>
                        </a:rPr>
                        <a:t>y</a:t>
                      </a:r>
                      <a:r>
                        <a:rPr lang="zh-CN" altLang="en-US" sz="900">
                          <a:effectLst/>
                        </a:rPr>
                        <a:t>的范围，例如</a:t>
                      </a:r>
                      <a:r>
                        <a:rPr lang="en-US" altLang="zh-CN" sz="900">
                          <a:effectLst/>
                        </a:rPr>
                        <a:t>Tufte</a:t>
                      </a:r>
                      <a:r>
                        <a:rPr lang="zh-CN" altLang="en-US" sz="900">
                          <a:effectLst/>
                        </a:rPr>
                        <a:t>著名的拿破仑远征图）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5913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geom_rug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触须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0987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geom_segment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线段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44620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geom_smooth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平滑的条件均值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81654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geom_step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阶梯图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927891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geom_text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文本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54215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geom_tile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>
                          <a:effectLst/>
                        </a:rPr>
                        <a:t>瓦片（即一个个的小长方形或多边形）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27713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latinLnBrk="1"/>
                      <a:r>
                        <a:rPr lang="en-US" sz="900">
                          <a:effectLst/>
                        </a:rPr>
                        <a:t>geom_vline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900" dirty="0">
                          <a:effectLst/>
                        </a:rPr>
                        <a:t>竖直线</a:t>
                      </a:r>
                    </a:p>
                  </a:txBody>
                  <a:tcPr marL="15123" marR="15123" marT="15123" marB="1512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552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6722"/>
              </p:ext>
            </p:extLst>
          </p:nvPr>
        </p:nvGraphicFramePr>
        <p:xfrm>
          <a:off x="4126310" y="148589"/>
          <a:ext cx="3416472" cy="4482635"/>
        </p:xfrm>
        <a:graphic>
          <a:graphicData uri="http://schemas.openxmlformats.org/drawingml/2006/table">
            <a:tbl>
              <a:tblPr/>
              <a:tblGrid>
                <a:gridCol w="1708236">
                  <a:extLst>
                    <a:ext uri="{9D8B030D-6E8A-4147-A177-3AD203B41FA5}">
                      <a16:colId xmlns:a16="http://schemas.microsoft.com/office/drawing/2014/main" val="3518064301"/>
                    </a:ext>
                  </a:extLst>
                </a:gridCol>
                <a:gridCol w="1708236">
                  <a:extLst>
                    <a:ext uri="{9D8B030D-6E8A-4147-A177-3AD203B41FA5}">
                      <a16:colId xmlns:a16="http://schemas.microsoft.com/office/drawing/2014/main" val="1412912394"/>
                    </a:ext>
                  </a:extLst>
                </a:gridCol>
              </a:tblGrid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统计变换函数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描述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82562"/>
                  </a:ext>
                </a:extLst>
              </a:tr>
              <a:tr h="34044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stat_abline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添加线条，用斜率和截距表示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92949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stat_bin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分割数据，然后绘制直方图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44476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stat_bin2d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二维密度图，用矩阵表示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21452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stat_binhex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二维密度图，用六边形表示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76201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stat_boxplot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绘制带触须的箱线图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00277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stat_contour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绘制三维数据的等高线图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95259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stat_density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绘制密度图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32968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stat_density2d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绘制二维密度图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98200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stat_function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添加函数曲线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08992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stat_hline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添加水平线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965603"/>
                  </a:ext>
                </a:extLst>
              </a:tr>
              <a:tr h="34044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stat_identity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绘制原始数据，不进行统计变换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5717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stat_qq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</a:t>
                      </a:r>
                      <a:r>
                        <a:rPr lang="en-US" sz="1000">
                          <a:effectLst/>
                        </a:rPr>
                        <a:t>Q-Q</a:t>
                      </a:r>
                      <a:r>
                        <a:rPr lang="zh-CN" altLang="en-US" sz="1000">
                          <a:effectLst/>
                        </a:rPr>
                        <a:t>图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7625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stat_quantile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连续的分位线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78875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stat_smooth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添加平滑曲线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98295"/>
                  </a:ext>
                </a:extLst>
              </a:tr>
              <a:tr h="34044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stat_spoke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绘制有方向的数据点（由</a:t>
                      </a:r>
                      <a:r>
                        <a:rPr lang="en-US" altLang="zh-CN" sz="1000">
                          <a:effectLst/>
                        </a:rPr>
                        <a:t>x</a:t>
                      </a:r>
                      <a:r>
                        <a:rPr lang="zh-CN" altLang="en-US" sz="1000">
                          <a:effectLst/>
                        </a:rPr>
                        <a:t>和</a:t>
                      </a:r>
                      <a:r>
                        <a:rPr lang="en-US" altLang="zh-CN" sz="1000">
                          <a:effectLst/>
                        </a:rPr>
                        <a:t>y</a:t>
                      </a:r>
                      <a:r>
                        <a:rPr lang="zh-CN" altLang="en-US" sz="1000">
                          <a:effectLst/>
                        </a:rPr>
                        <a:t>指定位置，</a:t>
                      </a:r>
                      <a:r>
                        <a:rPr lang="en-US" altLang="zh-CN" sz="1000">
                          <a:effectLst/>
                        </a:rPr>
                        <a:t>angle</a:t>
                      </a:r>
                      <a:r>
                        <a:rPr lang="zh-CN" altLang="en-US" sz="1000">
                          <a:effectLst/>
                        </a:rPr>
                        <a:t>指定角度）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325538"/>
                  </a:ext>
                </a:extLst>
              </a:tr>
              <a:tr h="34044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stat_sum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绘制不重复的取值之和（通常用在三点图上）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68286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stat_summary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绘制汇总数据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67094"/>
                  </a:ext>
                </a:extLst>
              </a:tr>
              <a:tr h="34044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stat_unique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绘制不同的数值，去掉重复的数值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43568"/>
                  </a:ext>
                </a:extLst>
              </a:tr>
              <a:tr h="185361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stat_vline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绘制竖直线</a:t>
                      </a:r>
                    </a:p>
                  </a:txBody>
                  <a:tcPr marL="15139" marR="15139" marT="15139" marB="1513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9792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42478"/>
              </p:ext>
            </p:extLst>
          </p:nvPr>
        </p:nvGraphicFramePr>
        <p:xfrm>
          <a:off x="7727744" y="148589"/>
          <a:ext cx="3921110" cy="4093710"/>
        </p:xfrm>
        <a:graphic>
          <a:graphicData uri="http://schemas.openxmlformats.org/drawingml/2006/table">
            <a:tbl>
              <a:tblPr/>
              <a:tblGrid>
                <a:gridCol w="1960555">
                  <a:extLst>
                    <a:ext uri="{9D8B030D-6E8A-4147-A177-3AD203B41FA5}">
                      <a16:colId xmlns:a16="http://schemas.microsoft.com/office/drawing/2014/main" val="519789370"/>
                    </a:ext>
                  </a:extLst>
                </a:gridCol>
                <a:gridCol w="1960555">
                  <a:extLst>
                    <a:ext uri="{9D8B030D-6E8A-4147-A177-3AD203B41FA5}">
                      <a16:colId xmlns:a16="http://schemas.microsoft.com/office/drawing/2014/main" val="3071617599"/>
                    </a:ext>
                  </a:extLst>
                </a:gridCol>
              </a:tblGrid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标度函数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描述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90141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 dirty="0" err="1">
                          <a:effectLst/>
                        </a:rPr>
                        <a:t>scale_alpha</a:t>
                      </a:r>
                      <a:endParaRPr lang="en-US" sz="1000" dirty="0">
                        <a:effectLst/>
                      </a:endParaRP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alpha</a:t>
                      </a:r>
                      <a:r>
                        <a:rPr lang="zh-CN" altLang="en-US" sz="1000">
                          <a:effectLst/>
                        </a:rPr>
                        <a:t>通道值（灰度）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8789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pPr latinLnBrk="1"/>
                      <a:r>
                        <a:rPr lang="en-US" sz="1000" dirty="0" err="1">
                          <a:effectLst/>
                        </a:rPr>
                        <a:t>scale_brewer</a:t>
                      </a:r>
                      <a:endParaRPr lang="en-US" sz="1000" dirty="0">
                        <a:effectLst/>
                      </a:endParaRP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调色板，来自</a:t>
                      </a:r>
                      <a:r>
                        <a:rPr lang="en-US" altLang="zh-CN" sz="1000">
                          <a:effectLst/>
                        </a:rPr>
                        <a:t>colorbrewer.org</a:t>
                      </a:r>
                      <a:r>
                        <a:rPr lang="zh-CN" altLang="en-US" sz="1000">
                          <a:effectLst/>
                        </a:rPr>
                        <a:t>网站展示的颜色标度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7065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scale_continuous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连续标度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82103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scale_data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日期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80675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scale_datetime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日期和时间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1858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scale_discrete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离散值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88326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scale_gradient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两种颜色构建的渐变色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25228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scale_gradient2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3</a:t>
                      </a:r>
                      <a:r>
                        <a:rPr lang="zh-CN" altLang="en-US" sz="1000">
                          <a:effectLst/>
                        </a:rPr>
                        <a:t>中颜色构建的渐变色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62930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scale_gradientn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n</a:t>
                      </a:r>
                      <a:r>
                        <a:rPr lang="zh-CN" altLang="en-US" sz="1000">
                          <a:effectLst/>
                        </a:rPr>
                        <a:t>种颜色构建的渐变色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94141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scale_grey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灰度颜色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55870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scale_hue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均匀色调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8006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scale_identity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直接使用指定的取值，不进行标度转换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5224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scale_linetype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用线条模式来展示不同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28935"/>
                  </a:ext>
                </a:extLst>
              </a:tr>
              <a:tr h="201558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scale_manual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手动指定离散标度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95731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scale_shape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用不同的形状来展示不同的数值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8018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scale_size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用不同大小的对象来展示不同的数值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6424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65785"/>
              </p:ext>
            </p:extLst>
          </p:nvPr>
        </p:nvGraphicFramePr>
        <p:xfrm>
          <a:off x="4126310" y="4916836"/>
          <a:ext cx="3416472" cy="1278760"/>
        </p:xfrm>
        <a:graphic>
          <a:graphicData uri="http://schemas.openxmlformats.org/drawingml/2006/table">
            <a:tbl>
              <a:tblPr/>
              <a:tblGrid>
                <a:gridCol w="1708236">
                  <a:extLst>
                    <a:ext uri="{9D8B030D-6E8A-4147-A177-3AD203B41FA5}">
                      <a16:colId xmlns:a16="http://schemas.microsoft.com/office/drawing/2014/main" val="21165714"/>
                    </a:ext>
                  </a:extLst>
                </a:gridCol>
                <a:gridCol w="1708236">
                  <a:extLst>
                    <a:ext uri="{9D8B030D-6E8A-4147-A177-3AD203B41FA5}">
                      <a16:colId xmlns:a16="http://schemas.microsoft.com/office/drawing/2014/main" val="1536842300"/>
                    </a:ext>
                  </a:extLst>
                </a:gridCol>
              </a:tblGrid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坐标函数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描述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53274"/>
                  </a:ext>
                </a:extLst>
              </a:tr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coord_cartesian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笛卡儿坐标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22746"/>
                  </a:ext>
                </a:extLst>
              </a:tr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coord_equal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等尺度坐标（斜率为</a:t>
                      </a:r>
                      <a:r>
                        <a:rPr lang="en-US" altLang="zh-CN" sz="1000" dirty="0">
                          <a:effectLst/>
                        </a:rPr>
                        <a:t>1</a:t>
                      </a:r>
                      <a:r>
                        <a:rPr lang="zh-CN" altLang="en-US" sz="1000" dirty="0">
                          <a:effectLst/>
                        </a:rPr>
                        <a:t>）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87926"/>
                  </a:ext>
                </a:extLst>
              </a:tr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coord_flip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翻转笛卡儿坐标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72280"/>
                  </a:ext>
                </a:extLst>
              </a:tr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coord_map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地图投影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43272"/>
                  </a:ext>
                </a:extLst>
              </a:tr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coord_polar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极坐标投影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44825"/>
                  </a:ext>
                </a:extLst>
              </a:tr>
              <a:tr h="17839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coord_trans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变换笛卡儿坐标</a:t>
                      </a:r>
                    </a:p>
                  </a:txBody>
                  <a:tcPr marL="15140" marR="15140" marT="15140" marB="1514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0351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4562"/>
              </p:ext>
            </p:extLst>
          </p:nvPr>
        </p:nvGraphicFramePr>
        <p:xfrm>
          <a:off x="7727744" y="5884602"/>
          <a:ext cx="3921110" cy="614229"/>
        </p:xfrm>
        <a:graphic>
          <a:graphicData uri="http://schemas.openxmlformats.org/drawingml/2006/table">
            <a:tbl>
              <a:tblPr/>
              <a:tblGrid>
                <a:gridCol w="1960555">
                  <a:extLst>
                    <a:ext uri="{9D8B030D-6E8A-4147-A177-3AD203B41FA5}">
                      <a16:colId xmlns:a16="http://schemas.microsoft.com/office/drawing/2014/main" val="4189144672"/>
                    </a:ext>
                  </a:extLst>
                </a:gridCol>
                <a:gridCol w="1960555">
                  <a:extLst>
                    <a:ext uri="{9D8B030D-6E8A-4147-A177-3AD203B41FA5}">
                      <a16:colId xmlns:a16="http://schemas.microsoft.com/office/drawing/2014/main" val="4139129708"/>
                    </a:ext>
                  </a:extLst>
                </a:gridCol>
              </a:tblGrid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>
                          <a:effectLst/>
                        </a:rPr>
                        <a:t>分面函数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 dirty="0">
                          <a:effectLst/>
                        </a:rPr>
                        <a:t>描述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04990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>
                          <a:effectLst/>
                        </a:rPr>
                        <a:t>facet_grid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>
                          <a:effectLst/>
                        </a:rPr>
                        <a:t>将分面放置在二维网格中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41166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>
                          <a:effectLst/>
                        </a:rPr>
                        <a:t>facet_wrap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 dirty="0">
                          <a:effectLst/>
                        </a:rPr>
                        <a:t>将一维的分面按二维排列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0488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28825"/>
              </p:ext>
            </p:extLst>
          </p:nvPr>
        </p:nvGraphicFramePr>
        <p:xfrm>
          <a:off x="7727744" y="4465465"/>
          <a:ext cx="3921110" cy="1228458"/>
        </p:xfrm>
        <a:graphic>
          <a:graphicData uri="http://schemas.openxmlformats.org/drawingml/2006/table">
            <a:tbl>
              <a:tblPr/>
              <a:tblGrid>
                <a:gridCol w="1960555">
                  <a:extLst>
                    <a:ext uri="{9D8B030D-6E8A-4147-A177-3AD203B41FA5}">
                      <a16:colId xmlns:a16="http://schemas.microsoft.com/office/drawing/2014/main" val="1954691909"/>
                    </a:ext>
                  </a:extLst>
                </a:gridCol>
                <a:gridCol w="1960555">
                  <a:extLst>
                    <a:ext uri="{9D8B030D-6E8A-4147-A177-3AD203B41FA5}">
                      <a16:colId xmlns:a16="http://schemas.microsoft.com/office/drawing/2014/main" val="668935058"/>
                    </a:ext>
                  </a:extLst>
                </a:gridCol>
              </a:tblGrid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>
                          <a:effectLst/>
                        </a:rPr>
                        <a:t>定位函数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 dirty="0">
                          <a:effectLst/>
                        </a:rPr>
                        <a:t>描述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83247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>
                          <a:effectLst/>
                        </a:rPr>
                        <a:t>position_dodge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>
                          <a:effectLst/>
                        </a:rPr>
                        <a:t>并列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69988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>
                          <a:effectLst/>
                        </a:rPr>
                        <a:t>position_fill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 dirty="0">
                          <a:effectLst/>
                        </a:rPr>
                        <a:t>填充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05386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>
                          <a:effectLst/>
                        </a:rPr>
                        <a:t>position_identity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>
                          <a:effectLst/>
                        </a:rPr>
                        <a:t>不对位置进行处理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02160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>
                          <a:effectLst/>
                        </a:rPr>
                        <a:t>position_jitter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>
                          <a:effectLst/>
                        </a:rPr>
                        <a:t>扰动处理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96674"/>
                  </a:ext>
                </a:extLst>
              </a:tr>
              <a:tr h="204743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 err="1">
                          <a:effectLst/>
                        </a:rPr>
                        <a:t>position_stack</a:t>
                      </a:r>
                      <a:endParaRPr lang="en-US" sz="1100" dirty="0">
                        <a:effectLst/>
                      </a:endParaRP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100" dirty="0">
                          <a:effectLst/>
                        </a:rPr>
                        <a:t>堆叠处理</a:t>
                      </a:r>
                    </a:p>
                  </a:txBody>
                  <a:tcPr marL="17376" marR="17376" marT="17376" marB="1737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6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7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846"/>
            <a:ext cx="5824336" cy="5667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90" y="345796"/>
            <a:ext cx="5715000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7340" y="9606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Color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37362" y="1219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Shape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79" y="4379632"/>
            <a:ext cx="2267107" cy="22671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55" y="4379631"/>
            <a:ext cx="2267107" cy="22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gplot2 Scatterplot With Encirc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81" y="1751797"/>
            <a:ext cx="5667768" cy="35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6" y="1751798"/>
            <a:ext cx="5667768" cy="35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r Chart With Multiple Categories in Gg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5" y="1429702"/>
            <a:ext cx="68580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0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547e9b5-b9b7-4ce0-9406-ceef8d257622"/>
</p:tagLst>
</file>

<file path=ppt/theme/theme1.xml><?xml version="1.0" encoding="utf-8"?>
<a:theme xmlns:a="http://schemas.openxmlformats.org/drawingml/2006/main" name="主题5">
  <a:themeElements>
    <a:clrScheme name="自定义 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8B9E5"/>
      </a:accent1>
      <a:accent2>
        <a:srgbClr val="146D90"/>
      </a:accent2>
      <a:accent3>
        <a:srgbClr val="0B9981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258</TotalTime>
  <Words>679</Words>
  <Application>Microsoft Office PowerPoint</Application>
  <PresentationFormat>宽屏</PresentationFormat>
  <Paragraphs>210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华文楷体</vt:lpstr>
      <vt:lpstr>隶书</vt:lpstr>
      <vt:lpstr>宋体</vt:lpstr>
      <vt:lpstr>微软雅黑</vt:lpstr>
      <vt:lpstr>Arial</vt:lpstr>
      <vt:lpstr>Calibri</vt:lpstr>
      <vt:lpstr>Impact</vt:lpstr>
      <vt:lpstr>主题5</vt:lpstr>
      <vt:lpstr>Data Visualization</vt:lpstr>
      <vt:lpstr>Q. 为什么需要数据可视化？ A. 人类更倾向于视觉信息的处理——图表、图形、设计元素等（相较于文本）  Q. 什么是数据可视化？ A. 视觉形式呈现，帮助了解数据及传达信息  Q. 都有哪些形式？ A. 地图类；时序类；商业图表；新闻广告；科学图表；交互式  Q. 常见图表？ A.            see more http://echarts.baidu.com/echarts2/doc/example.html  Q. 有哪些科学图表相关的工具？ A. GraphPad; AI, PS; Excel, PPT, Visio; Cytoscape; Tableau; ECharts        R packages: graphics/ggplot2/plotly/igraph;        ggplot2 derived: ggdendro/ggridges/ggbeeswarm/ggExtra/ggplotify/ggtree</vt:lpstr>
      <vt:lpstr>PowerPoint 演示文稿</vt:lpstr>
      <vt:lpstr>ggplot2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Hazard</cp:lastModifiedBy>
  <cp:revision>84</cp:revision>
  <cp:lastPrinted>2017-12-11T16:00:00Z</cp:lastPrinted>
  <dcterms:created xsi:type="dcterms:W3CDTF">2017-12-11T16:00:00Z</dcterms:created>
  <dcterms:modified xsi:type="dcterms:W3CDTF">2018-07-23T12:09:01Z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