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Lst>
  <p:sldSz cy="5143500" cx="9144000"/>
  <p:notesSz cx="6858000" cy="9144000"/>
  <p:embeddedFontLst>
    <p:embeddedFont>
      <p:font typeface="Syncopate"/>
      <p:regular r:id="rId36"/>
      <p:bold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265E3EA7-2939-4CA6-97B2-73CF23B149B9}">
  <a:tblStyle styleId="{265E3EA7-2939-4CA6-97B2-73CF23B149B9}"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Syncopate-bold.fntdata"/><Relationship Id="rId14" Type="http://schemas.openxmlformats.org/officeDocument/2006/relationships/slide" Target="slides/slide9.xml"/><Relationship Id="rId36" Type="http://schemas.openxmlformats.org/officeDocument/2006/relationships/font" Target="fonts/Syncopate-regular.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 name="Shape 54"/>
        <p:cNvGrpSpPr/>
        <p:nvPr/>
      </p:nvGrpSpPr>
      <p:grpSpPr>
        <a:xfrm>
          <a:off x="0" y="0"/>
          <a:ext cx="0" cy="0"/>
          <a:chOff x="0" y="0"/>
          <a:chExt cx="0" cy="0"/>
        </a:xfrm>
      </p:grpSpPr>
      <p:sp>
        <p:nvSpPr>
          <p:cNvPr id="55" name="Shape 55"/>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6" name="Shape 5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Shape 11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0" name="Shape 12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Shape 12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7" name="Shape 12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Shape 13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4" name="Shape 13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Shape 14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1" name="Shape 14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Shape 14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8" name="Shape 14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Shape 15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5" name="Shape 15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Shape 16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2" name="Shape 16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Shape 1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9" name="Shape 16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Shape 1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6" name="Shape 17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Shape 1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3" name="Shape 18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Shape 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4" name="Shape 6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Shape 1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0" name="Shape 19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Shape 19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7" name="Shape 19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Shape 20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4" name="Shape 20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Shape 21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1" name="Shape 21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 name="Shape 216"/>
        <p:cNvGrpSpPr/>
        <p:nvPr/>
      </p:nvGrpSpPr>
      <p:grpSpPr>
        <a:xfrm>
          <a:off x="0" y="0"/>
          <a:ext cx="0" cy="0"/>
          <a:chOff x="0" y="0"/>
          <a:chExt cx="0" cy="0"/>
        </a:xfrm>
      </p:grpSpPr>
      <p:sp>
        <p:nvSpPr>
          <p:cNvPr id="217" name="Shape 21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8" name="Shape 21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3" name="Shape 223"/>
        <p:cNvGrpSpPr/>
        <p:nvPr/>
      </p:nvGrpSpPr>
      <p:grpSpPr>
        <a:xfrm>
          <a:off x="0" y="0"/>
          <a:ext cx="0" cy="0"/>
          <a:chOff x="0" y="0"/>
          <a:chExt cx="0" cy="0"/>
        </a:xfrm>
      </p:grpSpPr>
      <p:sp>
        <p:nvSpPr>
          <p:cNvPr id="224" name="Shape 22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5" name="Shape 22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0" name="Shape 230"/>
        <p:cNvGrpSpPr/>
        <p:nvPr/>
      </p:nvGrpSpPr>
      <p:grpSpPr>
        <a:xfrm>
          <a:off x="0" y="0"/>
          <a:ext cx="0" cy="0"/>
          <a:chOff x="0" y="0"/>
          <a:chExt cx="0" cy="0"/>
        </a:xfrm>
      </p:grpSpPr>
      <p:sp>
        <p:nvSpPr>
          <p:cNvPr id="231" name="Shape 23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2" name="Shape 23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7" name="Shape 237"/>
        <p:cNvGrpSpPr/>
        <p:nvPr/>
      </p:nvGrpSpPr>
      <p:grpSpPr>
        <a:xfrm>
          <a:off x="0" y="0"/>
          <a:ext cx="0" cy="0"/>
          <a:chOff x="0" y="0"/>
          <a:chExt cx="0" cy="0"/>
        </a:xfrm>
      </p:grpSpPr>
      <p:sp>
        <p:nvSpPr>
          <p:cNvPr id="238" name="Shape 23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9" name="Shape 23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4" name="Shape 244"/>
        <p:cNvGrpSpPr/>
        <p:nvPr/>
      </p:nvGrpSpPr>
      <p:grpSpPr>
        <a:xfrm>
          <a:off x="0" y="0"/>
          <a:ext cx="0" cy="0"/>
          <a:chOff x="0" y="0"/>
          <a:chExt cx="0" cy="0"/>
        </a:xfrm>
      </p:grpSpPr>
      <p:sp>
        <p:nvSpPr>
          <p:cNvPr id="245" name="Shape 24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6" name="Shape 24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1" name="Shape 251"/>
        <p:cNvGrpSpPr/>
        <p:nvPr/>
      </p:nvGrpSpPr>
      <p:grpSpPr>
        <a:xfrm>
          <a:off x="0" y="0"/>
          <a:ext cx="0" cy="0"/>
          <a:chOff x="0" y="0"/>
          <a:chExt cx="0" cy="0"/>
        </a:xfrm>
      </p:grpSpPr>
      <p:sp>
        <p:nvSpPr>
          <p:cNvPr id="252" name="Shape 25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3" name="Shape 25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Shape 7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1" name="Shape 7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8" name="Shape 258"/>
        <p:cNvGrpSpPr/>
        <p:nvPr/>
      </p:nvGrpSpPr>
      <p:grpSpPr>
        <a:xfrm>
          <a:off x="0" y="0"/>
          <a:ext cx="0" cy="0"/>
          <a:chOff x="0" y="0"/>
          <a:chExt cx="0" cy="0"/>
        </a:xfrm>
      </p:grpSpPr>
      <p:sp>
        <p:nvSpPr>
          <p:cNvPr id="259" name="Shape 25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0" name="Shape 26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Shape 7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8" name="Shape 7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Shape 8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5" name="Shape 8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Shape 9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2" name="Shape 9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Shape 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9" name="Shape 9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Shape 1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6" name="Shape 10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Shape 11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3" name="Shape 11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0" name="Shape 10"/>
        <p:cNvGrpSpPr/>
        <p:nvPr/>
      </p:nvGrpSpPr>
      <p:grpSpPr>
        <a:xfrm>
          <a:off x="0" y="0"/>
          <a:ext cx="0" cy="0"/>
          <a:chOff x="0" y="0"/>
          <a:chExt cx="0" cy="0"/>
        </a:xfrm>
      </p:grpSpPr>
      <p:sp>
        <p:nvSpPr>
          <p:cNvPr id="11" name="Shape 11"/>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Clr>
                <a:srgbClr val="2A528F"/>
              </a:buClr>
              <a:buSzPts val="5200"/>
              <a:buNone/>
              <a:defRPr sz="5200">
                <a:solidFill>
                  <a:srgbClr val="2A528F"/>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2" name="Shape 1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Clr>
                <a:srgbClr val="2A528F"/>
              </a:buClr>
              <a:buSzPts val="3600"/>
              <a:buNone/>
              <a:defRPr sz="3600">
                <a:solidFill>
                  <a:srgbClr val="2A528F"/>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3" name="Shape 1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6" name="Shape 46"/>
        <p:cNvGrpSpPr/>
        <p:nvPr/>
      </p:nvGrpSpPr>
      <p:grpSpPr>
        <a:xfrm>
          <a:off x="0" y="0"/>
          <a:ext cx="0" cy="0"/>
          <a:chOff x="0" y="0"/>
          <a:chExt cx="0" cy="0"/>
        </a:xfrm>
      </p:grpSpPr>
      <p:sp>
        <p:nvSpPr>
          <p:cNvPr id="47" name="Shape 47"/>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8" name="Shape 48"/>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9" name="Shape 4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pic>
        <p:nvPicPr>
          <p:cNvPr descr="logo.png" id="50" name="Shape 50"/>
          <p:cNvPicPr preferRelativeResize="0"/>
          <p:nvPr/>
        </p:nvPicPr>
        <p:blipFill>
          <a:blip r:embed="rId2">
            <a:alphaModFix/>
          </a:blip>
          <a:stretch>
            <a:fillRect/>
          </a:stretch>
        </p:blipFill>
        <p:spPr>
          <a:xfrm>
            <a:off x="8296700" y="46025"/>
            <a:ext cx="792599" cy="792599"/>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1" name="Shape 51"/>
        <p:cNvGrpSpPr/>
        <p:nvPr/>
      </p:nvGrpSpPr>
      <p:grpSpPr>
        <a:xfrm>
          <a:off x="0" y="0"/>
          <a:ext cx="0" cy="0"/>
          <a:chOff x="0" y="0"/>
          <a:chExt cx="0" cy="0"/>
        </a:xfrm>
      </p:grpSpPr>
      <p:sp>
        <p:nvSpPr>
          <p:cNvPr id="52" name="Shape 5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pic>
        <p:nvPicPr>
          <p:cNvPr descr="logo.png" id="53" name="Shape 53"/>
          <p:cNvPicPr preferRelativeResize="0"/>
          <p:nvPr/>
        </p:nvPicPr>
        <p:blipFill>
          <a:blip r:embed="rId2">
            <a:alphaModFix/>
          </a:blip>
          <a:stretch>
            <a:fillRect/>
          </a:stretch>
        </p:blipFill>
        <p:spPr>
          <a:xfrm>
            <a:off x="8296700" y="46025"/>
            <a:ext cx="792599" cy="792599"/>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4" name="Shape 14"/>
        <p:cNvGrpSpPr/>
        <p:nvPr/>
      </p:nvGrpSpPr>
      <p:grpSpPr>
        <a:xfrm>
          <a:off x="0" y="0"/>
          <a:ext cx="0" cy="0"/>
          <a:chOff x="0" y="0"/>
          <a:chExt cx="0" cy="0"/>
        </a:xfrm>
      </p:grpSpPr>
      <p:sp>
        <p:nvSpPr>
          <p:cNvPr id="15" name="Shape 15"/>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Clr>
                <a:srgbClr val="2A528F"/>
              </a:buClr>
              <a:buSzPts val="3600"/>
              <a:buNone/>
              <a:defRPr sz="3600">
                <a:solidFill>
                  <a:srgbClr val="2A528F"/>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6" name="Shape 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7" name="Shape 17"/>
        <p:cNvGrpSpPr/>
        <p:nvPr/>
      </p:nvGrpSpPr>
      <p:grpSpPr>
        <a:xfrm>
          <a:off x="0" y="0"/>
          <a:ext cx="0" cy="0"/>
          <a:chOff x="0" y="0"/>
          <a:chExt cx="0" cy="0"/>
        </a:xfrm>
      </p:grpSpPr>
      <p:sp>
        <p:nvSpPr>
          <p:cNvPr id="18" name="Shape 18"/>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Clr>
                <a:srgbClr val="2A528F"/>
              </a:buClr>
              <a:buSzPts val="2800"/>
              <a:buNone/>
              <a:defRPr>
                <a:solidFill>
                  <a:srgbClr val="2A528F"/>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9" name="Shape 19"/>
          <p:cNvSpPr txBox="1"/>
          <p:nvPr>
            <p:ph idx="1" type="body"/>
          </p:nvPr>
        </p:nvSpPr>
        <p:spPr>
          <a:xfrm>
            <a:off x="94250" y="1174175"/>
            <a:ext cx="87678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0" name="Shape 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1" name="Shape 21"/>
        <p:cNvGrpSpPr/>
        <p:nvPr/>
      </p:nvGrpSpPr>
      <p:grpSpPr>
        <a:xfrm>
          <a:off x="0" y="0"/>
          <a:ext cx="0" cy="0"/>
          <a:chOff x="0" y="0"/>
          <a:chExt cx="0" cy="0"/>
        </a:xfrm>
      </p:grpSpPr>
      <p:sp>
        <p:nvSpPr>
          <p:cNvPr id="22" name="Shape 22"/>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3" name="Shape 23"/>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Shape 24"/>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5" name="Shape 2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6" name="Shape 26"/>
        <p:cNvGrpSpPr/>
        <p:nvPr/>
      </p:nvGrpSpPr>
      <p:grpSpPr>
        <a:xfrm>
          <a:off x="0" y="0"/>
          <a:ext cx="0" cy="0"/>
          <a:chOff x="0" y="0"/>
          <a:chExt cx="0" cy="0"/>
        </a:xfrm>
      </p:grpSpPr>
      <p:sp>
        <p:nvSpPr>
          <p:cNvPr id="27" name="Shape 27"/>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8" name="Shape 2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9" name="Shape 29"/>
        <p:cNvGrpSpPr/>
        <p:nvPr/>
      </p:nvGrpSpPr>
      <p:grpSpPr>
        <a:xfrm>
          <a:off x="0" y="0"/>
          <a:ext cx="0" cy="0"/>
          <a:chOff x="0" y="0"/>
          <a:chExt cx="0" cy="0"/>
        </a:xfrm>
      </p:grpSpPr>
      <p:sp>
        <p:nvSpPr>
          <p:cNvPr id="30" name="Shape 30"/>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1" name="Shape 31"/>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2" name="Shape 3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3" name="Shape 33"/>
        <p:cNvGrpSpPr/>
        <p:nvPr/>
      </p:nvGrpSpPr>
      <p:grpSpPr>
        <a:xfrm>
          <a:off x="0" y="0"/>
          <a:ext cx="0" cy="0"/>
          <a:chOff x="0" y="0"/>
          <a:chExt cx="0" cy="0"/>
        </a:xfrm>
      </p:grpSpPr>
      <p:sp>
        <p:nvSpPr>
          <p:cNvPr id="34" name="Shape 34"/>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5" name="Shape 3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6" name="Shape 36"/>
        <p:cNvGrpSpPr/>
        <p:nvPr/>
      </p:nvGrpSpPr>
      <p:grpSpPr>
        <a:xfrm>
          <a:off x="0" y="0"/>
          <a:ext cx="0" cy="0"/>
          <a:chOff x="0" y="0"/>
          <a:chExt cx="0" cy="0"/>
        </a:xfrm>
      </p:grpSpPr>
      <p:sp>
        <p:nvSpPr>
          <p:cNvPr id="37" name="Shape 37"/>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 name="Shape 38"/>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9" name="Shape 3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0" name="Shape 40"/>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1" name="Shape 4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2" name="Shape 42"/>
        <p:cNvGrpSpPr/>
        <p:nvPr/>
      </p:nvGrpSpPr>
      <p:grpSpPr>
        <a:xfrm>
          <a:off x="0" y="0"/>
          <a:ext cx="0" cy="0"/>
          <a:chOff x="0" y="0"/>
          <a:chExt cx="0" cy="0"/>
        </a:xfrm>
      </p:grpSpPr>
      <p:sp>
        <p:nvSpPr>
          <p:cNvPr id="43" name="Shape 43"/>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4" name="Shape 4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pic>
        <p:nvPicPr>
          <p:cNvPr descr="logo.png" id="45" name="Shape 45"/>
          <p:cNvPicPr preferRelativeResize="0"/>
          <p:nvPr/>
        </p:nvPicPr>
        <p:blipFill>
          <a:blip r:embed="rId2">
            <a:alphaModFix/>
          </a:blip>
          <a:stretch>
            <a:fillRect/>
          </a:stretch>
        </p:blipFill>
        <p:spPr>
          <a:xfrm>
            <a:off x="8296700" y="46025"/>
            <a:ext cx="792599" cy="792599"/>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a:spcBef>
                <a:spcPts val="0"/>
              </a:spcBef>
              <a:spcAft>
                <a:spcPts val="0"/>
              </a:spcAft>
              <a:buNone/>
            </a:pPr>
            <a:fld id="{00000000-1234-1234-1234-123412341234}" type="slidenum">
              <a:rPr lang="en"/>
              <a:t>‹#›</a:t>
            </a:fld>
            <a:endParaRPr/>
          </a:p>
        </p:txBody>
      </p:sp>
      <p:sp>
        <p:nvSpPr>
          <p:cNvPr id="9" name="Shape 9"/>
          <p:cNvSpPr txBox="1"/>
          <p:nvPr/>
        </p:nvSpPr>
        <p:spPr>
          <a:xfrm>
            <a:off x="8065425" y="-82775"/>
            <a:ext cx="1151400" cy="893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2F5B9D"/>
                </a:solidFill>
                <a:latin typeface="Syncopate"/>
                <a:ea typeface="Syncopate"/>
                <a:cs typeface="Syncopate"/>
                <a:sym typeface="Syncopate"/>
              </a:rPr>
              <a:t>GEN</a:t>
            </a:r>
            <a:endParaRPr sz="2400">
              <a:solidFill>
                <a:srgbClr val="2F5B9D"/>
              </a:solidFill>
              <a:latin typeface="Syncopate"/>
              <a:ea typeface="Syncopate"/>
              <a:cs typeface="Syncopate"/>
              <a:sym typeface="Syncopate"/>
            </a:endParaRPr>
          </a:p>
          <a:p>
            <a:pPr indent="0" lvl="0" marL="0" rtl="0" algn="ctr">
              <a:spcBef>
                <a:spcPts val="0"/>
              </a:spcBef>
              <a:spcAft>
                <a:spcPts val="0"/>
              </a:spcAft>
              <a:buNone/>
            </a:pPr>
            <a:r>
              <a:rPr lang="en" sz="2400">
                <a:solidFill>
                  <a:srgbClr val="2F5B9D"/>
                </a:solidFill>
                <a:latin typeface="Syncopate"/>
                <a:ea typeface="Syncopate"/>
                <a:cs typeface="Syncopate"/>
                <a:sym typeface="Syncopate"/>
              </a:rPr>
              <a:t>242</a:t>
            </a:r>
            <a:endParaRPr sz="2400">
              <a:solidFill>
                <a:srgbClr val="2F5B9D"/>
              </a:solidFill>
              <a:latin typeface="Syncopate"/>
              <a:ea typeface="Syncopate"/>
              <a:cs typeface="Syncopate"/>
              <a:sym typeface="Syncopate"/>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girke.bioinformatics.ucr.edu/GEN242/mydoc_schedule.html"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hyperlink" Target="https://docs.google.com/spreadsheets/d/1ULTa2bcfhzzj_6R0Ba1dnXiq2fr0get1V5pwIBCYRIY/edit#gid=1862004593" TargetMode="External"/><Relationship Id="rId4" Type="http://schemas.openxmlformats.org/officeDocument/2006/relationships/hyperlink" Target="https://goo.gl/1UJtya" TargetMode="External"/><Relationship Id="rId9" Type="http://schemas.openxmlformats.org/officeDocument/2006/relationships/hyperlink" Target="https://www.rstudio.com/products/RStudio/" TargetMode="External"/><Relationship Id="rId5" Type="http://schemas.openxmlformats.org/officeDocument/2006/relationships/hyperlink" Target="http://www.iterm2.com/#/section/home" TargetMode="External"/><Relationship Id="rId6" Type="http://schemas.openxmlformats.org/officeDocument/2006/relationships/hyperlink" Target="http://www.chiark.greenend.org.uk/~sgtatham/putty/download.html" TargetMode="External"/><Relationship Id="rId7" Type="http://schemas.openxmlformats.org/officeDocument/2006/relationships/hyperlink" Target="http://mobaxterm.mobatek.net/" TargetMode="External"/><Relationship Id="rId8" Type="http://schemas.openxmlformats.org/officeDocument/2006/relationships/hyperlink" Target="https://cran.r-project.org/"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hyperlink" Target="https://goo.gl/1UJtya" TargetMode="External"/><Relationship Id="rId4" Type="http://schemas.openxmlformats.org/officeDocument/2006/relationships/hyperlink" Target="https://goo.gl/1UJtya" TargetMode="External"/><Relationship Id="rId5" Type="http://schemas.openxmlformats.org/officeDocument/2006/relationships/hyperlink" Target="https://github.com/personal" TargetMode="External"/><Relationship Id="rId6" Type="http://schemas.openxmlformats.org/officeDocument/2006/relationships/hyperlink" Target="https://education.github.com/" TargetMode="External"/><Relationship Id="rId7" Type="http://schemas.openxmlformats.org/officeDocument/2006/relationships/hyperlink" Target="https://goo.gl/1UJtya"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girke.bioinformatics.ucr.edu/GEN242" TargetMode="External"/><Relationship Id="rId4" Type="http://schemas.openxmlformats.org/officeDocument/2006/relationships/hyperlink" Target="https://piazza.com/class/jfiay7n9r731bs"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 name="Shape 57"/>
        <p:cNvGrpSpPr/>
        <p:nvPr/>
      </p:nvGrpSpPr>
      <p:grpSpPr>
        <a:xfrm>
          <a:off x="0" y="0"/>
          <a:ext cx="0" cy="0"/>
          <a:chOff x="0" y="0"/>
          <a:chExt cx="0" cy="0"/>
        </a:xfrm>
      </p:grpSpPr>
      <p:sp>
        <p:nvSpPr>
          <p:cNvPr id="58" name="Shape 58"/>
          <p:cNvSpPr txBox="1"/>
          <p:nvPr>
            <p:ph type="ctrTitle"/>
          </p:nvPr>
        </p:nvSpPr>
        <p:spPr>
          <a:xfrm>
            <a:off x="311708" y="668375"/>
            <a:ext cx="8520600" cy="2052600"/>
          </a:xfrm>
          <a:prstGeom prst="rect">
            <a:avLst/>
          </a:prstGeom>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en" sz="3600">
                <a:solidFill>
                  <a:srgbClr val="2F5B9D"/>
                </a:solidFill>
              </a:rPr>
              <a:t>Course Overview</a:t>
            </a:r>
            <a:endParaRPr sz="3600"/>
          </a:p>
        </p:txBody>
      </p:sp>
      <p:sp>
        <p:nvSpPr>
          <p:cNvPr id="59" name="Shape 5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
        <p:nvSpPr>
          <p:cNvPr id="60" name="Shape 60"/>
          <p:cNvSpPr txBox="1"/>
          <p:nvPr/>
        </p:nvSpPr>
        <p:spPr>
          <a:xfrm>
            <a:off x="276025" y="3467750"/>
            <a:ext cx="8328000" cy="1043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800"/>
              <a:t>Thomas Girke</a:t>
            </a:r>
            <a:endParaRPr sz="1800"/>
          </a:p>
          <a:p>
            <a:pPr indent="0" lvl="0" marL="0" rtl="0" algn="ctr">
              <a:spcBef>
                <a:spcPts val="0"/>
              </a:spcBef>
              <a:spcAft>
                <a:spcPts val="0"/>
              </a:spcAft>
              <a:buClr>
                <a:schemeClr val="dk1"/>
              </a:buClr>
              <a:buSzPts val="1100"/>
              <a:buFont typeface="Arial"/>
              <a:buNone/>
            </a:pPr>
            <a:r>
              <a:t/>
            </a:r>
            <a:endParaRPr sz="1800"/>
          </a:p>
          <a:p>
            <a:pPr indent="0" lvl="0" marL="0" rtl="0" algn="ctr">
              <a:spcBef>
                <a:spcPts val="0"/>
              </a:spcBef>
              <a:spcAft>
                <a:spcPts val="0"/>
              </a:spcAft>
              <a:buClr>
                <a:schemeClr val="dk1"/>
              </a:buClr>
              <a:buSzPts val="1100"/>
              <a:buFont typeface="Arial"/>
              <a:buNone/>
            </a:pPr>
            <a:r>
              <a:rPr lang="en" sz="1800"/>
              <a:t>April 3, 2018</a:t>
            </a:r>
            <a:endParaRPr sz="1800"/>
          </a:p>
          <a:p>
            <a:pPr indent="0" lvl="0" marL="0" algn="ctr">
              <a:spcBef>
                <a:spcPts val="0"/>
              </a:spcBef>
              <a:spcAft>
                <a:spcPts val="0"/>
              </a:spcAft>
              <a:buNone/>
            </a:pPr>
            <a:r>
              <a:t/>
            </a:r>
            <a:endParaRPr sz="1800"/>
          </a:p>
        </p:txBody>
      </p:sp>
      <p:sp>
        <p:nvSpPr>
          <p:cNvPr id="61" name="Shape 61"/>
          <p:cNvSpPr txBox="1"/>
          <p:nvPr>
            <p:ph idx="1" type="subTitle"/>
          </p:nvPr>
        </p:nvSpPr>
        <p:spPr>
          <a:xfrm>
            <a:off x="311700" y="2072125"/>
            <a:ext cx="8520600" cy="792600"/>
          </a:xfrm>
          <a:prstGeom prst="rect">
            <a:avLst/>
          </a:prstGeom>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en" sz="2400"/>
              <a:t>Data Analysis in Genome Biology</a:t>
            </a:r>
            <a:endParaRPr sz="2400"/>
          </a:p>
          <a:p>
            <a:pPr indent="0" lvl="0" marL="0" rtl="0">
              <a:spcBef>
                <a:spcPts val="0"/>
              </a:spcBef>
              <a:spcAft>
                <a:spcPts val="0"/>
              </a:spcAft>
              <a:buClr>
                <a:schemeClr val="dk1"/>
              </a:buClr>
              <a:buSzPts val="1100"/>
              <a:buFont typeface="Arial"/>
              <a:buNone/>
            </a:pPr>
            <a:r>
              <a:rPr lang="en" sz="2400"/>
              <a:t>GEN242</a:t>
            </a:r>
            <a:endParaRPr sz="2400"/>
          </a:p>
          <a:p>
            <a:pPr indent="0" lvl="0" marL="0">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Shape 122"/>
          <p:cNvSpPr txBox="1"/>
          <p:nvPr>
            <p:ph type="title"/>
          </p:nvPr>
        </p:nvSpPr>
        <p:spPr>
          <a:xfrm>
            <a:off x="311700" y="2164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III. Analysis of Profiling Data</a:t>
            </a:r>
            <a:endParaRPr/>
          </a:p>
        </p:txBody>
      </p:sp>
      <p:sp>
        <p:nvSpPr>
          <p:cNvPr id="123" name="Shape 123"/>
          <p:cNvSpPr txBox="1"/>
          <p:nvPr>
            <p:ph idx="1" type="body"/>
          </p:nvPr>
        </p:nvSpPr>
        <p:spPr>
          <a:xfrm>
            <a:off x="399050" y="1555175"/>
            <a:ext cx="87678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Clr>
                <a:srgbClr val="2F5B9D"/>
              </a:buClr>
              <a:buSzPts val="1800"/>
              <a:buChar char="○"/>
            </a:pPr>
            <a:r>
              <a:rPr lang="en"/>
              <a:t>Analysis of Microarray Data</a:t>
            </a:r>
            <a:endParaRPr/>
          </a:p>
          <a:p>
            <a:pPr indent="-342900" lvl="0" marL="457200" rtl="0">
              <a:spcBef>
                <a:spcPts val="1000"/>
              </a:spcBef>
              <a:spcAft>
                <a:spcPts val="0"/>
              </a:spcAft>
              <a:buClr>
                <a:srgbClr val="2F5B9D"/>
              </a:buClr>
              <a:buSzPts val="1800"/>
              <a:buChar char="○"/>
            </a:pPr>
            <a:r>
              <a:rPr lang="en"/>
              <a:t>Analysis of NGS Data: RNA/miRNA/Ribo-Seq, ChIP-Seq, VAR-Seq, ...</a:t>
            </a:r>
            <a:endParaRPr/>
          </a:p>
          <a:p>
            <a:pPr indent="-342900" lvl="0" marL="457200" rtl="0">
              <a:spcBef>
                <a:spcPts val="1000"/>
              </a:spcBef>
              <a:spcAft>
                <a:spcPts val="0"/>
              </a:spcAft>
              <a:buClr>
                <a:srgbClr val="2F5B9D"/>
              </a:buClr>
              <a:buSzPts val="1800"/>
              <a:buChar char="○"/>
            </a:pPr>
            <a:r>
              <a:rPr lang="en"/>
              <a:t>Gene Set and Pathway Analysis</a:t>
            </a:r>
            <a:endParaRPr/>
          </a:p>
          <a:p>
            <a:pPr indent="-342900" lvl="0" marL="457200" rtl="0">
              <a:spcBef>
                <a:spcPts val="1000"/>
              </a:spcBef>
              <a:spcAft>
                <a:spcPts val="0"/>
              </a:spcAft>
              <a:buClr>
                <a:srgbClr val="2F5B9D"/>
              </a:buClr>
              <a:buSzPts val="1800"/>
              <a:buChar char="○"/>
            </a:pPr>
            <a:r>
              <a:rPr lang="en"/>
              <a:t>Cluster and Network Analysis</a:t>
            </a:r>
            <a:endParaRPr/>
          </a:p>
          <a:p>
            <a:pPr indent="-342900" lvl="0" marL="457200" rtl="0">
              <a:spcBef>
                <a:spcPts val="1000"/>
              </a:spcBef>
              <a:spcAft>
                <a:spcPts val="0"/>
              </a:spcAft>
              <a:buClr>
                <a:srgbClr val="2F5B9D"/>
              </a:buClr>
              <a:buSzPts val="1800"/>
              <a:buChar char="○"/>
            </a:pPr>
            <a:r>
              <a:rPr lang="en"/>
              <a:t>Data Analysis Programming</a:t>
            </a:r>
            <a:endParaRPr/>
          </a:p>
          <a:p>
            <a:pPr indent="0" lvl="0" marL="0" rtl="0">
              <a:spcBef>
                <a:spcPts val="1000"/>
              </a:spcBef>
              <a:spcAft>
                <a:spcPts val="0"/>
              </a:spcAft>
              <a:buNone/>
            </a:pPr>
            <a:r>
              <a:t/>
            </a:r>
            <a:endParaRPr/>
          </a:p>
          <a:p>
            <a:pPr indent="0" lvl="0" marL="0" rtl="0">
              <a:spcBef>
                <a:spcPts val="1600"/>
              </a:spcBef>
              <a:spcAft>
                <a:spcPts val="1600"/>
              </a:spcAft>
              <a:buNone/>
            </a:pPr>
            <a:r>
              <a:t/>
            </a:r>
            <a:endParaRPr/>
          </a:p>
        </p:txBody>
      </p:sp>
      <p:sp>
        <p:nvSpPr>
          <p:cNvPr id="124" name="Shape 1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Shape 129"/>
          <p:cNvSpPr txBox="1"/>
          <p:nvPr>
            <p:ph type="title"/>
          </p:nvPr>
        </p:nvSpPr>
        <p:spPr>
          <a:xfrm>
            <a:off x="311700" y="2164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IV. Phylogenetics and Comparative Genomics</a:t>
            </a:r>
            <a:endParaRPr/>
          </a:p>
        </p:txBody>
      </p:sp>
      <p:sp>
        <p:nvSpPr>
          <p:cNvPr id="130" name="Shape 130"/>
          <p:cNvSpPr txBox="1"/>
          <p:nvPr>
            <p:ph idx="1" type="body"/>
          </p:nvPr>
        </p:nvSpPr>
        <p:spPr>
          <a:xfrm>
            <a:off x="399050" y="1555175"/>
            <a:ext cx="87678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Clr>
                <a:srgbClr val="2F5B9D"/>
              </a:buClr>
              <a:buSzPts val="1800"/>
              <a:buChar char="○"/>
            </a:pPr>
            <a:r>
              <a:rPr lang="en"/>
              <a:t>Evolutionary Models </a:t>
            </a:r>
            <a:endParaRPr/>
          </a:p>
          <a:p>
            <a:pPr indent="-342900" lvl="0" marL="457200" rtl="0">
              <a:spcBef>
                <a:spcPts val="1000"/>
              </a:spcBef>
              <a:spcAft>
                <a:spcPts val="0"/>
              </a:spcAft>
              <a:buClr>
                <a:srgbClr val="2F5B9D"/>
              </a:buClr>
              <a:buSzPts val="1800"/>
              <a:buChar char="○"/>
            </a:pPr>
            <a:r>
              <a:rPr lang="en"/>
              <a:t>Tree Building Algorithms</a:t>
            </a:r>
            <a:endParaRPr/>
          </a:p>
          <a:p>
            <a:pPr indent="-342900" lvl="0" marL="457200" rtl="0">
              <a:spcBef>
                <a:spcPts val="1000"/>
              </a:spcBef>
              <a:spcAft>
                <a:spcPts val="0"/>
              </a:spcAft>
              <a:buClr>
                <a:srgbClr val="2F5B9D"/>
              </a:buClr>
              <a:buSzPts val="1800"/>
              <a:buChar char="○"/>
            </a:pPr>
            <a:r>
              <a:rPr lang="en"/>
              <a:t>Comparative Genome Analysis </a:t>
            </a:r>
            <a:endParaRPr/>
          </a:p>
          <a:p>
            <a:pPr indent="-342900" lvl="0" marL="457200" rtl="0">
              <a:spcBef>
                <a:spcPts val="1000"/>
              </a:spcBef>
              <a:spcAft>
                <a:spcPts val="0"/>
              </a:spcAft>
              <a:buClr>
                <a:srgbClr val="2F5B9D"/>
              </a:buClr>
              <a:buSzPts val="1800"/>
              <a:buChar char="○"/>
            </a:pPr>
            <a:r>
              <a:rPr lang="en"/>
              <a:t>Data Analysis Programming</a:t>
            </a:r>
            <a:endParaRPr/>
          </a:p>
          <a:p>
            <a:pPr indent="0" lvl="0" marL="0" rtl="0">
              <a:spcBef>
                <a:spcPts val="1000"/>
              </a:spcBef>
              <a:spcAft>
                <a:spcPts val="1600"/>
              </a:spcAft>
              <a:buNone/>
            </a:pPr>
            <a:r>
              <a:t/>
            </a:r>
            <a:endParaRPr/>
          </a:p>
        </p:txBody>
      </p:sp>
      <p:sp>
        <p:nvSpPr>
          <p:cNvPr id="131" name="Shape 1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Shape 136"/>
          <p:cNvSpPr txBox="1"/>
          <p:nvPr>
            <p:ph type="title"/>
          </p:nvPr>
        </p:nvSpPr>
        <p:spPr>
          <a:xfrm>
            <a:off x="311700" y="2164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V. Chemical Genomics</a:t>
            </a:r>
            <a:endParaRPr/>
          </a:p>
        </p:txBody>
      </p:sp>
      <p:sp>
        <p:nvSpPr>
          <p:cNvPr id="137" name="Shape 137"/>
          <p:cNvSpPr txBox="1"/>
          <p:nvPr>
            <p:ph idx="1" type="body"/>
          </p:nvPr>
        </p:nvSpPr>
        <p:spPr>
          <a:xfrm>
            <a:off x="399050" y="1555175"/>
            <a:ext cx="87678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Clr>
                <a:srgbClr val="2F5B9D"/>
              </a:buClr>
              <a:buSzPts val="1800"/>
              <a:buChar char="○"/>
            </a:pPr>
            <a:r>
              <a:rPr lang="en"/>
              <a:t>Compound Structure Definitions </a:t>
            </a:r>
            <a:endParaRPr/>
          </a:p>
          <a:p>
            <a:pPr indent="-342900" lvl="0" marL="457200" rtl="0">
              <a:spcBef>
                <a:spcPts val="1000"/>
              </a:spcBef>
              <a:spcAft>
                <a:spcPts val="0"/>
              </a:spcAft>
              <a:buClr>
                <a:srgbClr val="2F5B9D"/>
              </a:buClr>
              <a:buSzPts val="1800"/>
              <a:buChar char="○"/>
            </a:pPr>
            <a:r>
              <a:rPr lang="en"/>
              <a:t>Compound Comparisons</a:t>
            </a:r>
            <a:endParaRPr/>
          </a:p>
          <a:p>
            <a:pPr indent="-342900" lvl="0" marL="457200" rtl="0">
              <a:spcBef>
                <a:spcPts val="1000"/>
              </a:spcBef>
              <a:spcAft>
                <a:spcPts val="0"/>
              </a:spcAft>
              <a:buClr>
                <a:srgbClr val="2F5B9D"/>
              </a:buClr>
              <a:buSzPts val="1800"/>
              <a:buChar char="○"/>
            </a:pPr>
            <a:r>
              <a:rPr lang="en"/>
              <a:t>Property Predictions</a:t>
            </a:r>
            <a:endParaRPr/>
          </a:p>
          <a:p>
            <a:pPr indent="-342900" lvl="0" marL="457200" rtl="0">
              <a:spcBef>
                <a:spcPts val="1000"/>
              </a:spcBef>
              <a:spcAft>
                <a:spcPts val="0"/>
              </a:spcAft>
              <a:buClr>
                <a:srgbClr val="2F5B9D"/>
              </a:buClr>
              <a:buSzPts val="1800"/>
              <a:buChar char="○"/>
            </a:pPr>
            <a:r>
              <a:rPr lang="en"/>
              <a:t>HT Drug Screening Data  </a:t>
            </a:r>
            <a:endParaRPr/>
          </a:p>
          <a:p>
            <a:pPr indent="-342900" lvl="0" marL="457200" rtl="0">
              <a:spcBef>
                <a:spcPts val="1000"/>
              </a:spcBef>
              <a:spcAft>
                <a:spcPts val="0"/>
              </a:spcAft>
              <a:buClr>
                <a:srgbClr val="2F5B9D"/>
              </a:buClr>
              <a:buSzPts val="1800"/>
              <a:buChar char="○"/>
            </a:pPr>
            <a:r>
              <a:rPr lang="en"/>
              <a:t>Data Analysis Programming</a:t>
            </a:r>
            <a:endParaRPr/>
          </a:p>
          <a:p>
            <a:pPr indent="0" lvl="0" marL="0" rtl="0">
              <a:spcBef>
                <a:spcPts val="1000"/>
              </a:spcBef>
              <a:spcAft>
                <a:spcPts val="1600"/>
              </a:spcAft>
              <a:buNone/>
            </a:pPr>
            <a:r>
              <a:t/>
            </a:r>
            <a:endParaRPr/>
          </a:p>
        </p:txBody>
      </p:sp>
      <p:sp>
        <p:nvSpPr>
          <p:cNvPr id="138" name="Shape 13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Shape 14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Outline</a:t>
            </a:r>
            <a:endParaRPr/>
          </a:p>
        </p:txBody>
      </p:sp>
      <p:sp>
        <p:nvSpPr>
          <p:cNvPr id="144" name="Shape 144"/>
          <p:cNvSpPr txBox="1"/>
          <p:nvPr>
            <p:ph idx="1" type="body"/>
          </p:nvPr>
        </p:nvSpPr>
        <p:spPr>
          <a:xfrm>
            <a:off x="94250" y="1174175"/>
            <a:ext cx="87678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Clr>
                <a:srgbClr val="999999"/>
              </a:buClr>
              <a:buSzPts val="1800"/>
              <a:buChar char=" "/>
            </a:pPr>
            <a:r>
              <a:rPr lang="en">
                <a:solidFill>
                  <a:srgbClr val="999999"/>
                </a:solidFill>
              </a:rPr>
              <a:t>Organization of Course</a:t>
            </a:r>
            <a:endParaRPr>
              <a:solidFill>
                <a:srgbClr val="999999"/>
              </a:solidFill>
            </a:endParaRPr>
          </a:p>
          <a:p>
            <a:pPr indent="-317500" lvl="1" marL="914400" rtl="0">
              <a:lnSpc>
                <a:spcPct val="100000"/>
              </a:lnSpc>
              <a:spcBef>
                <a:spcPts val="0"/>
              </a:spcBef>
              <a:spcAft>
                <a:spcPts val="0"/>
              </a:spcAft>
              <a:buClr>
                <a:srgbClr val="999999"/>
              </a:buClr>
              <a:buSzPts val="1400"/>
              <a:buAutoNum type="romanUcPeriod"/>
            </a:pPr>
            <a:r>
              <a:rPr lang="en">
                <a:solidFill>
                  <a:srgbClr val="999999"/>
                </a:solidFill>
              </a:rPr>
              <a:t>Description</a:t>
            </a:r>
            <a:endParaRPr>
              <a:solidFill>
                <a:srgbClr val="999999"/>
              </a:solidFill>
            </a:endParaRPr>
          </a:p>
          <a:p>
            <a:pPr indent="-317500" lvl="1" marL="914400" rtl="0">
              <a:lnSpc>
                <a:spcPct val="100000"/>
              </a:lnSpc>
              <a:spcBef>
                <a:spcPts val="0"/>
              </a:spcBef>
              <a:spcAft>
                <a:spcPts val="0"/>
              </a:spcAft>
              <a:buClr>
                <a:srgbClr val="999999"/>
              </a:buClr>
              <a:buSzPts val="1400"/>
              <a:buAutoNum type="romanUcPeriod"/>
            </a:pPr>
            <a:r>
              <a:rPr lang="en">
                <a:solidFill>
                  <a:srgbClr val="999999"/>
                </a:solidFill>
              </a:rPr>
              <a:t>Course Components</a:t>
            </a:r>
            <a:endParaRPr>
              <a:solidFill>
                <a:srgbClr val="999999"/>
              </a:solidFill>
            </a:endParaRPr>
          </a:p>
          <a:p>
            <a:pPr indent="-317500" lvl="1" marL="914400" rtl="0">
              <a:lnSpc>
                <a:spcPct val="100000"/>
              </a:lnSpc>
              <a:spcBef>
                <a:spcPts val="0"/>
              </a:spcBef>
              <a:spcAft>
                <a:spcPts val="0"/>
              </a:spcAft>
              <a:buClr>
                <a:srgbClr val="999999"/>
              </a:buClr>
              <a:buSzPts val="1400"/>
              <a:buAutoNum type="romanUcPeriod"/>
            </a:pPr>
            <a:r>
              <a:rPr lang="en">
                <a:solidFill>
                  <a:srgbClr val="999999"/>
                </a:solidFill>
              </a:rPr>
              <a:t>Grading</a:t>
            </a:r>
            <a:endParaRPr>
              <a:solidFill>
                <a:srgbClr val="999999"/>
              </a:solidFill>
            </a:endParaRPr>
          </a:p>
          <a:p>
            <a:pPr indent="-342900" lvl="0" marL="457200" rtl="0">
              <a:spcBef>
                <a:spcPts val="1000"/>
              </a:spcBef>
              <a:spcAft>
                <a:spcPts val="0"/>
              </a:spcAft>
              <a:buClr>
                <a:srgbClr val="999999"/>
              </a:buClr>
              <a:buSzPts val="1800"/>
              <a:buChar char=" "/>
            </a:pPr>
            <a:r>
              <a:rPr lang="en">
                <a:solidFill>
                  <a:srgbClr val="999999"/>
                </a:solidFill>
              </a:rPr>
              <a:t>Topics</a:t>
            </a:r>
            <a:endParaRPr>
              <a:solidFill>
                <a:srgbClr val="999999"/>
              </a:solidFill>
            </a:endParaRPr>
          </a:p>
          <a:p>
            <a:pPr indent="-317500" lvl="1" marL="914400" rtl="0">
              <a:spcBef>
                <a:spcPts val="0"/>
              </a:spcBef>
              <a:spcAft>
                <a:spcPts val="0"/>
              </a:spcAft>
              <a:buClr>
                <a:srgbClr val="999999"/>
              </a:buClr>
              <a:buSzPts val="1400"/>
              <a:buAutoNum type="romanUcPeriod"/>
            </a:pPr>
            <a:r>
              <a:rPr lang="en">
                <a:solidFill>
                  <a:srgbClr val="999999"/>
                </a:solidFill>
              </a:rPr>
              <a:t>Databases and Analysis Tools (10%)</a:t>
            </a:r>
            <a:endParaRPr>
              <a:solidFill>
                <a:srgbClr val="999999"/>
              </a:solidFill>
            </a:endParaRPr>
          </a:p>
          <a:p>
            <a:pPr indent="-317500" lvl="1" marL="914400" rtl="0">
              <a:spcBef>
                <a:spcPts val="0"/>
              </a:spcBef>
              <a:spcAft>
                <a:spcPts val="0"/>
              </a:spcAft>
              <a:buClr>
                <a:srgbClr val="999999"/>
              </a:buClr>
              <a:buSzPts val="1400"/>
              <a:buAutoNum type="romanUcPeriod"/>
            </a:pPr>
            <a:r>
              <a:rPr lang="en">
                <a:solidFill>
                  <a:srgbClr val="999999"/>
                </a:solidFill>
              </a:rPr>
              <a:t>Sequence Analysis (30%)</a:t>
            </a:r>
            <a:endParaRPr>
              <a:solidFill>
                <a:srgbClr val="999999"/>
              </a:solidFill>
            </a:endParaRPr>
          </a:p>
          <a:p>
            <a:pPr indent="-317500" lvl="1" marL="914400" rtl="0">
              <a:spcBef>
                <a:spcPts val="0"/>
              </a:spcBef>
              <a:spcAft>
                <a:spcPts val="0"/>
              </a:spcAft>
              <a:buClr>
                <a:srgbClr val="999999"/>
              </a:buClr>
              <a:buSzPts val="1400"/>
              <a:buAutoNum type="romanUcPeriod"/>
            </a:pPr>
            <a:r>
              <a:rPr lang="en">
                <a:solidFill>
                  <a:srgbClr val="999999"/>
                </a:solidFill>
              </a:rPr>
              <a:t>Analysis of Profiling Data (20%)</a:t>
            </a:r>
            <a:endParaRPr>
              <a:solidFill>
                <a:srgbClr val="999999"/>
              </a:solidFill>
            </a:endParaRPr>
          </a:p>
          <a:p>
            <a:pPr indent="-317500" lvl="1" marL="914400" rtl="0">
              <a:spcBef>
                <a:spcPts val="0"/>
              </a:spcBef>
              <a:spcAft>
                <a:spcPts val="0"/>
              </a:spcAft>
              <a:buClr>
                <a:srgbClr val="999999"/>
              </a:buClr>
              <a:buSzPts val="1400"/>
              <a:buAutoNum type="romanUcPeriod"/>
            </a:pPr>
            <a:r>
              <a:rPr lang="en">
                <a:solidFill>
                  <a:srgbClr val="999999"/>
                </a:solidFill>
              </a:rPr>
              <a:t>Phylogenetics and Comparative Genomics (30%)</a:t>
            </a:r>
            <a:endParaRPr>
              <a:solidFill>
                <a:srgbClr val="999999"/>
              </a:solidFill>
            </a:endParaRPr>
          </a:p>
          <a:p>
            <a:pPr indent="-317500" lvl="1" marL="914400" rtl="0">
              <a:spcBef>
                <a:spcPts val="0"/>
              </a:spcBef>
              <a:spcAft>
                <a:spcPts val="0"/>
              </a:spcAft>
              <a:buClr>
                <a:srgbClr val="999999"/>
              </a:buClr>
              <a:buSzPts val="1400"/>
              <a:buAutoNum type="romanUcPeriod"/>
            </a:pPr>
            <a:r>
              <a:rPr lang="en">
                <a:solidFill>
                  <a:srgbClr val="999999"/>
                </a:solidFill>
              </a:rPr>
              <a:t>Chemical Genomics (10%)</a:t>
            </a:r>
            <a:endParaRPr>
              <a:solidFill>
                <a:srgbClr val="999999"/>
              </a:solidFill>
            </a:endParaRPr>
          </a:p>
          <a:p>
            <a:pPr indent="-342900" lvl="0" marL="457200" rtl="0">
              <a:spcBef>
                <a:spcPts val="1000"/>
              </a:spcBef>
              <a:spcAft>
                <a:spcPts val="0"/>
              </a:spcAft>
              <a:buSzPts val="1800"/>
              <a:buChar char=" "/>
            </a:pPr>
            <a:r>
              <a:rPr lang="en"/>
              <a:t>Course Projects</a:t>
            </a:r>
            <a:endParaRPr/>
          </a:p>
          <a:p>
            <a:pPr indent="-342900" lvl="0" marL="457200" rtl="0">
              <a:spcBef>
                <a:spcPts val="1000"/>
              </a:spcBef>
              <a:spcAft>
                <a:spcPts val="0"/>
              </a:spcAft>
              <a:buClr>
                <a:srgbClr val="999999"/>
              </a:buClr>
              <a:buSzPts val="1800"/>
              <a:buChar char=" "/>
            </a:pPr>
            <a:r>
              <a:rPr lang="en">
                <a:solidFill>
                  <a:srgbClr val="999999"/>
                </a:solidFill>
              </a:rPr>
              <a:t>References</a:t>
            </a:r>
            <a:endParaRPr>
              <a:solidFill>
                <a:srgbClr val="999999"/>
              </a:solidFill>
            </a:endParaRPr>
          </a:p>
          <a:p>
            <a:pPr indent="0" lvl="0" marL="0" rtl="0">
              <a:spcBef>
                <a:spcPts val="1600"/>
              </a:spcBef>
              <a:spcAft>
                <a:spcPts val="1600"/>
              </a:spcAft>
              <a:buNone/>
            </a:pPr>
            <a:r>
              <a:t/>
            </a:r>
            <a:endParaRPr/>
          </a:p>
        </p:txBody>
      </p:sp>
      <p:sp>
        <p:nvSpPr>
          <p:cNvPr id="145" name="Shape 14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Shape 150"/>
          <p:cNvSpPr txBox="1"/>
          <p:nvPr>
            <p:ph type="title"/>
          </p:nvPr>
        </p:nvSpPr>
        <p:spPr>
          <a:xfrm>
            <a:off x="311700" y="1402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Course Project Outline</a:t>
            </a:r>
            <a:endParaRPr/>
          </a:p>
        </p:txBody>
      </p:sp>
      <p:sp>
        <p:nvSpPr>
          <p:cNvPr id="151" name="Shape 151"/>
          <p:cNvSpPr txBox="1"/>
          <p:nvPr>
            <p:ph idx="1" type="body"/>
          </p:nvPr>
        </p:nvSpPr>
        <p:spPr>
          <a:xfrm>
            <a:off x="246650" y="869375"/>
            <a:ext cx="8645700" cy="3416400"/>
          </a:xfrm>
          <a:prstGeom prst="rect">
            <a:avLst/>
          </a:prstGeom>
        </p:spPr>
        <p:txBody>
          <a:bodyPr anchorCtr="0" anchor="t" bIns="91425" lIns="91425" spcFirstLastPara="1" rIns="91425" wrap="square" tIns="91425">
            <a:noAutofit/>
          </a:bodyPr>
          <a:lstStyle/>
          <a:p>
            <a:pPr indent="0" lvl="0" marL="0" rtl="0">
              <a:lnSpc>
                <a:spcPct val="100000"/>
              </a:lnSpc>
              <a:spcBef>
                <a:spcPts val="0"/>
              </a:spcBef>
              <a:spcAft>
                <a:spcPts val="0"/>
              </a:spcAft>
              <a:buClr>
                <a:schemeClr val="dk1"/>
              </a:buClr>
              <a:buSzPts val="1100"/>
              <a:buFont typeface="Arial"/>
              <a:buNone/>
            </a:pPr>
            <a:r>
              <a:rPr lang="en" u="sng">
                <a:solidFill>
                  <a:srgbClr val="2F5B9D"/>
                </a:solidFill>
              </a:rPr>
              <a:t>Workflow Project</a:t>
            </a:r>
            <a:r>
              <a:rPr lang="en">
                <a:solidFill>
                  <a:srgbClr val="2F5B9D"/>
                </a:solidFill>
              </a:rPr>
              <a:t> </a:t>
            </a:r>
            <a:r>
              <a:rPr lang="en"/>
              <a:t>(all students, guided by instructor)</a:t>
            </a:r>
            <a:endParaRPr/>
          </a:p>
          <a:p>
            <a:pPr indent="-342900" lvl="0" marL="457200" rtl="0">
              <a:lnSpc>
                <a:spcPct val="115000"/>
              </a:lnSpc>
              <a:spcBef>
                <a:spcPts val="1600"/>
              </a:spcBef>
              <a:spcAft>
                <a:spcPts val="0"/>
              </a:spcAft>
              <a:buSzPts val="1800"/>
              <a:buAutoNum type="arabicPeriod"/>
            </a:pPr>
            <a:r>
              <a:rPr lang="en"/>
              <a:t>RNA-Seq Analysis (or miRNA/Ribo-Seq variant)</a:t>
            </a:r>
            <a:endParaRPr/>
          </a:p>
          <a:p>
            <a:pPr indent="-342900" lvl="1" marL="914400" rtl="0">
              <a:lnSpc>
                <a:spcPct val="115000"/>
              </a:lnSpc>
              <a:spcBef>
                <a:spcPts val="0"/>
              </a:spcBef>
              <a:spcAft>
                <a:spcPts val="0"/>
              </a:spcAft>
              <a:buSzPts val="1800"/>
              <a:buChar char="➢"/>
            </a:pPr>
            <a:r>
              <a:rPr lang="en" sz="1800"/>
              <a:t> </a:t>
            </a:r>
            <a:r>
              <a:rPr lang="en" sz="1800" u="sng">
                <a:solidFill>
                  <a:srgbClr val="2F5B9D"/>
                </a:solidFill>
              </a:rPr>
              <a:t>Challenge Project</a:t>
            </a:r>
            <a:r>
              <a:rPr lang="en" sz="1800">
                <a:solidFill>
                  <a:srgbClr val="2F5B9D"/>
                </a:solidFill>
              </a:rPr>
              <a:t>:</a:t>
            </a:r>
            <a:r>
              <a:rPr lang="en" sz="1800"/>
              <a:t> </a:t>
            </a:r>
            <a:r>
              <a:rPr i="1" lang="en" sz="1800"/>
              <a:t>e.g.</a:t>
            </a:r>
            <a:r>
              <a:rPr lang="en" sz="1800"/>
              <a:t> comparison of aligners/DEG/enrichment methods</a:t>
            </a:r>
            <a:endParaRPr sz="1800"/>
          </a:p>
          <a:p>
            <a:pPr indent="-342900" lvl="0" marL="457200" rtl="0">
              <a:lnSpc>
                <a:spcPct val="115000"/>
              </a:lnSpc>
              <a:spcBef>
                <a:spcPts val="0"/>
              </a:spcBef>
              <a:spcAft>
                <a:spcPts val="0"/>
              </a:spcAft>
              <a:buSzPts val="1800"/>
              <a:buAutoNum type="arabicPeriod"/>
            </a:pPr>
            <a:r>
              <a:rPr lang="en"/>
              <a:t>ChIP-Seq Analysis</a:t>
            </a:r>
            <a:endParaRPr/>
          </a:p>
          <a:p>
            <a:pPr indent="-342900" lvl="1" marL="914400" rtl="0">
              <a:lnSpc>
                <a:spcPct val="115000"/>
              </a:lnSpc>
              <a:spcBef>
                <a:spcPts val="0"/>
              </a:spcBef>
              <a:spcAft>
                <a:spcPts val="0"/>
              </a:spcAft>
              <a:buSzPts val="1800"/>
              <a:buChar char="➢"/>
            </a:pPr>
            <a:r>
              <a:rPr lang="en" sz="1800" u="sng">
                <a:solidFill>
                  <a:srgbClr val="2F5B9D"/>
                </a:solidFill>
              </a:rPr>
              <a:t>Challenge Project</a:t>
            </a:r>
            <a:r>
              <a:rPr lang="en" sz="1800">
                <a:solidFill>
                  <a:srgbClr val="2F5B9D"/>
                </a:solidFill>
              </a:rPr>
              <a:t>: </a:t>
            </a:r>
            <a:r>
              <a:rPr i="1" lang="en" sz="1800"/>
              <a:t>e.g.</a:t>
            </a:r>
            <a:r>
              <a:rPr lang="en" sz="1800"/>
              <a:t> comparison of peak callers</a:t>
            </a:r>
            <a:endParaRPr sz="1800"/>
          </a:p>
          <a:p>
            <a:pPr indent="-342900" lvl="0" marL="457200" rtl="0">
              <a:lnSpc>
                <a:spcPct val="115000"/>
              </a:lnSpc>
              <a:spcBef>
                <a:spcPts val="0"/>
              </a:spcBef>
              <a:spcAft>
                <a:spcPts val="0"/>
              </a:spcAft>
              <a:buSzPts val="1800"/>
              <a:buAutoNum type="arabicPeriod"/>
            </a:pPr>
            <a:r>
              <a:rPr lang="en"/>
              <a:t>VAR-Seq Analysis </a:t>
            </a:r>
            <a:endParaRPr/>
          </a:p>
          <a:p>
            <a:pPr indent="-342900" lvl="1" marL="914400" rtl="0">
              <a:lnSpc>
                <a:spcPct val="100000"/>
              </a:lnSpc>
              <a:spcBef>
                <a:spcPts val="0"/>
              </a:spcBef>
              <a:spcAft>
                <a:spcPts val="0"/>
              </a:spcAft>
              <a:buSzPts val="1800"/>
              <a:buChar char="➢"/>
            </a:pPr>
            <a:r>
              <a:rPr lang="en" sz="1800" u="sng">
                <a:solidFill>
                  <a:srgbClr val="2F5B9D"/>
                </a:solidFill>
              </a:rPr>
              <a:t>Challenge Project</a:t>
            </a:r>
            <a:r>
              <a:rPr lang="en" sz="1800">
                <a:solidFill>
                  <a:srgbClr val="2F5B9D"/>
                </a:solidFill>
              </a:rPr>
              <a:t>:</a:t>
            </a:r>
            <a:r>
              <a:rPr lang="en" sz="1800"/>
              <a:t> </a:t>
            </a:r>
            <a:r>
              <a:rPr i="1" lang="en" sz="1800"/>
              <a:t>e.g.</a:t>
            </a:r>
            <a:r>
              <a:rPr lang="en" sz="1800"/>
              <a:t> SNPs affecting catalytic centers of enzymes</a:t>
            </a:r>
            <a:endParaRPr sz="1800"/>
          </a:p>
          <a:p>
            <a:pPr indent="0" lvl="0" marL="0" rtl="0" algn="just">
              <a:lnSpc>
                <a:spcPct val="100000"/>
              </a:lnSpc>
              <a:spcBef>
                <a:spcPts val="1600"/>
              </a:spcBef>
              <a:spcAft>
                <a:spcPts val="0"/>
              </a:spcAft>
              <a:buClr>
                <a:schemeClr val="dk1"/>
              </a:buClr>
              <a:buSzPts val="1100"/>
              <a:buFont typeface="Arial"/>
              <a:buNone/>
            </a:pPr>
            <a:r>
              <a:rPr lang="en"/>
              <a:t>Each student completes the basic analysis of all three </a:t>
            </a:r>
            <a:r>
              <a:rPr lang="en">
                <a:solidFill>
                  <a:srgbClr val="2F5B9D"/>
                </a:solidFill>
              </a:rPr>
              <a:t>Workflow Projects</a:t>
            </a:r>
            <a:r>
              <a:rPr lang="en"/>
              <a:t>. In addition, every student will work in a group of ~5 students on a </a:t>
            </a:r>
            <a:r>
              <a:rPr lang="en">
                <a:solidFill>
                  <a:srgbClr val="2F5B9D"/>
                </a:solidFill>
              </a:rPr>
              <a:t>Challenge Project</a:t>
            </a:r>
            <a:r>
              <a:rPr lang="en"/>
              <a:t> that addresses a specific data analysis problem of the </a:t>
            </a:r>
            <a:r>
              <a:rPr lang="en">
                <a:solidFill>
                  <a:srgbClr val="2F5B9D"/>
                </a:solidFill>
              </a:rPr>
              <a:t>Workflow Projects</a:t>
            </a:r>
            <a:r>
              <a:rPr lang="en"/>
              <a:t>. Students will also present a scientific paper closely related to their challenge topic.</a:t>
            </a:r>
            <a:r>
              <a:rPr lang="en" sz="1600"/>
              <a:t> </a:t>
            </a:r>
            <a:endParaRPr sz="1600"/>
          </a:p>
          <a:p>
            <a:pPr indent="0" lvl="0" marL="0">
              <a:spcBef>
                <a:spcPts val="1600"/>
              </a:spcBef>
              <a:spcAft>
                <a:spcPts val="1600"/>
              </a:spcAft>
              <a:buNone/>
            </a:pPr>
            <a:r>
              <a:t/>
            </a:r>
            <a:endParaRPr/>
          </a:p>
        </p:txBody>
      </p:sp>
      <p:sp>
        <p:nvSpPr>
          <p:cNvPr id="152" name="Shape 15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Shape 157"/>
          <p:cNvSpPr txBox="1"/>
          <p:nvPr>
            <p:ph type="title"/>
          </p:nvPr>
        </p:nvSpPr>
        <p:spPr>
          <a:xfrm>
            <a:off x="311700" y="2164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Timeline for Course Projects</a:t>
            </a:r>
            <a:endParaRPr/>
          </a:p>
        </p:txBody>
      </p:sp>
      <p:sp>
        <p:nvSpPr>
          <p:cNvPr id="158" name="Shape 158"/>
          <p:cNvSpPr txBox="1"/>
          <p:nvPr>
            <p:ph idx="1" type="body"/>
          </p:nvPr>
        </p:nvSpPr>
        <p:spPr>
          <a:xfrm>
            <a:off x="399050" y="1555175"/>
            <a:ext cx="87678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Clr>
                <a:srgbClr val="2F5B9D"/>
              </a:buClr>
              <a:buSzPts val="1800"/>
              <a:buChar char="○"/>
            </a:pPr>
            <a:r>
              <a:rPr lang="en"/>
              <a:t>Assignment of Challenge Projects: April 23-27</a:t>
            </a:r>
            <a:endParaRPr/>
          </a:p>
          <a:p>
            <a:pPr indent="-342900" lvl="0" marL="457200" rtl="0">
              <a:spcBef>
                <a:spcPts val="1000"/>
              </a:spcBef>
              <a:spcAft>
                <a:spcPts val="0"/>
              </a:spcAft>
              <a:buClr>
                <a:srgbClr val="2F5B9D"/>
              </a:buClr>
              <a:buSzPts val="1800"/>
              <a:buChar char="○"/>
            </a:pPr>
            <a:r>
              <a:rPr lang="en"/>
              <a:t>Scientific Paper Presentations: May 15 and May 17</a:t>
            </a:r>
            <a:endParaRPr/>
          </a:p>
          <a:p>
            <a:pPr indent="-342900" lvl="0" marL="457200" rtl="0">
              <a:spcBef>
                <a:spcPts val="1000"/>
              </a:spcBef>
              <a:spcAft>
                <a:spcPts val="0"/>
              </a:spcAft>
              <a:buClr>
                <a:srgbClr val="2F5B9D"/>
              </a:buClr>
              <a:buSzPts val="1800"/>
              <a:buChar char="○"/>
            </a:pPr>
            <a:r>
              <a:rPr lang="en"/>
              <a:t>Project Presentations: June 5 and June 7</a:t>
            </a:r>
            <a:endParaRPr/>
          </a:p>
          <a:p>
            <a:pPr indent="-342900" lvl="0" marL="457200" rtl="0">
              <a:spcBef>
                <a:spcPts val="1000"/>
              </a:spcBef>
              <a:spcAft>
                <a:spcPts val="0"/>
              </a:spcAft>
              <a:buClr>
                <a:srgbClr val="2F5B9D"/>
              </a:buClr>
              <a:buSzPts val="1800"/>
              <a:buChar char="○"/>
            </a:pPr>
            <a:r>
              <a:rPr lang="en"/>
              <a:t>Project Report Due: June 12</a:t>
            </a:r>
            <a:endParaRPr/>
          </a:p>
          <a:p>
            <a:pPr indent="0" lvl="0" marL="0" rtl="0">
              <a:spcBef>
                <a:spcPts val="1000"/>
              </a:spcBef>
              <a:spcAft>
                <a:spcPts val="0"/>
              </a:spcAft>
              <a:buNone/>
            </a:pPr>
            <a:r>
              <a:t/>
            </a:r>
            <a:endParaRPr/>
          </a:p>
          <a:p>
            <a:pPr indent="0" lvl="0" marL="0" rtl="0">
              <a:spcBef>
                <a:spcPts val="1600"/>
              </a:spcBef>
              <a:spcAft>
                <a:spcPts val="1600"/>
              </a:spcAft>
              <a:buNone/>
            </a:pPr>
            <a:r>
              <a:rPr lang="en" sz="1600"/>
              <a:t>Note, these dates may be subject to changes. Any changes will be announced in class. Updates will appear on </a:t>
            </a:r>
            <a:r>
              <a:rPr lang="en" sz="1600" u="sng">
                <a:solidFill>
                  <a:schemeClr val="hlink"/>
                </a:solidFill>
                <a:hlinkClick r:id="rId3"/>
              </a:rPr>
              <a:t>class schedule</a:t>
            </a:r>
            <a:r>
              <a:rPr lang="en" sz="1600"/>
              <a:t>.</a:t>
            </a:r>
            <a:endParaRPr sz="1600"/>
          </a:p>
        </p:txBody>
      </p:sp>
      <p:sp>
        <p:nvSpPr>
          <p:cNvPr id="159" name="Shape 15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Shape 164"/>
          <p:cNvSpPr txBox="1"/>
          <p:nvPr>
            <p:ph type="title"/>
          </p:nvPr>
        </p:nvSpPr>
        <p:spPr>
          <a:xfrm>
            <a:off x="311700" y="2164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Format of Course Projects?</a:t>
            </a:r>
            <a:endParaRPr/>
          </a:p>
        </p:txBody>
      </p:sp>
      <p:sp>
        <p:nvSpPr>
          <p:cNvPr id="165" name="Shape 165"/>
          <p:cNvSpPr txBox="1"/>
          <p:nvPr>
            <p:ph idx="1" type="body"/>
          </p:nvPr>
        </p:nvSpPr>
        <p:spPr>
          <a:xfrm>
            <a:off x="246650" y="945575"/>
            <a:ext cx="86652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The code of the three </a:t>
            </a:r>
            <a:r>
              <a:rPr lang="en">
                <a:solidFill>
                  <a:srgbClr val="2F5B9D"/>
                </a:solidFill>
              </a:rPr>
              <a:t>Workflow Projects</a:t>
            </a:r>
            <a:r>
              <a:rPr lang="en"/>
              <a:t> will be introduced in class using small sample data sets. </a:t>
            </a:r>
            <a:endParaRPr/>
          </a:p>
          <a:p>
            <a:pPr indent="-342900" lvl="0" marL="457200" rtl="0">
              <a:spcBef>
                <a:spcPts val="0"/>
              </a:spcBef>
              <a:spcAft>
                <a:spcPts val="0"/>
              </a:spcAft>
              <a:buSzPts val="1800"/>
              <a:buChar char="●"/>
            </a:pPr>
            <a:r>
              <a:rPr lang="en"/>
              <a:t>Each student will complete the three </a:t>
            </a:r>
            <a:r>
              <a:rPr lang="en">
                <a:solidFill>
                  <a:srgbClr val="2F5B9D"/>
                </a:solidFill>
              </a:rPr>
              <a:t>Workflow Projects</a:t>
            </a:r>
            <a:r>
              <a:rPr lang="en"/>
              <a:t> on full data sets and write a report for each one of them.</a:t>
            </a:r>
            <a:endParaRPr/>
          </a:p>
          <a:p>
            <a:pPr indent="-342900" lvl="0" marL="457200" rtl="0">
              <a:spcBef>
                <a:spcPts val="0"/>
              </a:spcBef>
              <a:spcAft>
                <a:spcPts val="0"/>
              </a:spcAft>
              <a:buSzPts val="1800"/>
              <a:buChar char="●"/>
            </a:pPr>
            <a:r>
              <a:rPr lang="en"/>
              <a:t>Project reports and homework assignments will be submitted to private GitHub course repositories (one for each student). </a:t>
            </a:r>
            <a:endParaRPr/>
          </a:p>
          <a:p>
            <a:pPr indent="-342900" lvl="0" marL="457200" rtl="0">
              <a:spcBef>
                <a:spcPts val="0"/>
              </a:spcBef>
              <a:spcAft>
                <a:spcPts val="0"/>
              </a:spcAft>
              <a:buSzPts val="1800"/>
              <a:buChar char="●"/>
            </a:pPr>
            <a:r>
              <a:rPr lang="en"/>
              <a:t>Some </a:t>
            </a:r>
            <a:r>
              <a:rPr lang="en">
                <a:solidFill>
                  <a:srgbClr val="2F5B9D"/>
                </a:solidFill>
              </a:rPr>
              <a:t>Workflow Projects</a:t>
            </a:r>
            <a:r>
              <a:rPr lang="en"/>
              <a:t> will include additional homework assignments.</a:t>
            </a:r>
            <a:endParaRPr/>
          </a:p>
          <a:p>
            <a:pPr indent="-342900" lvl="0" marL="457200" rtl="0">
              <a:spcBef>
                <a:spcPts val="0"/>
              </a:spcBef>
              <a:spcAft>
                <a:spcPts val="0"/>
              </a:spcAft>
              <a:buSzPts val="1800"/>
              <a:buChar char="●"/>
            </a:pPr>
            <a:r>
              <a:rPr lang="en">
                <a:solidFill>
                  <a:srgbClr val="2A528F"/>
                </a:solidFill>
              </a:rPr>
              <a:t>Challenge Projects</a:t>
            </a:r>
            <a:r>
              <a:rPr lang="en"/>
              <a:t> will be the main component of the course projects. They will focus on solving independently a non-trivial analysis problem.</a:t>
            </a:r>
            <a:endParaRPr/>
          </a:p>
          <a:p>
            <a:pPr indent="-342900" lvl="0" marL="457200" rtl="0">
              <a:spcBef>
                <a:spcPts val="0"/>
              </a:spcBef>
              <a:spcAft>
                <a:spcPts val="0"/>
              </a:spcAft>
              <a:buSzPts val="1800"/>
              <a:buChar char="●"/>
            </a:pPr>
            <a:r>
              <a:rPr lang="en"/>
              <a:t>At least 50% of the final project report will be dedicated to the </a:t>
            </a:r>
            <a:r>
              <a:rPr lang="en">
                <a:solidFill>
                  <a:srgbClr val="2F5B9D"/>
                </a:solidFill>
              </a:rPr>
              <a:t>Challenge Project</a:t>
            </a:r>
            <a:r>
              <a:rPr lang="en"/>
              <a:t>. The rest will be a description of the workflow the </a:t>
            </a:r>
            <a:r>
              <a:rPr lang="en">
                <a:solidFill>
                  <a:srgbClr val="2F5B9D"/>
                </a:solidFill>
              </a:rPr>
              <a:t>Challenge Project</a:t>
            </a:r>
            <a:r>
              <a:rPr lang="en"/>
              <a:t> applies to.</a:t>
            </a:r>
            <a:endParaRPr sz="1600"/>
          </a:p>
        </p:txBody>
      </p:sp>
      <p:sp>
        <p:nvSpPr>
          <p:cNvPr id="166" name="Shape 16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Shape 171"/>
          <p:cNvSpPr txBox="1"/>
          <p:nvPr>
            <p:ph type="title"/>
          </p:nvPr>
        </p:nvSpPr>
        <p:spPr>
          <a:xfrm>
            <a:off x="311700" y="2164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RNA-Seq Analysis Workflow</a:t>
            </a:r>
            <a:endParaRPr/>
          </a:p>
        </p:txBody>
      </p:sp>
      <p:sp>
        <p:nvSpPr>
          <p:cNvPr id="172" name="Shape 172"/>
          <p:cNvSpPr txBox="1"/>
          <p:nvPr>
            <p:ph idx="1" type="body"/>
          </p:nvPr>
        </p:nvSpPr>
        <p:spPr>
          <a:xfrm>
            <a:off x="246650" y="945575"/>
            <a:ext cx="86652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Clr>
                <a:srgbClr val="2F5B9D"/>
              </a:buClr>
              <a:buSzPts val="1800"/>
              <a:buAutoNum type="arabicPeriod"/>
            </a:pPr>
            <a:r>
              <a:rPr lang="en"/>
              <a:t>Read quality assessment, filtering and trimming </a:t>
            </a:r>
            <a:r>
              <a:rPr lang="en">
                <a:solidFill>
                  <a:srgbClr val="2F5B9D"/>
                </a:solidFill>
              </a:rPr>
              <a:t>[common]</a:t>
            </a:r>
            <a:endParaRPr>
              <a:solidFill>
                <a:srgbClr val="2F5B9D"/>
              </a:solidFill>
            </a:endParaRPr>
          </a:p>
          <a:p>
            <a:pPr indent="-342900" lvl="0" marL="457200" rtl="0">
              <a:spcBef>
                <a:spcPts val="0"/>
              </a:spcBef>
              <a:spcAft>
                <a:spcPts val="0"/>
              </a:spcAft>
              <a:buClr>
                <a:srgbClr val="2F5B9D"/>
              </a:buClr>
              <a:buSzPts val="1800"/>
              <a:buAutoNum type="arabicPeriod"/>
            </a:pPr>
            <a:r>
              <a:rPr lang="en"/>
              <a:t>Map reads against reference genome </a:t>
            </a:r>
            <a:r>
              <a:rPr lang="en">
                <a:solidFill>
                  <a:srgbClr val="2F5B9D"/>
                </a:solidFill>
              </a:rPr>
              <a:t>[partially common]</a:t>
            </a:r>
            <a:endParaRPr>
              <a:solidFill>
                <a:srgbClr val="2F5B9D"/>
              </a:solidFill>
            </a:endParaRPr>
          </a:p>
          <a:p>
            <a:pPr indent="-342900" lvl="0" marL="457200" rtl="0">
              <a:spcBef>
                <a:spcPts val="0"/>
              </a:spcBef>
              <a:spcAft>
                <a:spcPts val="0"/>
              </a:spcAft>
              <a:buClr>
                <a:srgbClr val="2F5B9D"/>
              </a:buClr>
              <a:buSzPts val="1800"/>
              <a:buAutoNum type="arabicPeriod"/>
            </a:pPr>
            <a:r>
              <a:rPr lang="en"/>
              <a:t>Apply different read counting strategies </a:t>
            </a:r>
            <a:endParaRPr/>
          </a:p>
          <a:p>
            <a:pPr indent="-342900" lvl="0" marL="457200" rtl="0">
              <a:spcBef>
                <a:spcPts val="0"/>
              </a:spcBef>
              <a:spcAft>
                <a:spcPts val="0"/>
              </a:spcAft>
              <a:buClr>
                <a:srgbClr val="2F5B9D"/>
              </a:buClr>
              <a:buSzPts val="1800"/>
              <a:buAutoNum type="arabicPeriod"/>
            </a:pPr>
            <a:r>
              <a:rPr lang="en"/>
              <a:t>Normalization of read counts</a:t>
            </a:r>
            <a:endParaRPr/>
          </a:p>
          <a:p>
            <a:pPr indent="-342900" lvl="0" marL="457200" rtl="0">
              <a:spcBef>
                <a:spcPts val="0"/>
              </a:spcBef>
              <a:spcAft>
                <a:spcPts val="0"/>
              </a:spcAft>
              <a:buClr>
                <a:srgbClr val="2F5B9D"/>
              </a:buClr>
              <a:buSzPts val="1800"/>
              <a:buAutoNum type="arabicPeriod"/>
            </a:pPr>
            <a:r>
              <a:rPr lang="en"/>
              <a:t>Identification of differentially expressed genes (DEGs)</a:t>
            </a:r>
            <a:endParaRPr>
              <a:solidFill>
                <a:srgbClr val="2F5B9D"/>
              </a:solidFill>
            </a:endParaRPr>
          </a:p>
          <a:p>
            <a:pPr indent="-342900" lvl="0" marL="457200" rtl="0">
              <a:spcBef>
                <a:spcPts val="0"/>
              </a:spcBef>
              <a:spcAft>
                <a:spcPts val="0"/>
              </a:spcAft>
              <a:buClr>
                <a:srgbClr val="2F5B9D"/>
              </a:buClr>
              <a:buSzPts val="1800"/>
              <a:buAutoNum type="arabicPeriod"/>
            </a:pPr>
            <a:r>
              <a:rPr lang="en"/>
              <a:t>Gene set enrichment analysis </a:t>
            </a:r>
            <a:r>
              <a:rPr lang="en">
                <a:solidFill>
                  <a:srgbClr val="2F5B9D"/>
                </a:solidFill>
              </a:rPr>
              <a:t>[common]</a:t>
            </a:r>
            <a:endParaRPr>
              <a:solidFill>
                <a:srgbClr val="2F5B9D"/>
              </a:solidFill>
            </a:endParaRPr>
          </a:p>
          <a:p>
            <a:pPr indent="-342900" lvl="0" marL="457200" rtl="0">
              <a:spcBef>
                <a:spcPts val="0"/>
              </a:spcBef>
              <a:spcAft>
                <a:spcPts val="0"/>
              </a:spcAft>
              <a:buClr>
                <a:srgbClr val="2F5B9D"/>
              </a:buClr>
              <a:buSzPts val="1800"/>
              <a:buAutoNum type="arabicPeriod"/>
            </a:pPr>
            <a:r>
              <a:rPr lang="en">
                <a:solidFill>
                  <a:srgbClr val="FF0000"/>
                </a:solidFill>
              </a:rPr>
              <a:t>Challenge topics</a:t>
            </a:r>
            <a:r>
              <a:rPr lang="en"/>
              <a:t>:</a:t>
            </a:r>
            <a:endParaRPr/>
          </a:p>
          <a:p>
            <a:pPr indent="-317500" lvl="1" marL="1371600" marR="0" rtl="0" algn="l">
              <a:lnSpc>
                <a:spcPct val="115000"/>
              </a:lnSpc>
              <a:spcBef>
                <a:spcPts val="0"/>
              </a:spcBef>
              <a:spcAft>
                <a:spcPts val="0"/>
              </a:spcAft>
              <a:buClr>
                <a:srgbClr val="2F5B9D"/>
              </a:buClr>
              <a:buSzPts val="1400"/>
              <a:buFont typeface="Arial"/>
              <a:buAutoNum type="alphaLcPeriod"/>
            </a:pPr>
            <a:r>
              <a:rPr lang="en"/>
              <a:t>Comparison of RNA-Seq alignment algorithms</a:t>
            </a:r>
            <a:endParaRPr/>
          </a:p>
          <a:p>
            <a:pPr indent="-317500" lvl="1" marL="1371600" marR="0" rtl="0" algn="l">
              <a:lnSpc>
                <a:spcPct val="115000"/>
              </a:lnSpc>
              <a:spcBef>
                <a:spcPts val="0"/>
              </a:spcBef>
              <a:spcAft>
                <a:spcPts val="0"/>
              </a:spcAft>
              <a:buClr>
                <a:srgbClr val="2F5B9D"/>
              </a:buClr>
              <a:buSzPts val="1400"/>
              <a:buFont typeface="Arial"/>
              <a:buAutoNum type="alphaLcPeriod"/>
            </a:pPr>
            <a:r>
              <a:rPr lang="en"/>
              <a:t>Comparison of DEG methods (Soneson and Delorenzi, 2013)</a:t>
            </a:r>
            <a:endParaRPr/>
          </a:p>
          <a:p>
            <a:pPr indent="-317500" lvl="1" marL="1371600" marR="0" rtl="0" algn="l">
              <a:lnSpc>
                <a:spcPct val="115000"/>
              </a:lnSpc>
              <a:spcBef>
                <a:spcPts val="0"/>
              </a:spcBef>
              <a:spcAft>
                <a:spcPts val="0"/>
              </a:spcAft>
              <a:buClr>
                <a:srgbClr val="2F5B9D"/>
              </a:buClr>
              <a:buSzPts val="1400"/>
              <a:buFont typeface="Arial"/>
              <a:buAutoNum type="alphaLcPeriod"/>
            </a:pPr>
            <a:r>
              <a:rPr lang="en"/>
              <a:t>Comparison of splice variant analysis methods (Trapnell et al., 2013; Anders et al., 2012)</a:t>
            </a:r>
            <a:endParaRPr/>
          </a:p>
          <a:p>
            <a:pPr indent="-317500" lvl="1" marL="1371600" marR="0" rtl="0" algn="l">
              <a:lnSpc>
                <a:spcPct val="115000"/>
              </a:lnSpc>
              <a:spcBef>
                <a:spcPts val="0"/>
              </a:spcBef>
              <a:spcAft>
                <a:spcPts val="0"/>
              </a:spcAft>
              <a:buClr>
                <a:srgbClr val="2F5B9D"/>
              </a:buClr>
              <a:buSzPts val="1400"/>
              <a:buFont typeface="Arial"/>
              <a:buAutoNum type="alphaLcPeriod"/>
            </a:pPr>
            <a:r>
              <a:rPr lang="en"/>
              <a:t>Discovery of novel genes</a:t>
            </a:r>
            <a:endParaRPr/>
          </a:p>
          <a:p>
            <a:pPr indent="-317500" lvl="1" marL="1371600" marR="0" rtl="0" algn="l">
              <a:lnSpc>
                <a:spcPct val="115000"/>
              </a:lnSpc>
              <a:spcBef>
                <a:spcPts val="0"/>
              </a:spcBef>
              <a:spcAft>
                <a:spcPts val="0"/>
              </a:spcAft>
              <a:buClr>
                <a:srgbClr val="2F5B9D"/>
              </a:buClr>
              <a:buSzPts val="1400"/>
              <a:buFont typeface="Arial"/>
              <a:buAutoNum type="alphaLcPeriod"/>
            </a:pPr>
            <a:r>
              <a:rPr lang="en"/>
              <a:t>Allele specific gene expression profiling (Skelly et al., 2011)</a:t>
            </a:r>
            <a:endParaRPr sz="1600"/>
          </a:p>
        </p:txBody>
      </p:sp>
      <p:sp>
        <p:nvSpPr>
          <p:cNvPr id="173" name="Shape 17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Shape 178"/>
          <p:cNvSpPr txBox="1"/>
          <p:nvPr>
            <p:ph type="title"/>
          </p:nvPr>
        </p:nvSpPr>
        <p:spPr>
          <a:xfrm>
            <a:off x="311700" y="2164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ChIP-Seq Analysis Workflow</a:t>
            </a:r>
            <a:endParaRPr/>
          </a:p>
        </p:txBody>
      </p:sp>
      <p:sp>
        <p:nvSpPr>
          <p:cNvPr id="179" name="Shape 179"/>
          <p:cNvSpPr txBox="1"/>
          <p:nvPr>
            <p:ph idx="1" type="body"/>
          </p:nvPr>
        </p:nvSpPr>
        <p:spPr>
          <a:xfrm>
            <a:off x="246650" y="945575"/>
            <a:ext cx="86652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Clr>
                <a:srgbClr val="2F5B9D"/>
              </a:buClr>
              <a:buSzPts val="1800"/>
              <a:buAutoNum type="arabicPeriod"/>
            </a:pPr>
            <a:r>
              <a:rPr lang="en"/>
              <a:t>Read quality assessment, filtering and trimming </a:t>
            </a:r>
            <a:r>
              <a:rPr lang="en">
                <a:solidFill>
                  <a:srgbClr val="2F5B9D"/>
                </a:solidFill>
              </a:rPr>
              <a:t>[common]</a:t>
            </a:r>
            <a:endParaRPr>
              <a:solidFill>
                <a:srgbClr val="2F5B9D"/>
              </a:solidFill>
            </a:endParaRPr>
          </a:p>
          <a:p>
            <a:pPr indent="-342900" lvl="0" marL="457200" rtl="0">
              <a:spcBef>
                <a:spcPts val="0"/>
              </a:spcBef>
              <a:spcAft>
                <a:spcPts val="0"/>
              </a:spcAft>
              <a:buClr>
                <a:srgbClr val="2F5B9D"/>
              </a:buClr>
              <a:buSzPts val="1800"/>
              <a:buAutoNum type="arabicPeriod"/>
            </a:pPr>
            <a:r>
              <a:rPr lang="en"/>
              <a:t>Map reads against reference genome </a:t>
            </a:r>
            <a:r>
              <a:rPr lang="en">
                <a:solidFill>
                  <a:srgbClr val="2F5B9D"/>
                </a:solidFill>
              </a:rPr>
              <a:t>[partially common]</a:t>
            </a:r>
            <a:endParaRPr/>
          </a:p>
          <a:p>
            <a:pPr indent="-342900" lvl="0" marL="457200" rtl="0">
              <a:spcBef>
                <a:spcPts val="0"/>
              </a:spcBef>
              <a:spcAft>
                <a:spcPts val="0"/>
              </a:spcAft>
              <a:buClr>
                <a:srgbClr val="2F5B9D"/>
              </a:buClr>
              <a:buSzPts val="1800"/>
              <a:buAutoNum type="arabicPeriod"/>
            </a:pPr>
            <a:r>
              <a:rPr lang="en"/>
              <a:t>Peak calling with different methods and consensus peak identification</a:t>
            </a:r>
            <a:endParaRPr/>
          </a:p>
          <a:p>
            <a:pPr indent="-342900" lvl="0" marL="457200" rtl="0">
              <a:spcBef>
                <a:spcPts val="0"/>
              </a:spcBef>
              <a:spcAft>
                <a:spcPts val="0"/>
              </a:spcAft>
              <a:buClr>
                <a:srgbClr val="2F5B9D"/>
              </a:buClr>
              <a:buSzPts val="1800"/>
              <a:buAutoNum type="arabicPeriod"/>
            </a:pPr>
            <a:r>
              <a:rPr lang="en"/>
              <a:t>Annotate peaks</a:t>
            </a:r>
            <a:endParaRPr/>
          </a:p>
          <a:p>
            <a:pPr indent="-342900" lvl="0" marL="457200" rtl="0">
              <a:spcBef>
                <a:spcPts val="0"/>
              </a:spcBef>
              <a:spcAft>
                <a:spcPts val="0"/>
              </a:spcAft>
              <a:buClr>
                <a:srgbClr val="2F5B9D"/>
              </a:buClr>
              <a:buSzPts val="1800"/>
              <a:buAutoNum type="arabicPeriod"/>
            </a:pPr>
            <a:r>
              <a:rPr lang="en"/>
              <a:t>Differential binding analysis (DEGs)</a:t>
            </a:r>
            <a:endParaRPr/>
          </a:p>
          <a:p>
            <a:pPr indent="-342900" lvl="0" marL="457200" rtl="0">
              <a:spcBef>
                <a:spcPts val="0"/>
              </a:spcBef>
              <a:spcAft>
                <a:spcPts val="0"/>
              </a:spcAft>
              <a:buClr>
                <a:srgbClr val="2F5B9D"/>
              </a:buClr>
              <a:buSzPts val="1800"/>
              <a:buAutoNum type="arabicPeriod"/>
            </a:pPr>
            <a:r>
              <a:rPr lang="en"/>
              <a:t>Motif analysis of peak sequences</a:t>
            </a:r>
            <a:endParaRPr/>
          </a:p>
          <a:p>
            <a:pPr indent="-342900" lvl="0" marL="457200" rtl="0">
              <a:spcBef>
                <a:spcPts val="0"/>
              </a:spcBef>
              <a:spcAft>
                <a:spcPts val="0"/>
              </a:spcAft>
              <a:buClr>
                <a:srgbClr val="2F5B9D"/>
              </a:buClr>
              <a:buSzPts val="1800"/>
              <a:buAutoNum type="arabicPeriod"/>
            </a:pPr>
            <a:r>
              <a:rPr lang="en"/>
              <a:t>Gene set enrichment analysis </a:t>
            </a:r>
            <a:r>
              <a:rPr lang="en">
                <a:solidFill>
                  <a:srgbClr val="2F5B9D"/>
                </a:solidFill>
              </a:rPr>
              <a:t>[common]</a:t>
            </a:r>
            <a:endParaRPr>
              <a:solidFill>
                <a:srgbClr val="2F5B9D"/>
              </a:solidFill>
            </a:endParaRPr>
          </a:p>
          <a:p>
            <a:pPr indent="-342900" lvl="0" marL="457200" rtl="0">
              <a:spcBef>
                <a:spcPts val="0"/>
              </a:spcBef>
              <a:spcAft>
                <a:spcPts val="0"/>
              </a:spcAft>
              <a:buClr>
                <a:srgbClr val="2F5B9D"/>
              </a:buClr>
              <a:buSzPts val="1800"/>
              <a:buAutoNum type="arabicPeriod"/>
            </a:pPr>
            <a:r>
              <a:rPr lang="en">
                <a:solidFill>
                  <a:srgbClr val="FF0000"/>
                </a:solidFill>
              </a:rPr>
              <a:t>Challenge topics</a:t>
            </a:r>
            <a:r>
              <a:rPr lang="en"/>
              <a:t>:</a:t>
            </a:r>
            <a:endParaRPr/>
          </a:p>
          <a:p>
            <a:pPr indent="-317500" lvl="1" marL="1371600" rtl="0">
              <a:spcBef>
                <a:spcPts val="0"/>
              </a:spcBef>
              <a:spcAft>
                <a:spcPts val="0"/>
              </a:spcAft>
              <a:buClr>
                <a:srgbClr val="2F5B9D"/>
              </a:buClr>
              <a:buSzPts val="1400"/>
              <a:buAutoNum type="alphaLcPeriod"/>
            </a:pPr>
            <a:r>
              <a:rPr lang="en"/>
              <a:t>Comparison of peak calling methods (Landt et al., 2012; Cairns et al., 2011; Wilbanks and Facciotti, 2010)</a:t>
            </a:r>
            <a:endParaRPr/>
          </a:p>
          <a:p>
            <a:pPr indent="-317500" lvl="1" marL="1371600" rtl="0">
              <a:spcBef>
                <a:spcPts val="0"/>
              </a:spcBef>
              <a:spcAft>
                <a:spcPts val="0"/>
              </a:spcAft>
              <a:buClr>
                <a:srgbClr val="2F5B9D"/>
              </a:buClr>
              <a:buSzPts val="1400"/>
              <a:buAutoNum type="alphaLcPeriod"/>
            </a:pPr>
            <a:r>
              <a:rPr lang="en"/>
              <a:t>Comparison of motif discovery methods (Tompa et al., 2005; Machanick and Bailey, 2011)</a:t>
            </a:r>
            <a:endParaRPr/>
          </a:p>
          <a:p>
            <a:pPr indent="-317500" lvl="1" marL="1371600" rtl="0">
              <a:spcBef>
                <a:spcPts val="0"/>
              </a:spcBef>
              <a:spcAft>
                <a:spcPts val="0"/>
              </a:spcAft>
              <a:buClr>
                <a:srgbClr val="2F5B9D"/>
              </a:buClr>
              <a:buSzPts val="1400"/>
              <a:buAutoNum type="alphaLcPeriod"/>
            </a:pPr>
            <a:r>
              <a:rPr lang="en"/>
              <a:t>Comparison of motif finding methods</a:t>
            </a:r>
            <a:endParaRPr/>
          </a:p>
          <a:p>
            <a:pPr indent="-317500" lvl="1" marL="1371600" rtl="0">
              <a:spcBef>
                <a:spcPts val="0"/>
              </a:spcBef>
              <a:spcAft>
                <a:spcPts val="0"/>
              </a:spcAft>
              <a:buClr>
                <a:srgbClr val="2F5B9D"/>
              </a:buClr>
              <a:buSzPts val="1400"/>
              <a:buAutoNum type="alphaLcPeriod"/>
            </a:pPr>
            <a:r>
              <a:rPr lang="en"/>
              <a:t>Regulatory network analysis</a:t>
            </a:r>
            <a:endParaRPr/>
          </a:p>
          <a:p>
            <a:pPr indent="0" lvl="0" marL="0" marR="0" rtl="0" algn="l">
              <a:lnSpc>
                <a:spcPct val="115000"/>
              </a:lnSpc>
              <a:spcBef>
                <a:spcPts val="1600"/>
              </a:spcBef>
              <a:spcAft>
                <a:spcPts val="1600"/>
              </a:spcAft>
              <a:buNone/>
            </a:pPr>
            <a:r>
              <a:t/>
            </a:r>
            <a:endParaRPr sz="1600"/>
          </a:p>
        </p:txBody>
      </p:sp>
      <p:sp>
        <p:nvSpPr>
          <p:cNvPr id="180" name="Shape 18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Shape 185"/>
          <p:cNvSpPr txBox="1"/>
          <p:nvPr>
            <p:ph type="title"/>
          </p:nvPr>
        </p:nvSpPr>
        <p:spPr>
          <a:xfrm>
            <a:off x="311700" y="1402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VAR-Seq Analysis Workflow</a:t>
            </a:r>
            <a:endParaRPr/>
          </a:p>
        </p:txBody>
      </p:sp>
      <p:sp>
        <p:nvSpPr>
          <p:cNvPr id="186" name="Shape 186"/>
          <p:cNvSpPr txBox="1"/>
          <p:nvPr>
            <p:ph idx="1" type="body"/>
          </p:nvPr>
        </p:nvSpPr>
        <p:spPr>
          <a:xfrm>
            <a:off x="246650" y="869375"/>
            <a:ext cx="86652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Clr>
                <a:srgbClr val="2F5B9D"/>
              </a:buClr>
              <a:buSzPts val="1800"/>
              <a:buAutoNum type="arabicPeriod"/>
            </a:pPr>
            <a:r>
              <a:rPr lang="en"/>
              <a:t>Read quality assessment, filtering and trimming </a:t>
            </a:r>
            <a:r>
              <a:rPr lang="en">
                <a:solidFill>
                  <a:srgbClr val="2F5B9D"/>
                </a:solidFill>
              </a:rPr>
              <a:t>[common]</a:t>
            </a:r>
            <a:endParaRPr>
              <a:solidFill>
                <a:srgbClr val="2F5B9D"/>
              </a:solidFill>
            </a:endParaRPr>
          </a:p>
          <a:p>
            <a:pPr indent="-342900" lvl="0" marL="457200" rtl="0">
              <a:spcBef>
                <a:spcPts val="0"/>
              </a:spcBef>
              <a:spcAft>
                <a:spcPts val="0"/>
              </a:spcAft>
              <a:buClr>
                <a:srgbClr val="2F5B9D"/>
              </a:buClr>
              <a:buSzPts val="1800"/>
              <a:buAutoNum type="arabicPeriod"/>
            </a:pPr>
            <a:r>
              <a:rPr lang="en"/>
              <a:t>Map reads against reference genome </a:t>
            </a:r>
            <a:r>
              <a:rPr lang="en">
                <a:solidFill>
                  <a:srgbClr val="2F5B9D"/>
                </a:solidFill>
              </a:rPr>
              <a:t>[partially common]</a:t>
            </a:r>
            <a:endParaRPr>
              <a:solidFill>
                <a:srgbClr val="2F5B9D"/>
              </a:solidFill>
            </a:endParaRPr>
          </a:p>
          <a:p>
            <a:pPr indent="-342900" lvl="0" marL="457200" rtl="0">
              <a:spcBef>
                <a:spcPts val="0"/>
              </a:spcBef>
              <a:spcAft>
                <a:spcPts val="0"/>
              </a:spcAft>
              <a:buClr>
                <a:srgbClr val="2F5B9D"/>
              </a:buClr>
              <a:buSzPts val="1800"/>
              <a:buAutoNum type="arabicPeriod"/>
            </a:pPr>
            <a:r>
              <a:rPr lang="en"/>
              <a:t>SNP/Indel calling </a:t>
            </a:r>
            <a:endParaRPr/>
          </a:p>
          <a:p>
            <a:pPr indent="-342900" lvl="0" marL="457200" rtl="0">
              <a:spcBef>
                <a:spcPts val="0"/>
              </a:spcBef>
              <a:spcAft>
                <a:spcPts val="0"/>
              </a:spcAft>
              <a:buClr>
                <a:srgbClr val="2F5B9D"/>
              </a:buClr>
              <a:buSzPts val="1800"/>
              <a:buAutoNum type="arabicPeriod"/>
            </a:pPr>
            <a:r>
              <a:rPr lang="en"/>
              <a:t>Filter variants by confidence criteria</a:t>
            </a:r>
            <a:endParaRPr/>
          </a:p>
          <a:p>
            <a:pPr indent="-342900" lvl="0" marL="457200" rtl="0">
              <a:spcBef>
                <a:spcPts val="0"/>
              </a:spcBef>
              <a:spcAft>
                <a:spcPts val="0"/>
              </a:spcAft>
              <a:buClr>
                <a:srgbClr val="2F5B9D"/>
              </a:buClr>
              <a:buSzPts val="1800"/>
              <a:buAutoNum type="arabicPeriod"/>
            </a:pPr>
            <a:r>
              <a:rPr lang="en"/>
              <a:t>Annotate variants</a:t>
            </a:r>
            <a:endParaRPr/>
          </a:p>
          <a:p>
            <a:pPr indent="-342900" lvl="0" marL="457200" rtl="0">
              <a:spcBef>
                <a:spcPts val="0"/>
              </a:spcBef>
              <a:spcAft>
                <a:spcPts val="0"/>
              </a:spcAft>
              <a:buClr>
                <a:srgbClr val="2F5B9D"/>
              </a:buClr>
              <a:buSzPts val="1800"/>
              <a:buAutoNum type="arabicPeriod"/>
            </a:pPr>
            <a:r>
              <a:rPr lang="en"/>
              <a:t>Gene set enrichment analysis of affected genes </a:t>
            </a:r>
            <a:r>
              <a:rPr lang="en">
                <a:solidFill>
                  <a:srgbClr val="2F5B9D"/>
                </a:solidFill>
              </a:rPr>
              <a:t>[common]</a:t>
            </a:r>
            <a:endParaRPr>
              <a:solidFill>
                <a:srgbClr val="2F5B9D"/>
              </a:solidFill>
            </a:endParaRPr>
          </a:p>
          <a:p>
            <a:pPr indent="-342900" lvl="0" marL="457200" rtl="0">
              <a:spcBef>
                <a:spcPts val="0"/>
              </a:spcBef>
              <a:spcAft>
                <a:spcPts val="0"/>
              </a:spcAft>
              <a:buClr>
                <a:srgbClr val="2F5B9D"/>
              </a:buClr>
              <a:buSzPts val="1800"/>
              <a:buAutoNum type="arabicPeriod"/>
            </a:pPr>
            <a:r>
              <a:rPr lang="en">
                <a:solidFill>
                  <a:srgbClr val="FF0000"/>
                </a:solidFill>
              </a:rPr>
              <a:t>Challenge topics</a:t>
            </a:r>
            <a:r>
              <a:rPr lang="en"/>
              <a:t>:</a:t>
            </a:r>
            <a:endParaRPr/>
          </a:p>
          <a:p>
            <a:pPr indent="-317500" lvl="1" marL="1371600" rtl="0">
              <a:spcBef>
                <a:spcPts val="0"/>
              </a:spcBef>
              <a:spcAft>
                <a:spcPts val="0"/>
              </a:spcAft>
              <a:buClr>
                <a:srgbClr val="2F5B9D"/>
              </a:buClr>
              <a:buSzPts val="1400"/>
              <a:buAutoNum type="alphaLcPeriod"/>
            </a:pPr>
            <a:r>
              <a:rPr lang="en"/>
              <a:t>Comparison of alignment methods for SNP calling (Langmead and Salzberg, 2012; Nielsen et al., 2012)</a:t>
            </a:r>
            <a:endParaRPr/>
          </a:p>
          <a:p>
            <a:pPr indent="-317500" lvl="1" marL="1371600" rtl="0">
              <a:spcBef>
                <a:spcPts val="0"/>
              </a:spcBef>
              <a:spcAft>
                <a:spcPts val="0"/>
              </a:spcAft>
              <a:buClr>
                <a:srgbClr val="2F5B9D"/>
              </a:buClr>
              <a:buSzPts val="1400"/>
              <a:buAutoNum type="alphaLcPeriod"/>
            </a:pPr>
            <a:r>
              <a:rPr lang="en"/>
              <a:t>Comparison of SNP calling methods (Zeitouni et al., 2010; DePristo et al., 2011; Muralidharan et al., 2012)</a:t>
            </a:r>
            <a:endParaRPr/>
          </a:p>
          <a:p>
            <a:pPr indent="-317500" lvl="1" marL="1371600" rtl="0">
              <a:spcBef>
                <a:spcPts val="0"/>
              </a:spcBef>
              <a:spcAft>
                <a:spcPts val="0"/>
              </a:spcAft>
              <a:buClr>
                <a:srgbClr val="2F5B9D"/>
              </a:buClr>
              <a:buSzPts val="1400"/>
              <a:buAutoNum type="alphaLcPeriod"/>
            </a:pPr>
            <a:r>
              <a:rPr lang="en"/>
              <a:t>Generate variant genome sequence and annotations (DePristo et al., 2011)</a:t>
            </a:r>
            <a:endParaRPr/>
          </a:p>
          <a:p>
            <a:pPr indent="-317500" lvl="1" marL="1371600" rtl="0">
              <a:spcBef>
                <a:spcPts val="0"/>
              </a:spcBef>
              <a:spcAft>
                <a:spcPts val="0"/>
              </a:spcAft>
              <a:buClr>
                <a:srgbClr val="2F5B9D"/>
              </a:buClr>
              <a:buSzPts val="1400"/>
              <a:buAutoNum type="alphaLcPeriod"/>
            </a:pPr>
            <a:r>
              <a:rPr lang="en"/>
              <a:t>Identify variants affecting conserved protein regions, e.g. catalytic centers (Ng and Henikoff, 2003; Kumar et al., 2009)</a:t>
            </a:r>
            <a:endParaRPr/>
          </a:p>
          <a:p>
            <a:pPr indent="0" lvl="0" marL="0" rtl="0">
              <a:spcBef>
                <a:spcPts val="1600"/>
              </a:spcBef>
              <a:spcAft>
                <a:spcPts val="0"/>
              </a:spcAft>
              <a:buNone/>
            </a:pPr>
            <a:r>
              <a:t/>
            </a:r>
            <a:endParaRPr>
              <a:solidFill>
                <a:srgbClr val="2F5B9D"/>
              </a:solidFill>
            </a:endParaRPr>
          </a:p>
          <a:p>
            <a:pPr indent="0" lvl="0" marL="0" marR="0" rtl="0" algn="l">
              <a:lnSpc>
                <a:spcPct val="115000"/>
              </a:lnSpc>
              <a:spcBef>
                <a:spcPts val="1600"/>
              </a:spcBef>
              <a:spcAft>
                <a:spcPts val="1600"/>
              </a:spcAft>
              <a:buNone/>
            </a:pPr>
            <a:r>
              <a:t/>
            </a:r>
            <a:endParaRPr sz="1600"/>
          </a:p>
        </p:txBody>
      </p:sp>
      <p:sp>
        <p:nvSpPr>
          <p:cNvPr id="187" name="Shape 18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Shape 6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Outline</a:t>
            </a:r>
            <a:endParaRPr/>
          </a:p>
        </p:txBody>
      </p:sp>
      <p:sp>
        <p:nvSpPr>
          <p:cNvPr id="67" name="Shape 67"/>
          <p:cNvSpPr txBox="1"/>
          <p:nvPr>
            <p:ph idx="1" type="body"/>
          </p:nvPr>
        </p:nvSpPr>
        <p:spPr>
          <a:xfrm>
            <a:off x="94250" y="1174175"/>
            <a:ext cx="87678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
            </a:pPr>
            <a:r>
              <a:rPr lang="en"/>
              <a:t>Organization of Course</a:t>
            </a:r>
            <a:endParaRPr/>
          </a:p>
          <a:p>
            <a:pPr indent="-317500" lvl="1" marL="914400" rtl="0">
              <a:lnSpc>
                <a:spcPct val="100000"/>
              </a:lnSpc>
              <a:spcBef>
                <a:spcPts val="0"/>
              </a:spcBef>
              <a:spcAft>
                <a:spcPts val="0"/>
              </a:spcAft>
              <a:buClr>
                <a:srgbClr val="999999"/>
              </a:buClr>
              <a:buSzPts val="1400"/>
              <a:buAutoNum type="romanUcPeriod"/>
            </a:pPr>
            <a:r>
              <a:rPr lang="en">
                <a:solidFill>
                  <a:srgbClr val="999999"/>
                </a:solidFill>
              </a:rPr>
              <a:t>Description</a:t>
            </a:r>
            <a:endParaRPr>
              <a:solidFill>
                <a:srgbClr val="999999"/>
              </a:solidFill>
            </a:endParaRPr>
          </a:p>
          <a:p>
            <a:pPr indent="-317500" lvl="1" marL="914400" rtl="0">
              <a:lnSpc>
                <a:spcPct val="100000"/>
              </a:lnSpc>
              <a:spcBef>
                <a:spcPts val="0"/>
              </a:spcBef>
              <a:spcAft>
                <a:spcPts val="0"/>
              </a:spcAft>
              <a:buClr>
                <a:srgbClr val="999999"/>
              </a:buClr>
              <a:buSzPts val="1400"/>
              <a:buAutoNum type="romanUcPeriod"/>
            </a:pPr>
            <a:r>
              <a:rPr lang="en">
                <a:solidFill>
                  <a:srgbClr val="999999"/>
                </a:solidFill>
              </a:rPr>
              <a:t>Course Components</a:t>
            </a:r>
            <a:endParaRPr>
              <a:solidFill>
                <a:srgbClr val="999999"/>
              </a:solidFill>
            </a:endParaRPr>
          </a:p>
          <a:p>
            <a:pPr indent="-317500" lvl="1" marL="914400" rtl="0">
              <a:lnSpc>
                <a:spcPct val="100000"/>
              </a:lnSpc>
              <a:spcBef>
                <a:spcPts val="0"/>
              </a:spcBef>
              <a:spcAft>
                <a:spcPts val="0"/>
              </a:spcAft>
              <a:buClr>
                <a:srgbClr val="999999"/>
              </a:buClr>
              <a:buSzPts val="1400"/>
              <a:buAutoNum type="romanUcPeriod"/>
            </a:pPr>
            <a:r>
              <a:rPr lang="en">
                <a:solidFill>
                  <a:srgbClr val="999999"/>
                </a:solidFill>
              </a:rPr>
              <a:t>Grading</a:t>
            </a:r>
            <a:endParaRPr>
              <a:solidFill>
                <a:srgbClr val="999999"/>
              </a:solidFill>
            </a:endParaRPr>
          </a:p>
          <a:p>
            <a:pPr indent="-342900" lvl="0" marL="457200" rtl="0">
              <a:spcBef>
                <a:spcPts val="1000"/>
              </a:spcBef>
              <a:spcAft>
                <a:spcPts val="0"/>
              </a:spcAft>
              <a:buClr>
                <a:srgbClr val="999999"/>
              </a:buClr>
              <a:buSzPts val="1800"/>
              <a:buChar char=" "/>
            </a:pPr>
            <a:r>
              <a:rPr lang="en">
                <a:solidFill>
                  <a:srgbClr val="999999"/>
                </a:solidFill>
              </a:rPr>
              <a:t>Topics</a:t>
            </a:r>
            <a:endParaRPr>
              <a:solidFill>
                <a:srgbClr val="999999"/>
              </a:solidFill>
            </a:endParaRPr>
          </a:p>
          <a:p>
            <a:pPr indent="-317500" lvl="1" marL="914400" rtl="0">
              <a:spcBef>
                <a:spcPts val="0"/>
              </a:spcBef>
              <a:spcAft>
                <a:spcPts val="0"/>
              </a:spcAft>
              <a:buClr>
                <a:srgbClr val="999999"/>
              </a:buClr>
              <a:buSzPts val="1400"/>
              <a:buAutoNum type="romanUcPeriod"/>
            </a:pPr>
            <a:r>
              <a:rPr lang="en">
                <a:solidFill>
                  <a:srgbClr val="999999"/>
                </a:solidFill>
              </a:rPr>
              <a:t>Databases and Analysis Tools (10%)</a:t>
            </a:r>
            <a:endParaRPr>
              <a:solidFill>
                <a:srgbClr val="999999"/>
              </a:solidFill>
            </a:endParaRPr>
          </a:p>
          <a:p>
            <a:pPr indent="-317500" lvl="1" marL="914400" rtl="0">
              <a:spcBef>
                <a:spcPts val="0"/>
              </a:spcBef>
              <a:spcAft>
                <a:spcPts val="0"/>
              </a:spcAft>
              <a:buClr>
                <a:srgbClr val="999999"/>
              </a:buClr>
              <a:buSzPts val="1400"/>
              <a:buAutoNum type="romanUcPeriod"/>
            </a:pPr>
            <a:r>
              <a:rPr lang="en">
                <a:solidFill>
                  <a:srgbClr val="999999"/>
                </a:solidFill>
              </a:rPr>
              <a:t>Sequence Analysis (30%)</a:t>
            </a:r>
            <a:endParaRPr>
              <a:solidFill>
                <a:srgbClr val="999999"/>
              </a:solidFill>
            </a:endParaRPr>
          </a:p>
          <a:p>
            <a:pPr indent="-317500" lvl="1" marL="914400" rtl="0">
              <a:spcBef>
                <a:spcPts val="0"/>
              </a:spcBef>
              <a:spcAft>
                <a:spcPts val="0"/>
              </a:spcAft>
              <a:buClr>
                <a:srgbClr val="999999"/>
              </a:buClr>
              <a:buSzPts val="1400"/>
              <a:buAutoNum type="romanUcPeriod"/>
            </a:pPr>
            <a:r>
              <a:rPr lang="en">
                <a:solidFill>
                  <a:srgbClr val="999999"/>
                </a:solidFill>
              </a:rPr>
              <a:t>Analysis of Profiling Data (20%)</a:t>
            </a:r>
            <a:endParaRPr>
              <a:solidFill>
                <a:srgbClr val="999999"/>
              </a:solidFill>
            </a:endParaRPr>
          </a:p>
          <a:p>
            <a:pPr indent="-317500" lvl="1" marL="914400" rtl="0">
              <a:spcBef>
                <a:spcPts val="0"/>
              </a:spcBef>
              <a:spcAft>
                <a:spcPts val="0"/>
              </a:spcAft>
              <a:buClr>
                <a:srgbClr val="999999"/>
              </a:buClr>
              <a:buSzPts val="1400"/>
              <a:buAutoNum type="romanUcPeriod"/>
            </a:pPr>
            <a:r>
              <a:rPr lang="en">
                <a:solidFill>
                  <a:srgbClr val="999999"/>
                </a:solidFill>
              </a:rPr>
              <a:t>Phylogenetics and Comparative Genomics (30%)</a:t>
            </a:r>
            <a:endParaRPr>
              <a:solidFill>
                <a:srgbClr val="999999"/>
              </a:solidFill>
            </a:endParaRPr>
          </a:p>
          <a:p>
            <a:pPr indent="-317500" lvl="1" marL="914400" rtl="0">
              <a:spcBef>
                <a:spcPts val="0"/>
              </a:spcBef>
              <a:spcAft>
                <a:spcPts val="0"/>
              </a:spcAft>
              <a:buClr>
                <a:srgbClr val="999999"/>
              </a:buClr>
              <a:buSzPts val="1400"/>
              <a:buAutoNum type="romanUcPeriod"/>
            </a:pPr>
            <a:r>
              <a:rPr lang="en">
                <a:solidFill>
                  <a:srgbClr val="999999"/>
                </a:solidFill>
              </a:rPr>
              <a:t>Chemical Genomics (10%)</a:t>
            </a:r>
            <a:endParaRPr>
              <a:solidFill>
                <a:srgbClr val="999999"/>
              </a:solidFill>
            </a:endParaRPr>
          </a:p>
          <a:p>
            <a:pPr indent="-342900" lvl="0" marL="457200" rtl="0">
              <a:spcBef>
                <a:spcPts val="1000"/>
              </a:spcBef>
              <a:spcAft>
                <a:spcPts val="0"/>
              </a:spcAft>
              <a:buClr>
                <a:srgbClr val="999999"/>
              </a:buClr>
              <a:buSzPts val="1800"/>
              <a:buChar char=" "/>
            </a:pPr>
            <a:r>
              <a:rPr lang="en">
                <a:solidFill>
                  <a:srgbClr val="999999"/>
                </a:solidFill>
              </a:rPr>
              <a:t>Course Projects</a:t>
            </a:r>
            <a:endParaRPr>
              <a:solidFill>
                <a:srgbClr val="999999"/>
              </a:solidFill>
            </a:endParaRPr>
          </a:p>
          <a:p>
            <a:pPr indent="-342900" lvl="0" marL="457200" rtl="0">
              <a:spcBef>
                <a:spcPts val="1000"/>
              </a:spcBef>
              <a:spcAft>
                <a:spcPts val="0"/>
              </a:spcAft>
              <a:buClr>
                <a:srgbClr val="999999"/>
              </a:buClr>
              <a:buSzPts val="1800"/>
              <a:buChar char=" "/>
            </a:pPr>
            <a:r>
              <a:rPr lang="en">
                <a:solidFill>
                  <a:srgbClr val="999999"/>
                </a:solidFill>
              </a:rPr>
              <a:t>References</a:t>
            </a:r>
            <a:endParaRPr>
              <a:solidFill>
                <a:srgbClr val="999999"/>
              </a:solidFill>
            </a:endParaRPr>
          </a:p>
          <a:p>
            <a:pPr indent="0" lvl="0" marL="0" rtl="0">
              <a:spcBef>
                <a:spcPts val="1600"/>
              </a:spcBef>
              <a:spcAft>
                <a:spcPts val="1600"/>
              </a:spcAft>
              <a:buNone/>
            </a:pPr>
            <a:r>
              <a:t/>
            </a:r>
            <a:endParaRPr/>
          </a:p>
        </p:txBody>
      </p:sp>
      <p:sp>
        <p:nvSpPr>
          <p:cNvPr id="68" name="Shape 6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sp>
        <p:nvSpPr>
          <p:cNvPr id="192" name="Shape 192"/>
          <p:cNvSpPr txBox="1"/>
          <p:nvPr>
            <p:ph type="title"/>
          </p:nvPr>
        </p:nvSpPr>
        <p:spPr>
          <a:xfrm>
            <a:off x="311700" y="1402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Analysis Steps Shared Among Workflow Projects </a:t>
            </a:r>
            <a:endParaRPr/>
          </a:p>
        </p:txBody>
      </p:sp>
      <p:sp>
        <p:nvSpPr>
          <p:cNvPr id="193" name="Shape 193"/>
          <p:cNvSpPr txBox="1"/>
          <p:nvPr>
            <p:ph idx="1" type="body"/>
          </p:nvPr>
        </p:nvSpPr>
        <p:spPr>
          <a:xfrm>
            <a:off x="399050" y="1478975"/>
            <a:ext cx="86652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Clr>
                <a:srgbClr val="2F5B9D"/>
              </a:buClr>
              <a:buSzPts val="1800"/>
              <a:buAutoNum type="arabicPeriod"/>
            </a:pPr>
            <a:r>
              <a:rPr lang="en"/>
              <a:t>Read quality assessment, filtering and trimming</a:t>
            </a:r>
            <a:endParaRPr/>
          </a:p>
          <a:p>
            <a:pPr indent="-342900" lvl="0" marL="457200" rtl="0">
              <a:spcBef>
                <a:spcPts val="1000"/>
              </a:spcBef>
              <a:spcAft>
                <a:spcPts val="0"/>
              </a:spcAft>
              <a:buClr>
                <a:srgbClr val="2F5B9D"/>
              </a:buClr>
              <a:buSzPts val="1800"/>
              <a:buAutoNum type="arabicPeriod"/>
            </a:pPr>
            <a:r>
              <a:rPr lang="en"/>
              <a:t>Map reads against reference genome: only partially common, because alignment algorithm varies</a:t>
            </a:r>
            <a:endParaRPr/>
          </a:p>
          <a:p>
            <a:pPr indent="-342900" lvl="0" marL="457200" rtl="0">
              <a:spcBef>
                <a:spcPts val="1000"/>
              </a:spcBef>
              <a:spcAft>
                <a:spcPts val="0"/>
              </a:spcAft>
              <a:buClr>
                <a:srgbClr val="2F5B9D"/>
              </a:buClr>
              <a:buSzPts val="1800"/>
              <a:buAutoNum type="arabicPeriod"/>
            </a:pPr>
            <a:r>
              <a:rPr lang="en"/>
              <a:t>Gene set enrichment analysis</a:t>
            </a:r>
            <a:endParaRPr/>
          </a:p>
          <a:p>
            <a:pPr indent="0" lvl="0" marL="0" rtl="0">
              <a:spcBef>
                <a:spcPts val="1000"/>
              </a:spcBef>
              <a:spcAft>
                <a:spcPts val="0"/>
              </a:spcAft>
              <a:buNone/>
            </a:pPr>
            <a:r>
              <a:t/>
            </a:r>
            <a:endParaRPr>
              <a:solidFill>
                <a:srgbClr val="2F5B9D"/>
              </a:solidFill>
            </a:endParaRPr>
          </a:p>
          <a:p>
            <a:pPr indent="0" lvl="0" marL="0" marR="0" rtl="0" algn="l">
              <a:lnSpc>
                <a:spcPct val="115000"/>
              </a:lnSpc>
              <a:spcBef>
                <a:spcPts val="1600"/>
              </a:spcBef>
              <a:spcAft>
                <a:spcPts val="1600"/>
              </a:spcAft>
              <a:buNone/>
            </a:pPr>
            <a:r>
              <a:t/>
            </a:r>
            <a:endParaRPr sz="1600"/>
          </a:p>
        </p:txBody>
      </p:sp>
      <p:sp>
        <p:nvSpPr>
          <p:cNvPr id="194" name="Shape 19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sp>
        <p:nvSpPr>
          <p:cNvPr id="199" name="Shape 199"/>
          <p:cNvSpPr txBox="1"/>
          <p:nvPr>
            <p:ph type="title"/>
          </p:nvPr>
        </p:nvSpPr>
        <p:spPr>
          <a:xfrm>
            <a:off x="311700" y="1402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Analysis Environments Used by this Course </a:t>
            </a:r>
            <a:endParaRPr/>
          </a:p>
        </p:txBody>
      </p:sp>
      <p:sp>
        <p:nvSpPr>
          <p:cNvPr id="200" name="Shape 200"/>
          <p:cNvSpPr txBox="1"/>
          <p:nvPr>
            <p:ph idx="1" type="body"/>
          </p:nvPr>
        </p:nvSpPr>
        <p:spPr>
          <a:xfrm>
            <a:off x="399050" y="1478975"/>
            <a:ext cx="86652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Clr>
                <a:srgbClr val="2F5B9D"/>
              </a:buClr>
              <a:buSzPts val="1800"/>
              <a:buAutoNum type="arabicPeriod"/>
            </a:pPr>
            <a:r>
              <a:rPr lang="en"/>
              <a:t>Linux command-line using research computer cluster (Biocluster/HPCC)</a:t>
            </a:r>
            <a:endParaRPr/>
          </a:p>
          <a:p>
            <a:pPr indent="-342900" lvl="0" marL="457200" rtl="0">
              <a:spcBef>
                <a:spcPts val="1000"/>
              </a:spcBef>
              <a:spcAft>
                <a:spcPts val="0"/>
              </a:spcAft>
              <a:buClr>
                <a:srgbClr val="2F5B9D"/>
              </a:buClr>
              <a:buSzPts val="1800"/>
              <a:buAutoNum type="arabicPeriod"/>
            </a:pPr>
            <a:r>
              <a:rPr lang="en"/>
              <a:t>R and Bioconductor (RStudio can be useful for beginners)</a:t>
            </a:r>
            <a:endParaRPr/>
          </a:p>
          <a:p>
            <a:pPr indent="-342900" lvl="0" marL="457200" rtl="0">
              <a:spcBef>
                <a:spcPts val="1000"/>
              </a:spcBef>
              <a:spcAft>
                <a:spcPts val="0"/>
              </a:spcAft>
              <a:buClr>
                <a:srgbClr val="2F5B9D"/>
              </a:buClr>
              <a:buSzPts val="1800"/>
              <a:buAutoNum type="arabicPeriod"/>
            </a:pPr>
            <a:r>
              <a:rPr lang="en"/>
              <a:t>Project reports will be written in R Markdown (or knitr/Latex). This programmable approach is important for reproducible scientific data analysis.</a:t>
            </a:r>
            <a:endParaRPr/>
          </a:p>
          <a:p>
            <a:pPr indent="-342900" lvl="0" marL="457200" rtl="0">
              <a:spcBef>
                <a:spcPts val="1000"/>
              </a:spcBef>
              <a:spcAft>
                <a:spcPts val="0"/>
              </a:spcAft>
              <a:buClr>
                <a:srgbClr val="2F5B9D"/>
              </a:buClr>
              <a:buSzPts val="1800"/>
              <a:buAutoNum type="arabicPeriod"/>
            </a:pPr>
            <a:r>
              <a:rPr lang="en"/>
              <a:t>Required programming skills will be taught throughout course</a:t>
            </a:r>
            <a:endParaRPr/>
          </a:p>
          <a:p>
            <a:pPr indent="0" lvl="0" marL="0" rtl="0">
              <a:spcBef>
                <a:spcPts val="1000"/>
              </a:spcBef>
              <a:spcAft>
                <a:spcPts val="0"/>
              </a:spcAft>
              <a:buNone/>
            </a:pPr>
            <a:r>
              <a:t/>
            </a:r>
            <a:endParaRPr/>
          </a:p>
          <a:p>
            <a:pPr indent="0" lvl="0" marL="0" rtl="0">
              <a:spcBef>
                <a:spcPts val="1600"/>
              </a:spcBef>
              <a:spcAft>
                <a:spcPts val="0"/>
              </a:spcAft>
              <a:buNone/>
            </a:pPr>
            <a:r>
              <a:t/>
            </a:r>
            <a:endParaRPr>
              <a:solidFill>
                <a:srgbClr val="2F5B9D"/>
              </a:solidFill>
            </a:endParaRPr>
          </a:p>
          <a:p>
            <a:pPr indent="0" lvl="0" marL="0" marR="0" rtl="0" algn="l">
              <a:lnSpc>
                <a:spcPct val="115000"/>
              </a:lnSpc>
              <a:spcBef>
                <a:spcPts val="1600"/>
              </a:spcBef>
              <a:spcAft>
                <a:spcPts val="1600"/>
              </a:spcAft>
              <a:buNone/>
            </a:pPr>
            <a:r>
              <a:t/>
            </a:r>
            <a:endParaRPr sz="1600"/>
          </a:p>
        </p:txBody>
      </p:sp>
      <p:sp>
        <p:nvSpPr>
          <p:cNvPr id="201" name="Shape 20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sp>
        <p:nvSpPr>
          <p:cNvPr id="206" name="Shape 206"/>
          <p:cNvSpPr txBox="1"/>
          <p:nvPr>
            <p:ph type="title"/>
          </p:nvPr>
        </p:nvSpPr>
        <p:spPr>
          <a:xfrm>
            <a:off x="311700" y="1402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Laptop and Software Requirements </a:t>
            </a:r>
            <a:endParaRPr/>
          </a:p>
        </p:txBody>
      </p:sp>
      <p:sp>
        <p:nvSpPr>
          <p:cNvPr id="207" name="Shape 207"/>
          <p:cNvSpPr txBox="1"/>
          <p:nvPr>
            <p:ph idx="1" type="body"/>
          </p:nvPr>
        </p:nvSpPr>
        <p:spPr>
          <a:xfrm>
            <a:off x="246650" y="869375"/>
            <a:ext cx="86652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Clr>
                <a:schemeClr val="dk2"/>
              </a:buClr>
              <a:buSzPts val="1800"/>
              <a:buAutoNum type="arabicPeriod"/>
            </a:pPr>
            <a:r>
              <a:rPr lang="en"/>
              <a:t>Laptop with </a:t>
            </a:r>
            <a:r>
              <a:rPr lang="en">
                <a:highlight>
                  <a:srgbClr val="FFFFFF"/>
                </a:highlight>
              </a:rPr>
              <a:t>functional wireless connection required for most class meetings. Tablet computers with mobile operating systems are not suitable. </a:t>
            </a:r>
            <a:endParaRPr>
              <a:highlight>
                <a:srgbClr val="FFFFFF"/>
              </a:highlight>
            </a:endParaRPr>
          </a:p>
          <a:p>
            <a:pPr indent="-342900" lvl="0" marL="457200" rtl="0">
              <a:spcBef>
                <a:spcPts val="0"/>
              </a:spcBef>
              <a:spcAft>
                <a:spcPts val="0"/>
              </a:spcAft>
              <a:buClr>
                <a:schemeClr val="dk2"/>
              </a:buClr>
              <a:buSzPts val="1800"/>
              <a:buAutoNum type="arabicPeriod"/>
            </a:pPr>
            <a:r>
              <a:rPr lang="en">
                <a:highlight>
                  <a:srgbClr val="FFFFFF"/>
                </a:highlight>
              </a:rPr>
              <a:t>User accounts on UCR’s research computer cluster (biocluster/HPCC) will be provided at the beginning of the course. </a:t>
            </a:r>
            <a:r>
              <a:rPr lang="en"/>
              <a:t>If you do not have a biocluster account, please sign up </a:t>
            </a:r>
            <a:r>
              <a:rPr lang="en" u="sng">
                <a:solidFill>
                  <a:schemeClr val="hlink"/>
                </a:solidFill>
                <a:hlinkClick r:id="rId3"/>
              </a:rPr>
              <a:t>here</a:t>
            </a:r>
            <a:r>
              <a:rPr lang="en"/>
              <a:t>.</a:t>
            </a:r>
            <a:endParaRPr/>
          </a:p>
          <a:p>
            <a:pPr indent="-342900" lvl="0" marL="457200" rtl="0">
              <a:spcBef>
                <a:spcPts val="0"/>
              </a:spcBef>
              <a:spcAft>
                <a:spcPts val="0"/>
              </a:spcAft>
              <a:buClr>
                <a:schemeClr val="dk2"/>
              </a:buClr>
              <a:buSzPts val="1800"/>
              <a:buAutoNum type="arabicPeriod"/>
            </a:pPr>
            <a:r>
              <a:rPr lang="en"/>
              <a:t>Each student needs a personal GitHub account. Please provide your GitHub username </a:t>
            </a:r>
            <a:r>
              <a:rPr lang="en" u="sng">
                <a:solidFill>
                  <a:schemeClr val="accent5"/>
                </a:solidFill>
                <a:hlinkClick r:id="rId4"/>
              </a:rPr>
              <a:t>here</a:t>
            </a:r>
            <a:r>
              <a:rPr lang="en"/>
              <a:t>. Course assignments will be submitted by students to private GitHub accounts provided by instructor (one for each student).</a:t>
            </a:r>
            <a:endParaRPr/>
          </a:p>
          <a:p>
            <a:pPr indent="-342900" lvl="0" marL="457200" rtl="0">
              <a:spcBef>
                <a:spcPts val="0"/>
              </a:spcBef>
              <a:spcAft>
                <a:spcPts val="0"/>
              </a:spcAft>
              <a:buClr>
                <a:srgbClr val="2F5B9D"/>
              </a:buClr>
              <a:buSzPts val="1800"/>
              <a:buAutoNum type="arabicPeriod"/>
            </a:pPr>
            <a:r>
              <a:rPr lang="en"/>
              <a:t>Software requirements:</a:t>
            </a:r>
            <a:endParaRPr/>
          </a:p>
          <a:p>
            <a:pPr indent="-317500" lvl="1" marL="1371600" rtl="0">
              <a:spcBef>
                <a:spcPts val="0"/>
              </a:spcBef>
              <a:spcAft>
                <a:spcPts val="0"/>
              </a:spcAft>
              <a:buClr>
                <a:srgbClr val="2F5B9D"/>
              </a:buClr>
              <a:buSzPts val="1400"/>
              <a:buAutoNum type="alphaLcPeriod"/>
            </a:pPr>
            <a:r>
              <a:rPr lang="en"/>
              <a:t>ssh terminal: </a:t>
            </a:r>
            <a:r>
              <a:rPr lang="en">
                <a:solidFill>
                  <a:schemeClr val="dk1"/>
                </a:solidFill>
                <a:highlight>
                  <a:srgbClr val="FFFFFF"/>
                </a:highlight>
              </a:rPr>
              <a:t> </a:t>
            </a:r>
            <a:r>
              <a:rPr lang="en" u="sng">
                <a:solidFill>
                  <a:schemeClr val="hlink"/>
                </a:solidFill>
                <a:highlight>
                  <a:srgbClr val="FFFFFF"/>
                </a:highlight>
                <a:hlinkClick r:id="rId5"/>
              </a:rPr>
              <a:t>iTerm2</a:t>
            </a:r>
            <a:r>
              <a:rPr lang="en">
                <a:solidFill>
                  <a:schemeClr val="dk1"/>
                </a:solidFill>
                <a:highlight>
                  <a:srgbClr val="FFFFFF"/>
                </a:highlight>
              </a:rPr>
              <a:t> </a:t>
            </a:r>
            <a:r>
              <a:rPr lang="en">
                <a:highlight>
                  <a:srgbClr val="FFFFFF"/>
                </a:highlight>
              </a:rPr>
              <a:t>on OS X and</a:t>
            </a:r>
            <a:r>
              <a:rPr lang="en">
                <a:solidFill>
                  <a:schemeClr val="dk1"/>
                </a:solidFill>
                <a:highlight>
                  <a:srgbClr val="FFFFFF"/>
                </a:highlight>
              </a:rPr>
              <a:t> </a:t>
            </a:r>
            <a:r>
              <a:rPr lang="en" u="sng">
                <a:solidFill>
                  <a:schemeClr val="hlink"/>
                </a:solidFill>
                <a:highlight>
                  <a:srgbClr val="FFFFFF"/>
                </a:highlight>
                <a:hlinkClick r:id="rId6"/>
              </a:rPr>
              <a:t>PuTTY</a:t>
            </a:r>
            <a:r>
              <a:rPr lang="en">
                <a:solidFill>
                  <a:schemeClr val="dk1"/>
                </a:solidFill>
                <a:highlight>
                  <a:srgbClr val="FFFFFF"/>
                </a:highlight>
              </a:rPr>
              <a:t> </a:t>
            </a:r>
            <a:r>
              <a:rPr lang="en">
                <a:highlight>
                  <a:srgbClr val="FFFFFF"/>
                </a:highlight>
              </a:rPr>
              <a:t>or</a:t>
            </a:r>
            <a:r>
              <a:rPr lang="en">
                <a:solidFill>
                  <a:schemeClr val="dk1"/>
                </a:solidFill>
                <a:highlight>
                  <a:srgbClr val="FFFFFF"/>
                </a:highlight>
              </a:rPr>
              <a:t> </a:t>
            </a:r>
            <a:r>
              <a:rPr lang="en" u="sng">
                <a:solidFill>
                  <a:schemeClr val="hlink"/>
                </a:solidFill>
                <a:highlight>
                  <a:srgbClr val="FFFFFF"/>
                </a:highlight>
                <a:hlinkClick r:id="rId7"/>
              </a:rPr>
              <a:t>MobaXterm</a:t>
            </a:r>
            <a:r>
              <a:rPr lang="en">
                <a:solidFill>
                  <a:schemeClr val="dk1"/>
                </a:solidFill>
                <a:highlight>
                  <a:srgbClr val="FFFFFF"/>
                </a:highlight>
              </a:rPr>
              <a:t> </a:t>
            </a:r>
            <a:r>
              <a:rPr lang="en">
                <a:highlight>
                  <a:srgbClr val="FFFFFF"/>
                </a:highlight>
              </a:rPr>
              <a:t>on Windows</a:t>
            </a:r>
            <a:endParaRPr/>
          </a:p>
          <a:p>
            <a:pPr indent="-317500" lvl="1" marL="1371600" rtl="0">
              <a:spcBef>
                <a:spcPts val="0"/>
              </a:spcBef>
              <a:spcAft>
                <a:spcPts val="0"/>
              </a:spcAft>
              <a:buClr>
                <a:srgbClr val="2F5B9D"/>
              </a:buClr>
              <a:buSzPts val="1400"/>
              <a:buAutoNum type="alphaLcPeriod"/>
            </a:pPr>
            <a:r>
              <a:rPr lang="en"/>
              <a:t>Recent internet browser version (</a:t>
            </a:r>
            <a:r>
              <a:rPr i="1" lang="en"/>
              <a:t>e.g.</a:t>
            </a:r>
            <a:r>
              <a:rPr lang="en"/>
              <a:t> Chrome, Firefox or Safari)</a:t>
            </a:r>
            <a:endParaRPr/>
          </a:p>
          <a:p>
            <a:pPr indent="-317500" lvl="1" marL="1371600" rtl="0">
              <a:spcBef>
                <a:spcPts val="0"/>
              </a:spcBef>
              <a:spcAft>
                <a:spcPts val="0"/>
              </a:spcAft>
              <a:buClr>
                <a:srgbClr val="2F5B9D"/>
              </a:buClr>
              <a:buSzPts val="1400"/>
              <a:buAutoNum type="alphaLcPeriod"/>
            </a:pPr>
            <a:r>
              <a:rPr lang="en" u="sng">
                <a:solidFill>
                  <a:schemeClr val="hlink"/>
                </a:solidFill>
                <a:hlinkClick r:id="rId8"/>
              </a:rPr>
              <a:t>R</a:t>
            </a:r>
            <a:r>
              <a:rPr lang="en"/>
              <a:t> and </a:t>
            </a:r>
            <a:r>
              <a:rPr lang="en" u="sng">
                <a:solidFill>
                  <a:schemeClr val="hlink"/>
                </a:solidFill>
                <a:hlinkClick r:id="rId9"/>
              </a:rPr>
              <a:t>RStudio</a:t>
            </a:r>
            <a:r>
              <a:rPr lang="en"/>
              <a:t> </a:t>
            </a:r>
            <a:endParaRPr/>
          </a:p>
          <a:p>
            <a:pPr indent="-317500" lvl="1" marL="1371600" rtl="0">
              <a:spcBef>
                <a:spcPts val="0"/>
              </a:spcBef>
              <a:spcAft>
                <a:spcPts val="0"/>
              </a:spcAft>
              <a:buClr>
                <a:srgbClr val="2F5B9D"/>
              </a:buClr>
              <a:buSzPts val="1400"/>
              <a:buAutoNum type="alphaLcPeriod"/>
            </a:pPr>
            <a:r>
              <a:rPr lang="en"/>
              <a:t>Code editor: </a:t>
            </a:r>
            <a:r>
              <a:rPr i="1" lang="en"/>
              <a:t>e.g.</a:t>
            </a:r>
            <a:r>
              <a:rPr lang="en"/>
              <a:t> vim/nvim or emacs </a:t>
            </a:r>
            <a:endParaRPr/>
          </a:p>
          <a:p>
            <a:pPr indent="0" lvl="0" marL="0" rtl="0">
              <a:spcBef>
                <a:spcPts val="1600"/>
              </a:spcBef>
              <a:spcAft>
                <a:spcPts val="0"/>
              </a:spcAft>
              <a:buNone/>
            </a:pPr>
            <a:r>
              <a:t/>
            </a:r>
            <a:endParaRPr/>
          </a:p>
          <a:p>
            <a:pPr indent="0" lvl="0" marL="0" rtl="0">
              <a:spcBef>
                <a:spcPts val="1600"/>
              </a:spcBef>
              <a:spcAft>
                <a:spcPts val="0"/>
              </a:spcAft>
              <a:buNone/>
            </a:pPr>
            <a:r>
              <a:t/>
            </a:r>
            <a:endParaRPr>
              <a:solidFill>
                <a:srgbClr val="2F5B9D"/>
              </a:solidFill>
            </a:endParaRPr>
          </a:p>
          <a:p>
            <a:pPr indent="0" lvl="0" marL="0" marR="0" rtl="0" algn="l">
              <a:lnSpc>
                <a:spcPct val="115000"/>
              </a:lnSpc>
              <a:spcBef>
                <a:spcPts val="1600"/>
              </a:spcBef>
              <a:spcAft>
                <a:spcPts val="1600"/>
              </a:spcAft>
              <a:buNone/>
            </a:pPr>
            <a:r>
              <a:t/>
            </a:r>
            <a:endParaRPr sz="1600"/>
          </a:p>
        </p:txBody>
      </p:sp>
      <p:sp>
        <p:nvSpPr>
          <p:cNvPr id="208" name="Shape 20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2" name="Shape 212"/>
        <p:cNvGrpSpPr/>
        <p:nvPr/>
      </p:nvGrpSpPr>
      <p:grpSpPr>
        <a:xfrm>
          <a:off x="0" y="0"/>
          <a:ext cx="0" cy="0"/>
          <a:chOff x="0" y="0"/>
          <a:chExt cx="0" cy="0"/>
        </a:xfrm>
      </p:grpSpPr>
      <p:sp>
        <p:nvSpPr>
          <p:cNvPr id="213" name="Shape 213"/>
          <p:cNvSpPr txBox="1"/>
          <p:nvPr>
            <p:ph type="title"/>
          </p:nvPr>
        </p:nvSpPr>
        <p:spPr>
          <a:xfrm>
            <a:off x="311700" y="1402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Today’s Homework Assignment</a:t>
            </a:r>
            <a:endParaRPr/>
          </a:p>
        </p:txBody>
      </p:sp>
      <p:sp>
        <p:nvSpPr>
          <p:cNvPr id="214" name="Shape 214"/>
          <p:cNvSpPr txBox="1"/>
          <p:nvPr>
            <p:ph idx="1" type="body"/>
          </p:nvPr>
        </p:nvSpPr>
        <p:spPr>
          <a:xfrm>
            <a:off x="246650" y="1021775"/>
            <a:ext cx="86652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Clr>
                <a:srgbClr val="2F5B9D"/>
              </a:buClr>
              <a:buSzPts val="1800"/>
              <a:buAutoNum type="arabicPeriod"/>
            </a:pPr>
            <a:r>
              <a:rPr lang="en"/>
              <a:t>For sharing Google documents privately, please provide the email address you normally use to access Google services </a:t>
            </a:r>
            <a:r>
              <a:rPr lang="en" u="sng">
                <a:solidFill>
                  <a:schemeClr val="accent5"/>
                </a:solidFill>
                <a:hlinkClick r:id="rId3"/>
              </a:rPr>
              <a:t>here</a:t>
            </a:r>
            <a:r>
              <a:rPr lang="en"/>
              <a:t>.</a:t>
            </a:r>
            <a:endParaRPr/>
          </a:p>
          <a:p>
            <a:pPr indent="-342900" lvl="0" marL="457200" rtl="0">
              <a:spcBef>
                <a:spcPts val="0"/>
              </a:spcBef>
              <a:spcAft>
                <a:spcPts val="0"/>
              </a:spcAft>
              <a:buClr>
                <a:srgbClr val="2F5B9D"/>
              </a:buClr>
              <a:buSzPts val="1800"/>
              <a:buAutoNum type="arabicPeriod"/>
            </a:pPr>
            <a:r>
              <a:rPr lang="en">
                <a:highlight>
                  <a:srgbClr val="FFFFFF"/>
                </a:highlight>
              </a:rPr>
              <a:t>Upload your GitHub username </a:t>
            </a:r>
            <a:r>
              <a:rPr lang="en" u="sng">
                <a:solidFill>
                  <a:schemeClr val="accent5"/>
                </a:solidFill>
                <a:hlinkClick r:id="rId4"/>
              </a:rPr>
              <a:t>here</a:t>
            </a:r>
            <a:r>
              <a:rPr lang="en">
                <a:highlight>
                  <a:srgbClr val="FFFFFF"/>
                </a:highlight>
              </a:rPr>
              <a:t>. </a:t>
            </a:r>
            <a:r>
              <a:rPr lang="en"/>
              <a:t>If you do not have a personal GitHub account please generate one </a:t>
            </a:r>
            <a:r>
              <a:rPr lang="en" u="sng">
                <a:solidFill>
                  <a:schemeClr val="hlink"/>
                </a:solidFill>
                <a:hlinkClick r:id="rId5"/>
              </a:rPr>
              <a:t>here</a:t>
            </a:r>
            <a:r>
              <a:rPr lang="en"/>
              <a:t>. Note, a personal GitHub account is free. Applying for a </a:t>
            </a:r>
            <a:r>
              <a:rPr lang="en" u="sng">
                <a:solidFill>
                  <a:schemeClr val="hlink"/>
                </a:solidFill>
                <a:hlinkClick r:id="rId6"/>
              </a:rPr>
              <a:t>student account</a:t>
            </a:r>
            <a:r>
              <a:rPr lang="en"/>
              <a:t> may be best.</a:t>
            </a:r>
            <a:endParaRPr>
              <a:highlight>
                <a:srgbClr val="FFFFFF"/>
              </a:highlight>
            </a:endParaRPr>
          </a:p>
          <a:p>
            <a:pPr indent="-342900" lvl="0" marL="457200" rtl="0">
              <a:spcBef>
                <a:spcPts val="0"/>
              </a:spcBef>
              <a:spcAft>
                <a:spcPts val="0"/>
              </a:spcAft>
              <a:buClr>
                <a:srgbClr val="2F5B9D"/>
              </a:buClr>
              <a:buSzPts val="1800"/>
              <a:buAutoNum type="arabicPeriod"/>
            </a:pPr>
            <a:r>
              <a:rPr lang="en">
                <a:highlight>
                  <a:srgbClr val="FFFFFF"/>
                </a:highlight>
              </a:rPr>
              <a:t>Please provide your biocluster account name </a:t>
            </a:r>
            <a:r>
              <a:rPr lang="en" u="sng">
                <a:solidFill>
                  <a:schemeClr val="hlink"/>
                </a:solidFill>
                <a:highlight>
                  <a:srgbClr val="FFFFFF"/>
                </a:highlight>
                <a:hlinkClick r:id="rId7"/>
              </a:rPr>
              <a:t>here</a:t>
            </a:r>
            <a:r>
              <a:rPr lang="en">
                <a:highlight>
                  <a:srgbClr val="FFFFFF"/>
                </a:highlight>
              </a:rPr>
              <a:t>. If you do not have an account yet, then please indicate this in the same column with ‘</a:t>
            </a:r>
            <a:r>
              <a:rPr i="1" lang="en">
                <a:highlight>
                  <a:srgbClr val="FFFFFF"/>
                </a:highlight>
              </a:rPr>
              <a:t>need account</a:t>
            </a:r>
            <a:r>
              <a:rPr lang="en">
                <a:highlight>
                  <a:srgbClr val="FFFFFF"/>
                </a:highlight>
              </a:rPr>
              <a:t>’.</a:t>
            </a:r>
            <a:endParaRPr>
              <a:highlight>
                <a:srgbClr val="FFFFFF"/>
              </a:highlight>
            </a:endParaRPr>
          </a:p>
          <a:p>
            <a:pPr indent="-342900" lvl="0" marL="457200" rtl="0">
              <a:spcBef>
                <a:spcPts val="0"/>
              </a:spcBef>
              <a:spcAft>
                <a:spcPts val="0"/>
              </a:spcAft>
              <a:buClr>
                <a:srgbClr val="2F5B9D"/>
              </a:buClr>
              <a:buSzPts val="1800"/>
              <a:buAutoNum type="arabicPeriod"/>
            </a:pPr>
            <a:r>
              <a:rPr lang="en">
                <a:highlight>
                  <a:srgbClr val="FFFFFF"/>
                </a:highlight>
              </a:rPr>
              <a:t>Due date of this homework assignment is Wed, April 4.</a:t>
            </a:r>
            <a:endParaRPr>
              <a:highlight>
                <a:srgbClr val="FFFFFF"/>
              </a:highlight>
            </a:endParaRPr>
          </a:p>
          <a:p>
            <a:pPr indent="0" lvl="0" marL="0" rtl="0">
              <a:spcBef>
                <a:spcPts val="1600"/>
              </a:spcBef>
              <a:spcAft>
                <a:spcPts val="0"/>
              </a:spcAft>
              <a:buNone/>
            </a:pPr>
            <a:r>
              <a:t/>
            </a:r>
            <a:endParaRPr/>
          </a:p>
          <a:p>
            <a:pPr indent="0" lvl="0" marL="0" rtl="0">
              <a:spcBef>
                <a:spcPts val="1600"/>
              </a:spcBef>
              <a:spcAft>
                <a:spcPts val="0"/>
              </a:spcAft>
              <a:buNone/>
            </a:pPr>
            <a:r>
              <a:t/>
            </a:r>
            <a:endParaRPr>
              <a:solidFill>
                <a:srgbClr val="2F5B9D"/>
              </a:solidFill>
            </a:endParaRPr>
          </a:p>
          <a:p>
            <a:pPr indent="0" lvl="0" marL="0" marR="0" rtl="0" algn="l">
              <a:lnSpc>
                <a:spcPct val="115000"/>
              </a:lnSpc>
              <a:spcBef>
                <a:spcPts val="1600"/>
              </a:spcBef>
              <a:spcAft>
                <a:spcPts val="1600"/>
              </a:spcAft>
              <a:buNone/>
            </a:pPr>
            <a:r>
              <a:t/>
            </a:r>
            <a:endParaRPr sz="1600"/>
          </a:p>
        </p:txBody>
      </p:sp>
      <p:sp>
        <p:nvSpPr>
          <p:cNvPr id="215" name="Shape 2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9" name="Shape 219"/>
        <p:cNvGrpSpPr/>
        <p:nvPr/>
      </p:nvGrpSpPr>
      <p:grpSpPr>
        <a:xfrm>
          <a:off x="0" y="0"/>
          <a:ext cx="0" cy="0"/>
          <a:chOff x="0" y="0"/>
          <a:chExt cx="0" cy="0"/>
        </a:xfrm>
      </p:grpSpPr>
      <p:sp>
        <p:nvSpPr>
          <p:cNvPr id="220" name="Shape 2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Outline</a:t>
            </a:r>
            <a:endParaRPr/>
          </a:p>
        </p:txBody>
      </p:sp>
      <p:sp>
        <p:nvSpPr>
          <p:cNvPr id="221" name="Shape 221"/>
          <p:cNvSpPr txBox="1"/>
          <p:nvPr>
            <p:ph idx="1" type="body"/>
          </p:nvPr>
        </p:nvSpPr>
        <p:spPr>
          <a:xfrm>
            <a:off x="94250" y="1174175"/>
            <a:ext cx="87678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Clr>
                <a:srgbClr val="999999"/>
              </a:buClr>
              <a:buSzPts val="1800"/>
              <a:buChar char=" "/>
            </a:pPr>
            <a:r>
              <a:rPr lang="en">
                <a:solidFill>
                  <a:srgbClr val="999999"/>
                </a:solidFill>
              </a:rPr>
              <a:t>Organization of Course</a:t>
            </a:r>
            <a:endParaRPr>
              <a:solidFill>
                <a:srgbClr val="999999"/>
              </a:solidFill>
            </a:endParaRPr>
          </a:p>
          <a:p>
            <a:pPr indent="-317500" lvl="1" marL="914400" rtl="0">
              <a:lnSpc>
                <a:spcPct val="100000"/>
              </a:lnSpc>
              <a:spcBef>
                <a:spcPts val="0"/>
              </a:spcBef>
              <a:spcAft>
                <a:spcPts val="0"/>
              </a:spcAft>
              <a:buClr>
                <a:srgbClr val="999999"/>
              </a:buClr>
              <a:buSzPts val="1400"/>
              <a:buAutoNum type="romanUcPeriod"/>
            </a:pPr>
            <a:r>
              <a:rPr lang="en">
                <a:solidFill>
                  <a:srgbClr val="999999"/>
                </a:solidFill>
              </a:rPr>
              <a:t>Description</a:t>
            </a:r>
            <a:endParaRPr>
              <a:solidFill>
                <a:srgbClr val="999999"/>
              </a:solidFill>
            </a:endParaRPr>
          </a:p>
          <a:p>
            <a:pPr indent="-317500" lvl="1" marL="914400" rtl="0">
              <a:lnSpc>
                <a:spcPct val="100000"/>
              </a:lnSpc>
              <a:spcBef>
                <a:spcPts val="0"/>
              </a:spcBef>
              <a:spcAft>
                <a:spcPts val="0"/>
              </a:spcAft>
              <a:buClr>
                <a:srgbClr val="999999"/>
              </a:buClr>
              <a:buSzPts val="1400"/>
              <a:buAutoNum type="romanUcPeriod"/>
            </a:pPr>
            <a:r>
              <a:rPr lang="en">
                <a:solidFill>
                  <a:srgbClr val="999999"/>
                </a:solidFill>
              </a:rPr>
              <a:t>Course Components</a:t>
            </a:r>
            <a:endParaRPr>
              <a:solidFill>
                <a:srgbClr val="999999"/>
              </a:solidFill>
            </a:endParaRPr>
          </a:p>
          <a:p>
            <a:pPr indent="-317500" lvl="1" marL="914400" rtl="0">
              <a:lnSpc>
                <a:spcPct val="100000"/>
              </a:lnSpc>
              <a:spcBef>
                <a:spcPts val="0"/>
              </a:spcBef>
              <a:spcAft>
                <a:spcPts val="0"/>
              </a:spcAft>
              <a:buClr>
                <a:srgbClr val="999999"/>
              </a:buClr>
              <a:buSzPts val="1400"/>
              <a:buAutoNum type="romanUcPeriod"/>
            </a:pPr>
            <a:r>
              <a:rPr lang="en">
                <a:solidFill>
                  <a:srgbClr val="999999"/>
                </a:solidFill>
              </a:rPr>
              <a:t>Grading</a:t>
            </a:r>
            <a:endParaRPr>
              <a:solidFill>
                <a:srgbClr val="999999"/>
              </a:solidFill>
            </a:endParaRPr>
          </a:p>
          <a:p>
            <a:pPr indent="-342900" lvl="0" marL="457200" rtl="0">
              <a:spcBef>
                <a:spcPts val="1000"/>
              </a:spcBef>
              <a:spcAft>
                <a:spcPts val="0"/>
              </a:spcAft>
              <a:buClr>
                <a:srgbClr val="999999"/>
              </a:buClr>
              <a:buSzPts val="1800"/>
              <a:buChar char=" "/>
            </a:pPr>
            <a:r>
              <a:rPr lang="en">
                <a:solidFill>
                  <a:srgbClr val="999999"/>
                </a:solidFill>
              </a:rPr>
              <a:t>Topics</a:t>
            </a:r>
            <a:endParaRPr>
              <a:solidFill>
                <a:srgbClr val="999999"/>
              </a:solidFill>
            </a:endParaRPr>
          </a:p>
          <a:p>
            <a:pPr indent="-317500" lvl="1" marL="914400" rtl="0">
              <a:spcBef>
                <a:spcPts val="0"/>
              </a:spcBef>
              <a:spcAft>
                <a:spcPts val="0"/>
              </a:spcAft>
              <a:buClr>
                <a:srgbClr val="999999"/>
              </a:buClr>
              <a:buSzPts val="1400"/>
              <a:buAutoNum type="romanUcPeriod"/>
            </a:pPr>
            <a:r>
              <a:rPr lang="en">
                <a:solidFill>
                  <a:srgbClr val="999999"/>
                </a:solidFill>
              </a:rPr>
              <a:t>Databases and Analysis Tools (10%)</a:t>
            </a:r>
            <a:endParaRPr>
              <a:solidFill>
                <a:srgbClr val="999999"/>
              </a:solidFill>
            </a:endParaRPr>
          </a:p>
          <a:p>
            <a:pPr indent="-317500" lvl="1" marL="914400" rtl="0">
              <a:spcBef>
                <a:spcPts val="0"/>
              </a:spcBef>
              <a:spcAft>
                <a:spcPts val="0"/>
              </a:spcAft>
              <a:buClr>
                <a:srgbClr val="999999"/>
              </a:buClr>
              <a:buSzPts val="1400"/>
              <a:buAutoNum type="romanUcPeriod"/>
            </a:pPr>
            <a:r>
              <a:rPr lang="en">
                <a:solidFill>
                  <a:srgbClr val="999999"/>
                </a:solidFill>
              </a:rPr>
              <a:t>Sequence Analysis (30%)</a:t>
            </a:r>
            <a:endParaRPr>
              <a:solidFill>
                <a:srgbClr val="999999"/>
              </a:solidFill>
            </a:endParaRPr>
          </a:p>
          <a:p>
            <a:pPr indent="-317500" lvl="1" marL="914400" rtl="0">
              <a:spcBef>
                <a:spcPts val="0"/>
              </a:spcBef>
              <a:spcAft>
                <a:spcPts val="0"/>
              </a:spcAft>
              <a:buClr>
                <a:srgbClr val="999999"/>
              </a:buClr>
              <a:buSzPts val="1400"/>
              <a:buAutoNum type="romanUcPeriod"/>
            </a:pPr>
            <a:r>
              <a:rPr lang="en">
                <a:solidFill>
                  <a:srgbClr val="999999"/>
                </a:solidFill>
              </a:rPr>
              <a:t>Analysis of Profiling Data (20%)</a:t>
            </a:r>
            <a:endParaRPr>
              <a:solidFill>
                <a:srgbClr val="999999"/>
              </a:solidFill>
            </a:endParaRPr>
          </a:p>
          <a:p>
            <a:pPr indent="-317500" lvl="1" marL="914400" rtl="0">
              <a:spcBef>
                <a:spcPts val="0"/>
              </a:spcBef>
              <a:spcAft>
                <a:spcPts val="0"/>
              </a:spcAft>
              <a:buClr>
                <a:srgbClr val="999999"/>
              </a:buClr>
              <a:buSzPts val="1400"/>
              <a:buAutoNum type="romanUcPeriod"/>
            </a:pPr>
            <a:r>
              <a:rPr lang="en">
                <a:solidFill>
                  <a:srgbClr val="999999"/>
                </a:solidFill>
              </a:rPr>
              <a:t>Phylogenetics and Comparative Genomics (30%)</a:t>
            </a:r>
            <a:endParaRPr>
              <a:solidFill>
                <a:srgbClr val="999999"/>
              </a:solidFill>
            </a:endParaRPr>
          </a:p>
          <a:p>
            <a:pPr indent="-317500" lvl="1" marL="914400" rtl="0">
              <a:spcBef>
                <a:spcPts val="0"/>
              </a:spcBef>
              <a:spcAft>
                <a:spcPts val="0"/>
              </a:spcAft>
              <a:buClr>
                <a:srgbClr val="999999"/>
              </a:buClr>
              <a:buSzPts val="1400"/>
              <a:buAutoNum type="romanUcPeriod"/>
            </a:pPr>
            <a:r>
              <a:rPr lang="en">
                <a:solidFill>
                  <a:srgbClr val="999999"/>
                </a:solidFill>
              </a:rPr>
              <a:t>Chemical Genomics (10%)</a:t>
            </a:r>
            <a:endParaRPr>
              <a:solidFill>
                <a:srgbClr val="999999"/>
              </a:solidFill>
            </a:endParaRPr>
          </a:p>
          <a:p>
            <a:pPr indent="-342900" lvl="0" marL="457200" rtl="0">
              <a:spcBef>
                <a:spcPts val="1000"/>
              </a:spcBef>
              <a:spcAft>
                <a:spcPts val="0"/>
              </a:spcAft>
              <a:buClr>
                <a:srgbClr val="999999"/>
              </a:buClr>
              <a:buSzPts val="1800"/>
              <a:buChar char=" "/>
            </a:pPr>
            <a:r>
              <a:rPr lang="en">
                <a:solidFill>
                  <a:srgbClr val="999999"/>
                </a:solidFill>
              </a:rPr>
              <a:t>Course Projects</a:t>
            </a:r>
            <a:endParaRPr>
              <a:solidFill>
                <a:srgbClr val="999999"/>
              </a:solidFill>
            </a:endParaRPr>
          </a:p>
          <a:p>
            <a:pPr indent="-342900" lvl="0" marL="457200" rtl="0">
              <a:spcBef>
                <a:spcPts val="1000"/>
              </a:spcBef>
              <a:spcAft>
                <a:spcPts val="0"/>
              </a:spcAft>
              <a:buSzPts val="1800"/>
              <a:buChar char=" "/>
            </a:pPr>
            <a:r>
              <a:rPr lang="en"/>
              <a:t>References</a:t>
            </a:r>
            <a:endParaRPr/>
          </a:p>
          <a:p>
            <a:pPr indent="0" lvl="0" marL="0" rtl="0">
              <a:spcBef>
                <a:spcPts val="1600"/>
              </a:spcBef>
              <a:spcAft>
                <a:spcPts val="1600"/>
              </a:spcAft>
              <a:buNone/>
            </a:pPr>
            <a:r>
              <a:t/>
            </a:r>
            <a:endParaRPr/>
          </a:p>
        </p:txBody>
      </p:sp>
      <p:sp>
        <p:nvSpPr>
          <p:cNvPr id="222" name="Shape 2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6" name="Shape 226"/>
        <p:cNvGrpSpPr/>
        <p:nvPr/>
      </p:nvGrpSpPr>
      <p:grpSpPr>
        <a:xfrm>
          <a:off x="0" y="0"/>
          <a:ext cx="0" cy="0"/>
          <a:chOff x="0" y="0"/>
          <a:chExt cx="0" cy="0"/>
        </a:xfrm>
      </p:grpSpPr>
      <p:sp>
        <p:nvSpPr>
          <p:cNvPr id="227" name="Shape 227"/>
          <p:cNvSpPr txBox="1"/>
          <p:nvPr>
            <p:ph type="title"/>
          </p:nvPr>
        </p:nvSpPr>
        <p:spPr>
          <a:xfrm>
            <a:off x="311700" y="2164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References for Course Projects I</a:t>
            </a:r>
            <a:endParaRPr/>
          </a:p>
        </p:txBody>
      </p:sp>
      <p:sp>
        <p:nvSpPr>
          <p:cNvPr id="228" name="Shape 228"/>
          <p:cNvSpPr txBox="1"/>
          <p:nvPr>
            <p:ph idx="1" type="body"/>
          </p:nvPr>
        </p:nvSpPr>
        <p:spPr>
          <a:xfrm>
            <a:off x="-58150" y="1021775"/>
            <a:ext cx="8767800" cy="3416400"/>
          </a:xfrm>
          <a:prstGeom prst="rect">
            <a:avLst/>
          </a:prstGeom>
        </p:spPr>
        <p:txBody>
          <a:bodyPr anchorCtr="0" anchor="t" bIns="91425" lIns="91425" spcFirstLastPara="1" rIns="91425" wrap="square" tIns="91425">
            <a:noAutofit/>
          </a:bodyPr>
          <a:lstStyle/>
          <a:p>
            <a:pPr indent="-317500" lvl="0" marL="457200" rtl="0">
              <a:spcBef>
                <a:spcPts val="0"/>
              </a:spcBef>
              <a:spcAft>
                <a:spcPts val="0"/>
              </a:spcAft>
              <a:buSzPts val="1400"/>
              <a:buChar char=" "/>
            </a:pPr>
            <a:r>
              <a:rPr lang="en" sz="1400"/>
              <a:t>Anders, S., Reyes, A., Huber, W., Oct 2012. Detecting differential usage of exons from RNA-seq data. Genome Res 22 (10), 2008–2017. URL http://www.hubmed.org/display.cgi?uids=22722343</a:t>
            </a:r>
            <a:endParaRPr sz="1400"/>
          </a:p>
          <a:p>
            <a:pPr indent="-317500" lvl="0" marL="457200" rtl="0">
              <a:spcBef>
                <a:spcPts val="1000"/>
              </a:spcBef>
              <a:spcAft>
                <a:spcPts val="0"/>
              </a:spcAft>
              <a:buSzPts val="1400"/>
              <a:buChar char=" "/>
            </a:pPr>
            <a:r>
              <a:rPr lang="en" sz="1400"/>
              <a:t>Cairns, J., Spyrou, C., Stark, R., Smith, M. L., Lynch, A. G., Tavar ́e, S., Mar 2011. BayesPeak–an R package for analysing ChIP-seq data. Bioinformatics 27 (5), 713–714. URL http://www.hubmed.org/display.cgi?uids=21245054</a:t>
            </a:r>
            <a:endParaRPr sz="1400"/>
          </a:p>
          <a:p>
            <a:pPr indent="-317500" lvl="0" marL="457200" rtl="0">
              <a:spcBef>
                <a:spcPts val="1000"/>
              </a:spcBef>
              <a:spcAft>
                <a:spcPts val="0"/>
              </a:spcAft>
              <a:buSzPts val="1400"/>
              <a:buChar char=" "/>
            </a:pPr>
            <a:r>
              <a:rPr lang="en" sz="1400"/>
              <a:t>DePristo, M. A., Banks, E., Poplin, R., Garimella, K. V., Maguire, J. R., Hartl, C., Philippakis, A. A., del Angel, G., Rivas, M. A., Hanna, M., McKenna, A., Fennell, T. J., Kernytsky, A. M., Sivachenko, A. Y., Cibulskis, K., Gabriel, S. B., Altshuler, D., Daly, M. J., May 2011. A framework for variation discovery and genotyping using next-generation DNA sequencing data. Nat Genet 43 (5), 491–498. URL http://www.hubmed.org/display.cgi?uids=21478889</a:t>
            </a:r>
            <a:endParaRPr sz="1400"/>
          </a:p>
          <a:p>
            <a:pPr indent="-317500" lvl="0" marL="457200" rtl="0">
              <a:spcBef>
                <a:spcPts val="1000"/>
              </a:spcBef>
              <a:spcAft>
                <a:spcPts val="0"/>
              </a:spcAft>
              <a:buSzPts val="1400"/>
              <a:buChar char=" "/>
            </a:pPr>
            <a:r>
              <a:rPr lang="en" sz="1400"/>
              <a:t>Kumar, P., Henikoff, S., Ng, P. C., 2009. Predicting the effects of coding non-synonymous variants on protein function using the SIFT algorithm. Nat Protoc 4 (7), 1073–1081. URL http://www.hubmed.org/display.cgi?uids=19561590</a:t>
            </a:r>
            <a:endParaRPr sz="1400"/>
          </a:p>
          <a:p>
            <a:pPr indent="-317500" lvl="0" marL="457200">
              <a:spcBef>
                <a:spcPts val="0"/>
              </a:spcBef>
              <a:spcAft>
                <a:spcPts val="0"/>
              </a:spcAft>
              <a:buSzPts val="1400"/>
              <a:buChar char=" "/>
            </a:pPr>
            <a:r>
              <a:t/>
            </a:r>
            <a:endParaRPr sz="1400"/>
          </a:p>
        </p:txBody>
      </p:sp>
      <p:sp>
        <p:nvSpPr>
          <p:cNvPr id="229" name="Shape 22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3" name="Shape 233"/>
        <p:cNvGrpSpPr/>
        <p:nvPr/>
      </p:nvGrpSpPr>
      <p:grpSpPr>
        <a:xfrm>
          <a:off x="0" y="0"/>
          <a:ext cx="0" cy="0"/>
          <a:chOff x="0" y="0"/>
          <a:chExt cx="0" cy="0"/>
        </a:xfrm>
      </p:grpSpPr>
      <p:sp>
        <p:nvSpPr>
          <p:cNvPr id="234" name="Shape 234"/>
          <p:cNvSpPr txBox="1"/>
          <p:nvPr>
            <p:ph type="title"/>
          </p:nvPr>
        </p:nvSpPr>
        <p:spPr>
          <a:xfrm>
            <a:off x="311700" y="2164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References for Course Projects II</a:t>
            </a:r>
            <a:endParaRPr/>
          </a:p>
        </p:txBody>
      </p:sp>
      <p:sp>
        <p:nvSpPr>
          <p:cNvPr id="235" name="Shape 235"/>
          <p:cNvSpPr txBox="1"/>
          <p:nvPr>
            <p:ph idx="1" type="body"/>
          </p:nvPr>
        </p:nvSpPr>
        <p:spPr>
          <a:xfrm>
            <a:off x="18050" y="1174175"/>
            <a:ext cx="8767800" cy="3416400"/>
          </a:xfrm>
          <a:prstGeom prst="rect">
            <a:avLst/>
          </a:prstGeom>
        </p:spPr>
        <p:txBody>
          <a:bodyPr anchorCtr="0" anchor="t" bIns="91425" lIns="91425" spcFirstLastPara="1" rIns="91425" wrap="square" tIns="91425">
            <a:noAutofit/>
          </a:bodyPr>
          <a:lstStyle/>
          <a:p>
            <a:pPr indent="-317500" lvl="0" marL="457200" rtl="0">
              <a:spcBef>
                <a:spcPts val="0"/>
              </a:spcBef>
              <a:spcAft>
                <a:spcPts val="0"/>
              </a:spcAft>
              <a:buSzPts val="1400"/>
              <a:buChar char=" "/>
            </a:pPr>
            <a:r>
              <a:rPr lang="en" sz="1400"/>
              <a:t>Landt, S. G., Marinov, G. K., Kundaje, A., et al. Snyder, M., Sep 2012. ChIP-seq guidelines and practices of the ENCODE and modENCODE consortia. Genome Res 22 (9), 1813–1831. URL http://www.hubmed.org/display.cgi?uids=22955991</a:t>
            </a:r>
            <a:endParaRPr sz="1400"/>
          </a:p>
          <a:p>
            <a:pPr indent="-317500" lvl="0" marL="457200" rtl="0">
              <a:spcBef>
                <a:spcPts val="1000"/>
              </a:spcBef>
              <a:spcAft>
                <a:spcPts val="0"/>
              </a:spcAft>
              <a:buSzPts val="1400"/>
              <a:buChar char=" "/>
            </a:pPr>
            <a:r>
              <a:rPr lang="en" sz="1400"/>
              <a:t>Langmead, B., Salzberg, S. L., Apr 2012. Fast gapped-read alignment with Bowtie 2. Nat Methods 9 (4), 357–359. URL http://www.hubmed.org/display.cgi?uids=22388286</a:t>
            </a:r>
            <a:endParaRPr sz="1400"/>
          </a:p>
          <a:p>
            <a:pPr indent="-317500" lvl="0" marL="457200" rtl="0">
              <a:spcBef>
                <a:spcPts val="1000"/>
              </a:spcBef>
              <a:spcAft>
                <a:spcPts val="0"/>
              </a:spcAft>
              <a:buSzPts val="1400"/>
              <a:buChar char=" "/>
            </a:pPr>
            <a:r>
              <a:rPr lang="en" sz="1400"/>
              <a:t>Machanick, P., Bailey, T. L., Jun 2011. MEME-ChIP: motif analysis of large DNA datasets. Bioinformatics 27 (12), 1696–1697. URL http://www.hubmed.org/display.cgi?uids=21486936</a:t>
            </a:r>
            <a:endParaRPr sz="1400"/>
          </a:p>
          <a:p>
            <a:pPr indent="-317500" lvl="0" marL="457200" rtl="0">
              <a:spcBef>
                <a:spcPts val="1000"/>
              </a:spcBef>
              <a:spcAft>
                <a:spcPts val="0"/>
              </a:spcAft>
              <a:buSzPts val="1400"/>
              <a:buChar char=" "/>
            </a:pPr>
            <a:r>
              <a:rPr lang="en" sz="1400"/>
              <a:t>Muralidharan, O., Natsoulis, G., Bell, J., Newburger, D., Xu, H., Kela, I., Ji, H., Zhang, N., Jan 2012. A cross-sample statistical model for SNP detection in short-read sequencing data. Nucleic Acids Res 40 (1). URL http://www.hubmed.org/display.cgi?uids=22064853</a:t>
            </a:r>
            <a:endParaRPr sz="1400"/>
          </a:p>
          <a:p>
            <a:pPr indent="-317500" lvl="0" marL="457200" rtl="0">
              <a:spcBef>
                <a:spcPts val="1000"/>
              </a:spcBef>
              <a:spcAft>
                <a:spcPts val="0"/>
              </a:spcAft>
              <a:buSzPts val="1400"/>
              <a:buChar char=" "/>
            </a:pPr>
            <a:r>
              <a:t/>
            </a:r>
            <a:endParaRPr sz="1400"/>
          </a:p>
          <a:p>
            <a:pPr indent="-317500" lvl="0" marL="457200" rtl="0">
              <a:spcBef>
                <a:spcPts val="0"/>
              </a:spcBef>
              <a:spcAft>
                <a:spcPts val="0"/>
              </a:spcAft>
              <a:buSzPts val="1400"/>
              <a:buChar char=" "/>
            </a:pPr>
            <a:r>
              <a:t/>
            </a:r>
            <a:endParaRPr sz="1400"/>
          </a:p>
        </p:txBody>
      </p:sp>
      <p:sp>
        <p:nvSpPr>
          <p:cNvPr id="236" name="Shape 23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0" name="Shape 240"/>
        <p:cNvGrpSpPr/>
        <p:nvPr/>
      </p:nvGrpSpPr>
      <p:grpSpPr>
        <a:xfrm>
          <a:off x="0" y="0"/>
          <a:ext cx="0" cy="0"/>
          <a:chOff x="0" y="0"/>
          <a:chExt cx="0" cy="0"/>
        </a:xfrm>
      </p:grpSpPr>
      <p:sp>
        <p:nvSpPr>
          <p:cNvPr id="241" name="Shape 241"/>
          <p:cNvSpPr txBox="1"/>
          <p:nvPr>
            <p:ph type="title"/>
          </p:nvPr>
        </p:nvSpPr>
        <p:spPr>
          <a:xfrm>
            <a:off x="311700" y="2164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References for Course Projects III</a:t>
            </a:r>
            <a:endParaRPr/>
          </a:p>
        </p:txBody>
      </p:sp>
      <p:sp>
        <p:nvSpPr>
          <p:cNvPr id="242" name="Shape 242"/>
          <p:cNvSpPr txBox="1"/>
          <p:nvPr>
            <p:ph idx="1" type="body"/>
          </p:nvPr>
        </p:nvSpPr>
        <p:spPr>
          <a:xfrm>
            <a:off x="18050" y="1174175"/>
            <a:ext cx="8767800" cy="3416400"/>
          </a:xfrm>
          <a:prstGeom prst="rect">
            <a:avLst/>
          </a:prstGeom>
        </p:spPr>
        <p:txBody>
          <a:bodyPr anchorCtr="0" anchor="t" bIns="91425" lIns="91425" spcFirstLastPara="1" rIns="91425" wrap="square" tIns="91425">
            <a:noAutofit/>
          </a:bodyPr>
          <a:lstStyle/>
          <a:p>
            <a:pPr indent="-317500" lvl="0" marL="457200" rtl="0">
              <a:spcBef>
                <a:spcPts val="0"/>
              </a:spcBef>
              <a:spcAft>
                <a:spcPts val="0"/>
              </a:spcAft>
              <a:buSzPts val="1400"/>
              <a:buChar char=" "/>
            </a:pPr>
            <a:r>
              <a:rPr lang="en" sz="1400"/>
              <a:t>Ng, P. C., Henikoff, S., Jul 2003. SIFT: Predicting amino acid changes that affect protein function. Nucleic Acids Res 31 (13), 3812–3814. URL http://www.hubmed.org/display.cgi?uids=12824425</a:t>
            </a:r>
            <a:endParaRPr sz="1400"/>
          </a:p>
          <a:p>
            <a:pPr indent="-317500" lvl="0" marL="457200" rtl="0">
              <a:spcBef>
                <a:spcPts val="1000"/>
              </a:spcBef>
              <a:spcAft>
                <a:spcPts val="0"/>
              </a:spcAft>
              <a:buSzPts val="1400"/>
              <a:buChar char=" "/>
            </a:pPr>
            <a:r>
              <a:rPr lang="en" sz="1400"/>
              <a:t>Nielsen, R., Korneliussen, T., Albrechtsen, A., Li, Y., Wang, J., 2012. SNP calling, genotype calling, and sample allele frequency estimation from New-Generation Sequencing data. PLoS One 7 (7). URL http://www.hubmed.org/display.cgi?uids=22911679</a:t>
            </a:r>
            <a:endParaRPr sz="1400"/>
          </a:p>
          <a:p>
            <a:pPr indent="-317500" lvl="0" marL="457200" rtl="0">
              <a:spcBef>
                <a:spcPts val="1000"/>
              </a:spcBef>
              <a:spcAft>
                <a:spcPts val="0"/>
              </a:spcAft>
              <a:buSzPts val="1400"/>
              <a:buChar char=" "/>
            </a:pPr>
            <a:r>
              <a:rPr lang="en" sz="1400"/>
              <a:t>Skelly, D. A., Johansson, M., Madeoy, J., Wakefield, J., Akey, J. M., Oct 2011. A powerful and flexible statistical framework for testing hypotheses of allele-specific gene expression from RNA-seq data. Genome Res 21 (10), 1728–1737. URL http://www.hubmed.org/display.cgi?uids=21873452</a:t>
            </a:r>
            <a:endParaRPr sz="1400"/>
          </a:p>
          <a:p>
            <a:pPr indent="-317500" lvl="0" marL="457200" rtl="0">
              <a:spcBef>
                <a:spcPts val="1000"/>
              </a:spcBef>
              <a:spcAft>
                <a:spcPts val="0"/>
              </a:spcAft>
              <a:buSzPts val="1400"/>
              <a:buChar char=" "/>
            </a:pPr>
            <a:r>
              <a:rPr lang="en" sz="1400"/>
              <a:t>Soneson, C., Delorenzi, M., Mar 2013. A comparison of methods for differential expression analysis of RNA-seq data. BMC Bioinformatics 14 (1), 91–91. URL http://www.hubmed.org/display.cgi?uids=23497356</a:t>
            </a:r>
            <a:endParaRPr sz="1400"/>
          </a:p>
          <a:p>
            <a:pPr indent="-317500" lvl="0" marL="457200" rtl="0">
              <a:spcBef>
                <a:spcPts val="1000"/>
              </a:spcBef>
              <a:spcAft>
                <a:spcPts val="1000"/>
              </a:spcAft>
              <a:buSzPts val="1400"/>
              <a:buChar char=" "/>
            </a:pPr>
            <a:r>
              <a:t/>
            </a:r>
            <a:endParaRPr sz="1400"/>
          </a:p>
        </p:txBody>
      </p:sp>
      <p:sp>
        <p:nvSpPr>
          <p:cNvPr id="243" name="Shape 24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7" name="Shape 247"/>
        <p:cNvGrpSpPr/>
        <p:nvPr/>
      </p:nvGrpSpPr>
      <p:grpSpPr>
        <a:xfrm>
          <a:off x="0" y="0"/>
          <a:ext cx="0" cy="0"/>
          <a:chOff x="0" y="0"/>
          <a:chExt cx="0" cy="0"/>
        </a:xfrm>
      </p:grpSpPr>
      <p:sp>
        <p:nvSpPr>
          <p:cNvPr id="248" name="Shape 248"/>
          <p:cNvSpPr txBox="1"/>
          <p:nvPr>
            <p:ph type="title"/>
          </p:nvPr>
        </p:nvSpPr>
        <p:spPr>
          <a:xfrm>
            <a:off x="311700" y="2164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References for Course Projects IV</a:t>
            </a:r>
            <a:endParaRPr/>
          </a:p>
        </p:txBody>
      </p:sp>
      <p:sp>
        <p:nvSpPr>
          <p:cNvPr id="249" name="Shape 249"/>
          <p:cNvSpPr txBox="1"/>
          <p:nvPr>
            <p:ph idx="1" type="body"/>
          </p:nvPr>
        </p:nvSpPr>
        <p:spPr>
          <a:xfrm>
            <a:off x="18050" y="1174175"/>
            <a:ext cx="8767800" cy="3416400"/>
          </a:xfrm>
          <a:prstGeom prst="rect">
            <a:avLst/>
          </a:prstGeom>
        </p:spPr>
        <p:txBody>
          <a:bodyPr anchorCtr="0" anchor="t" bIns="91425" lIns="91425" spcFirstLastPara="1" rIns="91425" wrap="square" tIns="91425">
            <a:noAutofit/>
          </a:bodyPr>
          <a:lstStyle/>
          <a:p>
            <a:pPr indent="-317500" lvl="0" marL="457200" rtl="0">
              <a:spcBef>
                <a:spcPts val="0"/>
              </a:spcBef>
              <a:spcAft>
                <a:spcPts val="0"/>
              </a:spcAft>
              <a:buSzPts val="1400"/>
              <a:buChar char=" "/>
            </a:pPr>
            <a:r>
              <a:rPr lang="en" sz="1400"/>
              <a:t>Tompa, M., Li, N., Bailey, T. L., Church, G. M., et al., Jan 2005. Assessing computational tools for the discovery of transcription factor binding sites. Nat Biotechnol 23 (1), 137–144. URL http://www.hubmed.org/display.cgi?uids=15637633</a:t>
            </a:r>
            <a:endParaRPr sz="1400"/>
          </a:p>
          <a:p>
            <a:pPr indent="-317500" lvl="0" marL="457200" rtl="0">
              <a:spcBef>
                <a:spcPts val="1000"/>
              </a:spcBef>
              <a:spcAft>
                <a:spcPts val="0"/>
              </a:spcAft>
              <a:buSzPts val="1400"/>
              <a:buChar char=" "/>
            </a:pPr>
            <a:r>
              <a:rPr lang="en" sz="1400"/>
              <a:t>Trapnell, C., Hendrickson, D. G., Sauvageau, M., Goff, L., Rinn, J. L., Pachter, L., Jan 2013. Differential analysis of gene regulation at transcript resolution with RNA-seq. Nat Biotechnol 31 (1), 46–53. URL http://www.hubmed.org/display.cgi?uids=23222703</a:t>
            </a:r>
            <a:endParaRPr sz="1400"/>
          </a:p>
          <a:p>
            <a:pPr indent="-317500" lvl="0" marL="457200" rtl="0">
              <a:spcBef>
                <a:spcPts val="1000"/>
              </a:spcBef>
              <a:spcAft>
                <a:spcPts val="0"/>
              </a:spcAft>
              <a:buSzPts val="1400"/>
              <a:buChar char=" "/>
            </a:pPr>
            <a:r>
              <a:rPr lang="en" sz="1400"/>
              <a:t>Wilbanks, E. G., Facciotti, M. T., 2010. Evaluation of algorithm performance in ChIP-seq peak detection. PLoS One 5 (7). URL http://www.hubmed.org/display.cgi?uids=20628599</a:t>
            </a:r>
            <a:endParaRPr sz="1400"/>
          </a:p>
          <a:p>
            <a:pPr indent="-317500" lvl="0" marL="457200" rtl="0">
              <a:spcBef>
                <a:spcPts val="1000"/>
              </a:spcBef>
              <a:spcAft>
                <a:spcPts val="0"/>
              </a:spcAft>
              <a:buSzPts val="1400"/>
              <a:buChar char=" "/>
            </a:pPr>
            <a:r>
              <a:rPr lang="en" sz="1400"/>
              <a:t>Zeitouni, B., Boeva, V., Janoueix-Lerosey, I., Loeillet, S., Legoix-n ́e, P., Nicolas, A., Delattre, O., Barillot, E., Aug 2010. SVDetect: a tool to identify genomic structural variations from paired-end and mate-pair sequencing data. Bioinformatics 26 (15), 1895–1896. URL http://www.hubmed.org/display.cgi?uids=20639544</a:t>
            </a:r>
            <a:endParaRPr sz="1400"/>
          </a:p>
          <a:p>
            <a:pPr indent="-317500" lvl="0" marL="457200" rtl="0">
              <a:spcBef>
                <a:spcPts val="1000"/>
              </a:spcBef>
              <a:spcAft>
                <a:spcPts val="1000"/>
              </a:spcAft>
              <a:buSzPts val="1400"/>
              <a:buChar char=" "/>
            </a:pPr>
            <a:r>
              <a:t/>
            </a:r>
            <a:endParaRPr sz="1400"/>
          </a:p>
        </p:txBody>
      </p:sp>
      <p:sp>
        <p:nvSpPr>
          <p:cNvPr id="250" name="Shape 25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4" name="Shape 254"/>
        <p:cNvGrpSpPr/>
        <p:nvPr/>
      </p:nvGrpSpPr>
      <p:grpSpPr>
        <a:xfrm>
          <a:off x="0" y="0"/>
          <a:ext cx="0" cy="0"/>
          <a:chOff x="0" y="0"/>
          <a:chExt cx="0" cy="0"/>
        </a:xfrm>
      </p:grpSpPr>
      <p:sp>
        <p:nvSpPr>
          <p:cNvPr id="255" name="Shape 255"/>
          <p:cNvSpPr txBox="1"/>
          <p:nvPr>
            <p:ph type="title"/>
          </p:nvPr>
        </p:nvSpPr>
        <p:spPr>
          <a:xfrm>
            <a:off x="311700" y="2164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Some Book Suggestions I        </a:t>
            </a:r>
            <a:r>
              <a:rPr lang="en" sz="1400">
                <a:solidFill>
                  <a:srgbClr val="FF0000"/>
                </a:solidFill>
              </a:rPr>
              <a:t>No books are required for purchase!</a:t>
            </a:r>
            <a:endParaRPr sz="1400">
              <a:solidFill>
                <a:srgbClr val="FF0000"/>
              </a:solidFill>
            </a:endParaRPr>
          </a:p>
        </p:txBody>
      </p:sp>
      <p:sp>
        <p:nvSpPr>
          <p:cNvPr id="256" name="Shape 256"/>
          <p:cNvSpPr txBox="1"/>
          <p:nvPr>
            <p:ph idx="1" type="body"/>
          </p:nvPr>
        </p:nvSpPr>
        <p:spPr>
          <a:xfrm>
            <a:off x="18050" y="1174175"/>
            <a:ext cx="8767800" cy="3416400"/>
          </a:xfrm>
          <a:prstGeom prst="rect">
            <a:avLst/>
          </a:prstGeom>
        </p:spPr>
        <p:txBody>
          <a:bodyPr anchorCtr="0" anchor="t" bIns="91425" lIns="91425" spcFirstLastPara="1" rIns="91425" wrap="square" tIns="91425">
            <a:noAutofit/>
          </a:bodyPr>
          <a:lstStyle/>
          <a:p>
            <a:pPr indent="-317500" lvl="0" marL="457200" rtl="0">
              <a:spcBef>
                <a:spcPts val="0"/>
              </a:spcBef>
              <a:spcAft>
                <a:spcPts val="0"/>
              </a:spcAft>
              <a:buSzPts val="1400"/>
              <a:buChar char=" "/>
            </a:pPr>
            <a:r>
              <a:rPr lang="en" sz="1400"/>
              <a:t>General</a:t>
            </a:r>
            <a:endParaRPr sz="1400"/>
          </a:p>
          <a:p>
            <a:pPr indent="-317500" lvl="1" marL="914400" rtl="0">
              <a:spcBef>
                <a:spcPts val="0"/>
              </a:spcBef>
              <a:spcAft>
                <a:spcPts val="0"/>
              </a:spcAft>
              <a:buSzPts val="1400"/>
              <a:buChar char="○"/>
            </a:pPr>
            <a:r>
              <a:rPr lang="en" sz="1400"/>
              <a:t>Jonathan Pevsner (2009) Bioinformatics and Functional Genomics. Wiley-Blackwell; 2nd Edition, 992 pages.</a:t>
            </a:r>
            <a:endParaRPr/>
          </a:p>
          <a:p>
            <a:pPr indent="0" lvl="0" marL="457200" rtl="0">
              <a:spcBef>
                <a:spcPts val="1000"/>
              </a:spcBef>
              <a:spcAft>
                <a:spcPts val="0"/>
              </a:spcAft>
              <a:buNone/>
            </a:pPr>
            <a:r>
              <a:rPr lang="en" sz="1400"/>
              <a:t>Algorithms </a:t>
            </a:r>
            <a:endParaRPr sz="1400"/>
          </a:p>
          <a:p>
            <a:pPr indent="-317500" lvl="1" marL="914400" rtl="0">
              <a:spcBef>
                <a:spcPts val="1000"/>
              </a:spcBef>
              <a:spcAft>
                <a:spcPts val="0"/>
              </a:spcAft>
              <a:buSzPts val="1400"/>
              <a:buChar char="○"/>
            </a:pPr>
            <a:r>
              <a:rPr lang="en" sz="1400"/>
              <a:t>Jones N and Pevzner P (2004) An Introduction to Bioinformatics Algorithms.</a:t>
            </a:r>
            <a:r>
              <a:rPr lang="en"/>
              <a:t> </a:t>
            </a:r>
            <a:r>
              <a:rPr lang="en" sz="1400"/>
              <a:t>MIT Press, Massachusetts, 435 pages.</a:t>
            </a:r>
            <a:r>
              <a:rPr lang="en"/>
              <a:t> </a:t>
            </a:r>
            <a:endParaRPr/>
          </a:p>
          <a:p>
            <a:pPr indent="0" lvl="0" marL="457200" rtl="0">
              <a:spcBef>
                <a:spcPts val="1000"/>
              </a:spcBef>
              <a:spcAft>
                <a:spcPts val="0"/>
              </a:spcAft>
              <a:buNone/>
            </a:pPr>
            <a:r>
              <a:rPr lang="en" sz="1400"/>
              <a:t>Sequence Analysis</a:t>
            </a:r>
            <a:r>
              <a:rPr lang="en"/>
              <a:t> </a:t>
            </a:r>
            <a:endParaRPr/>
          </a:p>
          <a:p>
            <a:pPr indent="-317500" lvl="1" marL="914400" rtl="0">
              <a:spcBef>
                <a:spcPts val="1000"/>
              </a:spcBef>
              <a:spcAft>
                <a:spcPts val="0"/>
              </a:spcAft>
              <a:buSzPts val="1400"/>
              <a:buChar char="○"/>
            </a:pPr>
            <a:r>
              <a:rPr lang="en" sz="1400"/>
              <a:t>Durbin, R, Eddy, S, Krogh, A, Mitchison, G. (1998) Biological Sequence</a:t>
            </a:r>
            <a:r>
              <a:rPr lang="en"/>
              <a:t> </a:t>
            </a:r>
            <a:r>
              <a:rPr lang="en" sz="1400"/>
              <a:t>Analysis: Probabilistic Models of Proteins and Nucleic Acids. Cambridge University Press, UK, 356 pages.</a:t>
            </a:r>
            <a:endParaRPr/>
          </a:p>
          <a:p>
            <a:pPr indent="-317500" lvl="1" marL="914400" rtl="0">
              <a:spcBef>
                <a:spcPts val="0"/>
              </a:spcBef>
              <a:spcAft>
                <a:spcPts val="0"/>
              </a:spcAft>
              <a:buSzPts val="1400"/>
              <a:buChar char="○"/>
            </a:pPr>
            <a:r>
              <a:rPr lang="en" sz="1400"/>
              <a:t>Parida L (2008) Pattern Discovery in Bioinformatics: Theory &amp; Algorithms.</a:t>
            </a:r>
            <a:r>
              <a:rPr lang="en"/>
              <a:t> </a:t>
            </a:r>
            <a:r>
              <a:rPr lang="en" sz="1400"/>
              <a:t>CRC Press, London, 526 pages.</a:t>
            </a:r>
            <a:endParaRPr sz="1400"/>
          </a:p>
          <a:p>
            <a:pPr indent="-317500" lvl="0" marL="457200" rtl="0">
              <a:spcBef>
                <a:spcPts val="0"/>
              </a:spcBef>
              <a:spcAft>
                <a:spcPts val="0"/>
              </a:spcAft>
              <a:buSzPts val="1400"/>
              <a:buChar char=" "/>
            </a:pPr>
            <a:r>
              <a:t/>
            </a:r>
            <a:endParaRPr sz="1400"/>
          </a:p>
          <a:p>
            <a:pPr indent="-317500" lvl="0" marL="457200" rtl="0">
              <a:spcBef>
                <a:spcPts val="0"/>
              </a:spcBef>
              <a:spcAft>
                <a:spcPts val="1000"/>
              </a:spcAft>
              <a:buSzPts val="1400"/>
              <a:buChar char=" "/>
            </a:pPr>
            <a:r>
              <a:t/>
            </a:r>
            <a:endParaRPr sz="1400"/>
          </a:p>
        </p:txBody>
      </p:sp>
      <p:sp>
        <p:nvSpPr>
          <p:cNvPr id="257" name="Shape 25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Shape 73"/>
          <p:cNvSpPr txBox="1"/>
          <p:nvPr>
            <p:ph type="title"/>
          </p:nvPr>
        </p:nvSpPr>
        <p:spPr>
          <a:xfrm>
            <a:off x="311700" y="1402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Description of GEN242</a:t>
            </a:r>
            <a:endParaRPr/>
          </a:p>
        </p:txBody>
      </p:sp>
      <p:sp>
        <p:nvSpPr>
          <p:cNvPr id="74" name="Shape 7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graphicFrame>
        <p:nvGraphicFramePr>
          <p:cNvPr id="75" name="Shape 75"/>
          <p:cNvGraphicFramePr/>
          <p:nvPr/>
        </p:nvGraphicFramePr>
        <p:xfrm>
          <a:off x="405950" y="768850"/>
          <a:ext cx="3000000" cy="3000000"/>
        </p:xfrm>
        <a:graphic>
          <a:graphicData uri="http://schemas.openxmlformats.org/drawingml/2006/table">
            <a:tbl>
              <a:tblPr>
                <a:noFill/>
                <a:tableStyleId>{265E3EA7-2939-4CA6-97B2-73CF23B149B9}</a:tableStyleId>
              </a:tblPr>
              <a:tblGrid>
                <a:gridCol w="973675"/>
                <a:gridCol w="7322325"/>
              </a:tblGrid>
              <a:tr h="309325">
                <a:tc>
                  <a:txBody>
                    <a:bodyPr>
                      <a:noAutofit/>
                    </a:bodyPr>
                    <a:lstStyle/>
                    <a:p>
                      <a:pPr indent="0" lvl="0" marL="0" rtl="0">
                        <a:spcBef>
                          <a:spcPts val="0"/>
                        </a:spcBef>
                        <a:spcAft>
                          <a:spcPts val="0"/>
                        </a:spcAft>
                        <a:buNone/>
                      </a:pPr>
                      <a:r>
                        <a:rPr lang="en" sz="1600">
                          <a:solidFill>
                            <a:srgbClr val="2A528F"/>
                          </a:solidFill>
                        </a:rPr>
                        <a:t>Title:</a:t>
                      </a:r>
                      <a:endParaRPr sz="1600">
                        <a:solidFill>
                          <a:srgbClr val="2A528F"/>
                        </a:solidFill>
                      </a:endParaRPr>
                    </a:p>
                  </a:txBody>
                  <a:tcPr marT="91425" marB="91425" marR="91425" marL="91425">
                    <a:lnL cap="flat" cmpd="sng" w="9525">
                      <a:solidFill>
                        <a:srgbClr val="999999">
                          <a:alpha val="0"/>
                        </a:srgbClr>
                      </a:solidFill>
                      <a:prstDash val="solid"/>
                      <a:round/>
                      <a:headEnd len="sm" w="sm" type="none"/>
                      <a:tailEnd len="sm" w="sm" type="none"/>
                    </a:lnL>
                    <a:lnR cap="flat" cmpd="sng" w="9525">
                      <a:solidFill>
                        <a:srgbClr val="999999">
                          <a:alpha val="0"/>
                        </a:srgbClr>
                      </a:solidFill>
                      <a:prstDash val="solid"/>
                      <a:round/>
                      <a:headEnd len="sm" w="sm" type="none"/>
                      <a:tailEnd len="sm" w="sm" type="none"/>
                    </a:lnR>
                    <a:lnT cap="flat" cmpd="sng" w="9525">
                      <a:solidFill>
                        <a:srgbClr val="999999">
                          <a:alpha val="0"/>
                        </a:srgbClr>
                      </a:solidFill>
                      <a:prstDash val="solid"/>
                      <a:round/>
                      <a:headEnd len="sm" w="sm" type="none"/>
                      <a:tailEnd len="sm" w="sm" type="none"/>
                    </a:lnT>
                    <a:lnB cap="flat" cmpd="sng" w="9525">
                      <a:solidFill>
                        <a:srgbClr val="999999">
                          <a:alpha val="0"/>
                        </a:srgbClr>
                      </a:solidFill>
                      <a:prstDash val="solid"/>
                      <a:round/>
                      <a:headEnd len="sm" w="sm" type="none"/>
                      <a:tailEnd len="sm" w="sm" type="none"/>
                    </a:lnB>
                  </a:tcPr>
                </a:tc>
                <a:tc>
                  <a:txBody>
                    <a:bodyPr>
                      <a:noAutofit/>
                    </a:bodyPr>
                    <a:lstStyle/>
                    <a:p>
                      <a:pPr indent="0" lvl="0" marL="0" rtl="0" algn="just">
                        <a:spcBef>
                          <a:spcPts val="0"/>
                        </a:spcBef>
                        <a:spcAft>
                          <a:spcPts val="0"/>
                        </a:spcAft>
                        <a:buNone/>
                      </a:pPr>
                      <a:r>
                        <a:rPr lang="en" sz="1600">
                          <a:solidFill>
                            <a:schemeClr val="dk2"/>
                          </a:solidFill>
                        </a:rPr>
                        <a:t>Data Analysis in Genome Biology</a:t>
                      </a:r>
                      <a:endParaRPr sz="1600">
                        <a:solidFill>
                          <a:schemeClr val="dk2"/>
                        </a:solidFill>
                      </a:endParaRPr>
                    </a:p>
                  </a:txBody>
                  <a:tcPr marT="91425" marB="91425" marR="91425" marL="91425">
                    <a:lnL cap="flat" cmpd="sng" w="9525">
                      <a:solidFill>
                        <a:srgbClr val="999999">
                          <a:alpha val="0"/>
                        </a:srgbClr>
                      </a:solidFill>
                      <a:prstDash val="solid"/>
                      <a:round/>
                      <a:headEnd len="sm" w="sm" type="none"/>
                      <a:tailEnd len="sm" w="sm" type="none"/>
                    </a:lnL>
                    <a:lnR cap="flat" cmpd="sng" w="9525">
                      <a:solidFill>
                        <a:srgbClr val="999999">
                          <a:alpha val="0"/>
                        </a:srgbClr>
                      </a:solidFill>
                      <a:prstDash val="solid"/>
                      <a:round/>
                      <a:headEnd len="sm" w="sm" type="none"/>
                      <a:tailEnd len="sm" w="sm" type="none"/>
                    </a:lnR>
                    <a:lnT cap="flat" cmpd="sng" w="9525">
                      <a:solidFill>
                        <a:srgbClr val="999999">
                          <a:alpha val="0"/>
                        </a:srgbClr>
                      </a:solidFill>
                      <a:prstDash val="solid"/>
                      <a:round/>
                      <a:headEnd len="sm" w="sm" type="none"/>
                      <a:tailEnd len="sm" w="sm" type="none"/>
                    </a:lnT>
                    <a:lnB cap="flat" cmpd="sng" w="9525">
                      <a:solidFill>
                        <a:srgbClr val="999999">
                          <a:alpha val="0"/>
                        </a:srgbClr>
                      </a:solidFill>
                      <a:prstDash val="solid"/>
                      <a:round/>
                      <a:headEnd len="sm" w="sm" type="none"/>
                      <a:tailEnd len="sm" w="sm" type="none"/>
                    </a:lnB>
                  </a:tcPr>
                </a:tc>
              </a:tr>
              <a:tr h="381000">
                <a:tc>
                  <a:txBody>
                    <a:bodyPr>
                      <a:noAutofit/>
                    </a:bodyPr>
                    <a:lstStyle/>
                    <a:p>
                      <a:pPr indent="0" lvl="0" marL="0" rtl="0">
                        <a:spcBef>
                          <a:spcPts val="0"/>
                        </a:spcBef>
                        <a:spcAft>
                          <a:spcPts val="0"/>
                        </a:spcAft>
                        <a:buNone/>
                      </a:pPr>
                      <a:r>
                        <a:rPr lang="en" sz="1600">
                          <a:solidFill>
                            <a:srgbClr val="2A528F"/>
                          </a:solidFill>
                        </a:rPr>
                        <a:t>Instr:</a:t>
                      </a:r>
                      <a:endParaRPr sz="1600">
                        <a:solidFill>
                          <a:srgbClr val="2A528F"/>
                        </a:solidFill>
                      </a:endParaRPr>
                    </a:p>
                  </a:txBody>
                  <a:tcPr marT="91425" marB="91425" marR="91425" marL="91425">
                    <a:lnL cap="flat" cmpd="sng" w="9525">
                      <a:solidFill>
                        <a:srgbClr val="999999">
                          <a:alpha val="0"/>
                        </a:srgbClr>
                      </a:solidFill>
                      <a:prstDash val="solid"/>
                      <a:round/>
                      <a:headEnd len="sm" w="sm" type="none"/>
                      <a:tailEnd len="sm" w="sm" type="none"/>
                    </a:lnL>
                    <a:lnR cap="flat" cmpd="sng" w="9525">
                      <a:solidFill>
                        <a:srgbClr val="999999">
                          <a:alpha val="0"/>
                        </a:srgbClr>
                      </a:solidFill>
                      <a:prstDash val="solid"/>
                      <a:round/>
                      <a:headEnd len="sm" w="sm" type="none"/>
                      <a:tailEnd len="sm" w="sm" type="none"/>
                    </a:lnR>
                    <a:lnT cap="flat" cmpd="sng" w="9525">
                      <a:solidFill>
                        <a:srgbClr val="999999">
                          <a:alpha val="0"/>
                        </a:srgbClr>
                      </a:solidFill>
                      <a:prstDash val="solid"/>
                      <a:round/>
                      <a:headEnd len="sm" w="sm" type="none"/>
                      <a:tailEnd len="sm" w="sm" type="none"/>
                    </a:lnT>
                    <a:lnB cap="flat" cmpd="sng" w="9525">
                      <a:solidFill>
                        <a:srgbClr val="999999">
                          <a:alpha val="0"/>
                        </a:srgbClr>
                      </a:solidFill>
                      <a:prstDash val="solid"/>
                      <a:round/>
                      <a:headEnd len="sm" w="sm" type="none"/>
                      <a:tailEnd len="sm" w="sm" type="none"/>
                    </a:lnB>
                  </a:tcPr>
                </a:tc>
                <a:tc>
                  <a:txBody>
                    <a:bodyPr>
                      <a:noAutofit/>
                    </a:bodyPr>
                    <a:lstStyle/>
                    <a:p>
                      <a:pPr indent="0" lvl="0" marL="0" algn="just">
                        <a:spcBef>
                          <a:spcPts val="0"/>
                        </a:spcBef>
                        <a:spcAft>
                          <a:spcPts val="0"/>
                        </a:spcAft>
                        <a:buNone/>
                      </a:pPr>
                      <a:r>
                        <a:rPr lang="en" sz="1600">
                          <a:solidFill>
                            <a:schemeClr val="dk2"/>
                          </a:solidFill>
                        </a:rPr>
                        <a:t>Thomas Girke</a:t>
                      </a:r>
                      <a:endParaRPr sz="1600">
                        <a:solidFill>
                          <a:schemeClr val="dk2"/>
                        </a:solidFill>
                      </a:endParaRPr>
                    </a:p>
                  </a:txBody>
                  <a:tcPr marT="91425" marB="91425" marR="91425" marL="91425">
                    <a:lnL cap="flat" cmpd="sng" w="9525">
                      <a:solidFill>
                        <a:srgbClr val="999999">
                          <a:alpha val="0"/>
                        </a:srgbClr>
                      </a:solidFill>
                      <a:prstDash val="solid"/>
                      <a:round/>
                      <a:headEnd len="sm" w="sm" type="none"/>
                      <a:tailEnd len="sm" w="sm" type="none"/>
                    </a:lnL>
                    <a:lnR cap="flat" cmpd="sng" w="9525">
                      <a:solidFill>
                        <a:srgbClr val="999999">
                          <a:alpha val="0"/>
                        </a:srgbClr>
                      </a:solidFill>
                      <a:prstDash val="solid"/>
                      <a:round/>
                      <a:headEnd len="sm" w="sm" type="none"/>
                      <a:tailEnd len="sm" w="sm" type="none"/>
                    </a:lnR>
                    <a:lnT cap="flat" cmpd="sng" w="9525">
                      <a:solidFill>
                        <a:srgbClr val="999999">
                          <a:alpha val="0"/>
                        </a:srgbClr>
                      </a:solidFill>
                      <a:prstDash val="solid"/>
                      <a:round/>
                      <a:headEnd len="sm" w="sm" type="none"/>
                      <a:tailEnd len="sm" w="sm" type="none"/>
                    </a:lnT>
                    <a:lnB cap="flat" cmpd="sng" w="9525">
                      <a:solidFill>
                        <a:srgbClr val="999999">
                          <a:alpha val="0"/>
                        </a:srgbClr>
                      </a:solidFill>
                      <a:prstDash val="solid"/>
                      <a:round/>
                      <a:headEnd len="sm" w="sm" type="none"/>
                      <a:tailEnd len="sm" w="sm" type="none"/>
                    </a:lnB>
                  </a:tcPr>
                </a:tc>
              </a:tr>
              <a:tr h="381000">
                <a:tc>
                  <a:txBody>
                    <a:bodyPr>
                      <a:noAutofit/>
                    </a:bodyPr>
                    <a:lstStyle/>
                    <a:p>
                      <a:pPr indent="0" lvl="0" marL="0">
                        <a:spcBef>
                          <a:spcPts val="0"/>
                        </a:spcBef>
                        <a:spcAft>
                          <a:spcPts val="0"/>
                        </a:spcAft>
                        <a:buNone/>
                      </a:pPr>
                      <a:r>
                        <a:rPr lang="en" sz="1600">
                          <a:solidFill>
                            <a:srgbClr val="2A528F"/>
                          </a:solidFill>
                        </a:rPr>
                        <a:t>Topics:</a:t>
                      </a:r>
                      <a:endParaRPr sz="1600">
                        <a:solidFill>
                          <a:srgbClr val="2A528F"/>
                        </a:solidFill>
                      </a:endParaRPr>
                    </a:p>
                  </a:txBody>
                  <a:tcPr marT="91425" marB="91425" marR="91425" marL="91425">
                    <a:lnL cap="flat" cmpd="sng" w="9525">
                      <a:solidFill>
                        <a:srgbClr val="999999">
                          <a:alpha val="0"/>
                        </a:srgbClr>
                      </a:solidFill>
                      <a:prstDash val="solid"/>
                      <a:round/>
                      <a:headEnd len="sm" w="sm" type="none"/>
                      <a:tailEnd len="sm" w="sm" type="none"/>
                    </a:lnL>
                    <a:lnR cap="flat" cmpd="sng" w="9525">
                      <a:solidFill>
                        <a:srgbClr val="999999">
                          <a:alpha val="0"/>
                        </a:srgbClr>
                      </a:solidFill>
                      <a:prstDash val="solid"/>
                      <a:round/>
                      <a:headEnd len="sm" w="sm" type="none"/>
                      <a:tailEnd len="sm" w="sm" type="none"/>
                    </a:lnR>
                    <a:lnT cap="flat" cmpd="sng" w="9525">
                      <a:solidFill>
                        <a:srgbClr val="999999">
                          <a:alpha val="0"/>
                        </a:srgbClr>
                      </a:solidFill>
                      <a:prstDash val="solid"/>
                      <a:round/>
                      <a:headEnd len="sm" w="sm" type="none"/>
                      <a:tailEnd len="sm" w="sm" type="none"/>
                    </a:lnT>
                    <a:lnB cap="flat" cmpd="sng" w="9525">
                      <a:solidFill>
                        <a:srgbClr val="999999">
                          <a:alpha val="0"/>
                        </a:srgbClr>
                      </a:solidFill>
                      <a:prstDash val="solid"/>
                      <a:round/>
                      <a:headEnd len="sm" w="sm" type="none"/>
                      <a:tailEnd len="sm" w="sm" type="none"/>
                    </a:lnB>
                  </a:tcPr>
                </a:tc>
                <a:tc>
                  <a:txBody>
                    <a:bodyPr>
                      <a:noAutofit/>
                    </a:bodyPr>
                    <a:lstStyle/>
                    <a:p>
                      <a:pPr indent="0" lvl="0" marL="0" algn="just">
                        <a:spcBef>
                          <a:spcPts val="0"/>
                        </a:spcBef>
                        <a:spcAft>
                          <a:spcPts val="0"/>
                        </a:spcAft>
                        <a:buNone/>
                      </a:pPr>
                      <a:r>
                        <a:rPr lang="en" sz="1600">
                          <a:solidFill>
                            <a:schemeClr val="dk2"/>
                          </a:solidFill>
                        </a:rPr>
                        <a:t>Introduction to algorithms, statistical methods and data analysis skills required for genome biology. Covers databases, general/next generation sequence analysis, phylogenetics, comparative genomics and network biology. Hands-on sections include homework assignments and course projects focusing on data analysis programming of ’next generation genome data’ using Linux command-line tools and the programming environment R.</a:t>
                      </a:r>
                      <a:endParaRPr sz="1600">
                        <a:solidFill>
                          <a:schemeClr val="dk2"/>
                        </a:solidFill>
                      </a:endParaRPr>
                    </a:p>
                  </a:txBody>
                  <a:tcPr marT="91425" marB="91425" marR="91425" marL="91425">
                    <a:lnL cap="flat" cmpd="sng" w="9525">
                      <a:solidFill>
                        <a:srgbClr val="999999">
                          <a:alpha val="0"/>
                        </a:srgbClr>
                      </a:solidFill>
                      <a:prstDash val="solid"/>
                      <a:round/>
                      <a:headEnd len="sm" w="sm" type="none"/>
                      <a:tailEnd len="sm" w="sm" type="none"/>
                    </a:lnL>
                    <a:lnR cap="flat" cmpd="sng" w="9525">
                      <a:solidFill>
                        <a:srgbClr val="999999">
                          <a:alpha val="0"/>
                        </a:srgbClr>
                      </a:solidFill>
                      <a:prstDash val="solid"/>
                      <a:round/>
                      <a:headEnd len="sm" w="sm" type="none"/>
                      <a:tailEnd len="sm" w="sm" type="none"/>
                    </a:lnR>
                    <a:lnT cap="flat" cmpd="sng" w="9525">
                      <a:solidFill>
                        <a:srgbClr val="999999">
                          <a:alpha val="0"/>
                        </a:srgbClr>
                      </a:solidFill>
                      <a:prstDash val="solid"/>
                      <a:round/>
                      <a:headEnd len="sm" w="sm" type="none"/>
                      <a:tailEnd len="sm" w="sm" type="none"/>
                    </a:lnT>
                    <a:lnB cap="flat" cmpd="sng" w="9525">
                      <a:solidFill>
                        <a:srgbClr val="999999">
                          <a:alpha val="0"/>
                        </a:srgbClr>
                      </a:solidFill>
                      <a:prstDash val="solid"/>
                      <a:round/>
                      <a:headEnd len="sm" w="sm" type="none"/>
                      <a:tailEnd len="sm" w="sm" type="none"/>
                    </a:lnB>
                  </a:tcPr>
                </a:tc>
              </a:tr>
              <a:tr h="381000">
                <a:tc>
                  <a:txBody>
                    <a:bodyPr>
                      <a:noAutofit/>
                    </a:bodyPr>
                    <a:lstStyle/>
                    <a:p>
                      <a:pPr indent="0" lvl="0" marL="0">
                        <a:spcBef>
                          <a:spcPts val="0"/>
                        </a:spcBef>
                        <a:spcAft>
                          <a:spcPts val="0"/>
                        </a:spcAft>
                        <a:buNone/>
                      </a:pPr>
                      <a:r>
                        <a:rPr lang="en" sz="1600">
                          <a:solidFill>
                            <a:srgbClr val="2A528F"/>
                          </a:solidFill>
                        </a:rPr>
                        <a:t>Prereq:</a:t>
                      </a:r>
                      <a:endParaRPr sz="1600">
                        <a:solidFill>
                          <a:srgbClr val="2A528F"/>
                        </a:solidFill>
                      </a:endParaRPr>
                    </a:p>
                  </a:txBody>
                  <a:tcPr marT="91425" marB="91425" marR="91425" marL="91425">
                    <a:lnL cap="flat" cmpd="sng" w="9525">
                      <a:solidFill>
                        <a:srgbClr val="999999">
                          <a:alpha val="0"/>
                        </a:srgbClr>
                      </a:solidFill>
                      <a:prstDash val="solid"/>
                      <a:round/>
                      <a:headEnd len="sm" w="sm" type="none"/>
                      <a:tailEnd len="sm" w="sm" type="none"/>
                    </a:lnL>
                    <a:lnR cap="flat" cmpd="sng" w="9525">
                      <a:solidFill>
                        <a:srgbClr val="999999">
                          <a:alpha val="0"/>
                        </a:srgbClr>
                      </a:solidFill>
                      <a:prstDash val="solid"/>
                      <a:round/>
                      <a:headEnd len="sm" w="sm" type="none"/>
                      <a:tailEnd len="sm" w="sm" type="none"/>
                    </a:lnR>
                    <a:lnT cap="flat" cmpd="sng" w="9525">
                      <a:solidFill>
                        <a:srgbClr val="999999">
                          <a:alpha val="0"/>
                        </a:srgbClr>
                      </a:solidFill>
                      <a:prstDash val="solid"/>
                      <a:round/>
                      <a:headEnd len="sm" w="sm" type="none"/>
                      <a:tailEnd len="sm" w="sm" type="none"/>
                    </a:lnT>
                    <a:lnB cap="flat" cmpd="sng" w="9525">
                      <a:solidFill>
                        <a:srgbClr val="999999">
                          <a:alpha val="0"/>
                        </a:srgbClr>
                      </a:solidFill>
                      <a:prstDash val="solid"/>
                      <a:round/>
                      <a:headEnd len="sm" w="sm" type="none"/>
                      <a:tailEnd len="sm" w="sm" type="none"/>
                    </a:lnB>
                  </a:tcPr>
                </a:tc>
                <a:tc>
                  <a:txBody>
                    <a:bodyPr>
                      <a:noAutofit/>
                    </a:bodyPr>
                    <a:lstStyle/>
                    <a:p>
                      <a:pPr indent="0" lvl="0" marL="0" algn="just">
                        <a:spcBef>
                          <a:spcPts val="0"/>
                        </a:spcBef>
                        <a:spcAft>
                          <a:spcPts val="0"/>
                        </a:spcAft>
                        <a:buNone/>
                      </a:pPr>
                      <a:r>
                        <a:rPr lang="en" sz="1600">
                          <a:solidFill>
                            <a:schemeClr val="dk2"/>
                          </a:solidFill>
                        </a:rPr>
                        <a:t>GEN241 (optional)</a:t>
                      </a:r>
                      <a:endParaRPr sz="1600">
                        <a:solidFill>
                          <a:schemeClr val="dk2"/>
                        </a:solidFill>
                      </a:endParaRPr>
                    </a:p>
                  </a:txBody>
                  <a:tcPr marT="91425" marB="91425" marR="91425" marL="91425">
                    <a:lnL cap="flat" cmpd="sng" w="9525">
                      <a:solidFill>
                        <a:srgbClr val="999999">
                          <a:alpha val="0"/>
                        </a:srgbClr>
                      </a:solidFill>
                      <a:prstDash val="solid"/>
                      <a:round/>
                      <a:headEnd len="sm" w="sm" type="none"/>
                      <a:tailEnd len="sm" w="sm" type="none"/>
                    </a:lnL>
                    <a:lnR cap="flat" cmpd="sng" w="9525">
                      <a:solidFill>
                        <a:srgbClr val="999999">
                          <a:alpha val="0"/>
                        </a:srgbClr>
                      </a:solidFill>
                      <a:prstDash val="solid"/>
                      <a:round/>
                      <a:headEnd len="sm" w="sm" type="none"/>
                      <a:tailEnd len="sm" w="sm" type="none"/>
                    </a:lnR>
                    <a:lnT cap="flat" cmpd="sng" w="9525">
                      <a:solidFill>
                        <a:srgbClr val="999999">
                          <a:alpha val="0"/>
                        </a:srgbClr>
                      </a:solidFill>
                      <a:prstDash val="solid"/>
                      <a:round/>
                      <a:headEnd len="sm" w="sm" type="none"/>
                      <a:tailEnd len="sm" w="sm" type="none"/>
                    </a:lnT>
                    <a:lnB cap="flat" cmpd="sng" w="9525">
                      <a:solidFill>
                        <a:srgbClr val="999999">
                          <a:alpha val="0"/>
                        </a:srgbClr>
                      </a:solidFill>
                      <a:prstDash val="solid"/>
                      <a:round/>
                      <a:headEnd len="sm" w="sm" type="none"/>
                      <a:tailEnd len="sm" w="sm" type="none"/>
                    </a:lnB>
                  </a:tcPr>
                </a:tc>
              </a:tr>
              <a:tr h="381000">
                <a:tc>
                  <a:txBody>
                    <a:bodyPr>
                      <a:noAutofit/>
                    </a:bodyPr>
                    <a:lstStyle/>
                    <a:p>
                      <a:pPr indent="0" lvl="0" marL="0" rtl="0">
                        <a:spcBef>
                          <a:spcPts val="0"/>
                        </a:spcBef>
                        <a:spcAft>
                          <a:spcPts val="0"/>
                        </a:spcAft>
                        <a:buNone/>
                      </a:pPr>
                      <a:r>
                        <a:rPr lang="en" sz="1600">
                          <a:solidFill>
                            <a:srgbClr val="2A528F"/>
                          </a:solidFill>
                        </a:rPr>
                        <a:t>Format:</a:t>
                      </a:r>
                      <a:endParaRPr sz="1600">
                        <a:solidFill>
                          <a:srgbClr val="2A528F"/>
                        </a:solidFill>
                      </a:endParaRPr>
                    </a:p>
                  </a:txBody>
                  <a:tcPr marT="91425" marB="91425" marR="91425" marL="91425">
                    <a:lnL cap="flat" cmpd="sng" w="9525">
                      <a:solidFill>
                        <a:srgbClr val="999999">
                          <a:alpha val="0"/>
                        </a:srgbClr>
                      </a:solidFill>
                      <a:prstDash val="solid"/>
                      <a:round/>
                      <a:headEnd len="sm" w="sm" type="none"/>
                      <a:tailEnd len="sm" w="sm" type="none"/>
                    </a:lnL>
                    <a:lnR cap="flat" cmpd="sng" w="9525">
                      <a:solidFill>
                        <a:srgbClr val="999999">
                          <a:alpha val="0"/>
                        </a:srgbClr>
                      </a:solidFill>
                      <a:prstDash val="solid"/>
                      <a:round/>
                      <a:headEnd len="sm" w="sm" type="none"/>
                      <a:tailEnd len="sm" w="sm" type="none"/>
                    </a:lnR>
                    <a:lnT cap="flat" cmpd="sng" w="9525">
                      <a:solidFill>
                        <a:srgbClr val="999999">
                          <a:alpha val="0"/>
                        </a:srgbClr>
                      </a:solidFill>
                      <a:prstDash val="solid"/>
                      <a:round/>
                      <a:headEnd len="sm" w="sm" type="none"/>
                      <a:tailEnd len="sm" w="sm" type="none"/>
                    </a:lnT>
                    <a:lnB cap="flat" cmpd="sng" w="9525">
                      <a:solidFill>
                        <a:srgbClr val="999999">
                          <a:alpha val="0"/>
                        </a:srgbClr>
                      </a:solidFill>
                      <a:prstDash val="solid"/>
                      <a:round/>
                      <a:headEnd len="sm" w="sm" type="none"/>
                      <a:tailEnd len="sm" w="sm" type="none"/>
                    </a:lnB>
                  </a:tcPr>
                </a:tc>
                <a:tc>
                  <a:txBody>
                    <a:bodyPr>
                      <a:noAutofit/>
                    </a:bodyPr>
                    <a:lstStyle/>
                    <a:p>
                      <a:pPr indent="0" lvl="0" marL="0" rtl="0" algn="just">
                        <a:spcBef>
                          <a:spcPts val="0"/>
                        </a:spcBef>
                        <a:spcAft>
                          <a:spcPts val="0"/>
                        </a:spcAft>
                        <a:buNone/>
                      </a:pPr>
                      <a:r>
                        <a:rPr lang="en" sz="1600">
                          <a:solidFill>
                            <a:schemeClr val="dk2"/>
                          </a:solidFill>
                        </a:rPr>
                        <a:t>Lectures, discussions, paper presentations, course projects</a:t>
                      </a:r>
                      <a:endParaRPr sz="1600">
                        <a:solidFill>
                          <a:schemeClr val="dk2"/>
                        </a:solidFill>
                      </a:endParaRPr>
                    </a:p>
                  </a:txBody>
                  <a:tcPr marT="91425" marB="91425" marR="91425" marL="91425">
                    <a:lnL cap="flat" cmpd="sng" w="9525">
                      <a:solidFill>
                        <a:srgbClr val="999999">
                          <a:alpha val="0"/>
                        </a:srgbClr>
                      </a:solidFill>
                      <a:prstDash val="solid"/>
                      <a:round/>
                      <a:headEnd len="sm" w="sm" type="none"/>
                      <a:tailEnd len="sm" w="sm" type="none"/>
                    </a:lnL>
                    <a:lnR cap="flat" cmpd="sng" w="9525">
                      <a:solidFill>
                        <a:srgbClr val="999999">
                          <a:alpha val="0"/>
                        </a:srgbClr>
                      </a:solidFill>
                      <a:prstDash val="solid"/>
                      <a:round/>
                      <a:headEnd len="sm" w="sm" type="none"/>
                      <a:tailEnd len="sm" w="sm" type="none"/>
                    </a:lnR>
                    <a:lnT cap="flat" cmpd="sng" w="9525">
                      <a:solidFill>
                        <a:srgbClr val="999999">
                          <a:alpha val="0"/>
                        </a:srgbClr>
                      </a:solidFill>
                      <a:prstDash val="solid"/>
                      <a:round/>
                      <a:headEnd len="sm" w="sm" type="none"/>
                      <a:tailEnd len="sm" w="sm" type="none"/>
                    </a:lnT>
                    <a:lnB cap="flat" cmpd="sng" w="9525">
                      <a:solidFill>
                        <a:srgbClr val="999999">
                          <a:alpha val="0"/>
                        </a:srgbClr>
                      </a:solidFill>
                      <a:prstDash val="solid"/>
                      <a:round/>
                      <a:headEnd len="sm" w="sm" type="none"/>
                      <a:tailEnd len="sm" w="sm" type="none"/>
                    </a:lnB>
                  </a:tcPr>
                </a:tc>
              </a:tr>
              <a:tr h="381000">
                <a:tc>
                  <a:txBody>
                    <a:bodyPr>
                      <a:noAutofit/>
                    </a:bodyPr>
                    <a:lstStyle/>
                    <a:p>
                      <a:pPr indent="0" lvl="0" marL="0" rtl="0">
                        <a:spcBef>
                          <a:spcPts val="0"/>
                        </a:spcBef>
                        <a:spcAft>
                          <a:spcPts val="0"/>
                        </a:spcAft>
                        <a:buNone/>
                      </a:pPr>
                      <a:r>
                        <a:rPr lang="en" sz="1600">
                          <a:solidFill>
                            <a:srgbClr val="2A528F"/>
                          </a:solidFill>
                        </a:rPr>
                        <a:t>Loc:</a:t>
                      </a:r>
                      <a:endParaRPr sz="1600">
                        <a:solidFill>
                          <a:srgbClr val="2A528F"/>
                        </a:solidFill>
                      </a:endParaRPr>
                    </a:p>
                  </a:txBody>
                  <a:tcPr marT="91425" marB="91425" marR="91425" marL="91425">
                    <a:lnL cap="flat" cmpd="sng" w="9525">
                      <a:solidFill>
                        <a:srgbClr val="999999">
                          <a:alpha val="0"/>
                        </a:srgbClr>
                      </a:solidFill>
                      <a:prstDash val="solid"/>
                      <a:round/>
                      <a:headEnd len="sm" w="sm" type="none"/>
                      <a:tailEnd len="sm" w="sm" type="none"/>
                    </a:lnL>
                    <a:lnR cap="flat" cmpd="sng" w="9525">
                      <a:solidFill>
                        <a:srgbClr val="999999">
                          <a:alpha val="0"/>
                        </a:srgbClr>
                      </a:solidFill>
                      <a:prstDash val="solid"/>
                      <a:round/>
                      <a:headEnd len="sm" w="sm" type="none"/>
                      <a:tailEnd len="sm" w="sm" type="none"/>
                    </a:lnR>
                    <a:lnT cap="flat" cmpd="sng" w="9525">
                      <a:solidFill>
                        <a:srgbClr val="999999">
                          <a:alpha val="0"/>
                        </a:srgbClr>
                      </a:solidFill>
                      <a:prstDash val="solid"/>
                      <a:round/>
                      <a:headEnd len="sm" w="sm" type="none"/>
                      <a:tailEnd len="sm" w="sm" type="none"/>
                    </a:lnT>
                    <a:lnB cap="flat" cmpd="sng" w="9525">
                      <a:solidFill>
                        <a:srgbClr val="999999">
                          <a:alpha val="0"/>
                        </a:srgbClr>
                      </a:solidFill>
                      <a:prstDash val="solid"/>
                      <a:round/>
                      <a:headEnd len="sm" w="sm" type="none"/>
                      <a:tailEnd len="sm" w="sm" type="none"/>
                    </a:lnB>
                  </a:tcPr>
                </a:tc>
                <a:tc>
                  <a:txBody>
                    <a:bodyPr>
                      <a:noAutofit/>
                    </a:bodyPr>
                    <a:lstStyle/>
                    <a:p>
                      <a:pPr indent="0" lvl="0" marL="0" rtl="0" algn="just">
                        <a:spcBef>
                          <a:spcPts val="0"/>
                        </a:spcBef>
                        <a:spcAft>
                          <a:spcPts val="0"/>
                        </a:spcAft>
                        <a:buNone/>
                      </a:pPr>
                      <a:r>
                        <a:rPr lang="en" sz="1600">
                          <a:solidFill>
                            <a:schemeClr val="dk2"/>
                          </a:solidFill>
                        </a:rPr>
                        <a:t>2130 CHASS Interdisciplinary Bldg-South (INST)</a:t>
                      </a:r>
                      <a:endParaRPr sz="1600">
                        <a:solidFill>
                          <a:schemeClr val="dk2"/>
                        </a:solidFill>
                      </a:endParaRPr>
                    </a:p>
                  </a:txBody>
                  <a:tcPr marT="91425" marB="91425" marR="91425" marL="91425">
                    <a:lnL cap="flat" cmpd="sng" w="9525">
                      <a:solidFill>
                        <a:srgbClr val="999999">
                          <a:alpha val="0"/>
                        </a:srgbClr>
                      </a:solidFill>
                      <a:prstDash val="solid"/>
                      <a:round/>
                      <a:headEnd len="sm" w="sm" type="none"/>
                      <a:tailEnd len="sm" w="sm" type="none"/>
                    </a:lnL>
                    <a:lnR cap="flat" cmpd="sng" w="9525">
                      <a:solidFill>
                        <a:srgbClr val="999999">
                          <a:alpha val="0"/>
                        </a:srgbClr>
                      </a:solidFill>
                      <a:prstDash val="solid"/>
                      <a:round/>
                      <a:headEnd len="sm" w="sm" type="none"/>
                      <a:tailEnd len="sm" w="sm" type="none"/>
                    </a:lnR>
                    <a:lnT cap="flat" cmpd="sng" w="9525">
                      <a:solidFill>
                        <a:srgbClr val="999999">
                          <a:alpha val="0"/>
                        </a:srgbClr>
                      </a:solidFill>
                      <a:prstDash val="solid"/>
                      <a:round/>
                      <a:headEnd len="sm" w="sm" type="none"/>
                      <a:tailEnd len="sm" w="sm" type="none"/>
                    </a:lnT>
                    <a:lnB cap="flat" cmpd="sng" w="9525">
                      <a:solidFill>
                        <a:srgbClr val="999999">
                          <a:alpha val="0"/>
                        </a:srgbClr>
                      </a:solidFill>
                      <a:prstDash val="solid"/>
                      <a:round/>
                      <a:headEnd len="sm" w="sm" type="none"/>
                      <a:tailEnd len="sm" w="sm" type="none"/>
                    </a:lnB>
                  </a:tcPr>
                </a:tc>
              </a:tr>
              <a:tr h="381000">
                <a:tc>
                  <a:txBody>
                    <a:bodyPr>
                      <a:noAutofit/>
                    </a:bodyPr>
                    <a:lstStyle/>
                    <a:p>
                      <a:pPr indent="0" lvl="0" marL="0">
                        <a:spcBef>
                          <a:spcPts val="0"/>
                        </a:spcBef>
                        <a:spcAft>
                          <a:spcPts val="0"/>
                        </a:spcAft>
                        <a:buNone/>
                      </a:pPr>
                      <a:r>
                        <a:rPr lang="en" sz="1600">
                          <a:solidFill>
                            <a:srgbClr val="2A528F"/>
                          </a:solidFill>
                        </a:rPr>
                        <a:t>Time:</a:t>
                      </a:r>
                      <a:endParaRPr sz="1600">
                        <a:solidFill>
                          <a:srgbClr val="2A528F"/>
                        </a:solidFill>
                      </a:endParaRPr>
                    </a:p>
                  </a:txBody>
                  <a:tcPr marT="91425" marB="91425" marR="91425" marL="91425">
                    <a:lnL cap="flat" cmpd="sng" w="9525">
                      <a:solidFill>
                        <a:srgbClr val="999999">
                          <a:alpha val="0"/>
                        </a:srgbClr>
                      </a:solidFill>
                      <a:prstDash val="solid"/>
                      <a:round/>
                      <a:headEnd len="sm" w="sm" type="none"/>
                      <a:tailEnd len="sm" w="sm" type="none"/>
                    </a:lnL>
                    <a:lnR cap="flat" cmpd="sng" w="9525">
                      <a:solidFill>
                        <a:srgbClr val="999999">
                          <a:alpha val="0"/>
                        </a:srgbClr>
                      </a:solidFill>
                      <a:prstDash val="solid"/>
                      <a:round/>
                      <a:headEnd len="sm" w="sm" type="none"/>
                      <a:tailEnd len="sm" w="sm" type="none"/>
                    </a:lnR>
                    <a:lnT cap="flat" cmpd="sng" w="9525">
                      <a:solidFill>
                        <a:srgbClr val="999999">
                          <a:alpha val="0"/>
                        </a:srgbClr>
                      </a:solidFill>
                      <a:prstDash val="solid"/>
                      <a:round/>
                      <a:headEnd len="sm" w="sm" type="none"/>
                      <a:tailEnd len="sm" w="sm" type="none"/>
                    </a:lnT>
                    <a:lnB cap="flat" cmpd="sng" w="9525">
                      <a:solidFill>
                        <a:srgbClr val="999999">
                          <a:alpha val="0"/>
                        </a:srgbClr>
                      </a:solidFill>
                      <a:prstDash val="solid"/>
                      <a:round/>
                      <a:headEnd len="sm" w="sm" type="none"/>
                      <a:tailEnd len="sm" w="sm" type="none"/>
                    </a:lnB>
                  </a:tcPr>
                </a:tc>
                <a:tc>
                  <a:txBody>
                    <a:bodyPr>
                      <a:noAutofit/>
                    </a:bodyPr>
                    <a:lstStyle/>
                    <a:p>
                      <a:pPr indent="0" lvl="0" marL="0" rtl="0" algn="just">
                        <a:spcBef>
                          <a:spcPts val="0"/>
                        </a:spcBef>
                        <a:spcAft>
                          <a:spcPts val="0"/>
                        </a:spcAft>
                        <a:buNone/>
                      </a:pPr>
                      <a:r>
                        <a:rPr lang="en" sz="1600">
                          <a:solidFill>
                            <a:schemeClr val="dk2"/>
                          </a:solidFill>
                        </a:rPr>
                        <a:t>Lecture: Tue and Thu, 2:10-3:30 PM; Discussion: Thu, 3:40-4:30 PM</a:t>
                      </a:r>
                      <a:endParaRPr sz="1600">
                        <a:solidFill>
                          <a:schemeClr val="dk2"/>
                        </a:solidFill>
                      </a:endParaRPr>
                    </a:p>
                  </a:txBody>
                  <a:tcPr marT="91425" marB="91425" marR="91425" marL="91425">
                    <a:lnL cap="flat" cmpd="sng" w="9525">
                      <a:solidFill>
                        <a:srgbClr val="999999">
                          <a:alpha val="0"/>
                        </a:srgbClr>
                      </a:solidFill>
                      <a:prstDash val="solid"/>
                      <a:round/>
                      <a:headEnd len="sm" w="sm" type="none"/>
                      <a:tailEnd len="sm" w="sm" type="none"/>
                    </a:lnL>
                    <a:lnR cap="flat" cmpd="sng" w="9525">
                      <a:solidFill>
                        <a:srgbClr val="999999">
                          <a:alpha val="0"/>
                        </a:srgbClr>
                      </a:solidFill>
                      <a:prstDash val="solid"/>
                      <a:round/>
                      <a:headEnd len="sm" w="sm" type="none"/>
                      <a:tailEnd len="sm" w="sm" type="none"/>
                    </a:lnR>
                    <a:lnT cap="flat" cmpd="sng" w="9525">
                      <a:solidFill>
                        <a:srgbClr val="999999">
                          <a:alpha val="0"/>
                        </a:srgbClr>
                      </a:solidFill>
                      <a:prstDash val="solid"/>
                      <a:round/>
                      <a:headEnd len="sm" w="sm" type="none"/>
                      <a:tailEnd len="sm" w="sm" type="none"/>
                    </a:lnT>
                    <a:lnB cap="flat" cmpd="sng" w="9525">
                      <a:solidFill>
                        <a:srgbClr val="999999">
                          <a:alpha val="0"/>
                        </a:srgbClr>
                      </a:solidFill>
                      <a:prstDash val="solid"/>
                      <a:round/>
                      <a:headEnd len="sm" w="sm" type="none"/>
                      <a:tailEnd len="sm" w="sm" type="none"/>
                    </a:lnB>
                  </a:tcPr>
                </a:tc>
              </a:tr>
            </a:tbl>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1" name="Shape 261"/>
        <p:cNvGrpSpPr/>
        <p:nvPr/>
      </p:nvGrpSpPr>
      <p:grpSpPr>
        <a:xfrm>
          <a:off x="0" y="0"/>
          <a:ext cx="0" cy="0"/>
          <a:chOff x="0" y="0"/>
          <a:chExt cx="0" cy="0"/>
        </a:xfrm>
      </p:grpSpPr>
      <p:sp>
        <p:nvSpPr>
          <p:cNvPr id="262" name="Shape 262"/>
          <p:cNvSpPr txBox="1"/>
          <p:nvPr>
            <p:ph type="title"/>
          </p:nvPr>
        </p:nvSpPr>
        <p:spPr>
          <a:xfrm>
            <a:off x="311700" y="2164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Some Book Suggestions II       </a:t>
            </a:r>
            <a:r>
              <a:rPr lang="en" sz="1400">
                <a:solidFill>
                  <a:srgbClr val="FF0000"/>
                </a:solidFill>
              </a:rPr>
              <a:t>No books are required for purchase!</a:t>
            </a:r>
            <a:endParaRPr sz="1400">
              <a:solidFill>
                <a:srgbClr val="FF0000"/>
              </a:solidFill>
            </a:endParaRPr>
          </a:p>
        </p:txBody>
      </p:sp>
      <p:sp>
        <p:nvSpPr>
          <p:cNvPr id="263" name="Shape 263"/>
          <p:cNvSpPr txBox="1"/>
          <p:nvPr>
            <p:ph idx="1" type="body"/>
          </p:nvPr>
        </p:nvSpPr>
        <p:spPr>
          <a:xfrm>
            <a:off x="18050" y="1326575"/>
            <a:ext cx="8767800" cy="3416400"/>
          </a:xfrm>
          <a:prstGeom prst="rect">
            <a:avLst/>
          </a:prstGeom>
        </p:spPr>
        <p:txBody>
          <a:bodyPr anchorCtr="0" anchor="t" bIns="91425" lIns="91425" spcFirstLastPara="1" rIns="91425" wrap="square" tIns="91425">
            <a:noAutofit/>
          </a:bodyPr>
          <a:lstStyle/>
          <a:p>
            <a:pPr indent="0" lvl="0" marL="457200" rtl="0">
              <a:spcBef>
                <a:spcPts val="0"/>
              </a:spcBef>
              <a:spcAft>
                <a:spcPts val="0"/>
              </a:spcAft>
              <a:buNone/>
            </a:pPr>
            <a:r>
              <a:rPr lang="en" sz="1400"/>
              <a:t>Profiling Bioinformatics </a:t>
            </a:r>
            <a:endParaRPr sz="1400"/>
          </a:p>
          <a:p>
            <a:pPr indent="-317500" lvl="1" marL="914400" rtl="0">
              <a:spcBef>
                <a:spcPts val="1000"/>
              </a:spcBef>
              <a:spcAft>
                <a:spcPts val="0"/>
              </a:spcAft>
              <a:buSzPts val="1400"/>
              <a:buChar char="○"/>
            </a:pPr>
            <a:r>
              <a:rPr lang="en" sz="1400"/>
              <a:t>Gentleman, R, Carey, V, Dudoit, S, Irizarry, R, Huber, W (2005) Bioinformatics</a:t>
            </a:r>
            <a:r>
              <a:rPr lang="en"/>
              <a:t> </a:t>
            </a:r>
            <a:r>
              <a:rPr lang="en" sz="1400"/>
              <a:t>and Computational Biology Solutions Using R and Bioconductor. Springer, New</a:t>
            </a:r>
            <a:r>
              <a:rPr lang="en"/>
              <a:t> </a:t>
            </a:r>
            <a:r>
              <a:rPr lang="en" sz="1400"/>
              <a:t>York, 473 pages.</a:t>
            </a:r>
            <a:endParaRPr/>
          </a:p>
          <a:p>
            <a:pPr indent="0" lvl="0" marL="457200" rtl="0">
              <a:spcBef>
                <a:spcPts val="1000"/>
              </a:spcBef>
              <a:spcAft>
                <a:spcPts val="0"/>
              </a:spcAft>
              <a:buNone/>
            </a:pPr>
            <a:r>
              <a:rPr lang="en" sz="1400"/>
              <a:t>Phylogenetic</a:t>
            </a:r>
            <a:r>
              <a:rPr lang="en"/>
              <a:t> </a:t>
            </a:r>
            <a:endParaRPr/>
          </a:p>
          <a:p>
            <a:pPr indent="-317500" lvl="1" marL="914400" rtl="0">
              <a:spcBef>
                <a:spcPts val="1000"/>
              </a:spcBef>
              <a:spcAft>
                <a:spcPts val="0"/>
              </a:spcAft>
              <a:buSzPts val="1400"/>
              <a:buChar char="○"/>
            </a:pPr>
            <a:r>
              <a:rPr lang="en" sz="1400"/>
              <a:t>Felsenstein, J (2004) Inferring Phylogenies. Sinauer, Massachusetts, 664 pages.</a:t>
            </a:r>
            <a:endParaRPr/>
          </a:p>
          <a:p>
            <a:pPr indent="-317500" lvl="1" marL="914400" rtl="0">
              <a:spcBef>
                <a:spcPts val="0"/>
              </a:spcBef>
              <a:spcAft>
                <a:spcPts val="0"/>
              </a:spcAft>
              <a:buSzPts val="1400"/>
              <a:buChar char="○"/>
            </a:pPr>
            <a:r>
              <a:rPr lang="en" sz="1400"/>
              <a:t>Paradis (2006) Analysis of Phylogenetics and Evolution with R. Springer, New</a:t>
            </a:r>
            <a:r>
              <a:rPr lang="en"/>
              <a:t> </a:t>
            </a:r>
            <a:r>
              <a:rPr lang="en" sz="1400"/>
              <a:t>York, 211 pages.</a:t>
            </a:r>
            <a:endParaRPr sz="1400"/>
          </a:p>
          <a:p>
            <a:pPr indent="0" lvl="0" marL="0" rtl="0">
              <a:spcBef>
                <a:spcPts val="1000"/>
              </a:spcBef>
              <a:spcAft>
                <a:spcPts val="0"/>
              </a:spcAft>
              <a:buNone/>
            </a:pPr>
            <a:r>
              <a:t/>
            </a:r>
            <a:endParaRPr sz="1400"/>
          </a:p>
          <a:p>
            <a:pPr indent="-317500" lvl="0" marL="457200" rtl="0">
              <a:spcBef>
                <a:spcPts val="1000"/>
              </a:spcBef>
              <a:spcAft>
                <a:spcPts val="1000"/>
              </a:spcAft>
              <a:buSzPts val="1400"/>
              <a:buChar char=" "/>
            </a:pPr>
            <a:r>
              <a:t/>
            </a:r>
            <a:endParaRPr sz="1400"/>
          </a:p>
        </p:txBody>
      </p:sp>
      <p:sp>
        <p:nvSpPr>
          <p:cNvPr id="264" name="Shape 26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Shape 80"/>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Teaching Material and Online Communication</a:t>
            </a:r>
            <a:endParaRPr/>
          </a:p>
        </p:txBody>
      </p:sp>
      <p:sp>
        <p:nvSpPr>
          <p:cNvPr id="81" name="Shape 81"/>
          <p:cNvSpPr txBox="1"/>
          <p:nvPr>
            <p:ph idx="1" type="body"/>
          </p:nvPr>
        </p:nvSpPr>
        <p:spPr>
          <a:xfrm>
            <a:off x="94250" y="1402775"/>
            <a:ext cx="87678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Clr>
                <a:srgbClr val="2F5B9D"/>
              </a:buClr>
              <a:buSzPts val="1800"/>
              <a:buChar char="○"/>
            </a:pPr>
            <a:r>
              <a:rPr lang="en"/>
              <a:t>Teaching material will be hosted on public GitHub repository </a:t>
            </a:r>
            <a:r>
              <a:rPr lang="en" u="sng">
                <a:solidFill>
                  <a:schemeClr val="hlink"/>
                </a:solidFill>
                <a:hlinkClick r:id="rId3"/>
              </a:rPr>
              <a:t>here</a:t>
            </a:r>
            <a:endParaRPr/>
          </a:p>
          <a:p>
            <a:pPr indent="-342900" lvl="0" marL="457200" rtl="0">
              <a:spcBef>
                <a:spcPts val="1000"/>
              </a:spcBef>
              <a:spcAft>
                <a:spcPts val="0"/>
              </a:spcAft>
              <a:buClr>
                <a:srgbClr val="2F5B9D"/>
              </a:buClr>
              <a:buSzPts val="1800"/>
              <a:buChar char="○"/>
            </a:pPr>
            <a:r>
              <a:rPr lang="en"/>
              <a:t>Homework and project assignments will be submitted by students to private GitHub repositories, one for each student</a:t>
            </a:r>
            <a:endParaRPr/>
          </a:p>
          <a:p>
            <a:pPr indent="-342900" lvl="0" marL="457200" rtl="0">
              <a:spcBef>
                <a:spcPts val="0"/>
              </a:spcBef>
              <a:spcAft>
                <a:spcPts val="0"/>
              </a:spcAft>
              <a:buClr>
                <a:srgbClr val="2F5B9D"/>
              </a:buClr>
              <a:buSzPts val="1800"/>
              <a:buChar char="○"/>
            </a:pPr>
            <a:r>
              <a:rPr lang="en"/>
              <a:t>Course communication outside of classroom will use </a:t>
            </a:r>
            <a:r>
              <a:rPr lang="en" u="sng">
                <a:solidFill>
                  <a:schemeClr val="hlink"/>
                </a:solidFill>
                <a:hlinkClick r:id="rId4"/>
              </a:rPr>
              <a:t>Piazza</a:t>
            </a:r>
            <a:r>
              <a:rPr lang="en"/>
              <a:t>. Please keep email traffic to a minimum.</a:t>
            </a:r>
            <a:endParaRPr/>
          </a:p>
          <a:p>
            <a:pPr indent="0" lvl="0" marL="0">
              <a:spcBef>
                <a:spcPts val="1600"/>
              </a:spcBef>
              <a:spcAft>
                <a:spcPts val="1600"/>
              </a:spcAft>
              <a:buNone/>
            </a:pPr>
            <a:r>
              <a:t/>
            </a:r>
            <a:endParaRPr/>
          </a:p>
        </p:txBody>
      </p:sp>
      <p:sp>
        <p:nvSpPr>
          <p:cNvPr id="82" name="Shape 8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Shape 8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Course Components</a:t>
            </a:r>
            <a:endParaRPr/>
          </a:p>
        </p:txBody>
      </p:sp>
      <p:sp>
        <p:nvSpPr>
          <p:cNvPr id="88" name="Shape 88"/>
          <p:cNvSpPr txBox="1"/>
          <p:nvPr>
            <p:ph idx="1" type="body"/>
          </p:nvPr>
        </p:nvSpPr>
        <p:spPr>
          <a:xfrm>
            <a:off x="94250" y="1174175"/>
            <a:ext cx="87678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a:p>
            <a:pPr indent="-342900" lvl="0" marL="914400" rtl="0">
              <a:spcBef>
                <a:spcPts val="1600"/>
              </a:spcBef>
              <a:spcAft>
                <a:spcPts val="0"/>
              </a:spcAft>
              <a:buClr>
                <a:srgbClr val="2F5B9D"/>
              </a:buClr>
              <a:buSzPts val="1800"/>
              <a:buChar char="○"/>
            </a:pPr>
            <a:r>
              <a:rPr lang="en"/>
              <a:t>Lectures</a:t>
            </a:r>
            <a:endParaRPr/>
          </a:p>
          <a:p>
            <a:pPr indent="-342900" lvl="0" marL="914400" rtl="0">
              <a:spcBef>
                <a:spcPts val="1000"/>
              </a:spcBef>
              <a:spcAft>
                <a:spcPts val="0"/>
              </a:spcAft>
              <a:buClr>
                <a:srgbClr val="2F5B9D"/>
              </a:buClr>
              <a:buSzPts val="1800"/>
              <a:buChar char="○"/>
            </a:pPr>
            <a:r>
              <a:rPr lang="en"/>
              <a:t>Homework Assignments</a:t>
            </a:r>
            <a:endParaRPr/>
          </a:p>
          <a:p>
            <a:pPr indent="-342900" lvl="0" marL="914400" rtl="0">
              <a:spcBef>
                <a:spcPts val="1000"/>
              </a:spcBef>
              <a:spcAft>
                <a:spcPts val="0"/>
              </a:spcAft>
              <a:buClr>
                <a:srgbClr val="2F5B9D"/>
              </a:buClr>
              <a:buSzPts val="1800"/>
              <a:buChar char="○"/>
            </a:pPr>
            <a:r>
              <a:rPr lang="en"/>
              <a:t>Data Analysis Projects</a:t>
            </a:r>
            <a:endParaRPr/>
          </a:p>
          <a:p>
            <a:pPr indent="-342900" lvl="0" marL="914400" rtl="0">
              <a:spcBef>
                <a:spcPts val="1000"/>
              </a:spcBef>
              <a:spcAft>
                <a:spcPts val="0"/>
              </a:spcAft>
              <a:buClr>
                <a:srgbClr val="2F5B9D"/>
              </a:buClr>
              <a:buSzPts val="1800"/>
              <a:buChar char="○"/>
            </a:pPr>
            <a:r>
              <a:rPr lang="en"/>
              <a:t>Paper Presentations</a:t>
            </a:r>
            <a:endParaRPr/>
          </a:p>
          <a:p>
            <a:pPr indent="0" lvl="0" marL="0">
              <a:spcBef>
                <a:spcPts val="1600"/>
              </a:spcBef>
              <a:spcAft>
                <a:spcPts val="1600"/>
              </a:spcAft>
              <a:buNone/>
            </a:pPr>
            <a:r>
              <a:t/>
            </a:r>
            <a:endParaRPr/>
          </a:p>
        </p:txBody>
      </p:sp>
      <p:sp>
        <p:nvSpPr>
          <p:cNvPr id="89" name="Shape 8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Shape 9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Grading</a:t>
            </a:r>
            <a:endParaRPr/>
          </a:p>
        </p:txBody>
      </p:sp>
      <p:sp>
        <p:nvSpPr>
          <p:cNvPr id="95" name="Shape 95"/>
          <p:cNvSpPr txBox="1"/>
          <p:nvPr>
            <p:ph idx="1" type="body"/>
          </p:nvPr>
        </p:nvSpPr>
        <p:spPr>
          <a:xfrm>
            <a:off x="645300" y="1641050"/>
            <a:ext cx="87678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Clr>
                <a:srgbClr val="2F5B9D"/>
              </a:buClr>
              <a:buSzPts val="1800"/>
              <a:buChar char="○"/>
            </a:pPr>
            <a:r>
              <a:rPr lang="en"/>
              <a:t>Homework Assignments (40%)</a:t>
            </a:r>
            <a:endParaRPr/>
          </a:p>
          <a:p>
            <a:pPr indent="-342900" lvl="0" marL="457200" rtl="0">
              <a:spcBef>
                <a:spcPts val="1000"/>
              </a:spcBef>
              <a:spcAft>
                <a:spcPts val="0"/>
              </a:spcAft>
              <a:buClr>
                <a:srgbClr val="2F5B9D"/>
              </a:buClr>
              <a:buSzPts val="1800"/>
              <a:buChar char="○"/>
            </a:pPr>
            <a:r>
              <a:rPr lang="en"/>
              <a:t>Presentation of Publication Related to Course Project (20%)</a:t>
            </a:r>
            <a:endParaRPr/>
          </a:p>
          <a:p>
            <a:pPr indent="-342900" lvl="0" marL="457200" rtl="0">
              <a:spcBef>
                <a:spcPts val="1000"/>
              </a:spcBef>
              <a:spcAft>
                <a:spcPts val="0"/>
              </a:spcAft>
              <a:buClr>
                <a:srgbClr val="2F5B9D"/>
              </a:buClr>
              <a:buSzPts val="1800"/>
              <a:buChar char="○"/>
            </a:pPr>
            <a:r>
              <a:rPr lang="en"/>
              <a:t>Course Project Presentation (20%)</a:t>
            </a:r>
            <a:endParaRPr/>
          </a:p>
          <a:p>
            <a:pPr indent="-342900" lvl="0" marL="457200" rtl="0">
              <a:spcBef>
                <a:spcPts val="1000"/>
              </a:spcBef>
              <a:spcAft>
                <a:spcPts val="0"/>
              </a:spcAft>
              <a:buClr>
                <a:srgbClr val="2F5B9D"/>
              </a:buClr>
              <a:buSzPts val="1800"/>
              <a:buChar char="○"/>
            </a:pPr>
            <a:r>
              <a:rPr lang="en"/>
              <a:t>Course Project Report (20%)</a:t>
            </a:r>
            <a:endParaRPr/>
          </a:p>
        </p:txBody>
      </p:sp>
      <p:sp>
        <p:nvSpPr>
          <p:cNvPr id="96" name="Shape 9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Shape 10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Outline</a:t>
            </a:r>
            <a:endParaRPr/>
          </a:p>
        </p:txBody>
      </p:sp>
      <p:sp>
        <p:nvSpPr>
          <p:cNvPr id="102" name="Shape 102"/>
          <p:cNvSpPr txBox="1"/>
          <p:nvPr>
            <p:ph idx="1" type="body"/>
          </p:nvPr>
        </p:nvSpPr>
        <p:spPr>
          <a:xfrm>
            <a:off x="94250" y="1174175"/>
            <a:ext cx="87678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Clr>
                <a:srgbClr val="999999"/>
              </a:buClr>
              <a:buSzPts val="1800"/>
              <a:buChar char=" "/>
            </a:pPr>
            <a:r>
              <a:rPr lang="en">
                <a:solidFill>
                  <a:srgbClr val="999999"/>
                </a:solidFill>
              </a:rPr>
              <a:t>Organization of Course</a:t>
            </a:r>
            <a:endParaRPr>
              <a:solidFill>
                <a:srgbClr val="999999"/>
              </a:solidFill>
            </a:endParaRPr>
          </a:p>
          <a:p>
            <a:pPr indent="-317500" lvl="1" marL="914400" rtl="0">
              <a:lnSpc>
                <a:spcPct val="100000"/>
              </a:lnSpc>
              <a:spcBef>
                <a:spcPts val="0"/>
              </a:spcBef>
              <a:spcAft>
                <a:spcPts val="0"/>
              </a:spcAft>
              <a:buClr>
                <a:srgbClr val="999999"/>
              </a:buClr>
              <a:buSzPts val="1400"/>
              <a:buAutoNum type="romanUcPeriod"/>
            </a:pPr>
            <a:r>
              <a:rPr lang="en">
                <a:solidFill>
                  <a:srgbClr val="999999"/>
                </a:solidFill>
              </a:rPr>
              <a:t>Description</a:t>
            </a:r>
            <a:endParaRPr>
              <a:solidFill>
                <a:srgbClr val="999999"/>
              </a:solidFill>
            </a:endParaRPr>
          </a:p>
          <a:p>
            <a:pPr indent="-317500" lvl="1" marL="914400" rtl="0">
              <a:lnSpc>
                <a:spcPct val="100000"/>
              </a:lnSpc>
              <a:spcBef>
                <a:spcPts val="0"/>
              </a:spcBef>
              <a:spcAft>
                <a:spcPts val="0"/>
              </a:spcAft>
              <a:buClr>
                <a:srgbClr val="999999"/>
              </a:buClr>
              <a:buSzPts val="1400"/>
              <a:buAutoNum type="romanUcPeriod"/>
            </a:pPr>
            <a:r>
              <a:rPr lang="en">
                <a:solidFill>
                  <a:srgbClr val="999999"/>
                </a:solidFill>
              </a:rPr>
              <a:t>Course Components</a:t>
            </a:r>
            <a:endParaRPr>
              <a:solidFill>
                <a:srgbClr val="999999"/>
              </a:solidFill>
            </a:endParaRPr>
          </a:p>
          <a:p>
            <a:pPr indent="-317500" lvl="1" marL="914400" rtl="0">
              <a:lnSpc>
                <a:spcPct val="100000"/>
              </a:lnSpc>
              <a:spcBef>
                <a:spcPts val="0"/>
              </a:spcBef>
              <a:spcAft>
                <a:spcPts val="0"/>
              </a:spcAft>
              <a:buClr>
                <a:srgbClr val="999999"/>
              </a:buClr>
              <a:buSzPts val="1400"/>
              <a:buAutoNum type="romanUcPeriod"/>
            </a:pPr>
            <a:r>
              <a:rPr lang="en">
                <a:solidFill>
                  <a:srgbClr val="999999"/>
                </a:solidFill>
              </a:rPr>
              <a:t>Grading</a:t>
            </a:r>
            <a:endParaRPr>
              <a:solidFill>
                <a:srgbClr val="999999"/>
              </a:solidFill>
            </a:endParaRPr>
          </a:p>
          <a:p>
            <a:pPr indent="-342900" lvl="0" marL="457200" rtl="0">
              <a:spcBef>
                <a:spcPts val="1000"/>
              </a:spcBef>
              <a:spcAft>
                <a:spcPts val="0"/>
              </a:spcAft>
              <a:buSzPts val="1800"/>
              <a:buChar char=" "/>
            </a:pPr>
            <a:r>
              <a:rPr lang="en"/>
              <a:t>Topics</a:t>
            </a:r>
            <a:endParaRPr/>
          </a:p>
          <a:p>
            <a:pPr indent="-317500" lvl="1" marL="914400" rtl="0">
              <a:spcBef>
                <a:spcPts val="0"/>
              </a:spcBef>
              <a:spcAft>
                <a:spcPts val="0"/>
              </a:spcAft>
              <a:buClr>
                <a:srgbClr val="999999"/>
              </a:buClr>
              <a:buSzPts val="1400"/>
              <a:buAutoNum type="romanUcPeriod"/>
            </a:pPr>
            <a:r>
              <a:rPr lang="en">
                <a:solidFill>
                  <a:srgbClr val="999999"/>
                </a:solidFill>
              </a:rPr>
              <a:t>Databases and Analysis Tools (10%)</a:t>
            </a:r>
            <a:endParaRPr>
              <a:solidFill>
                <a:srgbClr val="999999"/>
              </a:solidFill>
            </a:endParaRPr>
          </a:p>
          <a:p>
            <a:pPr indent="-317500" lvl="1" marL="914400" rtl="0">
              <a:spcBef>
                <a:spcPts val="0"/>
              </a:spcBef>
              <a:spcAft>
                <a:spcPts val="0"/>
              </a:spcAft>
              <a:buClr>
                <a:srgbClr val="999999"/>
              </a:buClr>
              <a:buSzPts val="1400"/>
              <a:buAutoNum type="romanUcPeriod"/>
            </a:pPr>
            <a:r>
              <a:rPr lang="en">
                <a:solidFill>
                  <a:srgbClr val="999999"/>
                </a:solidFill>
              </a:rPr>
              <a:t>Sequence Analysis (30%)</a:t>
            </a:r>
            <a:endParaRPr>
              <a:solidFill>
                <a:srgbClr val="999999"/>
              </a:solidFill>
            </a:endParaRPr>
          </a:p>
          <a:p>
            <a:pPr indent="-317500" lvl="1" marL="914400" rtl="0">
              <a:spcBef>
                <a:spcPts val="0"/>
              </a:spcBef>
              <a:spcAft>
                <a:spcPts val="0"/>
              </a:spcAft>
              <a:buClr>
                <a:srgbClr val="999999"/>
              </a:buClr>
              <a:buSzPts val="1400"/>
              <a:buAutoNum type="romanUcPeriod"/>
            </a:pPr>
            <a:r>
              <a:rPr lang="en">
                <a:solidFill>
                  <a:srgbClr val="999999"/>
                </a:solidFill>
              </a:rPr>
              <a:t>Analysis of Profiling Data (20%)</a:t>
            </a:r>
            <a:endParaRPr>
              <a:solidFill>
                <a:srgbClr val="999999"/>
              </a:solidFill>
            </a:endParaRPr>
          </a:p>
          <a:p>
            <a:pPr indent="-317500" lvl="1" marL="914400" rtl="0">
              <a:spcBef>
                <a:spcPts val="0"/>
              </a:spcBef>
              <a:spcAft>
                <a:spcPts val="0"/>
              </a:spcAft>
              <a:buClr>
                <a:srgbClr val="999999"/>
              </a:buClr>
              <a:buSzPts val="1400"/>
              <a:buAutoNum type="romanUcPeriod"/>
            </a:pPr>
            <a:r>
              <a:rPr lang="en">
                <a:solidFill>
                  <a:srgbClr val="999999"/>
                </a:solidFill>
              </a:rPr>
              <a:t>Phylogenetics and Comparative Genomics (30%)</a:t>
            </a:r>
            <a:endParaRPr>
              <a:solidFill>
                <a:srgbClr val="999999"/>
              </a:solidFill>
            </a:endParaRPr>
          </a:p>
          <a:p>
            <a:pPr indent="-317500" lvl="1" marL="914400" rtl="0">
              <a:spcBef>
                <a:spcPts val="0"/>
              </a:spcBef>
              <a:spcAft>
                <a:spcPts val="0"/>
              </a:spcAft>
              <a:buClr>
                <a:srgbClr val="999999"/>
              </a:buClr>
              <a:buSzPts val="1400"/>
              <a:buAutoNum type="romanUcPeriod"/>
            </a:pPr>
            <a:r>
              <a:rPr lang="en">
                <a:solidFill>
                  <a:srgbClr val="999999"/>
                </a:solidFill>
              </a:rPr>
              <a:t>Chemical Genomics (10%)</a:t>
            </a:r>
            <a:endParaRPr>
              <a:solidFill>
                <a:srgbClr val="999999"/>
              </a:solidFill>
            </a:endParaRPr>
          </a:p>
          <a:p>
            <a:pPr indent="-342900" lvl="0" marL="457200" rtl="0">
              <a:spcBef>
                <a:spcPts val="1000"/>
              </a:spcBef>
              <a:spcAft>
                <a:spcPts val="0"/>
              </a:spcAft>
              <a:buClr>
                <a:srgbClr val="999999"/>
              </a:buClr>
              <a:buSzPts val="1800"/>
              <a:buChar char=" "/>
            </a:pPr>
            <a:r>
              <a:rPr lang="en">
                <a:solidFill>
                  <a:srgbClr val="999999"/>
                </a:solidFill>
              </a:rPr>
              <a:t>Course Projects</a:t>
            </a:r>
            <a:endParaRPr>
              <a:solidFill>
                <a:srgbClr val="999999"/>
              </a:solidFill>
            </a:endParaRPr>
          </a:p>
          <a:p>
            <a:pPr indent="-342900" lvl="0" marL="457200" rtl="0">
              <a:spcBef>
                <a:spcPts val="1000"/>
              </a:spcBef>
              <a:spcAft>
                <a:spcPts val="0"/>
              </a:spcAft>
              <a:buClr>
                <a:srgbClr val="999999"/>
              </a:buClr>
              <a:buSzPts val="1800"/>
              <a:buChar char=" "/>
            </a:pPr>
            <a:r>
              <a:rPr lang="en">
                <a:solidFill>
                  <a:srgbClr val="999999"/>
                </a:solidFill>
              </a:rPr>
              <a:t>References</a:t>
            </a:r>
            <a:endParaRPr>
              <a:solidFill>
                <a:srgbClr val="999999"/>
              </a:solidFill>
            </a:endParaRPr>
          </a:p>
          <a:p>
            <a:pPr indent="0" lvl="0" marL="0" rtl="0">
              <a:spcBef>
                <a:spcPts val="1600"/>
              </a:spcBef>
              <a:spcAft>
                <a:spcPts val="1600"/>
              </a:spcAft>
              <a:buNone/>
            </a:pPr>
            <a:r>
              <a:t/>
            </a:r>
            <a:endParaRPr/>
          </a:p>
        </p:txBody>
      </p:sp>
      <p:sp>
        <p:nvSpPr>
          <p:cNvPr id="103" name="Shape 10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Shape 108"/>
          <p:cNvSpPr txBox="1"/>
          <p:nvPr>
            <p:ph type="title"/>
          </p:nvPr>
        </p:nvSpPr>
        <p:spPr>
          <a:xfrm>
            <a:off x="311700" y="2164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I. Databases and Analysis Tools</a:t>
            </a:r>
            <a:endParaRPr/>
          </a:p>
        </p:txBody>
      </p:sp>
      <p:sp>
        <p:nvSpPr>
          <p:cNvPr id="109" name="Shape 109"/>
          <p:cNvSpPr txBox="1"/>
          <p:nvPr>
            <p:ph idx="1" type="body"/>
          </p:nvPr>
        </p:nvSpPr>
        <p:spPr>
          <a:xfrm>
            <a:off x="399050" y="1555175"/>
            <a:ext cx="87678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Clr>
                <a:srgbClr val="2F5B9D"/>
              </a:buClr>
              <a:buSzPts val="1800"/>
              <a:buChar char="○"/>
            </a:pPr>
            <a:r>
              <a:rPr lang="en"/>
              <a:t>Molecular Biology for Bioinformatics </a:t>
            </a:r>
            <a:endParaRPr/>
          </a:p>
          <a:p>
            <a:pPr indent="-342900" lvl="0" marL="457200" rtl="0">
              <a:spcBef>
                <a:spcPts val="1000"/>
              </a:spcBef>
              <a:spcAft>
                <a:spcPts val="0"/>
              </a:spcAft>
              <a:buClr>
                <a:srgbClr val="2F5B9D"/>
              </a:buClr>
              <a:buSzPts val="1800"/>
              <a:buChar char="○"/>
            </a:pPr>
            <a:r>
              <a:rPr lang="en"/>
              <a:t>Bioscience Database Overview</a:t>
            </a:r>
            <a:endParaRPr/>
          </a:p>
          <a:p>
            <a:pPr indent="-342900" lvl="0" marL="457200" rtl="0">
              <a:spcBef>
                <a:spcPts val="1000"/>
              </a:spcBef>
              <a:spcAft>
                <a:spcPts val="0"/>
              </a:spcAft>
              <a:buClr>
                <a:srgbClr val="2F5B9D"/>
              </a:buClr>
              <a:buSzPts val="1800"/>
              <a:buChar char="○"/>
            </a:pPr>
            <a:r>
              <a:rPr lang="en"/>
              <a:t>Software Resources for Bioinformatics</a:t>
            </a:r>
            <a:endParaRPr/>
          </a:p>
          <a:p>
            <a:pPr indent="-342900" lvl="0" marL="457200" rtl="0">
              <a:spcBef>
                <a:spcPts val="1000"/>
              </a:spcBef>
              <a:spcAft>
                <a:spcPts val="0"/>
              </a:spcAft>
              <a:buClr>
                <a:srgbClr val="2F5B9D"/>
              </a:buClr>
              <a:buSzPts val="1800"/>
              <a:buChar char="○"/>
            </a:pPr>
            <a:r>
              <a:rPr lang="en"/>
              <a:t>Data Analysis Programming</a:t>
            </a:r>
            <a:endParaRPr/>
          </a:p>
          <a:p>
            <a:pPr indent="0" lvl="0" marL="0">
              <a:spcBef>
                <a:spcPts val="1000"/>
              </a:spcBef>
              <a:spcAft>
                <a:spcPts val="1600"/>
              </a:spcAft>
              <a:buNone/>
            </a:pPr>
            <a:r>
              <a:t/>
            </a:r>
            <a:endParaRPr/>
          </a:p>
        </p:txBody>
      </p:sp>
      <p:sp>
        <p:nvSpPr>
          <p:cNvPr id="110" name="Shape 1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Shape 115"/>
          <p:cNvSpPr txBox="1"/>
          <p:nvPr>
            <p:ph type="title"/>
          </p:nvPr>
        </p:nvSpPr>
        <p:spPr>
          <a:xfrm>
            <a:off x="311700" y="2164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II. Sequence Analysis</a:t>
            </a:r>
            <a:endParaRPr/>
          </a:p>
        </p:txBody>
      </p:sp>
      <p:sp>
        <p:nvSpPr>
          <p:cNvPr id="116" name="Shape 116"/>
          <p:cNvSpPr txBox="1"/>
          <p:nvPr>
            <p:ph idx="1" type="body"/>
          </p:nvPr>
        </p:nvSpPr>
        <p:spPr>
          <a:xfrm>
            <a:off x="399050" y="1555175"/>
            <a:ext cx="87678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Clr>
                <a:srgbClr val="2F5B9D"/>
              </a:buClr>
              <a:buSzPts val="1800"/>
              <a:buChar char="○"/>
            </a:pPr>
            <a:r>
              <a:rPr lang="en"/>
              <a:t>General Sequence Analysis</a:t>
            </a:r>
            <a:endParaRPr/>
          </a:p>
          <a:p>
            <a:pPr indent="-342900" lvl="0" marL="457200" rtl="0">
              <a:spcBef>
                <a:spcPts val="1000"/>
              </a:spcBef>
              <a:spcAft>
                <a:spcPts val="0"/>
              </a:spcAft>
              <a:buClr>
                <a:srgbClr val="2F5B9D"/>
              </a:buClr>
              <a:buSzPts val="1800"/>
              <a:buChar char="○"/>
            </a:pPr>
            <a:r>
              <a:rPr lang="en"/>
              <a:t>Next Generation Sequence Analysis</a:t>
            </a:r>
            <a:endParaRPr/>
          </a:p>
          <a:p>
            <a:pPr indent="-342900" lvl="0" marL="457200" rtl="0">
              <a:spcBef>
                <a:spcPts val="1000"/>
              </a:spcBef>
              <a:spcAft>
                <a:spcPts val="0"/>
              </a:spcAft>
              <a:buClr>
                <a:srgbClr val="2F5B9D"/>
              </a:buClr>
              <a:buSzPts val="1800"/>
              <a:buChar char="○"/>
            </a:pPr>
            <a:r>
              <a:rPr lang="en"/>
              <a:t>Pattern Finding and Discovery</a:t>
            </a:r>
            <a:endParaRPr/>
          </a:p>
          <a:p>
            <a:pPr indent="-342900" lvl="0" marL="457200" rtl="0">
              <a:spcBef>
                <a:spcPts val="1000"/>
              </a:spcBef>
              <a:spcAft>
                <a:spcPts val="0"/>
              </a:spcAft>
              <a:buClr>
                <a:srgbClr val="2F5B9D"/>
              </a:buClr>
              <a:buSzPts val="1800"/>
              <a:buChar char="○"/>
            </a:pPr>
            <a:r>
              <a:rPr lang="en"/>
              <a:t>Data Analysis Programming</a:t>
            </a:r>
            <a:endParaRPr/>
          </a:p>
          <a:p>
            <a:pPr indent="0" lvl="0" marL="0" rtl="0">
              <a:spcBef>
                <a:spcPts val="1000"/>
              </a:spcBef>
              <a:spcAft>
                <a:spcPts val="1600"/>
              </a:spcAft>
              <a:buNone/>
            </a:pPr>
            <a:r>
              <a:t/>
            </a:r>
            <a:endParaRPr/>
          </a:p>
        </p:txBody>
      </p:sp>
      <p:sp>
        <p:nvSpPr>
          <p:cNvPr id="117" name="Shape 1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