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Syncopate"/>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Syncopate-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yncopate-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Shape 48"/>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50" name="Shape 50"/>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53" name="Shape 53"/>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45" name="Shape 45"/>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rt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pfam.xfam.org" TargetMode="External"/><Relationship Id="rId4" Type="http://schemas.openxmlformats.org/officeDocument/2006/relationships/hyperlink" Target="http://us.expasy.org/prosite" TargetMode="External"/><Relationship Id="rId5" Type="http://schemas.openxmlformats.org/officeDocument/2006/relationships/hyperlink" Target="http://prodom.prabi.fr/prodom/current/html/home.php" TargetMode="External"/><Relationship Id="rId6" Type="http://schemas.openxmlformats.org/officeDocument/2006/relationships/hyperlink" Target="http://www.ebi.ac.uk/interpr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ftp://ftp.ncbi.nlm.nih.gov" TargetMode="External"/><Relationship Id="rId4" Type="http://schemas.openxmlformats.org/officeDocument/2006/relationships/hyperlink" Target="http://uswest.ensembl.org/info/data/ftp/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ncbi.nlm.nih.gov/ge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genome.jp/kegg" TargetMode="External"/><Relationship Id="rId4" Type="http://schemas.openxmlformats.org/officeDocument/2006/relationships/hyperlink" Target="http://www.reactome.org/" TargetMode="External"/><Relationship Id="rId5" Type="http://schemas.openxmlformats.org/officeDocument/2006/relationships/hyperlink" Target="http://geneontology.org" TargetMode="External"/><Relationship Id="rId6" Type="http://schemas.openxmlformats.org/officeDocument/2006/relationships/hyperlink" Target="https://bioportal.bioontology.org/ontologies/DOID" TargetMode="External"/><Relationship Id="rId7" Type="http://schemas.openxmlformats.org/officeDocument/2006/relationships/hyperlink" Target="http://genome.ucsc.edu/ENCODE" TargetMode="External"/><Relationship Id="rId8" Type="http://schemas.openxmlformats.org/officeDocument/2006/relationships/hyperlink" Target="http://www.modencode.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rcsb.org/pdb" TargetMode="External"/><Relationship Id="rId4" Type="http://schemas.openxmlformats.org/officeDocument/2006/relationships/hyperlink" Target="http://scop.mrc-lmb.cam.ac.uk/scop/data/scop.b.html" TargetMode="External"/><Relationship Id="rId9" Type="http://schemas.openxmlformats.org/officeDocument/2006/relationships/hyperlink" Target="http://cactus.nci.nih.gov" TargetMode="External"/><Relationship Id="rId5" Type="http://schemas.openxmlformats.org/officeDocument/2006/relationships/hyperlink" Target="http://www.drugbank.ca/" TargetMode="External"/><Relationship Id="rId6" Type="http://schemas.openxmlformats.org/officeDocument/2006/relationships/hyperlink" Target="http://pubchem.ncbi.nlm.nih.gov" TargetMode="External"/><Relationship Id="rId7" Type="http://schemas.openxmlformats.org/officeDocument/2006/relationships/hyperlink" Target="https://www.ebi.ac.uk/chembl" TargetMode="External"/><Relationship Id="rId8" Type="http://schemas.openxmlformats.org/officeDocument/2006/relationships/hyperlink" Target="http://chembank.med.harvard.edu" TargetMode="External"/></Relationships>
</file>

<file path=ppt/slides/_rels/slide15.xml.rels><?xml version="1.0" encoding="UTF-8" standalone="yes"?><Relationships xmlns="http://schemas.openxmlformats.org/package/2006/relationships"><Relationship Id="rId11" Type="http://schemas.openxmlformats.org/officeDocument/2006/relationships/hyperlink" Target="http://www.ncbi.nlm.nih.gov/Structure/CN3D/cn3d.shtml" TargetMode="External"/><Relationship Id="rId10" Type="http://schemas.openxmlformats.org/officeDocument/2006/relationships/hyperlink" Target="http://ftp.ncbi.nih.gov/blast/"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ncbi.nlm.nih.gov/" TargetMode="External"/><Relationship Id="rId4" Type="http://schemas.openxmlformats.org/officeDocument/2006/relationships/hyperlink" Target="https://www.ncbi.nlm.nih.gov/genbank/" TargetMode="External"/><Relationship Id="rId9" Type="http://schemas.openxmlformats.org/officeDocument/2006/relationships/hyperlink" Target="ftp://ftp.ncbi.nlm.nih.gov" TargetMode="External"/><Relationship Id="rId5" Type="http://schemas.openxmlformats.org/officeDocument/2006/relationships/hyperlink" Target="http://www.ncbi.nlm.nih.gov/pubmed" TargetMode="External"/><Relationship Id="rId6" Type="http://schemas.openxmlformats.org/officeDocument/2006/relationships/hyperlink" Target="https://scholar.google.com/" TargetMode="External"/><Relationship Id="rId7" Type="http://schemas.openxmlformats.org/officeDocument/2006/relationships/hyperlink" Target="https://paperpile.com" TargetMode="External"/><Relationship Id="rId8" Type="http://schemas.openxmlformats.org/officeDocument/2006/relationships/hyperlink" Target="http://www.ncbi.nlm.nih.gov/Sitemap/AlphaList.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rmarkdown.rstudio.com/" TargetMode="External"/><Relationship Id="rId4" Type="http://schemas.openxmlformats.org/officeDocument/2006/relationships/hyperlink" Target="http://yihui.name/knitr/" TargetMode="External"/><Relationship Id="rId5" Type="http://schemas.openxmlformats.org/officeDocument/2006/relationships/hyperlink" Target="https://losc.ligo.org/s/events/GW150914/GW150914_tutorial.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qanswers.com/wiki/Softwa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hyperlink" Target="https://www.kdnuggets.com/2014/08/four-main-languages-analytics-data-mining-data-scienc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bio.perl.org" TargetMode="External"/><Relationship Id="rId4" Type="http://schemas.openxmlformats.org/officeDocument/2006/relationships/hyperlink" Target="http://biopython.org" TargetMode="External"/><Relationship Id="rId5" Type="http://schemas.openxmlformats.org/officeDocument/2006/relationships/hyperlink" Target="http://www.biojava.org" TargetMode="External"/><Relationship Id="rId6" Type="http://schemas.openxmlformats.org/officeDocument/2006/relationships/hyperlink" Target="http://bioruby.org" TargetMode="External"/><Relationship Id="rId7" Type="http://schemas.openxmlformats.org/officeDocument/2006/relationships/hyperlink" Target="http://www.bioconductor.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girke.bioinformatics.ucr.edu/GEN242/mydoc_homework_01.html" TargetMode="External"/><Relationship Id="rId4" Type="http://schemas.openxmlformats.org/officeDocument/2006/relationships/hyperlink" Target="http://girke.bioinformatics.ucr.edu/GEN242/mydoc_homework_01.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us.expasy.org/sprot" TargetMode="External"/><Relationship Id="rId10" Type="http://schemas.openxmlformats.org/officeDocument/2006/relationships/hyperlink" Target="http://www.biomart.org" TargetMode="External"/><Relationship Id="rId13" Type="http://schemas.openxmlformats.org/officeDocument/2006/relationships/hyperlink" Target="https://www.encodeproject.org" TargetMode="External"/><Relationship Id="rId12" Type="http://schemas.openxmlformats.org/officeDocument/2006/relationships/hyperlink" Target="http://www.uniprot.org"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ncbi.nlm.nih.gov/genbank/" TargetMode="External"/><Relationship Id="rId4" Type="http://schemas.openxmlformats.org/officeDocument/2006/relationships/hyperlink" Target="http://www.ebi.ac.uk/ena" TargetMode="External"/><Relationship Id="rId9" Type="http://schemas.openxmlformats.org/officeDocument/2006/relationships/hyperlink" Target="http://www.ensembl.org" TargetMode="External"/><Relationship Id="rId5" Type="http://schemas.openxmlformats.org/officeDocument/2006/relationships/hyperlink" Target="http://www.ddbj.nig.ac.jp/" TargetMode="External"/><Relationship Id="rId6" Type="http://schemas.openxmlformats.org/officeDocument/2006/relationships/hyperlink" Target="http://www.ncbi.nlm.nih.gov" TargetMode="External"/><Relationship Id="rId7" Type="http://schemas.openxmlformats.org/officeDocument/2006/relationships/hyperlink" Target="http://www.ncbi.nlm.nih.gov/sra" TargetMode="External"/><Relationship Id="rId8" Type="http://schemas.openxmlformats.org/officeDocument/2006/relationships/hyperlink" Target="http://www.ebi.ac.u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311708" y="6683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solidFill>
                  <a:srgbClr val="2F5B9D"/>
                </a:solidFill>
              </a:rPr>
              <a:t>Databases and Software for Genome Biology</a:t>
            </a:r>
            <a:endParaRPr sz="3600"/>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60" name="Shape 60"/>
          <p:cNvSpPr txBox="1"/>
          <p:nvPr/>
        </p:nvSpPr>
        <p:spPr>
          <a:xfrm>
            <a:off x="276025" y="3696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Thomas Girke</a:t>
            </a:r>
            <a:endParaRPr sz="1800"/>
          </a:p>
          <a:p>
            <a:pPr indent="0" lvl="0" marL="0" rtl="0" algn="ctr">
              <a:spcBef>
                <a:spcPts val="0"/>
              </a:spcBef>
              <a:spcAft>
                <a:spcPts val="0"/>
              </a:spcAft>
              <a:buClr>
                <a:schemeClr val="dk1"/>
              </a:buClr>
              <a:buSzPts val="1100"/>
              <a:buFont typeface="Arial"/>
              <a:buNone/>
            </a:pPr>
            <a:r>
              <a:t/>
            </a:r>
            <a:endParaRPr sz="1800"/>
          </a:p>
          <a:p>
            <a:pPr indent="0" lvl="0" marL="0" rtl="0" algn="ctr">
              <a:spcBef>
                <a:spcPts val="0"/>
              </a:spcBef>
              <a:spcAft>
                <a:spcPts val="0"/>
              </a:spcAft>
              <a:buClr>
                <a:schemeClr val="dk1"/>
              </a:buClr>
              <a:buSzPts val="1100"/>
              <a:buFont typeface="Arial"/>
              <a:buNone/>
            </a:pPr>
            <a:r>
              <a:rPr lang="en" sz="1800"/>
              <a:t>April 5, 2018</a:t>
            </a:r>
            <a:endParaRPr sz="1800"/>
          </a:p>
          <a:p>
            <a:pPr indent="0" lvl="0" marL="0" algn="ctr">
              <a:spcBef>
                <a:spcPts val="0"/>
              </a:spcBef>
              <a:spcAft>
                <a:spcPts val="0"/>
              </a:spcAft>
              <a:buNone/>
            </a:pPr>
            <a:r>
              <a:t/>
            </a:r>
            <a:endParaRPr sz="1800"/>
          </a:p>
        </p:txBody>
      </p:sp>
      <p:sp>
        <p:nvSpPr>
          <p:cNvPr id="61" name="Shape 61"/>
          <p:cNvSpPr txBox="1"/>
          <p:nvPr>
            <p:ph idx="1" type="subTitle"/>
          </p:nvPr>
        </p:nvSpPr>
        <p:spPr>
          <a:xfrm>
            <a:off x="311700" y="23007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Domain/Motif Databases</a:t>
            </a:r>
            <a:endParaRPr/>
          </a:p>
        </p:txBody>
      </p:sp>
      <p:sp>
        <p:nvSpPr>
          <p:cNvPr id="124" name="Shape 124"/>
          <p:cNvSpPr txBox="1"/>
          <p:nvPr>
            <p:ph idx="1" type="body"/>
          </p:nvPr>
        </p:nvSpPr>
        <p:spPr>
          <a:xfrm>
            <a:off x="322850" y="11741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Examples</a:t>
            </a:r>
            <a:endParaRPr/>
          </a:p>
          <a:p>
            <a:pPr indent="0" lvl="0" marL="457200" rtl="0">
              <a:spcBef>
                <a:spcPts val="1600"/>
              </a:spcBef>
              <a:spcAft>
                <a:spcPts val="0"/>
              </a:spcAft>
              <a:buNone/>
            </a:pPr>
            <a:r>
              <a:rPr lang="en"/>
              <a:t>PFAM: </a:t>
            </a:r>
            <a:r>
              <a:rPr lang="en" u="sng">
                <a:solidFill>
                  <a:schemeClr val="hlink"/>
                </a:solidFill>
                <a:hlinkClick r:id="rId3"/>
              </a:rPr>
              <a:t>http://pfam.xfam.org</a:t>
            </a:r>
            <a:endParaRPr/>
          </a:p>
          <a:p>
            <a:pPr indent="0" lvl="0" marL="457200" rtl="0">
              <a:spcBef>
                <a:spcPts val="1600"/>
              </a:spcBef>
              <a:spcAft>
                <a:spcPts val="0"/>
              </a:spcAft>
              <a:buNone/>
            </a:pPr>
            <a:r>
              <a:rPr lang="en"/>
              <a:t>PROSITE: </a:t>
            </a:r>
            <a:r>
              <a:rPr lang="en" u="sng">
                <a:solidFill>
                  <a:schemeClr val="hlink"/>
                </a:solidFill>
                <a:hlinkClick r:id="rId4"/>
              </a:rPr>
              <a:t>http://us.expasy.org/prosite</a:t>
            </a:r>
            <a:endParaRPr/>
          </a:p>
          <a:p>
            <a:pPr indent="0" lvl="0" marL="457200" rtl="0">
              <a:spcBef>
                <a:spcPts val="1600"/>
              </a:spcBef>
              <a:spcAft>
                <a:spcPts val="0"/>
              </a:spcAft>
              <a:buNone/>
            </a:pPr>
            <a:r>
              <a:rPr lang="en"/>
              <a:t>ProDom: </a:t>
            </a:r>
            <a:r>
              <a:rPr lang="en" u="sng">
                <a:solidFill>
                  <a:schemeClr val="hlink"/>
                </a:solidFill>
                <a:hlinkClick r:id="rId5"/>
              </a:rPr>
              <a:t>http://prodom.prabi.fr/prodom/current/html/home.php</a:t>
            </a:r>
            <a:endParaRPr/>
          </a:p>
          <a:p>
            <a:pPr indent="0" lvl="0" marL="457200" rtl="0">
              <a:spcBef>
                <a:spcPts val="1600"/>
              </a:spcBef>
              <a:spcAft>
                <a:spcPts val="0"/>
              </a:spcAft>
              <a:buNone/>
            </a:pPr>
            <a:r>
              <a:rPr lang="en"/>
              <a:t>InterPro: </a:t>
            </a:r>
            <a:r>
              <a:rPr lang="en" u="sng">
                <a:solidFill>
                  <a:schemeClr val="hlink"/>
                </a:solidFill>
                <a:hlinkClick r:id="rId6"/>
              </a:rPr>
              <a:t>http://www.ebi.ac.uk/interpro</a:t>
            </a:r>
            <a:endParaRPr/>
          </a:p>
          <a:p>
            <a:pPr indent="0" lvl="0" marL="0" rt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
        <p:nvSpPr>
          <p:cNvPr id="125" name="Shape 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Genome Sequences and Annotations</a:t>
            </a:r>
            <a:endParaRPr/>
          </a:p>
        </p:txBody>
      </p:sp>
      <p:sp>
        <p:nvSpPr>
          <p:cNvPr id="131" name="Shape 131"/>
          <p:cNvSpPr txBox="1"/>
          <p:nvPr>
            <p:ph idx="1" type="body"/>
          </p:nvPr>
        </p:nvSpPr>
        <p:spPr>
          <a:xfrm>
            <a:off x="246650" y="945575"/>
            <a:ext cx="8767800" cy="2481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Important resource for many NGS data analysis routines</a:t>
            </a:r>
            <a:endParaRPr/>
          </a:p>
          <a:p>
            <a:pPr indent="-317500" lvl="1" marL="914400" rtl="0">
              <a:spcBef>
                <a:spcPts val="1000"/>
              </a:spcBef>
              <a:spcAft>
                <a:spcPts val="0"/>
              </a:spcAft>
              <a:buSzPts val="1400"/>
              <a:buChar char="○"/>
            </a:pPr>
            <a:r>
              <a:rPr lang="en"/>
              <a:t>Example NCBI FTP site for sequence download: </a:t>
            </a:r>
            <a:r>
              <a:rPr lang="en" u="sng">
                <a:solidFill>
                  <a:schemeClr val="hlink"/>
                </a:solidFill>
                <a:hlinkClick r:id="rId3"/>
              </a:rPr>
              <a:t>ftp://ftp.ncbi.nlm.nih.gov</a:t>
            </a:r>
            <a:endParaRPr/>
          </a:p>
          <a:p>
            <a:pPr indent="-342900" lvl="0" marL="457200" rtl="0">
              <a:spcBef>
                <a:spcPts val="1000"/>
              </a:spcBef>
              <a:spcAft>
                <a:spcPts val="0"/>
              </a:spcAft>
              <a:buSzPts val="1800"/>
              <a:buChar char="○"/>
            </a:pPr>
            <a:r>
              <a:rPr lang="en"/>
              <a:t>Most genomes have their own community database</a:t>
            </a:r>
            <a:endParaRPr/>
          </a:p>
          <a:p>
            <a:pPr indent="-317500" lvl="1" marL="914400" rtl="0">
              <a:spcBef>
                <a:spcPts val="0"/>
              </a:spcBef>
              <a:spcAft>
                <a:spcPts val="0"/>
              </a:spcAft>
              <a:buSzPts val="1400"/>
              <a:buChar char="○"/>
            </a:pPr>
            <a:r>
              <a:rPr lang="en"/>
              <a:t>Problem: inconsistent annotations across organisms</a:t>
            </a:r>
            <a:endParaRPr/>
          </a:p>
          <a:p>
            <a:pPr indent="-342900" lvl="0" marL="457200" rtl="0">
              <a:spcBef>
                <a:spcPts val="1000"/>
              </a:spcBef>
              <a:spcAft>
                <a:spcPts val="0"/>
              </a:spcAft>
              <a:buSzPts val="1800"/>
              <a:buChar char="○"/>
            </a:pPr>
            <a:r>
              <a:rPr lang="en"/>
              <a:t>Ensembl contains many genomes consistently organized</a:t>
            </a:r>
            <a:endParaRPr/>
          </a:p>
          <a:p>
            <a:pPr indent="-317500" lvl="1" marL="914400" rtl="0">
              <a:spcBef>
                <a:spcPts val="0"/>
              </a:spcBef>
              <a:spcAft>
                <a:spcPts val="0"/>
              </a:spcAft>
              <a:buSzPts val="1400"/>
              <a:buChar char="○"/>
            </a:pPr>
            <a:r>
              <a:rPr lang="en"/>
              <a:t>Batch downloads via FTP: </a:t>
            </a:r>
            <a:r>
              <a:rPr lang="en" u="sng">
                <a:solidFill>
                  <a:schemeClr val="hlink"/>
                </a:solidFill>
                <a:hlinkClick r:id="rId4"/>
              </a:rPr>
              <a:t>http://uswest.ensembl.org/info/data/ftp/index.html</a:t>
            </a:r>
            <a:endParaRPr/>
          </a:p>
          <a:p>
            <a:pPr indent="-317500" lvl="1" marL="914400" rtl="0">
              <a:spcBef>
                <a:spcPts val="0"/>
              </a:spcBef>
              <a:spcAft>
                <a:spcPts val="0"/>
              </a:spcAft>
              <a:buSzPts val="1400"/>
              <a:buChar char="○"/>
            </a:pPr>
            <a:r>
              <a:rPr lang="en">
                <a:solidFill>
                  <a:srgbClr val="FF0000"/>
                </a:solidFill>
              </a:rPr>
              <a:t>Significance:</a:t>
            </a:r>
            <a:r>
              <a:rPr lang="en"/>
              <a:t> many NGS routines (</a:t>
            </a:r>
            <a:r>
              <a:rPr i="1" lang="en"/>
              <a:t>e.g.</a:t>
            </a:r>
            <a:r>
              <a:rPr lang="en"/>
              <a:t> read mapping and counting) require FASTA file for genome sequence plus GFF/GTF file for annotations</a:t>
            </a:r>
            <a:endParaRPr/>
          </a:p>
          <a:p>
            <a:pPr indent="-317500" lvl="1" marL="914400" rtl="0">
              <a:spcBef>
                <a:spcPts val="0"/>
              </a:spcBef>
              <a:spcAft>
                <a:spcPts val="0"/>
              </a:spcAft>
              <a:buSzPts val="1400"/>
              <a:buChar char="○"/>
            </a:pPr>
            <a:r>
              <a:rPr lang="en"/>
              <a:t>Example for NGS workflow, such a read counting step in RNA-Seq:</a:t>
            </a:r>
            <a:endParaRPr/>
          </a:p>
          <a:p>
            <a:pPr indent="0" lvl="0" marL="0">
              <a:spcBef>
                <a:spcPts val="1600"/>
              </a:spcBef>
              <a:spcAft>
                <a:spcPts val="1600"/>
              </a:spcAft>
              <a:buNone/>
            </a:pPr>
            <a:r>
              <a:t/>
            </a:r>
            <a:endParaRPr/>
          </a:p>
        </p:txBody>
      </p:sp>
      <p:sp>
        <p:nvSpPr>
          <p:cNvPr id="132" name="Shape 1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33" name="Shape 133"/>
          <p:cNvSpPr txBox="1"/>
          <p:nvPr/>
        </p:nvSpPr>
        <p:spPr>
          <a:xfrm>
            <a:off x="1277950" y="4031525"/>
            <a:ext cx="6347400" cy="787800"/>
          </a:xfrm>
          <a:prstGeom prst="rect">
            <a:avLst/>
          </a:prstGeom>
          <a:solidFill>
            <a:srgbClr val="F3F3F3"/>
          </a:solidFill>
          <a:ln>
            <a:noFill/>
          </a:ln>
        </p:spPr>
        <p:txBody>
          <a:bodyPr anchorCtr="0" anchor="t" bIns="91425" lIns="91425" spcFirstLastPara="1" rIns="91425" wrap="square" tIns="91425">
            <a:noAutofit/>
          </a:bodyPr>
          <a:lstStyle/>
          <a:p>
            <a:pPr indent="0" lvl="0" marL="0" rtl="0">
              <a:lnSpc>
                <a:spcPct val="142857"/>
              </a:lnSpc>
              <a:spcBef>
                <a:spcPts val="100"/>
              </a:spcBef>
              <a:spcAft>
                <a:spcPts val="0"/>
              </a:spcAft>
              <a:buNone/>
            </a:pPr>
            <a:r>
              <a:rPr lang="en" sz="1000">
                <a:solidFill>
                  <a:srgbClr val="77777A"/>
                </a:solidFill>
                <a:highlight>
                  <a:srgbClr val="F5F5F5"/>
                </a:highlight>
                <a:latin typeface="Consolas"/>
                <a:ea typeface="Consolas"/>
                <a:cs typeface="Consolas"/>
                <a:sym typeface="Consolas"/>
              </a:rPr>
              <a:t>download.file(</a:t>
            </a:r>
            <a:r>
              <a:rPr lang="en" sz="1000">
                <a:solidFill>
                  <a:srgbClr val="DD1144"/>
                </a:solidFill>
                <a:highlight>
                  <a:srgbClr val="F5F5F5"/>
                </a:highlight>
                <a:latin typeface="Consolas"/>
                <a:ea typeface="Consolas"/>
                <a:cs typeface="Consolas"/>
                <a:sym typeface="Consolas"/>
              </a:rPr>
              <a:t>"some_ensembl.gff.gz"</a:t>
            </a:r>
            <a:r>
              <a:rPr lang="en" sz="1000">
                <a:solidFill>
                  <a:srgbClr val="77777A"/>
                </a:solidFill>
                <a:highlight>
                  <a:srgbClr val="F5F5F5"/>
                </a:highlight>
                <a:latin typeface="Consolas"/>
                <a:ea typeface="Consolas"/>
                <a:cs typeface="Consolas"/>
                <a:sym typeface="Consolas"/>
              </a:rPr>
              <a:t>, </a:t>
            </a:r>
            <a:r>
              <a:rPr lang="en" sz="1000">
                <a:solidFill>
                  <a:srgbClr val="DD1144"/>
                </a:solidFill>
                <a:highlight>
                  <a:srgbClr val="F5F5F5"/>
                </a:highlight>
                <a:latin typeface="Consolas"/>
                <a:ea typeface="Consolas"/>
                <a:cs typeface="Consolas"/>
                <a:sym typeface="Consolas"/>
              </a:rPr>
              <a:t>"my.gff"</a:t>
            </a:r>
            <a:r>
              <a:rPr lang="en" sz="1000">
                <a:solidFill>
                  <a:srgbClr val="77777A"/>
                </a:solidFill>
                <a:highlight>
                  <a:srgbClr val="F5F5F5"/>
                </a:highlight>
                <a:latin typeface="Consolas"/>
                <a:ea typeface="Consolas"/>
                <a:cs typeface="Consolas"/>
                <a:sym typeface="Consolas"/>
              </a:rPr>
              <a:t>) # Download annotations from Ensembl</a:t>
            </a:r>
            <a:br>
              <a:rPr lang="en" sz="1000">
                <a:solidFill>
                  <a:srgbClr val="77777A"/>
                </a:solidFill>
                <a:highlight>
                  <a:srgbClr val="F5F5F5"/>
                </a:highlight>
                <a:latin typeface="Consolas"/>
                <a:ea typeface="Consolas"/>
                <a:cs typeface="Consolas"/>
                <a:sym typeface="Consolas"/>
              </a:rPr>
            </a:br>
            <a:r>
              <a:rPr lang="en" sz="1000">
                <a:solidFill>
                  <a:srgbClr val="77777A"/>
                </a:solidFill>
                <a:highlight>
                  <a:srgbClr val="F5F5F5"/>
                </a:highlight>
                <a:latin typeface="Consolas"/>
                <a:ea typeface="Consolas"/>
                <a:cs typeface="Consolas"/>
                <a:sym typeface="Consolas"/>
              </a:rPr>
              <a:t>txdb </a:t>
            </a:r>
            <a:r>
              <a:rPr b="1" lang="en" sz="1000">
                <a:solidFill>
                  <a:srgbClr val="77777A"/>
                </a:solidFill>
                <a:highlight>
                  <a:srgbClr val="F5F5F5"/>
                </a:highlight>
                <a:latin typeface="Consolas"/>
                <a:ea typeface="Consolas"/>
                <a:cs typeface="Consolas"/>
                <a:sym typeface="Consolas"/>
              </a:rPr>
              <a:t>&lt;-</a:t>
            </a:r>
            <a:r>
              <a:rPr lang="en" sz="1000">
                <a:solidFill>
                  <a:srgbClr val="77777A"/>
                </a:solidFill>
                <a:highlight>
                  <a:srgbClr val="F5F5F5"/>
                </a:highlight>
                <a:latin typeface="Consolas"/>
                <a:ea typeface="Consolas"/>
                <a:cs typeface="Consolas"/>
                <a:sym typeface="Consolas"/>
              </a:rPr>
              <a:t> makeTxDbFromGFF(</a:t>
            </a:r>
            <a:r>
              <a:rPr lang="en" sz="1000">
                <a:solidFill>
                  <a:srgbClr val="DD1144"/>
                </a:solidFill>
                <a:highlight>
                  <a:srgbClr val="F5F5F5"/>
                </a:highlight>
                <a:latin typeface="Consolas"/>
                <a:ea typeface="Consolas"/>
                <a:cs typeface="Consolas"/>
                <a:sym typeface="Consolas"/>
              </a:rPr>
              <a:t>"my.gff"</a:t>
            </a:r>
            <a:r>
              <a:rPr lang="en" sz="1000">
                <a:solidFill>
                  <a:srgbClr val="77777A"/>
                </a:solidFill>
                <a:highlight>
                  <a:srgbClr val="F5F5F5"/>
                </a:highlight>
                <a:latin typeface="Consolas"/>
                <a:ea typeface="Consolas"/>
                <a:cs typeface="Consolas"/>
                <a:sym typeface="Consolas"/>
              </a:rPr>
              <a:t>, ...) # Generate txdb</a:t>
            </a:r>
            <a:br>
              <a:rPr lang="en" sz="1000">
                <a:solidFill>
                  <a:srgbClr val="77777A"/>
                </a:solidFill>
                <a:highlight>
                  <a:srgbClr val="F5F5F5"/>
                </a:highlight>
                <a:latin typeface="Consolas"/>
                <a:ea typeface="Consolas"/>
                <a:cs typeface="Consolas"/>
                <a:sym typeface="Consolas"/>
              </a:rPr>
            </a:br>
            <a:r>
              <a:rPr lang="en" sz="1000">
                <a:solidFill>
                  <a:srgbClr val="77777A"/>
                </a:solidFill>
                <a:highlight>
                  <a:srgbClr val="F5F5F5"/>
                </a:highlight>
                <a:latin typeface="Consolas"/>
                <a:ea typeface="Consolas"/>
                <a:cs typeface="Consolas"/>
                <a:sym typeface="Consolas"/>
              </a:rPr>
              <a:t>read_counts </a:t>
            </a:r>
            <a:r>
              <a:rPr b="1" lang="en" sz="1000">
                <a:solidFill>
                  <a:srgbClr val="77777A"/>
                </a:solidFill>
                <a:highlight>
                  <a:srgbClr val="F5F5F5"/>
                </a:highlight>
                <a:latin typeface="Consolas"/>
                <a:ea typeface="Consolas"/>
                <a:cs typeface="Consolas"/>
                <a:sym typeface="Consolas"/>
              </a:rPr>
              <a:t>&lt;- </a:t>
            </a:r>
            <a:r>
              <a:rPr lang="en" sz="1000">
                <a:solidFill>
                  <a:srgbClr val="77777A"/>
                </a:solidFill>
                <a:highlight>
                  <a:srgbClr val="F5F5F5"/>
                </a:highlight>
                <a:latin typeface="Consolas"/>
                <a:ea typeface="Consolas"/>
                <a:cs typeface="Consolas"/>
                <a:sym typeface="Consolas"/>
              </a:rPr>
              <a:t>summarizeOverlaps(ebyg, </a:t>
            </a:r>
            <a:r>
              <a:rPr lang="en" sz="1000">
                <a:solidFill>
                  <a:srgbClr val="DD1144"/>
                </a:solidFill>
                <a:highlight>
                  <a:srgbClr val="F5F5F5"/>
                </a:highlight>
                <a:latin typeface="Consolas"/>
                <a:ea typeface="Consolas"/>
                <a:cs typeface="Consolas"/>
                <a:sym typeface="Consolas"/>
              </a:rPr>
              <a:t>"bam_file.list"</a:t>
            </a:r>
            <a:r>
              <a:rPr lang="en" sz="1000">
                <a:solidFill>
                  <a:srgbClr val="77777A"/>
                </a:solidFill>
                <a:highlight>
                  <a:srgbClr val="F5F5F5"/>
                </a:highlight>
                <a:latin typeface="Consolas"/>
                <a:ea typeface="Consolas"/>
                <a:cs typeface="Consolas"/>
                <a:sym typeface="Consolas"/>
              </a:rPr>
              <a:t>, ...) # Read counting</a:t>
            </a:r>
            <a:endParaRPr b="1" sz="1000">
              <a:solidFill>
                <a:srgbClr val="77777A"/>
              </a:solidFill>
              <a:highlight>
                <a:srgbClr val="F5F5F5"/>
              </a:highlight>
              <a:latin typeface="Consolas"/>
              <a:ea typeface="Consolas"/>
              <a:cs typeface="Consolas"/>
              <a:sym typeface="Consolas"/>
            </a:endParaRPr>
          </a:p>
          <a:p>
            <a:pPr indent="0" lvl="0" marL="0" rtl="0">
              <a:lnSpc>
                <a:spcPct val="139751"/>
              </a:lnSpc>
              <a:spcBef>
                <a:spcPts val="100"/>
              </a:spcBef>
              <a:spcAft>
                <a:spcPts val="100"/>
              </a:spcAft>
              <a:buNone/>
            </a:pPr>
            <a:r>
              <a:t/>
            </a:r>
            <a:endParaRPr b="1" sz="1000">
              <a:solidFill>
                <a:srgbClr val="77777A"/>
              </a:solidFill>
              <a:highlight>
                <a:srgbClr val="F5F5F5"/>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Repository for Microarray &amp; RNA-Seq Data</a:t>
            </a:r>
            <a:endParaRPr/>
          </a:p>
        </p:txBody>
      </p:sp>
      <p:sp>
        <p:nvSpPr>
          <p:cNvPr id="139" name="Shape 139"/>
          <p:cNvSpPr txBox="1"/>
          <p:nvPr>
            <p:ph idx="1" type="body"/>
          </p:nvPr>
        </p:nvSpPr>
        <p:spPr>
          <a:xfrm>
            <a:off x="475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Example: </a:t>
            </a:r>
            <a:r>
              <a:rPr lang="en" u="sng">
                <a:solidFill>
                  <a:schemeClr val="hlink"/>
                </a:solidFill>
                <a:hlinkClick r:id="rId3"/>
              </a:rPr>
              <a:t>Gene Expression Omnibus (GEO)</a:t>
            </a:r>
            <a:r>
              <a:rPr lang="en"/>
              <a:t> (Barrett et al., 2007)</a:t>
            </a:r>
            <a:endParaRPr/>
          </a:p>
          <a:p>
            <a:pPr indent="0" lvl="0" marL="0" rtl="0">
              <a:spcBef>
                <a:spcPts val="1600"/>
              </a:spcBef>
              <a:spcAft>
                <a:spcPts val="0"/>
              </a:spcAft>
              <a:buNone/>
            </a:pPr>
            <a:r>
              <a:t/>
            </a:r>
            <a:endParaRPr sz="600"/>
          </a:p>
          <a:p>
            <a:pPr indent="-342900" lvl="0" marL="457200" rtl="0">
              <a:spcBef>
                <a:spcPts val="1600"/>
              </a:spcBef>
              <a:spcAft>
                <a:spcPts val="0"/>
              </a:spcAft>
              <a:buSzPts val="1800"/>
              <a:buChar char="○"/>
            </a:pPr>
            <a:r>
              <a:rPr lang="en"/>
              <a:t>Includes microarray, RNA-Seq and ChIP-Seq samples</a:t>
            </a:r>
            <a:endParaRPr sz="600"/>
          </a:p>
          <a:p>
            <a:pPr indent="-342900" lvl="0" marL="1371600" rtl="0">
              <a:spcBef>
                <a:spcPts val="1000"/>
              </a:spcBef>
              <a:spcAft>
                <a:spcPts val="0"/>
              </a:spcAft>
              <a:buSzPts val="1800"/>
              <a:buChar char=" "/>
            </a:pPr>
            <a:r>
              <a:rPr lang="en">
                <a:latin typeface="Courier New"/>
                <a:ea typeface="Courier New"/>
                <a:cs typeface="Courier New"/>
                <a:sym typeface="Courier New"/>
              </a:rPr>
              <a:t>n </a:t>
            </a:r>
            <a:r>
              <a:rPr lang="en"/>
              <a:t>Series:		     83,306￼</a:t>
            </a:r>
            <a:endParaRPr/>
          </a:p>
          <a:p>
            <a:pPr indent="-342900" lvl="0" marL="1371600" rtl="0">
              <a:spcBef>
                <a:spcPts val="0"/>
              </a:spcBef>
              <a:spcAft>
                <a:spcPts val="0"/>
              </a:spcAft>
              <a:buSzPts val="1800"/>
              <a:buChar char=" "/>
            </a:pPr>
            <a:r>
              <a:rPr lang="en">
                <a:latin typeface="Courier New"/>
                <a:ea typeface="Courier New"/>
                <a:cs typeface="Courier New"/>
                <a:sym typeface="Courier New"/>
              </a:rPr>
              <a:t>n </a:t>
            </a:r>
            <a:r>
              <a:rPr lang="en"/>
              <a:t>Platforms: 		     17,085</a:t>
            </a:r>
            <a:endParaRPr/>
          </a:p>
          <a:p>
            <a:pPr indent="-342900" lvl="0" marL="1371600" rtl="0">
              <a:spcBef>
                <a:spcPts val="0"/>
              </a:spcBef>
              <a:spcAft>
                <a:spcPts val="0"/>
              </a:spcAft>
              <a:buSzPts val="1800"/>
              <a:buChar char=" "/>
            </a:pPr>
            <a:r>
              <a:rPr lang="en">
                <a:latin typeface="Courier New"/>
                <a:ea typeface="Courier New"/>
                <a:cs typeface="Courier New"/>
                <a:sym typeface="Courier New"/>
              </a:rPr>
              <a:t>n</a:t>
            </a:r>
            <a:r>
              <a:rPr lang="en"/>
              <a:t>  Samples: 		2,037,767</a:t>
            </a:r>
            <a:endParaRPr/>
          </a:p>
          <a:p>
            <a:pPr indent="0" lvl="0" marL="0">
              <a:spcBef>
                <a:spcPts val="1600"/>
              </a:spcBef>
              <a:spcAft>
                <a:spcPts val="1600"/>
              </a:spcAft>
              <a:buNone/>
            </a:pPr>
            <a:r>
              <a:t/>
            </a:r>
            <a:endParaRPr/>
          </a:p>
        </p:txBody>
      </p:sp>
      <p:sp>
        <p:nvSpPr>
          <p:cNvPr id="140" name="Shape 1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Databases Related to Functional Processes</a:t>
            </a:r>
            <a:endParaRPr/>
          </a:p>
        </p:txBody>
      </p:sp>
      <p:sp>
        <p:nvSpPr>
          <p:cNvPr id="146" name="Shape 146"/>
          <p:cNvSpPr txBox="1"/>
          <p:nvPr>
            <p:ph idx="1" type="body"/>
          </p:nvPr>
        </p:nvSpPr>
        <p:spPr>
          <a:xfrm>
            <a:off x="94250" y="10217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Pathways and process classification</a:t>
            </a:r>
            <a:endParaRPr/>
          </a:p>
          <a:p>
            <a:pPr indent="-317500" lvl="1" marL="914400" rtl="0">
              <a:spcBef>
                <a:spcPts val="0"/>
              </a:spcBef>
              <a:spcAft>
                <a:spcPts val="0"/>
              </a:spcAft>
              <a:buSzPts val="1400"/>
              <a:buChar char="○"/>
            </a:pPr>
            <a:r>
              <a:rPr lang="en"/>
              <a:t>KEGG: </a:t>
            </a:r>
            <a:r>
              <a:rPr lang="en" u="sng">
                <a:solidFill>
                  <a:schemeClr val="hlink"/>
                </a:solidFill>
                <a:hlinkClick r:id="rId3"/>
              </a:rPr>
              <a:t>http://www.genome.jp/kegg</a:t>
            </a:r>
            <a:endParaRPr/>
          </a:p>
          <a:p>
            <a:pPr indent="-317500" lvl="1" marL="914400" rtl="0">
              <a:spcBef>
                <a:spcPts val="0"/>
              </a:spcBef>
              <a:spcAft>
                <a:spcPts val="0"/>
              </a:spcAft>
              <a:buSzPts val="1400"/>
              <a:buChar char="○"/>
            </a:pPr>
            <a:r>
              <a:rPr lang="en"/>
              <a:t>Reactome: </a:t>
            </a:r>
            <a:r>
              <a:rPr lang="en" u="sng">
                <a:solidFill>
                  <a:schemeClr val="hlink"/>
                </a:solidFill>
                <a:hlinkClick r:id="rId4"/>
              </a:rPr>
              <a:t>http://www.reactome.org/</a:t>
            </a:r>
            <a:endParaRPr/>
          </a:p>
          <a:p>
            <a:pPr indent="-317500" lvl="1" marL="914400" rtl="0">
              <a:spcBef>
                <a:spcPts val="0"/>
              </a:spcBef>
              <a:spcAft>
                <a:spcPts val="0"/>
              </a:spcAft>
              <a:buSzPts val="1400"/>
              <a:buChar char="○"/>
            </a:pPr>
            <a:r>
              <a:rPr lang="en"/>
              <a:t>Gene Ontology: </a:t>
            </a:r>
            <a:r>
              <a:rPr lang="en" u="sng">
                <a:solidFill>
                  <a:schemeClr val="hlink"/>
                </a:solidFill>
                <a:hlinkClick r:id="rId5"/>
              </a:rPr>
              <a:t>http://geneontology.org</a:t>
            </a:r>
            <a:endParaRPr/>
          </a:p>
          <a:p>
            <a:pPr indent="-317500" lvl="1" marL="914400" rtl="0">
              <a:spcBef>
                <a:spcPts val="0"/>
              </a:spcBef>
              <a:spcAft>
                <a:spcPts val="0"/>
              </a:spcAft>
              <a:buSzPts val="1400"/>
              <a:buChar char="○"/>
            </a:pPr>
            <a:r>
              <a:rPr lang="en"/>
              <a:t>Disease Ontology: </a:t>
            </a:r>
            <a:r>
              <a:rPr lang="en" u="sng">
                <a:solidFill>
                  <a:schemeClr val="hlink"/>
                </a:solidFill>
                <a:hlinkClick r:id="rId6"/>
              </a:rPr>
              <a:t>https://bioportal.bioontology.org/ontologies/DOID</a:t>
            </a:r>
            <a:endParaRPr/>
          </a:p>
          <a:p>
            <a:pPr indent="-342900" lvl="0" marL="457200" rtl="0">
              <a:spcBef>
                <a:spcPts val="1000"/>
              </a:spcBef>
              <a:spcAft>
                <a:spcPts val="0"/>
              </a:spcAft>
              <a:buSzPts val="1800"/>
              <a:buChar char="●"/>
            </a:pPr>
            <a:r>
              <a:rPr lang="en"/>
              <a:t>Functional elements in human and model organism genomes</a:t>
            </a:r>
            <a:endParaRPr/>
          </a:p>
          <a:p>
            <a:pPr indent="-317500" lvl="1" marL="914400" rtl="0">
              <a:spcBef>
                <a:spcPts val="0"/>
              </a:spcBef>
              <a:spcAft>
                <a:spcPts val="0"/>
              </a:spcAft>
              <a:buSzPts val="1400"/>
              <a:buChar char="○"/>
            </a:pPr>
            <a:r>
              <a:rPr lang="en"/>
              <a:t>ENCODE: </a:t>
            </a:r>
            <a:r>
              <a:rPr lang="en" u="sng">
                <a:solidFill>
                  <a:schemeClr val="hlink"/>
                </a:solidFill>
                <a:hlinkClick r:id="rId7"/>
              </a:rPr>
              <a:t>http://genome.ucsc.edu/ENCODE</a:t>
            </a:r>
            <a:endParaRPr/>
          </a:p>
          <a:p>
            <a:pPr indent="-317500" lvl="1" marL="914400" rtl="0">
              <a:spcBef>
                <a:spcPts val="0"/>
              </a:spcBef>
              <a:spcAft>
                <a:spcPts val="0"/>
              </a:spcAft>
              <a:buSzPts val="1400"/>
              <a:buChar char="○"/>
            </a:pPr>
            <a:r>
              <a:rPr lang="en"/>
              <a:t>modENCODE: </a:t>
            </a:r>
            <a:r>
              <a:rPr lang="en" u="sng">
                <a:solidFill>
                  <a:schemeClr val="hlink"/>
                </a:solidFill>
                <a:hlinkClick r:id="rId8"/>
              </a:rPr>
              <a:t>http://www.modencode.org</a:t>
            </a:r>
            <a:endParaRPr/>
          </a:p>
          <a:p>
            <a:pPr indent="-342900" lvl="0" marL="457200" rtl="0">
              <a:spcBef>
                <a:spcPts val="1000"/>
              </a:spcBef>
              <a:spcAft>
                <a:spcPts val="0"/>
              </a:spcAft>
              <a:buSzPts val="1800"/>
              <a:buChar char="●"/>
            </a:pPr>
            <a:r>
              <a:rPr lang="en"/>
              <a:t>Process oriented databases</a:t>
            </a:r>
            <a:endParaRPr/>
          </a:p>
          <a:p>
            <a:pPr indent="-317500" lvl="1" marL="914400" rtl="0">
              <a:spcBef>
                <a:spcPts val="0"/>
              </a:spcBef>
              <a:spcAft>
                <a:spcPts val="0"/>
              </a:spcAft>
              <a:buSzPts val="1400"/>
              <a:buChar char="○"/>
            </a:pPr>
            <a:r>
              <a:rPr lang="en"/>
              <a:t>Many specialized resources for pathways, gene families, feature predictions, etc.</a:t>
            </a:r>
            <a:endParaRPr/>
          </a:p>
          <a:p>
            <a:pPr indent="0" lvl="0" marL="0">
              <a:spcBef>
                <a:spcPts val="1600"/>
              </a:spcBef>
              <a:spcAft>
                <a:spcPts val="1600"/>
              </a:spcAft>
              <a:buNone/>
            </a:pPr>
            <a:r>
              <a:t/>
            </a:r>
            <a:endParaRPr/>
          </a:p>
        </p:txBody>
      </p:sp>
      <p:sp>
        <p:nvSpPr>
          <p:cNvPr id="147" name="Shape 1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Molecular Structure Databases</a:t>
            </a:r>
            <a:endParaRPr/>
          </a:p>
        </p:txBody>
      </p:sp>
      <p:sp>
        <p:nvSpPr>
          <p:cNvPr id="153" name="Shape 153"/>
          <p:cNvSpPr txBox="1"/>
          <p:nvPr>
            <p:ph idx="1" type="body"/>
          </p:nvPr>
        </p:nvSpPr>
        <p:spPr>
          <a:xfrm>
            <a:off x="246650" y="1174175"/>
            <a:ext cx="92301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Protein Structure</a:t>
            </a:r>
            <a:endParaRPr/>
          </a:p>
          <a:p>
            <a:pPr indent="-317500" lvl="1" marL="914400" rtl="0">
              <a:spcBef>
                <a:spcPts val="0"/>
              </a:spcBef>
              <a:spcAft>
                <a:spcPts val="0"/>
              </a:spcAft>
              <a:buSzPts val="1400"/>
              <a:buChar char="○"/>
            </a:pPr>
            <a:r>
              <a:rPr lang="en"/>
              <a:t>Protein Data Bank (PDB): </a:t>
            </a:r>
            <a:r>
              <a:rPr lang="en" u="sng">
                <a:solidFill>
                  <a:schemeClr val="hlink"/>
                </a:solidFill>
                <a:hlinkClick r:id="rId3"/>
              </a:rPr>
              <a:t>http://www.rcsb.org/pdb</a:t>
            </a:r>
            <a:endParaRPr/>
          </a:p>
          <a:p>
            <a:pPr indent="-317500" lvl="1" marL="914400" rtl="0">
              <a:spcBef>
                <a:spcPts val="0"/>
              </a:spcBef>
              <a:spcAft>
                <a:spcPts val="0"/>
              </a:spcAft>
              <a:buSzPts val="1400"/>
              <a:buChar char="○"/>
            </a:pPr>
            <a:r>
              <a:rPr lang="en"/>
              <a:t>Structural Classification of Proteins (SCOP): </a:t>
            </a:r>
            <a:r>
              <a:rPr lang="en" u="sng">
                <a:solidFill>
                  <a:schemeClr val="hlink"/>
                </a:solidFill>
                <a:hlinkClick r:id="rId4"/>
              </a:rPr>
              <a:t>http://scop.mrc-lmb.cam.ac.uk/scop/data/scop.b.html</a:t>
            </a:r>
            <a:endParaRPr/>
          </a:p>
          <a:p>
            <a:pPr indent="-342900" lvl="0" marL="457200" rtl="0">
              <a:spcBef>
                <a:spcPts val="1000"/>
              </a:spcBef>
              <a:spcAft>
                <a:spcPts val="0"/>
              </a:spcAft>
              <a:buSzPts val="1800"/>
              <a:buChar char="○"/>
            </a:pPr>
            <a:r>
              <a:rPr lang="en"/>
              <a:t>Bioactive Compounds (drug-like)</a:t>
            </a:r>
            <a:endParaRPr/>
          </a:p>
          <a:p>
            <a:pPr indent="-317500" lvl="1" marL="914400" rtl="0">
              <a:spcBef>
                <a:spcPts val="0"/>
              </a:spcBef>
              <a:spcAft>
                <a:spcPts val="0"/>
              </a:spcAft>
              <a:buSzPts val="1400"/>
              <a:buChar char="○"/>
            </a:pPr>
            <a:r>
              <a:rPr lang="en"/>
              <a:t>DrugBank: </a:t>
            </a:r>
            <a:r>
              <a:rPr lang="en" u="sng">
                <a:solidFill>
                  <a:schemeClr val="hlink"/>
                </a:solidFill>
                <a:hlinkClick r:id="rId5"/>
              </a:rPr>
              <a:t>http://www.drugbank.ca/</a:t>
            </a:r>
            <a:endParaRPr/>
          </a:p>
          <a:p>
            <a:pPr indent="-317500" lvl="1" marL="914400" rtl="0">
              <a:spcBef>
                <a:spcPts val="0"/>
              </a:spcBef>
              <a:spcAft>
                <a:spcPts val="0"/>
              </a:spcAft>
              <a:buSzPts val="1400"/>
              <a:buChar char="○"/>
            </a:pPr>
            <a:r>
              <a:rPr lang="en"/>
              <a:t>PubChem: </a:t>
            </a:r>
            <a:r>
              <a:rPr lang="en" u="sng">
                <a:solidFill>
                  <a:schemeClr val="hlink"/>
                </a:solidFill>
                <a:hlinkClick r:id="rId6"/>
              </a:rPr>
              <a:t>http://pubchem.ncbi.nlm.nih.gov</a:t>
            </a:r>
            <a:endParaRPr/>
          </a:p>
          <a:p>
            <a:pPr indent="-317500" lvl="1" marL="914400" rtl="0">
              <a:spcBef>
                <a:spcPts val="0"/>
              </a:spcBef>
              <a:spcAft>
                <a:spcPts val="0"/>
              </a:spcAft>
              <a:buSzPts val="1400"/>
              <a:buChar char="○"/>
            </a:pPr>
            <a:r>
              <a:rPr lang="en"/>
              <a:t>ChEMBL: </a:t>
            </a:r>
            <a:r>
              <a:rPr lang="en" u="sng">
                <a:solidFill>
                  <a:schemeClr val="hlink"/>
                </a:solidFill>
                <a:hlinkClick r:id="rId7"/>
              </a:rPr>
              <a:t>https://www.ebi.ac.uk/chembl</a:t>
            </a:r>
            <a:endParaRPr/>
          </a:p>
          <a:p>
            <a:pPr indent="-317500" lvl="1" marL="914400" rtl="0">
              <a:spcBef>
                <a:spcPts val="0"/>
              </a:spcBef>
              <a:spcAft>
                <a:spcPts val="0"/>
              </a:spcAft>
              <a:buSzPts val="1400"/>
              <a:buChar char="○"/>
            </a:pPr>
            <a:r>
              <a:rPr lang="en"/>
              <a:t>ChemBank: </a:t>
            </a:r>
            <a:r>
              <a:rPr lang="en" u="sng">
                <a:solidFill>
                  <a:schemeClr val="hlink"/>
                </a:solidFill>
                <a:hlinkClick r:id="rId8"/>
              </a:rPr>
              <a:t>http://chembank.med.harvard.edu</a:t>
            </a:r>
            <a:endParaRPr/>
          </a:p>
          <a:p>
            <a:pPr indent="-317500" lvl="1" marL="914400" rtl="0">
              <a:spcBef>
                <a:spcPts val="0"/>
              </a:spcBef>
              <a:spcAft>
                <a:spcPts val="0"/>
              </a:spcAft>
              <a:buSzPts val="1400"/>
              <a:buChar char="○"/>
            </a:pPr>
            <a:r>
              <a:rPr lang="en"/>
              <a:t>NCI: </a:t>
            </a:r>
            <a:r>
              <a:rPr lang="en" u="sng">
                <a:solidFill>
                  <a:schemeClr val="hlink"/>
                </a:solidFill>
                <a:hlinkClick r:id="rId9"/>
              </a:rPr>
              <a:t>http://cactus.nci.nih.gov</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NCBI</a:t>
            </a:r>
            <a:endParaRPr/>
          </a:p>
        </p:txBody>
      </p:sp>
      <p:sp>
        <p:nvSpPr>
          <p:cNvPr id="160" name="Shape 160"/>
          <p:cNvSpPr txBox="1"/>
          <p:nvPr>
            <p:ph idx="1" type="body"/>
          </p:nvPr>
        </p:nvSpPr>
        <p:spPr>
          <a:xfrm>
            <a:off x="94250" y="10217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Main Page: </a:t>
            </a:r>
            <a:r>
              <a:rPr lang="en" u="sng">
                <a:solidFill>
                  <a:schemeClr val="hlink"/>
                </a:solidFill>
                <a:hlinkClick r:id="rId3"/>
              </a:rPr>
              <a:t>http://www.ncbi.nlm.nih.gov/</a:t>
            </a:r>
            <a:endParaRPr/>
          </a:p>
          <a:p>
            <a:pPr indent="-342900" lvl="0" marL="457200" rtl="0">
              <a:spcBef>
                <a:spcPts val="1000"/>
              </a:spcBef>
              <a:spcAft>
                <a:spcPts val="0"/>
              </a:spcAft>
              <a:buSzPts val="1800"/>
              <a:buChar char="○"/>
            </a:pPr>
            <a:r>
              <a:rPr lang="en" u="sng">
                <a:solidFill>
                  <a:schemeClr val="hlink"/>
                </a:solidFill>
                <a:hlinkClick r:id="rId4"/>
              </a:rPr>
              <a:t>GenBank</a:t>
            </a:r>
            <a:endParaRPr/>
          </a:p>
          <a:p>
            <a:pPr indent="-342900" lvl="0" marL="457200" rtl="0">
              <a:spcBef>
                <a:spcPts val="1000"/>
              </a:spcBef>
              <a:spcAft>
                <a:spcPts val="0"/>
              </a:spcAft>
              <a:buSzPts val="1800"/>
              <a:buChar char="○"/>
            </a:pPr>
            <a:r>
              <a:rPr lang="en"/>
              <a:t>Literature: </a:t>
            </a:r>
            <a:r>
              <a:rPr lang="en" u="sng">
                <a:solidFill>
                  <a:schemeClr val="hlink"/>
                </a:solidFill>
                <a:hlinkClick r:id="rId5"/>
              </a:rPr>
              <a:t>PubMed</a:t>
            </a:r>
            <a:r>
              <a:rPr lang="en"/>
              <a:t> , </a:t>
            </a:r>
            <a:r>
              <a:rPr lang="en" u="sng">
                <a:solidFill>
                  <a:schemeClr val="hlink"/>
                </a:solidFill>
                <a:hlinkClick r:id="rId6"/>
              </a:rPr>
              <a:t>Google Scholar</a:t>
            </a:r>
            <a:r>
              <a:rPr lang="en"/>
              <a:t> &amp; </a:t>
            </a:r>
            <a:r>
              <a:rPr lang="en" u="sng">
                <a:solidFill>
                  <a:schemeClr val="hlink"/>
                </a:solidFill>
                <a:hlinkClick r:id="rId7"/>
              </a:rPr>
              <a:t>Paperpile</a:t>
            </a:r>
            <a:endParaRPr/>
          </a:p>
          <a:p>
            <a:pPr indent="-342900" lvl="0" marL="457200" rtl="0">
              <a:spcBef>
                <a:spcPts val="1000"/>
              </a:spcBef>
              <a:spcAft>
                <a:spcPts val="0"/>
              </a:spcAft>
              <a:buSzPts val="1800"/>
              <a:buChar char="○"/>
            </a:pPr>
            <a:r>
              <a:rPr lang="en"/>
              <a:t>Alphabetical Link Table: </a:t>
            </a:r>
            <a:r>
              <a:rPr lang="en" u="sng">
                <a:solidFill>
                  <a:schemeClr val="hlink"/>
                </a:solidFill>
                <a:hlinkClick r:id="rId8"/>
              </a:rPr>
              <a:t>http://www.ncbi.nlm.nih.gov/Sitemap/AlphaList.html</a:t>
            </a:r>
            <a:endParaRPr/>
          </a:p>
          <a:p>
            <a:pPr indent="-342900" lvl="0" marL="457200" rtl="0">
              <a:spcBef>
                <a:spcPts val="1000"/>
              </a:spcBef>
              <a:spcAft>
                <a:spcPts val="0"/>
              </a:spcAft>
              <a:buSzPts val="1800"/>
              <a:buChar char="○"/>
            </a:pPr>
            <a:r>
              <a:rPr lang="en"/>
              <a:t>FTP Downloads:</a:t>
            </a:r>
            <a:endParaRPr/>
          </a:p>
          <a:p>
            <a:pPr indent="-317500" lvl="1" marL="914400" rtl="0">
              <a:spcBef>
                <a:spcPts val="1000"/>
              </a:spcBef>
              <a:spcAft>
                <a:spcPts val="0"/>
              </a:spcAft>
              <a:buSzPts val="1400"/>
              <a:buChar char="○"/>
            </a:pPr>
            <a:r>
              <a:rPr lang="en"/>
              <a:t>Sequences: </a:t>
            </a:r>
            <a:r>
              <a:rPr lang="en" u="sng">
                <a:solidFill>
                  <a:schemeClr val="hlink"/>
                </a:solidFill>
                <a:hlinkClick r:id="rId9"/>
              </a:rPr>
              <a:t>ftp://ftp.ncbi.nlm.nih.gov</a:t>
            </a:r>
            <a:endParaRPr/>
          </a:p>
          <a:p>
            <a:pPr indent="-317500" lvl="1" marL="914400" rtl="0">
              <a:spcBef>
                <a:spcPts val="0"/>
              </a:spcBef>
              <a:spcAft>
                <a:spcPts val="0"/>
              </a:spcAft>
              <a:buSzPts val="1400"/>
              <a:buChar char="○"/>
            </a:pPr>
            <a:r>
              <a:rPr lang="en"/>
              <a:t>Software: </a:t>
            </a:r>
            <a:r>
              <a:rPr lang="en" u="sng">
                <a:solidFill>
                  <a:schemeClr val="hlink"/>
                </a:solidFill>
                <a:hlinkClick r:id="rId10"/>
              </a:rPr>
              <a:t>ftp.ncbi.nih.gov/blast/</a:t>
            </a:r>
            <a:endParaRPr/>
          </a:p>
          <a:p>
            <a:pPr indent="-342900" lvl="0" marL="457200" rtl="0">
              <a:spcBef>
                <a:spcPts val="1000"/>
              </a:spcBef>
              <a:spcAft>
                <a:spcPts val="0"/>
              </a:spcAft>
              <a:buSzPts val="1800"/>
              <a:buChar char="○"/>
            </a:pPr>
            <a:r>
              <a:rPr lang="en"/>
              <a:t>Useful protein structure viewing tool: </a:t>
            </a:r>
            <a:r>
              <a:rPr lang="en" sz="1400" u="sng">
                <a:solidFill>
                  <a:schemeClr val="hlink"/>
                </a:solidFill>
                <a:hlinkClick r:id="rId11"/>
              </a:rPr>
              <a:t>http://www.ncbi.nlm.nih.gov/Structure/CN3D/cn3d.shtml</a:t>
            </a:r>
            <a:endParaRPr sz="1400"/>
          </a:p>
          <a:p>
            <a:pPr indent="0" lvl="0" marL="0" rtl="0">
              <a:spcBef>
                <a:spcPts val="10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
        <p:nvSpPr>
          <p:cNvPr id="161" name="Shape 1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67" name="Shape 167"/>
          <p:cNvSpPr txBox="1"/>
          <p:nvPr>
            <p:ph idx="1" type="body"/>
          </p:nvPr>
        </p:nvSpPr>
        <p:spPr>
          <a:xfrm>
            <a:off x="399050" y="1478975"/>
            <a:ext cx="8767800" cy="22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999999"/>
              </a:buClr>
              <a:buSzPts val="1800"/>
              <a:buChar char=" "/>
            </a:pPr>
            <a:r>
              <a:rPr lang="en">
                <a:solidFill>
                  <a:srgbClr val="999999"/>
                </a:solidFill>
              </a:rPr>
              <a:t>Background</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Database Examples </a:t>
            </a:r>
            <a:endParaRPr>
              <a:solidFill>
                <a:srgbClr val="999999"/>
              </a:solidFill>
            </a:endParaRPr>
          </a:p>
          <a:p>
            <a:pPr indent="-342900" lvl="0" marL="457200" rtl="0">
              <a:spcBef>
                <a:spcPts val="1000"/>
              </a:spcBef>
              <a:spcAft>
                <a:spcPts val="0"/>
              </a:spcAft>
              <a:buClr>
                <a:srgbClr val="999999"/>
              </a:buClr>
              <a:buSzPts val="1800"/>
              <a:buChar char=" "/>
            </a:pPr>
            <a:r>
              <a:rPr lang="en"/>
              <a:t>Software Resources</a:t>
            </a:r>
            <a:r>
              <a:rPr lang="en">
                <a:solidFill>
                  <a:srgbClr val="999999"/>
                </a:solidFill>
              </a:rPr>
              <a:t> </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Homework Assignment</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References and Books</a:t>
            </a:r>
            <a:endParaRPr>
              <a:solidFill>
                <a:srgbClr val="999999"/>
              </a:solidFill>
            </a:endParaRPr>
          </a:p>
          <a:p>
            <a:pPr indent="0" lvl="0" marL="0" rtl="0">
              <a:spcBef>
                <a:spcPts val="1600"/>
              </a:spcBef>
              <a:spcAft>
                <a:spcPts val="1600"/>
              </a:spcAft>
              <a:buNone/>
            </a:pPr>
            <a:r>
              <a:t/>
            </a:r>
            <a:endParaRPr/>
          </a:p>
        </p:txBody>
      </p:sp>
      <p:sp>
        <p:nvSpPr>
          <p:cNvPr id="168" name="Shape 1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Indispensable Skills for Genome Data Science</a:t>
            </a:r>
            <a:endParaRPr/>
          </a:p>
        </p:txBody>
      </p:sp>
      <p:sp>
        <p:nvSpPr>
          <p:cNvPr id="174" name="Shape 174"/>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Requires training in three main areas: statistics, computer science and at least one application domain</a:t>
            </a:r>
            <a:endParaRPr/>
          </a:p>
          <a:p>
            <a:pPr indent="-342900" lvl="0" marL="457200" rtl="0">
              <a:spcBef>
                <a:spcPts val="1000"/>
              </a:spcBef>
              <a:spcAft>
                <a:spcPts val="0"/>
              </a:spcAft>
              <a:buSzPts val="1800"/>
              <a:buChar char="○"/>
            </a:pPr>
            <a:r>
              <a:rPr lang="en"/>
              <a:t>Knowing just C++ or Java is not enough. Fluency of R, Python or similar environments is essential</a:t>
            </a:r>
            <a:endParaRPr/>
          </a:p>
          <a:p>
            <a:pPr indent="-342900" lvl="0" marL="457200" rtl="0">
              <a:spcBef>
                <a:spcPts val="1000"/>
              </a:spcBef>
              <a:spcAft>
                <a:spcPts val="0"/>
              </a:spcAft>
              <a:buSzPts val="1800"/>
              <a:buChar char="○"/>
            </a:pPr>
            <a:r>
              <a:rPr lang="en"/>
              <a:t>Since big data analysis happens on HPC systems, expert knowledge of data analysis programming under Linux and compute clusters is a must.</a:t>
            </a:r>
            <a:endParaRPr/>
          </a:p>
          <a:p>
            <a:pPr indent="-342900" lvl="0" marL="457200" rtl="0">
              <a:spcBef>
                <a:spcPts val="1000"/>
              </a:spcBef>
              <a:spcAft>
                <a:spcPts val="0"/>
              </a:spcAft>
              <a:buSzPts val="1800"/>
              <a:buChar char="○"/>
            </a:pPr>
            <a:r>
              <a:rPr lang="en"/>
              <a:t>Knowledge of reproducible analysis environments, </a:t>
            </a:r>
            <a:r>
              <a:rPr i="1" lang="en"/>
              <a:t>e.g.</a:t>
            </a:r>
            <a:r>
              <a:rPr lang="en"/>
              <a:t> </a:t>
            </a:r>
            <a:r>
              <a:rPr lang="en" u="sng">
                <a:solidFill>
                  <a:schemeClr val="hlink"/>
                </a:solidFill>
                <a:hlinkClick r:id="rId3"/>
              </a:rPr>
              <a:t>R markdown</a:t>
            </a:r>
            <a:r>
              <a:rPr lang="en"/>
              <a:t>, </a:t>
            </a:r>
            <a:r>
              <a:rPr lang="en" u="sng">
                <a:solidFill>
                  <a:schemeClr val="hlink"/>
                </a:solidFill>
                <a:hlinkClick r:id="rId4"/>
              </a:rPr>
              <a:t>knitr/Latex</a:t>
            </a:r>
            <a:r>
              <a:rPr lang="en"/>
              <a:t> and/or iPython Notebooks (see recent </a:t>
            </a:r>
            <a:r>
              <a:rPr lang="en" u="sng">
                <a:solidFill>
                  <a:schemeClr val="hlink"/>
                </a:solidFill>
                <a:hlinkClick r:id="rId5"/>
              </a:rPr>
              <a:t>ligo example</a:t>
            </a:r>
            <a:r>
              <a:rPr lang="en"/>
              <a:t>)</a:t>
            </a:r>
            <a:endParaRPr/>
          </a:p>
          <a:p>
            <a:pPr indent="0" lvl="0" marL="0">
              <a:spcBef>
                <a:spcPts val="1000"/>
              </a:spcBef>
              <a:spcAft>
                <a:spcPts val="1600"/>
              </a:spcAft>
              <a:buNone/>
            </a:pPr>
            <a:r>
              <a:t/>
            </a:r>
            <a:endParaRPr/>
          </a:p>
        </p:txBody>
      </p:sp>
      <p:sp>
        <p:nvSpPr>
          <p:cNvPr id="175" name="Shape 1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Additional Relevant Skills</a:t>
            </a:r>
            <a:endParaRPr/>
          </a:p>
        </p:txBody>
      </p:sp>
      <p:sp>
        <p:nvSpPr>
          <p:cNvPr id="181" name="Shape 181"/>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Knowledge of subversion systems and social coding environments such as GitHub </a:t>
            </a:r>
            <a:endParaRPr/>
          </a:p>
          <a:p>
            <a:pPr indent="-342900" lvl="0" marL="457200" rtl="0">
              <a:spcBef>
                <a:spcPts val="1000"/>
              </a:spcBef>
              <a:spcAft>
                <a:spcPts val="0"/>
              </a:spcAft>
              <a:buSzPts val="1800"/>
              <a:buChar char="○"/>
            </a:pPr>
            <a:r>
              <a:rPr lang="en"/>
              <a:t>Strong record of reusable software development. Being just a user of software is often not sufficient to be competitive in today's job market.</a:t>
            </a:r>
            <a:endParaRPr/>
          </a:p>
          <a:p>
            <a:pPr indent="-342900" lvl="0" marL="457200" rtl="0">
              <a:spcBef>
                <a:spcPts val="1000"/>
              </a:spcBef>
              <a:spcAft>
                <a:spcPts val="0"/>
              </a:spcAft>
              <a:buSzPts val="1800"/>
              <a:buChar char="○"/>
            </a:pPr>
            <a:r>
              <a:rPr lang="en"/>
              <a:t>Extracting knowledge from data is the ultimate goal, but it requires domain knowledge meaning a genome data scientist needs to have a decent background in genetics and genomics.</a:t>
            </a:r>
            <a:endParaRPr/>
          </a:p>
          <a:p>
            <a:pPr indent="0" lvl="0" marL="0">
              <a:spcBef>
                <a:spcPts val="1000"/>
              </a:spcBef>
              <a:spcAft>
                <a:spcPts val="1600"/>
              </a:spcAft>
              <a:buNone/>
            </a:pPr>
            <a:r>
              <a:t/>
            </a:r>
            <a:endParaRPr/>
          </a:p>
        </p:txBody>
      </p:sp>
      <p:sp>
        <p:nvSpPr>
          <p:cNvPr id="182" name="Shape 1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Software Needs for Genome Analysis?</a:t>
            </a:r>
            <a:endParaRPr/>
          </a:p>
        </p:txBody>
      </p:sp>
      <p:sp>
        <p:nvSpPr>
          <p:cNvPr id="188" name="Shape 188"/>
          <p:cNvSpPr txBox="1"/>
          <p:nvPr>
            <p:ph idx="1" type="body"/>
          </p:nvPr>
        </p:nvSpPr>
        <p:spPr>
          <a:xfrm>
            <a:off x="703850" y="10979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Sequence analysis</a:t>
            </a:r>
            <a:endParaRPr/>
          </a:p>
          <a:p>
            <a:pPr indent="-342900" lvl="0" marL="457200" rtl="0">
              <a:spcBef>
                <a:spcPts val="0"/>
              </a:spcBef>
              <a:spcAft>
                <a:spcPts val="0"/>
              </a:spcAft>
              <a:buSzPts val="1800"/>
              <a:buChar char="○"/>
            </a:pPr>
            <a:r>
              <a:rPr lang="en"/>
              <a:t>Feature predictions</a:t>
            </a:r>
            <a:endParaRPr/>
          </a:p>
          <a:p>
            <a:pPr indent="-342900" lvl="0" marL="457200" rtl="0">
              <a:spcBef>
                <a:spcPts val="0"/>
              </a:spcBef>
              <a:spcAft>
                <a:spcPts val="0"/>
              </a:spcAft>
              <a:buSzPts val="1800"/>
              <a:buChar char="○"/>
            </a:pPr>
            <a:r>
              <a:rPr lang="en"/>
              <a:t>Statistical methods</a:t>
            </a:r>
            <a:endParaRPr/>
          </a:p>
          <a:p>
            <a:pPr indent="-342900" lvl="0" marL="457200" rtl="0">
              <a:spcBef>
                <a:spcPts val="0"/>
              </a:spcBef>
              <a:spcAft>
                <a:spcPts val="0"/>
              </a:spcAft>
              <a:buSzPts val="1800"/>
              <a:buChar char="○"/>
            </a:pPr>
            <a:r>
              <a:rPr lang="en"/>
              <a:t>Machine learning</a:t>
            </a:r>
            <a:endParaRPr/>
          </a:p>
          <a:p>
            <a:pPr indent="-317500" lvl="1" marL="914400" rtl="0">
              <a:spcBef>
                <a:spcPts val="0"/>
              </a:spcBef>
              <a:spcAft>
                <a:spcPts val="0"/>
              </a:spcAft>
              <a:buSzPts val="1400"/>
              <a:buChar char="○"/>
            </a:pPr>
            <a:r>
              <a:rPr lang="en"/>
              <a:t>Supervised</a:t>
            </a:r>
            <a:endParaRPr/>
          </a:p>
          <a:p>
            <a:pPr indent="-317500" lvl="1" marL="914400" rtl="0">
              <a:spcBef>
                <a:spcPts val="0"/>
              </a:spcBef>
              <a:spcAft>
                <a:spcPts val="0"/>
              </a:spcAft>
              <a:buSzPts val="1400"/>
              <a:buChar char="○"/>
            </a:pPr>
            <a:r>
              <a:rPr lang="en"/>
              <a:t>Non-supervised (clustering)</a:t>
            </a:r>
            <a:endParaRPr/>
          </a:p>
          <a:p>
            <a:pPr indent="-317500" lvl="1" marL="914400" rtl="0">
              <a:spcBef>
                <a:spcPts val="0"/>
              </a:spcBef>
              <a:spcAft>
                <a:spcPts val="0"/>
              </a:spcAft>
              <a:buSzPts val="1400"/>
              <a:buChar char="○"/>
            </a:pPr>
            <a:r>
              <a:rPr lang="en"/>
              <a:t>Deep learning</a:t>
            </a:r>
            <a:endParaRPr/>
          </a:p>
          <a:p>
            <a:pPr indent="-342900" lvl="0" marL="457200" rtl="0">
              <a:spcBef>
                <a:spcPts val="0"/>
              </a:spcBef>
              <a:spcAft>
                <a:spcPts val="0"/>
              </a:spcAft>
              <a:buSzPts val="1800"/>
              <a:buChar char="○"/>
            </a:pPr>
            <a:r>
              <a:rPr lang="en"/>
              <a:t>Molecular dynamics</a:t>
            </a:r>
            <a:endParaRPr/>
          </a:p>
          <a:p>
            <a:pPr indent="-342900" lvl="0" marL="457200" rtl="0">
              <a:spcBef>
                <a:spcPts val="0"/>
              </a:spcBef>
              <a:spcAft>
                <a:spcPts val="0"/>
              </a:spcAft>
              <a:buSzPts val="1800"/>
              <a:buChar char="○"/>
            </a:pPr>
            <a:r>
              <a:rPr lang="en"/>
              <a:t>Databases</a:t>
            </a:r>
            <a:endParaRPr/>
          </a:p>
          <a:p>
            <a:pPr indent="-342900" lvl="0" marL="457200" rtl="0">
              <a:spcBef>
                <a:spcPts val="0"/>
              </a:spcBef>
              <a:spcAft>
                <a:spcPts val="0"/>
              </a:spcAft>
              <a:buSzPts val="1800"/>
              <a:buChar char="○"/>
            </a:pPr>
            <a:r>
              <a:rPr lang="en"/>
              <a:t>Big Data resources (</a:t>
            </a:r>
            <a:r>
              <a:rPr i="1" lang="en"/>
              <a:t>e.g.</a:t>
            </a:r>
            <a:r>
              <a:rPr lang="en"/>
              <a:t> MapReduce, Spark)</a:t>
            </a:r>
            <a:endParaRPr/>
          </a:p>
        </p:txBody>
      </p:sp>
      <p:sp>
        <p:nvSpPr>
          <p:cNvPr id="189" name="Shape 1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7" name="Shape 67"/>
          <p:cNvSpPr txBox="1"/>
          <p:nvPr>
            <p:ph idx="1" type="body"/>
          </p:nvPr>
        </p:nvSpPr>
        <p:spPr>
          <a:xfrm>
            <a:off x="399050" y="1478975"/>
            <a:ext cx="8767800" cy="22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
            </a:pPr>
            <a:r>
              <a:rPr lang="en"/>
              <a:t>Background</a:t>
            </a:r>
            <a:endParaRPr/>
          </a:p>
          <a:p>
            <a:pPr indent="-342900" lvl="0" marL="457200" rtl="0">
              <a:spcBef>
                <a:spcPts val="1000"/>
              </a:spcBef>
              <a:spcAft>
                <a:spcPts val="0"/>
              </a:spcAft>
              <a:buClr>
                <a:srgbClr val="999999"/>
              </a:buClr>
              <a:buSzPts val="1800"/>
              <a:buChar char=" "/>
            </a:pPr>
            <a:r>
              <a:rPr lang="en">
                <a:solidFill>
                  <a:srgbClr val="999999"/>
                </a:solidFill>
              </a:rPr>
              <a:t>Database Examples </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Software Resources </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Homework Assignment</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References and Books</a:t>
            </a:r>
            <a:endParaRPr>
              <a:solidFill>
                <a:srgbClr val="999999"/>
              </a:solidFill>
            </a:endParaRPr>
          </a:p>
          <a:p>
            <a:pPr indent="0" lvl="0" marL="0" rtl="0">
              <a:spcBef>
                <a:spcPts val="1600"/>
              </a:spcBef>
              <a:spcAft>
                <a:spcPts val="1600"/>
              </a:spcAft>
              <a:buNone/>
            </a:pPr>
            <a:r>
              <a:t/>
            </a:r>
            <a:endParaRPr/>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Collection: Mostly NGS Analysis Software</a:t>
            </a:r>
            <a:endParaRPr/>
          </a:p>
        </p:txBody>
      </p:sp>
      <p:sp>
        <p:nvSpPr>
          <p:cNvPr id="195" name="Shape 195"/>
          <p:cNvSpPr txBox="1"/>
          <p:nvPr>
            <p:ph idx="1" type="body"/>
          </p:nvPr>
        </p:nvSpPr>
        <p:spPr>
          <a:xfrm>
            <a:off x="1237250" y="1631375"/>
            <a:ext cx="6713700" cy="1997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u="sng">
                <a:solidFill>
                  <a:schemeClr val="hlink"/>
                </a:solidFill>
                <a:hlinkClick r:id="rId3"/>
              </a:rPr>
              <a:t>List of 1001 NGS Software Tools</a:t>
            </a:r>
            <a:endParaRPr/>
          </a:p>
        </p:txBody>
      </p:sp>
      <p:sp>
        <p:nvSpPr>
          <p:cNvPr id="196" name="Shape 1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More Important: Environments for Genome Analysis</a:t>
            </a:r>
            <a:endParaRPr sz="2600"/>
          </a:p>
        </p:txBody>
      </p:sp>
      <p:sp>
        <p:nvSpPr>
          <p:cNvPr id="202" name="Shape 202"/>
          <p:cNvSpPr txBox="1"/>
          <p:nvPr>
            <p:ph idx="1" type="body"/>
          </p:nvPr>
        </p:nvSpPr>
        <p:spPr>
          <a:xfrm>
            <a:off x="5514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UNIX/LINUX</a:t>
            </a:r>
            <a:endParaRPr/>
          </a:p>
          <a:p>
            <a:pPr indent="-342900" lvl="0" marL="457200" rtl="0">
              <a:spcBef>
                <a:spcPts val="0"/>
              </a:spcBef>
              <a:spcAft>
                <a:spcPts val="0"/>
              </a:spcAft>
              <a:buSzPts val="1800"/>
              <a:buChar char="○"/>
            </a:pPr>
            <a:r>
              <a:rPr lang="en"/>
              <a:t>Algorithms</a:t>
            </a:r>
            <a:endParaRPr/>
          </a:p>
          <a:p>
            <a:pPr indent="-342900" lvl="0" marL="457200" rtl="0">
              <a:spcBef>
                <a:spcPts val="0"/>
              </a:spcBef>
              <a:spcAft>
                <a:spcPts val="0"/>
              </a:spcAft>
              <a:buSzPts val="1800"/>
              <a:buChar char="○"/>
            </a:pPr>
            <a:r>
              <a:rPr lang="en"/>
              <a:t>Statistic tools</a:t>
            </a:r>
            <a:endParaRPr/>
          </a:p>
          <a:p>
            <a:pPr indent="-342900" lvl="0" marL="457200" rtl="0">
              <a:spcBef>
                <a:spcPts val="0"/>
              </a:spcBef>
              <a:spcAft>
                <a:spcPts val="0"/>
              </a:spcAft>
              <a:buSzPts val="1800"/>
              <a:buChar char="○"/>
            </a:pPr>
            <a:r>
              <a:rPr lang="en"/>
              <a:t>Programming languages</a:t>
            </a:r>
            <a:endParaRPr/>
          </a:p>
          <a:p>
            <a:pPr indent="-342900" lvl="0" marL="457200" rtl="0">
              <a:spcBef>
                <a:spcPts val="0"/>
              </a:spcBef>
              <a:spcAft>
                <a:spcPts val="0"/>
              </a:spcAft>
              <a:buSzPts val="1800"/>
              <a:buChar char="○"/>
            </a:pPr>
            <a:r>
              <a:rPr lang="en"/>
              <a:t>Bio* projects</a:t>
            </a:r>
            <a:endParaRPr/>
          </a:p>
          <a:p>
            <a:pPr indent="-342900" lvl="0" marL="457200" rtl="0">
              <a:spcBef>
                <a:spcPts val="0"/>
              </a:spcBef>
              <a:spcAft>
                <a:spcPts val="0"/>
              </a:spcAft>
              <a:buSzPts val="1800"/>
              <a:buChar char="○"/>
            </a:pPr>
            <a:r>
              <a:rPr lang="en"/>
              <a:t>Database engines</a:t>
            </a:r>
            <a:endParaRPr/>
          </a:p>
          <a:p>
            <a:pPr indent="-342900" lvl="0" marL="457200" rtl="0">
              <a:spcBef>
                <a:spcPts val="0"/>
              </a:spcBef>
              <a:spcAft>
                <a:spcPts val="0"/>
              </a:spcAft>
              <a:buSzPts val="1800"/>
              <a:buChar char="○"/>
            </a:pPr>
            <a:r>
              <a:rPr lang="en"/>
              <a:t>Open-source community projects</a:t>
            </a:r>
            <a:endParaRPr/>
          </a:p>
          <a:p>
            <a:pPr indent="0" lvl="0" marL="0">
              <a:spcBef>
                <a:spcPts val="1600"/>
              </a:spcBef>
              <a:spcAft>
                <a:spcPts val="1600"/>
              </a:spcAft>
              <a:buNone/>
            </a:pPr>
            <a:r>
              <a:t/>
            </a:r>
            <a:endParaRPr/>
          </a:p>
        </p:txBody>
      </p:sp>
      <p:sp>
        <p:nvSpPr>
          <p:cNvPr id="203" name="Shape 2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LINUX?</a:t>
            </a:r>
            <a:endParaRPr/>
          </a:p>
        </p:txBody>
      </p:sp>
      <p:sp>
        <p:nvSpPr>
          <p:cNvPr id="209" name="Shape 209"/>
          <p:cNvSpPr txBox="1"/>
          <p:nvPr>
            <p:ph idx="1" type="body"/>
          </p:nvPr>
        </p:nvSpPr>
        <p:spPr>
          <a:xfrm>
            <a:off x="1704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Free access to hundreds of scientific software tools (often more up-to-date)</a:t>
            </a:r>
            <a:endParaRPr/>
          </a:p>
          <a:p>
            <a:pPr indent="-342900" lvl="0" marL="457200" rtl="0">
              <a:spcBef>
                <a:spcPts val="0"/>
              </a:spcBef>
              <a:spcAft>
                <a:spcPts val="0"/>
              </a:spcAft>
              <a:buSzPts val="1800"/>
              <a:buChar char="○"/>
            </a:pPr>
            <a:r>
              <a:rPr lang="en"/>
              <a:t>Multiuser, multitasking &amp; remote access</a:t>
            </a:r>
            <a:endParaRPr/>
          </a:p>
          <a:p>
            <a:pPr indent="-342900" lvl="0" marL="457200" rtl="0">
              <a:spcBef>
                <a:spcPts val="0"/>
              </a:spcBef>
              <a:spcAft>
                <a:spcPts val="0"/>
              </a:spcAft>
              <a:buSzPts val="1800"/>
              <a:buChar char="○"/>
            </a:pPr>
            <a:r>
              <a:rPr lang="en"/>
              <a:t>Preferred OS for developing research software</a:t>
            </a:r>
            <a:endParaRPr/>
          </a:p>
          <a:p>
            <a:pPr indent="-342900" lvl="0" marL="457200" rtl="0">
              <a:spcBef>
                <a:spcPts val="0"/>
              </a:spcBef>
              <a:spcAft>
                <a:spcPts val="0"/>
              </a:spcAft>
              <a:buSzPts val="1800"/>
              <a:buChar char="○"/>
            </a:pPr>
            <a:r>
              <a:rPr lang="en"/>
              <a:t>Better performance, advanced parallel computing on LINUX clusters</a:t>
            </a:r>
            <a:endParaRPr/>
          </a:p>
          <a:p>
            <a:pPr indent="-342900" lvl="0" marL="457200" rtl="0">
              <a:spcBef>
                <a:spcPts val="0"/>
              </a:spcBef>
              <a:spcAft>
                <a:spcPts val="0"/>
              </a:spcAft>
              <a:buSzPts val="1800"/>
              <a:buChar char="○"/>
            </a:pPr>
            <a:r>
              <a:rPr lang="en"/>
              <a:t>Access to shell, open-source projects, programming languages, database engines</a:t>
            </a:r>
            <a:endParaRPr/>
          </a:p>
          <a:p>
            <a:pPr indent="-342900" lvl="0" marL="457200" rtl="0">
              <a:spcBef>
                <a:spcPts val="0"/>
              </a:spcBef>
              <a:spcAft>
                <a:spcPts val="0"/>
              </a:spcAft>
              <a:buSzPts val="1800"/>
              <a:buChar char="○"/>
            </a:pPr>
            <a:r>
              <a:rPr lang="en"/>
              <a:t>Many more reasons</a:t>
            </a:r>
            <a:endParaRPr/>
          </a:p>
          <a:p>
            <a:pPr indent="0" lvl="0" marL="0">
              <a:spcBef>
                <a:spcPts val="1600"/>
              </a:spcBef>
              <a:spcAft>
                <a:spcPts val="1600"/>
              </a:spcAft>
              <a:buNone/>
            </a:pPr>
            <a:r>
              <a:t/>
            </a:r>
            <a:endParaRPr/>
          </a:p>
        </p:txBody>
      </p:sp>
      <p:sp>
        <p:nvSpPr>
          <p:cNvPr id="210" name="Shape 2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Popularity of Programming Languages for Bioinformatics</a:t>
            </a:r>
            <a:endParaRPr sz="2400"/>
          </a:p>
        </p:txBody>
      </p:sp>
      <p:sp>
        <p:nvSpPr>
          <p:cNvPr id="216" name="Shape 2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17" name="Shape 217"/>
          <p:cNvPicPr preferRelativeResize="0"/>
          <p:nvPr/>
        </p:nvPicPr>
        <p:blipFill>
          <a:blip r:embed="rId3">
            <a:alphaModFix/>
          </a:blip>
          <a:stretch>
            <a:fillRect/>
          </a:stretch>
        </p:blipFill>
        <p:spPr>
          <a:xfrm>
            <a:off x="2667000" y="865325"/>
            <a:ext cx="3320909" cy="4049575"/>
          </a:xfrm>
          <a:prstGeom prst="rect">
            <a:avLst/>
          </a:prstGeom>
          <a:noFill/>
          <a:ln>
            <a:noFill/>
          </a:ln>
        </p:spPr>
      </p:pic>
      <p:sp>
        <p:nvSpPr>
          <p:cNvPr id="218" name="Shape 218"/>
          <p:cNvSpPr txBox="1"/>
          <p:nvPr>
            <p:ph idx="1" type="body"/>
          </p:nvPr>
        </p:nvSpPr>
        <p:spPr>
          <a:xfrm>
            <a:off x="6123575" y="4570800"/>
            <a:ext cx="2612100" cy="57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Survey from </a:t>
            </a:r>
            <a:r>
              <a:rPr lang="en" sz="1400" u="sng">
                <a:solidFill>
                  <a:schemeClr val="hlink"/>
                </a:solidFill>
                <a:hlinkClick r:id="rId4"/>
              </a:rPr>
              <a:t>here</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Bio* Projects</a:t>
            </a:r>
            <a:endParaRPr/>
          </a:p>
        </p:txBody>
      </p:sp>
      <p:sp>
        <p:nvSpPr>
          <p:cNvPr id="224" name="Shape 224"/>
          <p:cNvSpPr txBox="1"/>
          <p:nvPr>
            <p:ph idx="1" type="body"/>
          </p:nvPr>
        </p:nvSpPr>
        <p:spPr>
          <a:xfrm>
            <a:off x="399050" y="11741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Bio* community project focusing on biological data analysis </a:t>
            </a:r>
            <a:endParaRPr/>
          </a:p>
          <a:p>
            <a:pPr indent="-342900" lvl="0" marL="914400" rtl="0">
              <a:spcBef>
                <a:spcPts val="1600"/>
              </a:spcBef>
              <a:spcAft>
                <a:spcPts val="0"/>
              </a:spcAft>
              <a:buSzPts val="1800"/>
              <a:buChar char="○"/>
            </a:pPr>
            <a:r>
              <a:rPr lang="en"/>
              <a:t>BioPerl: </a:t>
            </a:r>
            <a:r>
              <a:rPr lang="en" u="sng">
                <a:solidFill>
                  <a:schemeClr val="hlink"/>
                </a:solidFill>
                <a:hlinkClick r:id="rId3"/>
              </a:rPr>
              <a:t>http://bio.perl.org</a:t>
            </a:r>
            <a:endParaRPr/>
          </a:p>
          <a:p>
            <a:pPr indent="-342900" lvl="0" marL="914400" rtl="0">
              <a:spcBef>
                <a:spcPts val="0"/>
              </a:spcBef>
              <a:spcAft>
                <a:spcPts val="0"/>
              </a:spcAft>
              <a:buSzPts val="1800"/>
              <a:buChar char="○"/>
            </a:pPr>
            <a:r>
              <a:rPr lang="en"/>
              <a:t>BioPython: </a:t>
            </a:r>
            <a:r>
              <a:rPr lang="en" u="sng">
                <a:solidFill>
                  <a:schemeClr val="hlink"/>
                </a:solidFill>
                <a:hlinkClick r:id="rId4"/>
              </a:rPr>
              <a:t>http://biopython.org</a:t>
            </a:r>
            <a:endParaRPr/>
          </a:p>
          <a:p>
            <a:pPr indent="-342900" lvl="0" marL="914400" rtl="0">
              <a:spcBef>
                <a:spcPts val="0"/>
              </a:spcBef>
              <a:spcAft>
                <a:spcPts val="0"/>
              </a:spcAft>
              <a:buSzPts val="1800"/>
              <a:buChar char="○"/>
            </a:pPr>
            <a:r>
              <a:rPr lang="en"/>
              <a:t>BioJava: </a:t>
            </a:r>
            <a:r>
              <a:rPr lang="en" u="sng">
                <a:solidFill>
                  <a:schemeClr val="hlink"/>
                </a:solidFill>
                <a:hlinkClick r:id="rId5"/>
              </a:rPr>
              <a:t>http://www.biojava.org</a:t>
            </a:r>
            <a:endParaRPr/>
          </a:p>
          <a:p>
            <a:pPr indent="-342900" lvl="0" marL="914400" rtl="0">
              <a:spcBef>
                <a:spcPts val="0"/>
              </a:spcBef>
              <a:spcAft>
                <a:spcPts val="0"/>
              </a:spcAft>
              <a:buSzPts val="1800"/>
              <a:buChar char="○"/>
            </a:pPr>
            <a:r>
              <a:rPr lang="en"/>
              <a:t>BioRuby: </a:t>
            </a:r>
            <a:r>
              <a:rPr lang="en" u="sng">
                <a:solidFill>
                  <a:schemeClr val="hlink"/>
                </a:solidFill>
                <a:hlinkClick r:id="rId6"/>
              </a:rPr>
              <a:t>http://bioruby.org</a:t>
            </a:r>
            <a:endParaRPr/>
          </a:p>
          <a:p>
            <a:pPr indent="-342900" lvl="0" marL="914400" rtl="0">
              <a:spcBef>
                <a:spcPts val="0"/>
              </a:spcBef>
              <a:spcAft>
                <a:spcPts val="0"/>
              </a:spcAft>
              <a:buSzPts val="1800"/>
              <a:buChar char="○"/>
            </a:pPr>
            <a:r>
              <a:rPr lang="en"/>
              <a:t>Bioconductor: </a:t>
            </a:r>
            <a:r>
              <a:rPr lang="en" u="sng">
                <a:solidFill>
                  <a:schemeClr val="hlink"/>
                </a:solidFill>
                <a:hlinkClick r:id="rId7"/>
              </a:rPr>
              <a:t>http://www.bioconductor.org</a:t>
            </a:r>
            <a:endParaRPr/>
          </a:p>
          <a:p>
            <a:pPr indent="0" lvl="0" marL="0" rt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
        <p:nvSpPr>
          <p:cNvPr id="225" name="Shape 2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Programming Languages</a:t>
            </a:r>
            <a:endParaRPr/>
          </a:p>
        </p:txBody>
      </p:sp>
      <p:sp>
        <p:nvSpPr>
          <p:cNvPr id="231" name="Shape 231"/>
          <p:cNvSpPr txBox="1"/>
          <p:nvPr>
            <p:ph idx="1" type="body"/>
          </p:nvPr>
        </p:nvSpPr>
        <p:spPr>
          <a:xfrm>
            <a:off x="627650" y="10217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Selection of programming languages widely used in bioinformatics</a:t>
            </a:r>
            <a:endParaRPr/>
          </a:p>
          <a:p>
            <a:pPr indent="-342900" lvl="0" marL="914400" rtl="0">
              <a:spcBef>
                <a:spcPts val="1000"/>
              </a:spcBef>
              <a:spcAft>
                <a:spcPts val="0"/>
              </a:spcAft>
              <a:buSzPts val="1800"/>
              <a:buChar char="○"/>
            </a:pPr>
            <a:r>
              <a:rPr lang="en"/>
              <a:t>C/C++</a:t>
            </a:r>
            <a:endParaRPr/>
          </a:p>
          <a:p>
            <a:pPr indent="-342900" lvl="0" marL="914400" rtl="0">
              <a:spcBef>
                <a:spcPts val="0"/>
              </a:spcBef>
              <a:spcAft>
                <a:spcPts val="0"/>
              </a:spcAft>
              <a:buSzPts val="1800"/>
              <a:buChar char="○"/>
            </a:pPr>
            <a:r>
              <a:rPr lang="en"/>
              <a:t>JAVA</a:t>
            </a:r>
            <a:endParaRPr/>
          </a:p>
          <a:p>
            <a:pPr indent="-342900" lvl="0" marL="914400" rtl="0">
              <a:spcBef>
                <a:spcPts val="0"/>
              </a:spcBef>
              <a:spcAft>
                <a:spcPts val="0"/>
              </a:spcAft>
              <a:buSzPts val="1800"/>
              <a:buChar char="○"/>
            </a:pPr>
            <a:r>
              <a:rPr lang="en"/>
              <a:t>Python</a:t>
            </a:r>
            <a:endParaRPr/>
          </a:p>
          <a:p>
            <a:pPr indent="-342900" lvl="0" marL="914400" rtl="0">
              <a:spcBef>
                <a:spcPts val="0"/>
              </a:spcBef>
              <a:spcAft>
                <a:spcPts val="0"/>
              </a:spcAft>
              <a:buSzPts val="1800"/>
              <a:buChar char="○"/>
            </a:pPr>
            <a:r>
              <a:rPr lang="en"/>
              <a:t>R</a:t>
            </a:r>
            <a:endParaRPr/>
          </a:p>
          <a:p>
            <a:pPr indent="-342900" lvl="0" marL="914400" rtl="0">
              <a:spcBef>
                <a:spcPts val="0"/>
              </a:spcBef>
              <a:spcAft>
                <a:spcPts val="0"/>
              </a:spcAft>
              <a:buSzPts val="1800"/>
              <a:buChar char="○"/>
            </a:pPr>
            <a:r>
              <a:rPr lang="en"/>
              <a:t>Perl</a:t>
            </a:r>
            <a:endParaRPr/>
          </a:p>
          <a:p>
            <a:pPr indent="-342900" lvl="0" marL="914400" rtl="0">
              <a:spcBef>
                <a:spcPts val="0"/>
              </a:spcBef>
              <a:spcAft>
                <a:spcPts val="0"/>
              </a:spcAft>
              <a:buSzPts val="1800"/>
              <a:buChar char="○"/>
            </a:pPr>
            <a:r>
              <a:rPr lang="en"/>
              <a:t>Ruby</a:t>
            </a:r>
            <a:endParaRPr/>
          </a:p>
          <a:p>
            <a:pPr indent="-342900" lvl="0" marL="914400" rtl="0">
              <a:spcBef>
                <a:spcPts val="0"/>
              </a:spcBef>
              <a:spcAft>
                <a:spcPts val="0"/>
              </a:spcAft>
              <a:buSzPts val="1800"/>
              <a:buChar char="○"/>
            </a:pPr>
            <a:r>
              <a:rPr lang="en"/>
              <a:t>Many others ...</a:t>
            </a:r>
            <a:endParaRPr/>
          </a:p>
          <a:p>
            <a:pPr indent="-342900" lvl="0" marL="457200" rtl="0">
              <a:spcBef>
                <a:spcPts val="1000"/>
              </a:spcBef>
              <a:spcAft>
                <a:spcPts val="0"/>
              </a:spcAft>
              <a:buSzPts val="1800"/>
              <a:buChar char="○"/>
            </a:pPr>
            <a:r>
              <a:rPr lang="en"/>
              <a:t>Which one to choose depends on needs.</a:t>
            </a:r>
            <a:endParaRPr/>
          </a:p>
          <a:p>
            <a:pPr indent="0" lvl="0" marL="0">
              <a:spcBef>
                <a:spcPts val="1600"/>
              </a:spcBef>
              <a:spcAft>
                <a:spcPts val="1600"/>
              </a:spcAft>
              <a:buNone/>
            </a:pPr>
            <a:r>
              <a:t/>
            </a:r>
            <a:endParaRPr/>
          </a:p>
        </p:txBody>
      </p:sp>
      <p:sp>
        <p:nvSpPr>
          <p:cNvPr id="232" name="Shape 2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Statistical Environments</a:t>
            </a:r>
            <a:endParaRPr/>
          </a:p>
        </p:txBody>
      </p:sp>
      <p:sp>
        <p:nvSpPr>
          <p:cNvPr id="238" name="Shape 238"/>
          <p:cNvSpPr txBox="1"/>
          <p:nvPr>
            <p:ph idx="1" type="body"/>
          </p:nvPr>
        </p:nvSpPr>
        <p:spPr>
          <a:xfrm>
            <a:off x="475250" y="12503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Selection of biostatistical tools</a:t>
            </a:r>
            <a:endParaRPr/>
          </a:p>
          <a:p>
            <a:pPr indent="-342900" lvl="0" marL="914400" rtl="0">
              <a:spcBef>
                <a:spcPts val="1600"/>
              </a:spcBef>
              <a:spcAft>
                <a:spcPts val="0"/>
              </a:spcAft>
              <a:buSzPts val="1800"/>
              <a:buChar char="○"/>
            </a:pPr>
            <a:r>
              <a:rPr lang="en"/>
              <a:t>R</a:t>
            </a:r>
            <a:endParaRPr/>
          </a:p>
          <a:p>
            <a:pPr indent="-342900" lvl="0" marL="914400" rtl="0">
              <a:spcBef>
                <a:spcPts val="0"/>
              </a:spcBef>
              <a:spcAft>
                <a:spcPts val="0"/>
              </a:spcAft>
              <a:buSzPts val="1800"/>
              <a:buChar char="○"/>
            </a:pPr>
            <a:r>
              <a:rPr lang="en"/>
              <a:t>S-Plus</a:t>
            </a:r>
            <a:endParaRPr/>
          </a:p>
          <a:p>
            <a:pPr indent="-342900" lvl="0" marL="914400" rtl="0">
              <a:spcBef>
                <a:spcPts val="0"/>
              </a:spcBef>
              <a:spcAft>
                <a:spcPts val="0"/>
              </a:spcAft>
              <a:buSzPts val="1800"/>
              <a:buChar char="○"/>
            </a:pPr>
            <a:r>
              <a:rPr lang="en"/>
              <a:t>SAS</a:t>
            </a:r>
            <a:endParaRPr/>
          </a:p>
          <a:p>
            <a:pPr indent="-342900" lvl="0" marL="914400" rtl="0">
              <a:spcBef>
                <a:spcPts val="0"/>
              </a:spcBef>
              <a:spcAft>
                <a:spcPts val="0"/>
              </a:spcAft>
              <a:buSzPts val="1800"/>
              <a:buChar char="○"/>
            </a:pPr>
            <a:r>
              <a:rPr lang="en"/>
              <a:t>MATLAB</a:t>
            </a:r>
            <a:endParaRPr/>
          </a:p>
          <a:p>
            <a:pPr indent="-342900" lvl="0" marL="914400" rtl="0">
              <a:spcBef>
                <a:spcPts val="0"/>
              </a:spcBef>
              <a:spcAft>
                <a:spcPts val="0"/>
              </a:spcAft>
              <a:buSzPts val="1800"/>
              <a:buChar char="○"/>
            </a:pPr>
            <a:r>
              <a:rPr lang="en"/>
              <a:t>Others ...</a:t>
            </a:r>
            <a:endParaRPr/>
          </a:p>
          <a:p>
            <a:pPr indent="0" lvl="0" marL="0">
              <a:spcBef>
                <a:spcPts val="1600"/>
              </a:spcBef>
              <a:spcAft>
                <a:spcPts val="1600"/>
              </a:spcAft>
              <a:buNone/>
            </a:pPr>
            <a:r>
              <a:t/>
            </a:r>
            <a:endParaRPr/>
          </a:p>
        </p:txBody>
      </p:sp>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Homework Assignment (HW1)</a:t>
            </a:r>
            <a:endParaRPr/>
          </a:p>
        </p:txBody>
      </p:sp>
      <p:sp>
        <p:nvSpPr>
          <p:cNvPr id="245" name="Shape 245"/>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homework of this lecture (go </a:t>
            </a:r>
            <a:r>
              <a:rPr lang="en" u="sng">
                <a:solidFill>
                  <a:schemeClr val="hlink"/>
                </a:solidFill>
                <a:hlinkClick r:id="rId3"/>
              </a:rPr>
              <a:t>here</a:t>
            </a:r>
            <a:r>
              <a:rPr lang="en"/>
              <a:t>) is designed to expose students to a wide range of online resources. The algorithms used in this assignment will be introduced later in this course. This is the only homework that does not involve any problem solving or coding tasks.</a:t>
            </a:r>
            <a:endParaRPr/>
          </a:p>
          <a:p>
            <a:pPr indent="-342900" lvl="0" marL="457200" rtl="0">
              <a:spcBef>
                <a:spcPts val="1000"/>
              </a:spcBef>
              <a:spcAft>
                <a:spcPts val="0"/>
              </a:spcAft>
              <a:buSzPts val="1800"/>
              <a:buChar char="○"/>
            </a:pPr>
            <a:r>
              <a:rPr lang="en"/>
              <a:t>Note, all homework assignments of this class will be available under the Homework menu of the GEN242 site </a:t>
            </a:r>
            <a:r>
              <a:rPr lang="en" u="sng">
                <a:solidFill>
                  <a:schemeClr val="hlink"/>
                </a:solidFill>
                <a:hlinkClick r:id="rId4"/>
              </a:rPr>
              <a:t>here</a:t>
            </a:r>
            <a:r>
              <a:rPr lang="en"/>
              <a:t>.</a:t>
            </a:r>
            <a:endParaRPr/>
          </a:p>
          <a:p>
            <a:pPr indent="-342900" lvl="0" marL="457200" rtl="0">
              <a:spcBef>
                <a:spcPts val="1000"/>
              </a:spcBef>
              <a:spcAft>
                <a:spcPts val="0"/>
              </a:spcAft>
              <a:buSzPts val="1800"/>
              <a:buChar char="○"/>
            </a:pPr>
            <a:r>
              <a:rPr lang="en"/>
              <a:t>Each homework is due one week after it was assigned. </a:t>
            </a:r>
            <a:endParaRPr/>
          </a:p>
          <a:p>
            <a:pPr indent="0" lvl="0" marL="0">
              <a:spcBef>
                <a:spcPts val="1000"/>
              </a:spcBef>
              <a:spcAft>
                <a:spcPts val="1600"/>
              </a:spcAft>
              <a:buNone/>
            </a:pPr>
            <a:r>
              <a:rPr lang="en"/>
              <a:t> </a:t>
            </a:r>
            <a:endParaRPr/>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and Books</a:t>
            </a:r>
            <a:endParaRPr/>
          </a:p>
        </p:txBody>
      </p:sp>
      <p:sp>
        <p:nvSpPr>
          <p:cNvPr id="252" name="Shape 252"/>
          <p:cNvSpPr txBox="1"/>
          <p:nvPr>
            <p:ph idx="1" type="body"/>
          </p:nvPr>
        </p:nvSpPr>
        <p:spPr>
          <a:xfrm>
            <a:off x="310750" y="1246825"/>
            <a:ext cx="8571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t>Kuhlman B, Dantas G, Ireton GC, Varani G, Stoddard BL, Baker D (2003) Design of a novel globular protein fold with atomic-level accuracy. Science 302: 1364-1368. URL http://www.hubmed.org/display.cgi?uids=14631033</a:t>
            </a:r>
            <a:endParaRPr sz="1400"/>
          </a:p>
          <a:p>
            <a:pPr indent="0" lvl="0" marL="0" rtl="0">
              <a:spcBef>
                <a:spcPts val="1600"/>
              </a:spcBef>
              <a:spcAft>
                <a:spcPts val="0"/>
              </a:spcAft>
              <a:buClr>
                <a:schemeClr val="dk1"/>
              </a:buClr>
              <a:buSzPts val="1100"/>
              <a:buFont typeface="Arial"/>
              <a:buNone/>
            </a:pPr>
            <a:r>
              <a:rPr lang="en" sz="1400"/>
              <a:t>Barrett, T, Troup, D B, Wilhite, S E, Ledoux, P, Rudnev, D, Evangelista, C, Kim, I F, Soboleva, A, Tomashevsky, M, Edgar, R (2007) NCBI GEO: mining tens of millions of expression profiles–database and tools update. Nucleic Acids Res, 35: 760-765.URL http://www.hubmed.org/display.cgi?uids=17099226</a:t>
            </a:r>
            <a:endParaRPr sz="1400"/>
          </a:p>
          <a:p>
            <a:pPr indent="0" lvl="0" marL="0">
              <a:spcBef>
                <a:spcPts val="1600"/>
              </a:spcBef>
              <a:spcAft>
                <a:spcPts val="1600"/>
              </a:spcAft>
              <a:buNone/>
            </a:pPr>
            <a:r>
              <a:t/>
            </a:r>
            <a:endParaRPr sz="1400"/>
          </a:p>
        </p:txBody>
      </p:sp>
      <p:sp>
        <p:nvSpPr>
          <p:cNvPr id="253" name="Shape 2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Genome Data Science = Infer Knowledge from Data</a:t>
            </a:r>
            <a:endParaRPr sz="2600"/>
          </a:p>
        </p:txBody>
      </p:sp>
      <p:sp>
        <p:nvSpPr>
          <p:cNvPr id="74" name="Shape 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descr="mission.jpg" id="75" name="Shape 75"/>
          <p:cNvPicPr preferRelativeResize="0"/>
          <p:nvPr/>
        </p:nvPicPr>
        <p:blipFill>
          <a:blip r:embed="rId3">
            <a:alphaModFix/>
          </a:blip>
          <a:stretch>
            <a:fillRect/>
          </a:stretch>
        </p:blipFill>
        <p:spPr>
          <a:xfrm>
            <a:off x="1268850" y="815200"/>
            <a:ext cx="6127826" cy="387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Explosion in Biosciences</a:t>
            </a:r>
            <a:endParaRPr/>
          </a:p>
        </p:txBody>
      </p:sp>
      <p:sp>
        <p:nvSpPr>
          <p:cNvPr id="81" name="Shape 81"/>
          <p:cNvSpPr txBox="1"/>
          <p:nvPr>
            <p:ph idx="1" type="body"/>
          </p:nvPr>
        </p:nvSpPr>
        <p:spPr>
          <a:xfrm>
            <a:off x="336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Modern genome sciences has transformed biology into a data science discipline.</a:t>
            </a:r>
            <a:endParaRPr sz="600"/>
          </a:p>
          <a:p>
            <a:pPr indent="-342900" lvl="0" marL="457200" rtl="0">
              <a:spcBef>
                <a:spcPts val="1000"/>
              </a:spcBef>
              <a:spcAft>
                <a:spcPts val="0"/>
              </a:spcAft>
              <a:buSzPts val="1800"/>
              <a:buChar char="○"/>
            </a:pPr>
            <a:r>
              <a:rPr lang="en">
                <a:solidFill>
                  <a:srgbClr val="2A528F"/>
                </a:solidFill>
              </a:rPr>
              <a:t>Philosophical and ethical question:</a:t>
            </a:r>
            <a:r>
              <a:rPr lang="en"/>
              <a:t> </a:t>
            </a:r>
            <a:r>
              <a:rPr lang="en"/>
              <a:t>Do living systems simply consist of information (genome) plus chemical components?</a:t>
            </a:r>
            <a:endParaRPr/>
          </a:p>
          <a:p>
            <a:pPr indent="-317500" lvl="1" marL="914400" rtl="0">
              <a:spcBef>
                <a:spcPts val="0"/>
              </a:spcBef>
              <a:spcAft>
                <a:spcPts val="0"/>
              </a:spcAft>
              <a:buSzPts val="1400"/>
              <a:buChar char="○"/>
            </a:pPr>
            <a:r>
              <a:rPr lang="en"/>
              <a:t>We can create viruses just by knowing their sequence</a:t>
            </a:r>
            <a:endParaRPr/>
          </a:p>
          <a:p>
            <a:pPr indent="-317500" lvl="1" marL="914400" rtl="0">
              <a:spcBef>
                <a:spcPts val="0"/>
              </a:spcBef>
              <a:spcAft>
                <a:spcPts val="0"/>
              </a:spcAft>
              <a:buSzPts val="1400"/>
              <a:buChar char="○"/>
            </a:pPr>
            <a:r>
              <a:rPr lang="en"/>
              <a:t>Soon the same will be possible with simple bacteria</a:t>
            </a:r>
            <a:endParaRPr/>
          </a:p>
          <a:p>
            <a:pPr indent="-342900" lvl="0" marL="457200" rtl="0">
              <a:spcBef>
                <a:spcPts val="1000"/>
              </a:spcBef>
              <a:spcAft>
                <a:spcPts val="0"/>
              </a:spcAft>
              <a:buSzPts val="1800"/>
              <a:buChar char="○"/>
            </a:pPr>
            <a:r>
              <a:rPr lang="en"/>
              <a:t>Still, our understanding of living systems is very incomplete.</a:t>
            </a:r>
            <a:endParaRPr/>
          </a:p>
          <a:p>
            <a:pPr indent="-342900" lvl="0" marL="457200" rtl="0">
              <a:spcBef>
                <a:spcPts val="1000"/>
              </a:spcBef>
              <a:spcAft>
                <a:spcPts val="0"/>
              </a:spcAft>
              <a:buSzPts val="1800"/>
              <a:buChar char="○"/>
            </a:pPr>
            <a:r>
              <a:rPr lang="en"/>
              <a:t>Systems biology and synthetic biology are the future. Both will be dominated by computational approaches.</a:t>
            </a:r>
            <a:endParaRPr/>
          </a:p>
          <a:p>
            <a:pPr indent="0" lvl="0" marL="0">
              <a:spcBef>
                <a:spcPts val="1600"/>
              </a:spcBef>
              <a:spcAft>
                <a:spcPts val="1600"/>
              </a:spcAft>
              <a:buNone/>
            </a:pPr>
            <a:r>
              <a:t/>
            </a:r>
            <a:endParaRPr/>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of Novel Protein Folds</a:t>
            </a:r>
            <a:endParaRPr/>
          </a:p>
        </p:txBody>
      </p:sp>
      <p:sp>
        <p:nvSpPr>
          <p:cNvPr id="88" name="Shape 88"/>
          <p:cNvSpPr txBox="1"/>
          <p:nvPr>
            <p:ph idx="1" type="body"/>
          </p:nvPr>
        </p:nvSpPr>
        <p:spPr>
          <a:xfrm>
            <a:off x="246650" y="793175"/>
            <a:ext cx="8767800" cy="434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t>Human engineered protein folds that do not exist in nature (Kuhlman et al 2008).</a:t>
            </a:r>
            <a:endParaRPr sz="1400"/>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descr="top7.jpg" id="90" name="Shape 90"/>
          <p:cNvPicPr preferRelativeResize="0"/>
          <p:nvPr/>
        </p:nvPicPr>
        <p:blipFill>
          <a:blip r:embed="rId3">
            <a:alphaModFix/>
          </a:blip>
          <a:stretch>
            <a:fillRect/>
          </a:stretch>
        </p:blipFill>
        <p:spPr>
          <a:xfrm>
            <a:off x="2653775" y="1196500"/>
            <a:ext cx="2824575" cy="364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Computational Biology Areas</a:t>
            </a:r>
            <a:endParaRPr/>
          </a:p>
        </p:txBody>
      </p:sp>
      <p:sp>
        <p:nvSpPr>
          <p:cNvPr id="96" name="Shape 96"/>
          <p:cNvSpPr txBox="1"/>
          <p:nvPr>
            <p:ph idx="1" type="body"/>
          </p:nvPr>
        </p:nvSpPr>
        <p:spPr>
          <a:xfrm>
            <a:off x="170450" y="793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
            </a:pPr>
            <a:r>
              <a:rPr lang="en"/>
              <a:t>Common Bioinformatics Areas</a:t>
            </a:r>
            <a:endParaRPr/>
          </a:p>
          <a:p>
            <a:pPr indent="-317500" lvl="1" marL="914400" rtl="0">
              <a:spcBef>
                <a:spcPts val="0"/>
              </a:spcBef>
              <a:spcAft>
                <a:spcPts val="0"/>
              </a:spcAft>
              <a:buSzPts val="1400"/>
              <a:buChar char="○"/>
            </a:pPr>
            <a:r>
              <a:rPr lang="en"/>
              <a:t>Biostatistics</a:t>
            </a:r>
            <a:endParaRPr/>
          </a:p>
          <a:p>
            <a:pPr indent="-317500" lvl="1" marL="914400" rtl="0">
              <a:spcBef>
                <a:spcPts val="0"/>
              </a:spcBef>
              <a:spcAft>
                <a:spcPts val="0"/>
              </a:spcAft>
              <a:buSzPts val="1400"/>
              <a:buChar char="○"/>
            </a:pPr>
            <a:r>
              <a:rPr lang="en"/>
              <a:t>Computational biology: algorithms</a:t>
            </a:r>
            <a:endParaRPr/>
          </a:p>
          <a:p>
            <a:pPr indent="-317500" lvl="1" marL="914400" rtl="0">
              <a:spcBef>
                <a:spcPts val="0"/>
              </a:spcBef>
              <a:spcAft>
                <a:spcPts val="0"/>
              </a:spcAft>
              <a:buSzPts val="1400"/>
              <a:buChar char="○"/>
            </a:pPr>
            <a:r>
              <a:rPr lang="en"/>
              <a:t>Sequence analysis</a:t>
            </a:r>
            <a:endParaRPr/>
          </a:p>
          <a:p>
            <a:pPr indent="-317500" lvl="1" marL="914400" rtl="0">
              <a:spcBef>
                <a:spcPts val="0"/>
              </a:spcBef>
              <a:spcAft>
                <a:spcPts val="0"/>
              </a:spcAft>
              <a:buSzPts val="1400"/>
              <a:buChar char="○"/>
            </a:pPr>
            <a:r>
              <a:rPr lang="en"/>
              <a:t>Phylogenetics</a:t>
            </a:r>
            <a:endParaRPr/>
          </a:p>
          <a:p>
            <a:pPr indent="-317500" lvl="1" marL="914400" rtl="0">
              <a:spcBef>
                <a:spcPts val="0"/>
              </a:spcBef>
              <a:spcAft>
                <a:spcPts val="0"/>
              </a:spcAft>
              <a:buSzPts val="1400"/>
              <a:buChar char="○"/>
            </a:pPr>
            <a:r>
              <a:rPr lang="en"/>
              <a:t>Gene expression analysis</a:t>
            </a:r>
            <a:endParaRPr/>
          </a:p>
          <a:p>
            <a:pPr indent="-317500" lvl="1" marL="914400" rtl="0">
              <a:spcBef>
                <a:spcPts val="0"/>
              </a:spcBef>
              <a:spcAft>
                <a:spcPts val="0"/>
              </a:spcAft>
              <a:buSzPts val="1400"/>
              <a:buChar char="○"/>
            </a:pPr>
            <a:r>
              <a:rPr lang="en"/>
              <a:t>Proteomics &amp; metabolic profiling</a:t>
            </a:r>
            <a:endParaRPr/>
          </a:p>
          <a:p>
            <a:pPr indent="-317500" lvl="1" marL="914400" rtl="0">
              <a:spcBef>
                <a:spcPts val="0"/>
              </a:spcBef>
              <a:spcAft>
                <a:spcPts val="0"/>
              </a:spcAft>
              <a:buSzPts val="1400"/>
              <a:buChar char="○"/>
            </a:pPr>
            <a:r>
              <a:rPr lang="en"/>
              <a:t>Network &amp; systems analysis</a:t>
            </a:r>
            <a:endParaRPr/>
          </a:p>
          <a:p>
            <a:pPr indent="-342900" lvl="0" marL="457200" rtl="0">
              <a:spcBef>
                <a:spcPts val="1000"/>
              </a:spcBef>
              <a:spcAft>
                <a:spcPts val="0"/>
              </a:spcAft>
              <a:buSzPts val="1800"/>
              <a:buChar char=" "/>
            </a:pPr>
            <a:r>
              <a:rPr lang="en"/>
              <a:t>Structural Bioinformatics</a:t>
            </a:r>
            <a:endParaRPr/>
          </a:p>
          <a:p>
            <a:pPr indent="-317500" lvl="1" marL="914400" rtl="0">
              <a:spcBef>
                <a:spcPts val="0"/>
              </a:spcBef>
              <a:spcAft>
                <a:spcPts val="0"/>
              </a:spcAft>
              <a:buSzPts val="1400"/>
              <a:buChar char="○"/>
            </a:pPr>
            <a:r>
              <a:rPr lang="en"/>
              <a:t>Cheminformatics</a:t>
            </a:r>
            <a:endParaRPr/>
          </a:p>
          <a:p>
            <a:pPr indent="-317500" lvl="1" marL="914400" rtl="0">
              <a:spcBef>
                <a:spcPts val="0"/>
              </a:spcBef>
              <a:spcAft>
                <a:spcPts val="0"/>
              </a:spcAft>
              <a:buSzPts val="1400"/>
              <a:buChar char="○"/>
            </a:pPr>
            <a:r>
              <a:rPr lang="en"/>
              <a:t>Drug design</a:t>
            </a:r>
            <a:endParaRPr/>
          </a:p>
          <a:p>
            <a:pPr indent="-317500" lvl="1" marL="914400" rtl="0">
              <a:spcBef>
                <a:spcPts val="0"/>
              </a:spcBef>
              <a:spcAft>
                <a:spcPts val="0"/>
              </a:spcAft>
              <a:buSzPts val="1400"/>
              <a:buChar char="○"/>
            </a:pPr>
            <a:r>
              <a:rPr lang="en"/>
              <a:t>Molecular modeling</a:t>
            </a:r>
            <a:endParaRPr/>
          </a:p>
          <a:p>
            <a:pPr indent="-342900" lvl="0" marL="457200" rtl="0">
              <a:spcBef>
                <a:spcPts val="1000"/>
              </a:spcBef>
              <a:spcAft>
                <a:spcPts val="0"/>
              </a:spcAft>
              <a:buSzPts val="1800"/>
              <a:buChar char=" "/>
            </a:pPr>
            <a:r>
              <a:rPr lang="en"/>
              <a:t>Biological Databases</a:t>
            </a:r>
            <a:endParaRPr/>
          </a:p>
          <a:p>
            <a:pPr indent="-317500" lvl="1" marL="914400" rtl="0">
              <a:spcBef>
                <a:spcPts val="0"/>
              </a:spcBef>
              <a:spcAft>
                <a:spcPts val="0"/>
              </a:spcAft>
              <a:buSzPts val="1400"/>
              <a:buChar char="○"/>
            </a:pPr>
            <a:r>
              <a:rPr lang="en"/>
              <a:t>Data management/curation, web programming, etc.</a:t>
            </a:r>
            <a:endParaRPr/>
          </a:p>
          <a:p>
            <a:pPr indent="0" lvl="0" marL="0">
              <a:spcBef>
                <a:spcPts val="1600"/>
              </a:spcBef>
              <a:spcAft>
                <a:spcPts val="1600"/>
              </a:spcAft>
              <a:buNone/>
            </a:pPr>
            <a:r>
              <a:t/>
            </a:r>
            <a:endParaRPr/>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Genome Annotation Requires Reference Databases</a:t>
            </a:r>
            <a:endParaRPr sz="2600"/>
          </a:p>
        </p:txBody>
      </p:sp>
      <p:sp>
        <p:nvSpPr>
          <p:cNvPr id="103" name="Shape 103"/>
          <p:cNvSpPr txBox="1"/>
          <p:nvPr>
            <p:ph idx="1" type="body"/>
          </p:nvPr>
        </p:nvSpPr>
        <p:spPr>
          <a:xfrm>
            <a:off x="780050" y="793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Genome/Transcriptome Assemblies </a:t>
            </a:r>
            <a:endParaRPr/>
          </a:p>
          <a:p>
            <a:pPr indent="-317500" lvl="1" marL="914400" rtl="0">
              <a:spcBef>
                <a:spcPts val="0"/>
              </a:spcBef>
              <a:spcAft>
                <a:spcPts val="0"/>
              </a:spcAft>
              <a:buSzPts val="1400"/>
              <a:buChar char="○"/>
            </a:pPr>
            <a:r>
              <a:rPr lang="en"/>
              <a:t>RNA-Seq and DNA-Seq</a:t>
            </a:r>
            <a:endParaRPr/>
          </a:p>
          <a:p>
            <a:pPr indent="-342900" lvl="0" marL="457200" rtl="0">
              <a:spcBef>
                <a:spcPts val="1000"/>
              </a:spcBef>
              <a:spcAft>
                <a:spcPts val="0"/>
              </a:spcAft>
              <a:buSzPts val="1800"/>
              <a:buChar char="○"/>
            </a:pPr>
            <a:r>
              <a:rPr lang="en"/>
              <a:t>Annotation</a:t>
            </a:r>
            <a:endParaRPr/>
          </a:p>
          <a:p>
            <a:pPr indent="-317500" lvl="1" marL="914400" rtl="0">
              <a:spcBef>
                <a:spcPts val="0"/>
              </a:spcBef>
              <a:spcAft>
                <a:spcPts val="0"/>
              </a:spcAft>
              <a:buSzPts val="1400"/>
              <a:buChar char="○"/>
            </a:pPr>
            <a:r>
              <a:rPr lang="en"/>
              <a:t>Gene predictions</a:t>
            </a:r>
            <a:endParaRPr/>
          </a:p>
          <a:p>
            <a:pPr indent="-317500" lvl="2" marL="1371600" rtl="0">
              <a:spcBef>
                <a:spcPts val="0"/>
              </a:spcBef>
              <a:spcAft>
                <a:spcPts val="0"/>
              </a:spcAft>
              <a:buSzPts val="1400"/>
              <a:buChar char="■"/>
            </a:pPr>
            <a:r>
              <a:rPr lang="en"/>
              <a:t>ORFs, UTRs, introns, exons, promoters</a:t>
            </a:r>
            <a:endParaRPr/>
          </a:p>
          <a:p>
            <a:pPr indent="-317500" lvl="1" marL="914400" rtl="0">
              <a:spcBef>
                <a:spcPts val="0"/>
              </a:spcBef>
              <a:spcAft>
                <a:spcPts val="0"/>
              </a:spcAft>
              <a:buSzPts val="1400"/>
              <a:buChar char="○"/>
            </a:pPr>
            <a:r>
              <a:rPr lang="en"/>
              <a:t>Similarity searches</a:t>
            </a:r>
            <a:endParaRPr/>
          </a:p>
          <a:p>
            <a:pPr indent="-317500" lvl="2" marL="1371600" rtl="0">
              <a:spcBef>
                <a:spcPts val="0"/>
              </a:spcBef>
              <a:spcAft>
                <a:spcPts val="0"/>
              </a:spcAft>
              <a:buSzPts val="1400"/>
              <a:buChar char="■"/>
            </a:pPr>
            <a:r>
              <a:rPr lang="en"/>
              <a:t>BLAST, FASTA, Smith-Waterman</a:t>
            </a:r>
            <a:endParaRPr/>
          </a:p>
          <a:p>
            <a:pPr indent="-317500" lvl="1" marL="914400" rtl="0">
              <a:spcBef>
                <a:spcPts val="0"/>
              </a:spcBef>
              <a:spcAft>
                <a:spcPts val="0"/>
              </a:spcAft>
              <a:buSzPts val="1400"/>
              <a:buChar char="○"/>
            </a:pPr>
            <a:r>
              <a:rPr lang="en"/>
              <a:t>Pathway and gene ontology annotations</a:t>
            </a:r>
            <a:endParaRPr/>
          </a:p>
          <a:p>
            <a:pPr indent="-342900" lvl="0" marL="457200" rtl="0">
              <a:spcBef>
                <a:spcPts val="1000"/>
              </a:spcBef>
              <a:spcAft>
                <a:spcPts val="0"/>
              </a:spcAft>
              <a:buSzPts val="1800"/>
              <a:buChar char="○"/>
            </a:pPr>
            <a:r>
              <a:rPr lang="en"/>
              <a:t>Gene/protein families</a:t>
            </a:r>
            <a:endParaRPr/>
          </a:p>
          <a:p>
            <a:pPr indent="-317500" lvl="1" marL="914400" rtl="0">
              <a:spcBef>
                <a:spcPts val="0"/>
              </a:spcBef>
              <a:spcAft>
                <a:spcPts val="0"/>
              </a:spcAft>
              <a:buSzPts val="1400"/>
              <a:buChar char="○"/>
            </a:pPr>
            <a:r>
              <a:rPr lang="en"/>
              <a:t>Domain databases</a:t>
            </a:r>
            <a:endParaRPr/>
          </a:p>
          <a:p>
            <a:pPr indent="-317500" lvl="1" marL="914400" rtl="0">
              <a:spcBef>
                <a:spcPts val="0"/>
              </a:spcBef>
              <a:spcAft>
                <a:spcPts val="0"/>
              </a:spcAft>
              <a:buSzPts val="1400"/>
              <a:buChar char="○"/>
            </a:pPr>
            <a:r>
              <a:rPr lang="en"/>
              <a:t>Multiple alignments</a:t>
            </a:r>
            <a:endParaRPr/>
          </a:p>
          <a:p>
            <a:pPr indent="-342900" lvl="0" marL="457200" rtl="0">
              <a:spcBef>
                <a:spcPts val="1000"/>
              </a:spcBef>
              <a:spcAft>
                <a:spcPts val="0"/>
              </a:spcAft>
              <a:buSzPts val="1800"/>
              <a:buChar char="○"/>
            </a:pPr>
            <a:r>
              <a:rPr lang="en"/>
              <a:t>Structure/Function</a:t>
            </a:r>
            <a:endParaRPr/>
          </a:p>
          <a:p>
            <a:pPr indent="-317500" lvl="1" marL="914400" rtl="0">
              <a:spcBef>
                <a:spcPts val="0"/>
              </a:spcBef>
              <a:spcAft>
                <a:spcPts val="0"/>
              </a:spcAft>
              <a:buSzPts val="1400"/>
              <a:buChar char="○"/>
            </a:pPr>
            <a:r>
              <a:rPr lang="en"/>
              <a:t>2D/3D structure </a:t>
            </a:r>
            <a:endParaRPr/>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10" name="Shape 110"/>
          <p:cNvSpPr txBox="1"/>
          <p:nvPr>
            <p:ph idx="1" type="body"/>
          </p:nvPr>
        </p:nvSpPr>
        <p:spPr>
          <a:xfrm>
            <a:off x="399050" y="1478975"/>
            <a:ext cx="8767800" cy="22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999999"/>
              </a:buClr>
              <a:buSzPts val="1800"/>
              <a:buChar char=" "/>
            </a:pPr>
            <a:r>
              <a:rPr lang="en">
                <a:solidFill>
                  <a:srgbClr val="999999"/>
                </a:solidFill>
              </a:rPr>
              <a:t>Background</a:t>
            </a:r>
            <a:endParaRPr>
              <a:solidFill>
                <a:srgbClr val="999999"/>
              </a:solidFill>
            </a:endParaRPr>
          </a:p>
          <a:p>
            <a:pPr indent="-342900" lvl="0" marL="457200" rtl="0">
              <a:spcBef>
                <a:spcPts val="1000"/>
              </a:spcBef>
              <a:spcAft>
                <a:spcPts val="0"/>
              </a:spcAft>
              <a:buSzPts val="1800"/>
              <a:buChar char=" "/>
            </a:pPr>
            <a:r>
              <a:rPr lang="en"/>
              <a:t>Database Examples</a:t>
            </a:r>
            <a:endParaRPr/>
          </a:p>
          <a:p>
            <a:pPr indent="-342900" lvl="0" marL="457200" rtl="0">
              <a:spcBef>
                <a:spcPts val="1000"/>
              </a:spcBef>
              <a:spcAft>
                <a:spcPts val="0"/>
              </a:spcAft>
              <a:buClr>
                <a:srgbClr val="999999"/>
              </a:buClr>
              <a:buSzPts val="1800"/>
              <a:buChar char=" "/>
            </a:pPr>
            <a:r>
              <a:rPr lang="en">
                <a:solidFill>
                  <a:srgbClr val="999999"/>
                </a:solidFill>
              </a:rPr>
              <a:t>Software Resources </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Homework Assignment</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References and Books</a:t>
            </a:r>
            <a:endParaRPr>
              <a:solidFill>
                <a:srgbClr val="999999"/>
              </a:solidFill>
            </a:endParaRPr>
          </a:p>
          <a:p>
            <a:pPr indent="0" lvl="0" marL="0" rtl="0">
              <a:spcBef>
                <a:spcPts val="1600"/>
              </a:spcBef>
              <a:spcAft>
                <a:spcPts val="1600"/>
              </a:spcAft>
              <a:buNone/>
            </a:pPr>
            <a:r>
              <a:t/>
            </a:r>
            <a:endParaRPr/>
          </a:p>
        </p:txBody>
      </p:sp>
      <p:sp>
        <p:nvSpPr>
          <p:cNvPr id="111" name="Shape 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Databases for Biological Sequences</a:t>
            </a:r>
            <a:endParaRPr/>
          </a:p>
        </p:txBody>
      </p:sp>
      <p:sp>
        <p:nvSpPr>
          <p:cNvPr id="117" name="Shape 117"/>
          <p:cNvSpPr txBox="1"/>
          <p:nvPr>
            <p:ph idx="1" type="body"/>
          </p:nvPr>
        </p:nvSpPr>
        <p:spPr>
          <a:xfrm>
            <a:off x="475250" y="9455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DNA/Protein sequence data: </a:t>
            </a:r>
            <a:r>
              <a:rPr lang="en" u="sng">
                <a:solidFill>
                  <a:schemeClr val="hlink"/>
                </a:solidFill>
                <a:hlinkClick r:id="rId3"/>
              </a:rPr>
              <a:t>GenBank</a:t>
            </a:r>
            <a:r>
              <a:rPr lang="en"/>
              <a:t>, </a:t>
            </a:r>
            <a:r>
              <a:rPr lang="en" u="sng">
                <a:solidFill>
                  <a:schemeClr val="hlink"/>
                </a:solidFill>
                <a:hlinkClick r:id="rId4"/>
              </a:rPr>
              <a:t>EMBL (ENA)</a:t>
            </a:r>
            <a:r>
              <a:rPr lang="en"/>
              <a:t> and </a:t>
            </a:r>
            <a:r>
              <a:rPr lang="en" u="sng">
                <a:solidFill>
                  <a:schemeClr val="hlink"/>
                </a:solidFill>
                <a:hlinkClick r:id="rId5"/>
              </a:rPr>
              <a:t>DDBJ</a:t>
            </a:r>
            <a:endParaRPr/>
          </a:p>
          <a:p>
            <a:pPr indent="-342900" lvl="0" marL="457200" rtl="0">
              <a:spcBef>
                <a:spcPts val="1000"/>
              </a:spcBef>
              <a:spcAft>
                <a:spcPts val="0"/>
              </a:spcAft>
              <a:buSzPts val="1800"/>
              <a:buChar char="○"/>
            </a:pPr>
            <a:r>
              <a:rPr lang="en"/>
              <a:t>NCBI: </a:t>
            </a:r>
            <a:r>
              <a:rPr lang="en" u="sng">
                <a:solidFill>
                  <a:schemeClr val="hlink"/>
                </a:solidFill>
                <a:hlinkClick r:id="rId6"/>
              </a:rPr>
              <a:t>http://www.ncbi.nlm.nih.gov</a:t>
            </a:r>
            <a:endParaRPr/>
          </a:p>
          <a:p>
            <a:pPr indent="-342900" lvl="0" marL="457200" rtl="0">
              <a:spcBef>
                <a:spcPts val="1000"/>
              </a:spcBef>
              <a:spcAft>
                <a:spcPts val="0"/>
              </a:spcAft>
              <a:buSzPts val="1800"/>
              <a:buChar char="○"/>
            </a:pPr>
            <a:r>
              <a:rPr lang="en"/>
              <a:t>SRA: </a:t>
            </a:r>
            <a:r>
              <a:rPr lang="en" u="sng">
                <a:solidFill>
                  <a:schemeClr val="hlink"/>
                </a:solidFill>
                <a:hlinkClick r:id="rId7"/>
              </a:rPr>
              <a:t>http://www.ncbi.nlm.nih.gov/sra</a:t>
            </a:r>
            <a:endParaRPr/>
          </a:p>
          <a:p>
            <a:pPr indent="-342900" lvl="0" marL="457200" rtl="0">
              <a:spcBef>
                <a:spcPts val="1000"/>
              </a:spcBef>
              <a:spcAft>
                <a:spcPts val="0"/>
              </a:spcAft>
              <a:buSzPts val="1800"/>
              <a:buChar char="○"/>
            </a:pPr>
            <a:r>
              <a:rPr lang="en"/>
              <a:t>EBI: </a:t>
            </a:r>
            <a:r>
              <a:rPr lang="en" u="sng">
                <a:solidFill>
                  <a:schemeClr val="hlink"/>
                </a:solidFill>
                <a:hlinkClick r:id="rId8"/>
              </a:rPr>
              <a:t>http://www.ebi.ac.uk</a:t>
            </a:r>
            <a:endParaRPr/>
          </a:p>
          <a:p>
            <a:pPr indent="-342900" lvl="0" marL="457200" rtl="0">
              <a:spcBef>
                <a:spcPts val="1000"/>
              </a:spcBef>
              <a:spcAft>
                <a:spcPts val="0"/>
              </a:spcAft>
              <a:buSzPts val="1800"/>
              <a:buChar char="○"/>
            </a:pPr>
            <a:r>
              <a:rPr lang="en"/>
              <a:t>Ensembl: </a:t>
            </a:r>
            <a:r>
              <a:rPr lang="en" u="sng">
                <a:solidFill>
                  <a:schemeClr val="hlink"/>
                </a:solidFill>
                <a:hlinkClick r:id="rId9"/>
              </a:rPr>
              <a:t>http://www.ensembl.org</a:t>
            </a:r>
            <a:endParaRPr/>
          </a:p>
          <a:p>
            <a:pPr indent="-342900" lvl="0" marL="457200" rtl="0">
              <a:spcBef>
                <a:spcPts val="1000"/>
              </a:spcBef>
              <a:spcAft>
                <a:spcPts val="0"/>
              </a:spcAft>
              <a:buSzPts val="1800"/>
              <a:buChar char="○"/>
            </a:pPr>
            <a:r>
              <a:rPr lang="en"/>
              <a:t>BioMart: </a:t>
            </a:r>
            <a:r>
              <a:rPr lang="en" u="sng">
                <a:solidFill>
                  <a:schemeClr val="hlink"/>
                </a:solidFill>
                <a:hlinkClick r:id="rId10"/>
              </a:rPr>
              <a:t>http://www.biomart.org</a:t>
            </a:r>
            <a:endParaRPr/>
          </a:p>
          <a:p>
            <a:pPr indent="-342900" lvl="0" marL="457200" rtl="0">
              <a:spcBef>
                <a:spcPts val="1000"/>
              </a:spcBef>
              <a:spcAft>
                <a:spcPts val="0"/>
              </a:spcAft>
              <a:buSzPts val="1800"/>
              <a:buChar char="○"/>
            </a:pPr>
            <a:r>
              <a:rPr lang="en"/>
              <a:t>Swiss-Prot: </a:t>
            </a:r>
            <a:r>
              <a:rPr lang="en" u="sng">
                <a:solidFill>
                  <a:schemeClr val="hlink"/>
                </a:solidFill>
                <a:hlinkClick r:id="rId11"/>
              </a:rPr>
              <a:t>http://us.expasy.org/sprot</a:t>
            </a:r>
            <a:endParaRPr/>
          </a:p>
          <a:p>
            <a:pPr indent="-342900" lvl="0" marL="457200" rtl="0">
              <a:spcBef>
                <a:spcPts val="1000"/>
              </a:spcBef>
              <a:spcAft>
                <a:spcPts val="0"/>
              </a:spcAft>
              <a:buSzPts val="1800"/>
              <a:buChar char="○"/>
            </a:pPr>
            <a:r>
              <a:rPr lang="en"/>
              <a:t>UniProt: </a:t>
            </a:r>
            <a:r>
              <a:rPr lang="en" u="sng">
                <a:solidFill>
                  <a:schemeClr val="hlink"/>
                </a:solidFill>
                <a:hlinkClick r:id="rId12"/>
              </a:rPr>
              <a:t>http://www.uniprot.org</a:t>
            </a:r>
            <a:endParaRPr/>
          </a:p>
          <a:p>
            <a:pPr indent="-342900" lvl="0" marL="457200" rtl="0">
              <a:spcBef>
                <a:spcPts val="1000"/>
              </a:spcBef>
              <a:spcAft>
                <a:spcPts val="0"/>
              </a:spcAft>
              <a:buSzPts val="1800"/>
              <a:buChar char="○"/>
            </a:pPr>
            <a:r>
              <a:rPr lang="en"/>
              <a:t>ENCODE: </a:t>
            </a:r>
            <a:r>
              <a:rPr lang="en" u="sng">
                <a:solidFill>
                  <a:schemeClr val="hlink"/>
                </a:solidFill>
                <a:hlinkClick r:id="rId13"/>
              </a:rPr>
              <a:t>https://www.encodeproject.org</a:t>
            </a:r>
            <a:endParaRPr/>
          </a:p>
          <a:p>
            <a:pPr indent="0" lvl="0" marL="0">
              <a:spcBef>
                <a:spcPts val="1000"/>
              </a:spcBef>
              <a:spcAft>
                <a:spcPts val="1600"/>
              </a:spcAft>
              <a:buNone/>
            </a:pPr>
            <a:r>
              <a:t/>
            </a:r>
            <a:endParaRPr/>
          </a:p>
        </p:txBody>
      </p:sp>
      <p:sp>
        <p:nvSpPr>
          <p:cNvPr id="118" name="Shape 1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