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yncopate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78AD96-CB56-49D5-B4D4-7BD76D90F7F0}">
  <a:tblStyle styleId="{AD78AD96-CB56-49D5-B4D4-7BD76D90F7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yncopate-bold.fntdata"/><Relationship Id="rId10" Type="http://schemas.openxmlformats.org/officeDocument/2006/relationships/slide" Target="slides/slide5.xml"/><Relationship Id="rId21" Type="http://schemas.openxmlformats.org/officeDocument/2006/relationships/font" Target="fonts/Syncopat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6700" y="46025"/>
            <a:ext cx="792599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6700" y="46025"/>
            <a:ext cx="792599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42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 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45" name="Shape 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6700" y="46025"/>
            <a:ext cx="792599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ncbi.nlm.nih.gov/boo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F5B9D"/>
                </a:solidFill>
              </a:rPr>
              <a:t>Molecular Biology Essentials</a:t>
            </a:r>
            <a:endParaRPr sz="3600"/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276025" y="3467750"/>
            <a:ext cx="8328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Thomas Girke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April 5, 2018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0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Data Analysis in Genome Biology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GEN242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355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Code and Amino Acids</a:t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0" name="Shape 130"/>
          <p:cNvGraphicFramePr/>
          <p:nvPr/>
        </p:nvGraphicFramePr>
        <p:xfrm>
          <a:off x="766425" y="6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{AD78AD96-CB56-49D5-B4D4-7BD76D90F7F0}</a:tableStyleId>
              </a:tblPr>
              <a:tblGrid>
                <a:gridCol w="1553925"/>
                <a:gridCol w="2065575"/>
                <a:gridCol w="1910750"/>
                <a:gridCol w="1708750"/>
              </a:tblGrid>
              <a:tr h="24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Name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Abbreviation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Codons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Properties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Alanine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Ala 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GCT GCC GCA GCG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nonpolar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Arginine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Arg 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CGT CGC CGA CGG AGA AGG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 charged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Asparagine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Asn 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AAT AAC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polar -CONH2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Aspartic acid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 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GAT GAC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 charged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Cysteine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Cys 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TGT TGC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polar -SH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Glutamine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Gln Q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CAA CAG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polar -CONH2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Glutamic acid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Glu 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GAA GAG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 charged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Glycine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Gly 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GGT GGC GGA GGG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nonpolar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Histidine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His 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 CAC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 charged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Isoleucine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Ile 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ATT ATC ATA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nonpolar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Leucine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Leu 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TTA TTG CTT CTC CTA CTG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nonpolar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Lysine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Lys 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AAA AAG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 charged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Methionine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 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ATG (START codon)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nonpolar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Phenylalanine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Phe F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TTT TTC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nonpolar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Proline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 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CCT CCC CCA CCG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nonpolar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 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TCT TCC TCA TCG AGT AGC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polar -OH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Threonine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Thr 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 ACC ACA ACG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polar -OH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Tryptophan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Trp W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TGG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nonpolar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Tyrosine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Tyr 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TAT TAC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polar -OH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 V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GTT GTC GTA GTG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nonpolar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TAA TAG TGA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Components and Important Processes</a:t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72250" y="929350"/>
            <a:ext cx="79779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A528F"/>
                </a:solidFill>
              </a:rPr>
              <a:t>Genome:</a:t>
            </a:r>
            <a:r>
              <a:rPr lang="en" sz="1800">
                <a:solidFill>
                  <a:schemeClr val="dk2"/>
                </a:solidFill>
              </a:rPr>
              <a:t> hereditary information of organism encoded in DNA (RNA); contains gene and intergenic regions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A528F"/>
                </a:solidFill>
              </a:rPr>
              <a:t>Gene:</a:t>
            </a:r>
            <a:r>
              <a:rPr lang="en" sz="1800">
                <a:solidFill>
                  <a:schemeClr val="dk2"/>
                </a:solidFill>
              </a:rPr>
              <a:t> transcribed region; coding and non-coding genes (e.g. miRNA)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A528F"/>
                </a:solidFill>
              </a:rPr>
              <a:t>mRNA:</a:t>
            </a:r>
            <a:r>
              <a:rPr lang="en" sz="1800">
                <a:solidFill>
                  <a:schemeClr val="dk2"/>
                </a:solidFill>
              </a:rPr>
              <a:t> messenger RNA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A528F"/>
                </a:solidFill>
              </a:rPr>
              <a:t>TU:</a:t>
            </a:r>
            <a:r>
              <a:rPr lang="en" sz="1800">
                <a:solidFill>
                  <a:schemeClr val="dk2"/>
                </a:solidFill>
              </a:rPr>
              <a:t> transcriptional unit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A528F"/>
                </a:solidFill>
              </a:rPr>
              <a:t>UTR:</a:t>
            </a:r>
            <a:r>
              <a:rPr lang="en" sz="1800">
                <a:solidFill>
                  <a:schemeClr val="dk2"/>
                </a:solidFill>
              </a:rPr>
              <a:t> untranslated region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A528F"/>
                </a:solidFill>
              </a:rPr>
              <a:t>ORF:</a:t>
            </a:r>
            <a:r>
              <a:rPr lang="en" sz="1800">
                <a:solidFill>
                  <a:schemeClr val="dk2"/>
                </a:solidFill>
              </a:rPr>
              <a:t> open reading frame reaching from START to STOP codon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A528F"/>
                </a:solidFill>
              </a:rPr>
              <a:t>CDS:</a:t>
            </a:r>
            <a:r>
              <a:rPr lang="en" sz="1800">
                <a:solidFill>
                  <a:schemeClr val="dk2"/>
                </a:solidFill>
              </a:rPr>
              <a:t> coding sequence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A528F"/>
                </a:solidFill>
              </a:rPr>
              <a:t>Promoter:</a:t>
            </a:r>
            <a:r>
              <a:rPr lang="en" sz="1800">
                <a:solidFill>
                  <a:schemeClr val="dk2"/>
                </a:solidFill>
              </a:rPr>
              <a:t> regulatory region controlling gene expression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A528F"/>
                </a:solidFill>
              </a:rPr>
              <a:t>Transcription:</a:t>
            </a:r>
            <a:r>
              <a:rPr lang="en" sz="1800">
                <a:solidFill>
                  <a:schemeClr val="dk2"/>
                </a:solidFill>
              </a:rPr>
              <a:t> formation of mRNA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A528F"/>
                </a:solidFill>
              </a:rPr>
              <a:t>Splicing:</a:t>
            </a:r>
            <a:r>
              <a:rPr lang="en" sz="1800">
                <a:solidFill>
                  <a:schemeClr val="dk2"/>
                </a:solidFill>
              </a:rPr>
              <a:t> removal of introns converts pre-mRNA to mRNA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528F"/>
                </a:solidFill>
              </a:rPr>
              <a:t>Translation:</a:t>
            </a:r>
            <a:r>
              <a:rPr lang="en" sz="1800">
                <a:solidFill>
                  <a:schemeClr val="dk2"/>
                </a:solidFill>
              </a:rPr>
              <a:t> conversion of mRNA to protein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Regulatory Processes</a:t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572250" y="929350"/>
            <a:ext cx="79779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528F"/>
                </a:solidFill>
              </a:rPr>
              <a:t>Transcriptional control:</a:t>
            </a:r>
            <a:r>
              <a:rPr lang="en" sz="1800">
                <a:solidFill>
                  <a:schemeClr val="dk2"/>
                </a:solidFill>
              </a:rPr>
              <a:t> promoter elements (DNA), regulatory RNAs,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transcription factors (proteins)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528F"/>
                </a:solidFill>
              </a:rPr>
              <a:t>Post-transcriptional control:</a:t>
            </a:r>
            <a:r>
              <a:rPr lang="en" sz="1800">
                <a:solidFill>
                  <a:schemeClr val="dk2"/>
                </a:solidFill>
              </a:rPr>
              <a:t> mRNA turnover and availability.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528F"/>
                </a:solidFill>
              </a:rPr>
              <a:t>Translational control:</a:t>
            </a:r>
            <a:r>
              <a:rPr lang="en" sz="1800">
                <a:solidFill>
                  <a:schemeClr val="dk2"/>
                </a:solidFill>
              </a:rPr>
              <a:t> translational control factors (proteins and RNAs)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528F"/>
                </a:solidFill>
              </a:rPr>
              <a:t>Post-translational control:</a:t>
            </a:r>
            <a:r>
              <a:rPr lang="en" sz="1800">
                <a:solidFill>
                  <a:schemeClr val="dk2"/>
                </a:solidFill>
              </a:rPr>
              <a:t> protein activity modulations by modifications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(e.g. phosphorylation by kinases)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528F"/>
                </a:solidFill>
              </a:rPr>
              <a:t>Control by small RNAs:</a:t>
            </a:r>
            <a:r>
              <a:rPr lang="en" sz="1800">
                <a:solidFill>
                  <a:schemeClr val="dk2"/>
                </a:solidFill>
              </a:rPr>
              <a:t> miRNAs and siRNAs controlling gene expression on transcriptional and translational levels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eneStructure2.jp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50" y="592100"/>
            <a:ext cx="5581100" cy="41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Measured by ’Omics’ Technologies?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94250" y="1707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rPr lang="en">
                <a:solidFill>
                  <a:srgbClr val="999999"/>
                </a:solidFill>
              </a:rPr>
              <a:t>Molecular Biology Essentials</a:t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 "/>
            </a:pPr>
            <a:r>
              <a:rPr lang="en"/>
              <a:t>References and Books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Books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94250" y="1707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"/>
              <a:t>Alberts, Bruce; Johnson, Alexander; Lewis, Julian; Raff, Martin; Roberts, Keith; Walter, Peter (2002) Molecular Biology of the Cell. Online Version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NCBI Bookshelf.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"/>
              <a:t>Luger K, Mader AW, Richmond RK, Sargent DF, Richmond TJ (1997) Crystal Structure of the Nucleosome Core Particle at 2.8 A. Nature 389: 251-260.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4250" y="1707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"/>
              <a:t>Molecular Biology Essentials</a:t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rPr lang="en">
                <a:solidFill>
                  <a:srgbClr val="999999"/>
                </a:solidFill>
              </a:rPr>
              <a:t>References and Books</a:t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Topics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42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Molecular Biology Essentials for Bioinformatics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Bioscience Database Overview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Resources for Bioinformatics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GitHub and Biocluster</a:t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and Structure of Genomes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45300" y="1793450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Genomes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Chromosomes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mRNA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Noncoding RNAs, </a:t>
            </a:r>
            <a:r>
              <a:rPr i="1" lang="en"/>
              <a:t>e.g.</a:t>
            </a:r>
            <a:r>
              <a:rPr lang="en"/>
              <a:t> small RNAs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Proteins</a:t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Genomes to Genes</a:t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uman_genome_to_genes.jpg" id="89" name="Shape 89"/>
          <p:cNvPicPr preferRelativeResize="0"/>
          <p:nvPr/>
        </p:nvPicPr>
        <p:blipFill rotWithShape="1">
          <a:blip r:embed="rId3">
            <a:alphaModFix/>
          </a:blip>
          <a:srcRect b="1660" l="1298" r="1064" t="2351"/>
          <a:stretch/>
        </p:blipFill>
        <p:spPr>
          <a:xfrm>
            <a:off x="1252225" y="1036775"/>
            <a:ext cx="6254326" cy="36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 Sizes</a:t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6" name="Shape 96"/>
          <p:cNvGraphicFramePr/>
          <p:nvPr/>
        </p:nvGraphicFramePr>
        <p:xfrm>
          <a:off x="487975" y="8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{AD78AD96-CB56-49D5-B4D4-7BD76D90F7F0}</a:tableStyleId>
              </a:tblPr>
              <a:tblGrid>
                <a:gridCol w="3200675"/>
                <a:gridCol w="208985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Organism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Genome Size (bp)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Phage Phi-X</a:t>
                      </a:r>
                      <a:r>
                        <a:rPr lang="en"/>
                        <a:t> 174 (virus)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5.3 ∗ 10</a:t>
                      </a:r>
                      <a:r>
                        <a:rPr baseline="30000" lang="en"/>
                        <a:t>3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Escherichia coli</a:t>
                      </a:r>
                      <a:r>
                        <a:rPr lang="en"/>
                        <a:t> (bacterium)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 ∗ 10</a:t>
                      </a:r>
                      <a:r>
                        <a:rPr baseline="30000" lang="en"/>
                        <a:t>6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~4,000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Saccharomyces cerevisiae</a:t>
                      </a:r>
                      <a:r>
                        <a:rPr lang="en"/>
                        <a:t> (yeast)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12.5 ∗ 10</a:t>
                      </a:r>
                      <a:r>
                        <a:rPr baseline="30000" lang="en"/>
                        <a:t>6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~6,000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Arabidopsis thaliana</a:t>
                      </a:r>
                      <a:r>
                        <a:rPr lang="en"/>
                        <a:t> (plant)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 ∗ 10</a:t>
                      </a:r>
                      <a:r>
                        <a:rPr baseline="30000" lang="en"/>
                        <a:t>8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~28,000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Fritillaria assyrica</a:t>
                      </a:r>
                      <a:r>
                        <a:rPr lang="en"/>
                        <a:t> (plant)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 ∗ 10</a:t>
                      </a:r>
                      <a:r>
                        <a:rPr baseline="30000" lang="en"/>
                        <a:t>11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Caenorhabditis elegans</a:t>
                      </a:r>
                      <a:r>
                        <a:rPr lang="en"/>
                        <a:t> (nematode)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∗ 10</a:t>
                      </a:r>
                      <a:r>
                        <a:rPr baseline="30000" lang="en"/>
                        <a:t>8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∼19,500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Homo sapiens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∗ 10</a:t>
                      </a:r>
                      <a:r>
                        <a:rPr baseline="30000" lang="en"/>
                        <a:t>9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~30,000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7" name="Shape 97"/>
          <p:cNvSpPr txBox="1"/>
          <p:nvPr/>
        </p:nvSpPr>
        <p:spPr>
          <a:xfrm>
            <a:off x="739425" y="4014825"/>
            <a:ext cx="73521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Only approximate numbers are given in this table.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The numbers usually vary with the quality of a genome assembly.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The most accurate numbers can be found in genome databases (e.g. NCBI).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Chromatin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99050" y="1021775"/>
            <a:ext cx="3571500" cy="26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Chromatin: complex of DNA and protein that makes up chromosomes.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Histones are the major protein component.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Functions: DNA packaging in mitosis and meiosis, and to serve as a mechanism to control expression and DNA replication</a:t>
            </a:r>
            <a:endParaRPr sz="1400"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hromatin1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850" y="516825"/>
            <a:ext cx="4161775" cy="190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romatin2.jp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800" y="2419350"/>
            <a:ext cx="3814846" cy="22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198275" y="4620050"/>
            <a:ext cx="412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Molecular Biology of the Cell Online </a:t>
            </a:r>
            <a:r>
              <a:rPr lang="en" sz="1200">
                <a:solidFill>
                  <a:srgbClr val="0000FF"/>
                </a:solidFill>
              </a:rPr>
              <a:t>[Alberts et al. 2002]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Nucleosome Structure</a:t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ucleosome.jp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075" y="727350"/>
            <a:ext cx="3224775" cy="32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2256925" y="3522975"/>
            <a:ext cx="412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Nucleosome crystal structure </a:t>
            </a:r>
            <a:r>
              <a:rPr lang="en">
                <a:solidFill>
                  <a:srgbClr val="0000FF"/>
                </a:solidFill>
              </a:rPr>
              <a:t>[Luger et al. 1997]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5250" y="3993575"/>
            <a:ext cx="7711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Nucleosome core particle: ∼147 base pairs of DNA wrapped around a histone octamer consisting of two times of each histone: </a:t>
            </a:r>
            <a:r>
              <a:rPr lang="en" sz="1400">
                <a:solidFill>
                  <a:srgbClr val="F1C232"/>
                </a:solidFill>
              </a:rPr>
              <a:t>H2A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H2B</a:t>
            </a:r>
            <a:r>
              <a:rPr lang="en" sz="1400"/>
              <a:t>, </a:t>
            </a:r>
            <a:r>
              <a:rPr lang="en" sz="1400">
                <a:solidFill>
                  <a:srgbClr val="0000FF"/>
                </a:solidFill>
              </a:rPr>
              <a:t>H3</a:t>
            </a:r>
            <a:r>
              <a:rPr lang="en" sz="1400"/>
              <a:t> and </a:t>
            </a:r>
            <a:r>
              <a:rPr lang="en" sz="1400">
                <a:solidFill>
                  <a:srgbClr val="6AA84F"/>
                </a:solidFill>
              </a:rPr>
              <a:t>H4</a:t>
            </a:r>
            <a:r>
              <a:rPr lang="en" sz="1400"/>
              <a:t>.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Histone H1 links different nucleosomes together to compact chromatin structure.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From Genes to mRNAs to Proteins to Compounds</a:t>
            </a:r>
            <a:endParaRPr sz="2600"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eneStructure1.jp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645950"/>
            <a:ext cx="5703775" cy="42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