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</p:sldIdLst>
  <p:sldSz cy="5143500" cx="9144000"/>
  <p:notesSz cx="6858000" cy="9144000"/>
  <p:embeddedFontLst>
    <p:embeddedFont>
      <p:font typeface="Syncopate"/>
      <p:regular r:id="rId67"/>
      <p:bold r:id="rId6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1946EBD0-B975-40C1-A27C-B6884628DAA3}">
  <a:tblStyle styleId="{1946EBD0-B975-40C1-A27C-B6884628DAA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20" Type="http://schemas.openxmlformats.org/officeDocument/2006/relationships/slide" Target="slides/slide15.xml"/><Relationship Id="rId64" Type="http://schemas.openxmlformats.org/officeDocument/2006/relationships/slide" Target="slides/slide59.xml"/><Relationship Id="rId63" Type="http://schemas.openxmlformats.org/officeDocument/2006/relationships/slide" Target="slides/slide58.xml"/><Relationship Id="rId22" Type="http://schemas.openxmlformats.org/officeDocument/2006/relationships/slide" Target="slides/slide17.xml"/><Relationship Id="rId66" Type="http://schemas.openxmlformats.org/officeDocument/2006/relationships/slide" Target="slides/slide61.xml"/><Relationship Id="rId21" Type="http://schemas.openxmlformats.org/officeDocument/2006/relationships/slide" Target="slides/slide16.xml"/><Relationship Id="rId65" Type="http://schemas.openxmlformats.org/officeDocument/2006/relationships/slide" Target="slides/slide60.xml"/><Relationship Id="rId24" Type="http://schemas.openxmlformats.org/officeDocument/2006/relationships/slide" Target="slides/slide19.xml"/><Relationship Id="rId68" Type="http://schemas.openxmlformats.org/officeDocument/2006/relationships/font" Target="fonts/Syncopate-bold.fntdata"/><Relationship Id="rId23" Type="http://schemas.openxmlformats.org/officeDocument/2006/relationships/slide" Target="slides/slide18.xml"/><Relationship Id="rId67" Type="http://schemas.openxmlformats.org/officeDocument/2006/relationships/font" Target="fonts/Syncopate-regular.fntdata"/><Relationship Id="rId60" Type="http://schemas.openxmlformats.org/officeDocument/2006/relationships/slide" Target="slides/slide55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59" Type="http://schemas.openxmlformats.org/officeDocument/2006/relationships/slide" Target="slides/slide54.xml"/><Relationship Id="rId14" Type="http://schemas.openxmlformats.org/officeDocument/2006/relationships/slide" Target="slides/slide9.xml"/><Relationship Id="rId58" Type="http://schemas.openxmlformats.org/officeDocument/2006/relationships/slide" Target="slides/slide5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Shape 1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Shape 1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Shape 1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Shape 1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Shape 2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Shape 2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Shape 2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Shape 2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Shape 2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Shape 2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Shape 24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Shape 25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Shape 2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Shape 2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Shape 2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Shape 2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Shape 2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Shape 3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Shape 31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Shape 3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hape 32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Shape 3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Shape 32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Shape 3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Shape 33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Shape 3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Shape 34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Shape 3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Shape 3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Shape 3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Shape 3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Shape 3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Shape 3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Shape 3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Shape 3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Shape 3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Shape 3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Shape 3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Shape 3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Shape 3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Shape 3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" name="Shape 3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Shape 40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Shape 4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Shape 41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1" name="Shape 4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Shape 41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0" name="Shape 4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Shape 42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" name="Shape 4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Shape 43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6" name="Shape 43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Shape 44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3" name="Shape 44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Shape 44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0" name="Shape 45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Shape 45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7" name="Shape 4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Shape 4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5" name="Shape 4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Shape 4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2" name="Shape 4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Shape 4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9" name="Shape 4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Shape 4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8" name="Shape 4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Shape 4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6" name="Shape 4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Shape 5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5" name="Shape 5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Shape 51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2" name="Shape 5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Shape 51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9" name="Shape 5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Shape 52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6" name="Shape 5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A528F"/>
              </a:buClr>
              <a:buSzPts val="5200"/>
              <a:buNone/>
              <a:defRPr sz="5200">
                <a:solidFill>
                  <a:srgbClr val="2A528F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528F"/>
              </a:buClr>
              <a:buSzPts val="3600"/>
              <a:buNone/>
              <a:defRPr sz="3600">
                <a:solidFill>
                  <a:srgbClr val="2A528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7" name="Shape 47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A528F"/>
              </a:buClr>
              <a:buSzPts val="3600"/>
              <a:buNone/>
              <a:defRPr sz="3600">
                <a:solidFill>
                  <a:srgbClr val="2A528F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2A528F"/>
              </a:buClr>
              <a:buSzPts val="2800"/>
              <a:buNone/>
              <a:defRPr>
                <a:solidFill>
                  <a:srgbClr val="2A528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94250" y="1174175"/>
            <a:ext cx="8767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 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Shape 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Shape 3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9" name="Shape 3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0" name="Shape 40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" name="Shape 9"/>
          <p:cNvSpPr txBox="1"/>
          <p:nvPr/>
        </p:nvSpPr>
        <p:spPr>
          <a:xfrm>
            <a:off x="8065425" y="-82775"/>
            <a:ext cx="1151400" cy="8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2F5B9D"/>
                </a:solidFill>
                <a:latin typeface="Syncopate"/>
                <a:ea typeface="Syncopate"/>
                <a:cs typeface="Syncopate"/>
                <a:sym typeface="Syncopate"/>
              </a:rPr>
              <a:t>GEN</a:t>
            </a:r>
            <a:endParaRPr sz="2400">
              <a:solidFill>
                <a:srgbClr val="2F5B9D"/>
              </a:solidFill>
              <a:latin typeface="Syncopate"/>
              <a:ea typeface="Syncopate"/>
              <a:cs typeface="Syncopate"/>
              <a:sym typeface="Syncopate"/>
            </a:endParaRPr>
          </a:p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2F5B9D"/>
                </a:solidFill>
                <a:latin typeface="Syncopate"/>
                <a:ea typeface="Syncopate"/>
                <a:cs typeface="Syncopate"/>
                <a:sym typeface="Syncopate"/>
              </a:rPr>
              <a:t>242</a:t>
            </a:r>
            <a:endParaRPr sz="2400">
              <a:solidFill>
                <a:srgbClr val="2F5B9D"/>
              </a:solidFill>
              <a:latin typeface="Syncopate"/>
              <a:ea typeface="Syncopate"/>
              <a:cs typeface="Syncopate"/>
              <a:sym typeface="Syncopate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jpg"/><Relationship Id="rId4" Type="http://schemas.openxmlformats.org/officeDocument/2006/relationships/image" Target="../media/image12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jpg"/><Relationship Id="rId4" Type="http://schemas.openxmlformats.org/officeDocument/2006/relationships/image" Target="../media/image11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jpg"/><Relationship Id="rId4" Type="http://schemas.openxmlformats.org/officeDocument/2006/relationships/image" Target="../media/image9.jpg"/><Relationship Id="rId5" Type="http://schemas.openxmlformats.org/officeDocument/2006/relationships/image" Target="../media/image18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4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7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8.jpg"/><Relationship Id="rId4" Type="http://schemas.openxmlformats.org/officeDocument/2006/relationships/image" Target="../media/image5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6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3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36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6.jpg"/><Relationship Id="rId4" Type="http://schemas.openxmlformats.org/officeDocument/2006/relationships/image" Target="../media/image10.jpg"/><Relationship Id="rId5" Type="http://schemas.openxmlformats.org/officeDocument/2006/relationships/image" Target="../media/image4.jp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0.jpg"/><Relationship Id="rId4" Type="http://schemas.openxmlformats.org/officeDocument/2006/relationships/image" Target="../media/image26.jp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5.jp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2.jp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9.jp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35.jpg"/><Relationship Id="rId4" Type="http://schemas.openxmlformats.org/officeDocument/2006/relationships/image" Target="../media/image3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hyperlink" Target="http://www.454.com" TargetMode="Externa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30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23.jp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21.jp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24.jp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32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27.jp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28.jp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31.pn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29.jp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37.jp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34.pn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8.xml"/><Relationship Id="rId3" Type="http://schemas.openxmlformats.org/officeDocument/2006/relationships/hyperlink" Target="http://www.ncbi.nlm.nih.gov/Traces/sra" TargetMode="External"/><Relationship Id="rId4" Type="http://schemas.openxmlformats.org/officeDocument/2006/relationships/hyperlink" Target="http://www.1000genomes.org" TargetMode="Externa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1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5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jpg"/><Relationship Id="rId4" Type="http://schemas.openxmlformats.org/officeDocument/2006/relationships/image" Target="../media/image17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ctrTitle"/>
          </p:nvPr>
        </p:nvSpPr>
        <p:spPr>
          <a:xfrm>
            <a:off x="311708" y="668375"/>
            <a:ext cx="8520600" cy="205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600">
                <a:solidFill>
                  <a:srgbClr val="2F5B9D"/>
                </a:solidFill>
              </a:rPr>
              <a:t>DNA Sequencing Technologies</a:t>
            </a:r>
            <a:endParaRPr sz="3600"/>
          </a:p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7" name="Shape 57"/>
          <p:cNvSpPr txBox="1"/>
          <p:nvPr/>
        </p:nvSpPr>
        <p:spPr>
          <a:xfrm>
            <a:off x="276025" y="3696350"/>
            <a:ext cx="8328000" cy="104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Thomas Girke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April 10, 2018</a:t>
            </a:r>
            <a:endParaRPr sz="1800"/>
          </a:p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8" name="Shape 58"/>
          <p:cNvSpPr txBox="1"/>
          <p:nvPr>
            <p:ph idx="1" type="subTitle"/>
          </p:nvPr>
        </p:nvSpPr>
        <p:spPr>
          <a:xfrm>
            <a:off x="311700" y="2072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/>
              <a:t>Data Analysis in Genome Biology</a:t>
            </a:r>
            <a:endParaRPr sz="24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/>
              <a:t>GEN242</a:t>
            </a:r>
            <a:endParaRPr sz="24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>
            <p:ph type="title"/>
          </p:nvPr>
        </p:nvSpPr>
        <p:spPr>
          <a:xfrm>
            <a:off x="2355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Synthesis of cDNA Library in λ Phage Vector</a:t>
            </a:r>
            <a:endParaRPr/>
          </a:p>
        </p:txBody>
      </p:sp>
      <p:sp>
        <p:nvSpPr>
          <p:cNvPr id="125" name="Shape 1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6" name="Shape 126"/>
          <p:cNvSpPr txBox="1"/>
          <p:nvPr/>
        </p:nvSpPr>
        <p:spPr>
          <a:xfrm>
            <a:off x="1228725" y="899450"/>
            <a:ext cx="7705800" cy="64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1. mRNA to cDNA                                          2. cDNA Cloning into λ</a:t>
            </a:r>
            <a:endParaRPr>
              <a:solidFill>
                <a:schemeClr val="dk2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cdna_lib1.jpg" id="127" name="Shape 1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4350" y="1262788"/>
            <a:ext cx="3086100" cy="34004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dna_lib2.jpg" id="128" name="Shape 1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33875" y="1347799"/>
            <a:ext cx="2833775" cy="35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/>
          <p:nvPr>
            <p:ph type="title"/>
          </p:nvPr>
        </p:nvSpPr>
        <p:spPr>
          <a:xfrm>
            <a:off x="2355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Cloning Vectors for Libraries</a:t>
            </a:r>
            <a:endParaRPr/>
          </a:p>
        </p:txBody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567050" y="793175"/>
            <a:ext cx="8767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A528F"/>
                </a:solidFill>
              </a:rPr>
              <a:t>Plasmid Library</a:t>
            </a:r>
            <a:r>
              <a:rPr lang="en"/>
              <a:t> </a:t>
            </a:r>
            <a:r>
              <a:rPr lang="en">
                <a:solidFill>
                  <a:srgbClr val="CC0000"/>
                </a:solidFill>
              </a:rPr>
              <a:t>[ Genomic &amp; cDNA ]</a:t>
            </a:r>
            <a:r>
              <a:rPr lang="en"/>
              <a:t>	</a:t>
            </a:r>
            <a:endParaRPr/>
          </a:p>
          <a:p>
            <a: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Circular extra-chromosomal DNA molecule in bacteria</a:t>
            </a:r>
            <a:endParaRPr/>
          </a:p>
          <a:p>
            <a: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Maximum insert size for cloning: 1,000-20,000 bp</a:t>
            </a:r>
            <a:endParaRPr/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A528F"/>
                </a:solidFill>
              </a:rPr>
              <a:t>λ Phage Library</a:t>
            </a:r>
            <a:r>
              <a:rPr lang="en"/>
              <a:t> </a:t>
            </a:r>
            <a:r>
              <a:rPr lang="en">
                <a:solidFill>
                  <a:srgbClr val="CC0000"/>
                </a:solidFill>
              </a:rPr>
              <a:t>[ Genomic &amp; cDNA ]</a:t>
            </a:r>
            <a:endParaRPr>
              <a:solidFill>
                <a:srgbClr val="CC0000"/>
              </a:solidFill>
            </a:endParaRPr>
          </a:p>
          <a:p>
            <a: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Double-stranded linear DNA of E. coli infecting virus</a:t>
            </a:r>
            <a:endParaRPr/>
          </a:p>
          <a:p>
            <a: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Maximum insert size for cloning: 1,000-25,000 bp</a:t>
            </a:r>
            <a:endParaRPr/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A528F"/>
                </a:solidFill>
              </a:rPr>
              <a:t>Cosmid Library</a:t>
            </a:r>
            <a:r>
              <a:rPr lang="en"/>
              <a:t> </a:t>
            </a:r>
            <a:r>
              <a:rPr lang="en">
                <a:solidFill>
                  <a:srgbClr val="CC0000"/>
                </a:solidFill>
              </a:rPr>
              <a:t>[ Genomic ]</a:t>
            </a:r>
            <a:endParaRPr>
              <a:solidFill>
                <a:srgbClr val="CC0000"/>
              </a:solidFill>
            </a:endParaRPr>
          </a:p>
          <a:p>
            <a: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λ phage-derived hybrid plasmid with cos sequences</a:t>
            </a:r>
            <a:endParaRPr/>
          </a:p>
          <a:p>
            <a: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Maximum insert size for cloning: 35,000 to 50,000 bp</a:t>
            </a:r>
            <a:endParaRPr/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A528F"/>
                </a:solidFill>
              </a:rPr>
              <a:t>BAC Library</a:t>
            </a:r>
            <a:r>
              <a:rPr lang="en"/>
              <a:t> </a:t>
            </a:r>
            <a:r>
              <a:rPr lang="en">
                <a:solidFill>
                  <a:srgbClr val="CC0000"/>
                </a:solidFill>
              </a:rPr>
              <a:t>[ Genomic ]</a:t>
            </a:r>
            <a:endParaRPr>
              <a:solidFill>
                <a:srgbClr val="CC0000"/>
              </a:solidFill>
            </a:endParaRPr>
          </a:p>
          <a:p>
            <a: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Bacterial artificial chromosome</a:t>
            </a:r>
            <a:endParaRPr/>
          </a:p>
          <a:p>
            <a: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Maximum insert size for cloning: 150,000-350,000 bp</a:t>
            </a:r>
            <a:endParaRPr/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A528F"/>
                </a:solidFill>
              </a:rPr>
              <a:t>YAC Library</a:t>
            </a:r>
            <a:r>
              <a:rPr lang="en"/>
              <a:t> </a:t>
            </a:r>
            <a:r>
              <a:rPr lang="en">
                <a:solidFill>
                  <a:srgbClr val="CC0000"/>
                </a:solidFill>
              </a:rPr>
              <a:t>[ Genomic ]</a:t>
            </a:r>
            <a:endParaRPr>
              <a:solidFill>
                <a:srgbClr val="CC0000"/>
              </a:solidFill>
            </a:endParaRPr>
          </a:p>
          <a:p>
            <a: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Yeast artificial chromosome</a:t>
            </a:r>
            <a:endParaRPr/>
          </a:p>
          <a:p>
            <a: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Maximum insert size for cloning: 100,000-3,000,000 bp</a:t>
            </a:r>
            <a:endParaRPr/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A528F"/>
                </a:solidFill>
              </a:rPr>
              <a:t>Many Additional Library Types</a:t>
            </a:r>
            <a:endParaRPr>
              <a:solidFill>
                <a:srgbClr val="2A528F"/>
              </a:solidFill>
            </a:endParaRPr>
          </a:p>
          <a:p>
            <a: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Please consult molecular biology books.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Shape 1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type="title"/>
          </p:nvPr>
        </p:nvSpPr>
        <p:spPr>
          <a:xfrm>
            <a:off x="2355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are EST Sequences?</a:t>
            </a:r>
            <a:endParaRPr/>
          </a:p>
        </p:txBody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262250" y="1021775"/>
            <a:ext cx="8767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Expressed sequence tags or ESTs are short single-pass sequences from cDNA libraries (partial RNA sequences).</a:t>
            </a:r>
            <a:endParaRPr/>
          </a:p>
          <a:p>
            <a:pPr indent="-342900" lvl="0" marL="4572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They are useful for:</a:t>
            </a:r>
            <a:endParaRPr/>
          </a:p>
          <a:p>
            <a: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Identification of gene boundaries in genomic sequences</a:t>
            </a:r>
            <a:endParaRPr/>
          </a:p>
          <a:p>
            <a: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Discovery of single nucleotide polymorphisms (SNPs)</a:t>
            </a:r>
            <a:endParaRPr/>
          </a:p>
          <a:p>
            <a: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Discovery of alternative splice events in transcripts</a:t>
            </a:r>
            <a:endParaRPr/>
          </a:p>
          <a:p>
            <a: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Quantitative (digital) gene expression analysis (DGE) </a:t>
            </a:r>
            <a:endParaRPr/>
          </a:p>
          <a:p>
            <a: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Currently, there are hundreds of million ESTs available in GenBank</a:t>
            </a:r>
            <a:endParaRPr/>
          </a:p>
          <a:p>
            <a: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RNA-Seq reads are the NGS version of ESTs</a:t>
            </a:r>
            <a:endParaRPr/>
          </a:p>
          <a:p>
            <a: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Many additional applications.</a:t>
            </a:r>
            <a:endParaRPr/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Shape 1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Outline</a:t>
            </a:r>
            <a:endParaRPr/>
          </a:p>
        </p:txBody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399050" y="945575"/>
            <a:ext cx="8767800" cy="22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999999"/>
                </a:solidFill>
              </a:rPr>
              <a:t>What Are We Sequencing?</a:t>
            </a:r>
            <a:endParaRPr sz="1600">
              <a:solidFill>
                <a:srgbClr val="999999"/>
              </a:solidFill>
            </a:endParaRPr>
          </a:p>
          <a:p>
            <a:pPr indent="-3302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Char char=" "/>
            </a:pPr>
            <a:r>
              <a:rPr lang="en" sz="1600">
                <a:solidFill>
                  <a:srgbClr val="999999"/>
                </a:solidFill>
              </a:rPr>
              <a:t>Genomic Libraries</a:t>
            </a:r>
            <a:endParaRPr sz="1600">
              <a:solidFill>
                <a:srgbClr val="999999"/>
              </a:solidFill>
            </a:endParaRPr>
          </a:p>
          <a:p>
            <a:pPr indent="-3302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Char char=" "/>
            </a:pPr>
            <a:r>
              <a:rPr lang="en" sz="1600">
                <a:solidFill>
                  <a:srgbClr val="999999"/>
                </a:solidFill>
              </a:rPr>
              <a:t>cDNA Libraries</a:t>
            </a:r>
            <a:endParaRPr sz="1600">
              <a:solidFill>
                <a:srgbClr val="999999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Traditional DNA Sequencing Technologies</a:t>
            </a:r>
            <a:endParaRPr sz="1600"/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Char char=" "/>
            </a:pPr>
            <a:r>
              <a:rPr lang="en" sz="1600">
                <a:solidFill>
                  <a:srgbClr val="999999"/>
                </a:solidFill>
              </a:rPr>
              <a:t>Chemical Sequencing</a:t>
            </a:r>
            <a:endParaRPr sz="1600">
              <a:solidFill>
                <a:srgbClr val="999999"/>
              </a:solidFill>
            </a:endParaRPr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Char char=" "/>
            </a:pPr>
            <a:r>
              <a:rPr lang="en" sz="1600">
                <a:solidFill>
                  <a:srgbClr val="999999"/>
                </a:solidFill>
              </a:rPr>
              <a:t>Sanger Sequencing</a:t>
            </a:r>
            <a:endParaRPr sz="1600">
              <a:solidFill>
                <a:srgbClr val="999999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999999"/>
                </a:solidFill>
              </a:rPr>
              <a:t>Next Generation Sequencing Methods</a:t>
            </a:r>
            <a:endParaRPr sz="1600">
              <a:solidFill>
                <a:srgbClr val="999999"/>
              </a:solidFill>
            </a:endParaRPr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Char char=" "/>
            </a:pPr>
            <a:r>
              <a:rPr lang="en" sz="1600">
                <a:solidFill>
                  <a:srgbClr val="999999"/>
                </a:solidFill>
              </a:rPr>
              <a:t>Solexa/Illumina: Reversible Terminator Method</a:t>
            </a:r>
            <a:endParaRPr sz="1600">
              <a:solidFill>
                <a:srgbClr val="999999"/>
              </a:solidFill>
            </a:endParaRPr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Char char=" "/>
            </a:pPr>
            <a:r>
              <a:rPr lang="en" sz="1600">
                <a:solidFill>
                  <a:srgbClr val="999999"/>
                </a:solidFill>
              </a:rPr>
              <a:t>Helicos: Single Molecule Sequencing</a:t>
            </a:r>
            <a:endParaRPr sz="1600">
              <a:solidFill>
                <a:srgbClr val="999999"/>
              </a:solidFill>
            </a:endParaRPr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Char char=" "/>
            </a:pPr>
            <a:r>
              <a:rPr lang="en" sz="1600">
                <a:solidFill>
                  <a:srgbClr val="999999"/>
                </a:solidFill>
              </a:rPr>
              <a:t>454/Roche: Pyrosequencing Method</a:t>
            </a:r>
            <a:endParaRPr sz="1600">
              <a:solidFill>
                <a:srgbClr val="999999"/>
              </a:solidFill>
            </a:endParaRPr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Char char=" "/>
            </a:pPr>
            <a:r>
              <a:rPr lang="en" sz="1600">
                <a:solidFill>
                  <a:srgbClr val="999999"/>
                </a:solidFill>
              </a:rPr>
              <a:t>SOLiD/ABI: Supported Oligo Ligation Method</a:t>
            </a:r>
            <a:endParaRPr sz="1600">
              <a:solidFill>
                <a:srgbClr val="999999"/>
              </a:solidFill>
            </a:endParaRPr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Char char=" "/>
            </a:pPr>
            <a:r>
              <a:rPr lang="en" sz="1600">
                <a:solidFill>
                  <a:srgbClr val="999999"/>
                </a:solidFill>
              </a:rPr>
              <a:t>Third Generation Sequencing: PacBio and Others</a:t>
            </a:r>
            <a:endParaRPr sz="1600">
              <a:solidFill>
                <a:srgbClr val="999999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999999"/>
                </a:solidFill>
              </a:rPr>
              <a:t>Research Applications</a:t>
            </a:r>
            <a:endParaRPr sz="1600">
              <a:solidFill>
                <a:srgbClr val="999999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999999"/>
                </a:solidFill>
              </a:rPr>
              <a:t>References and Books</a:t>
            </a:r>
            <a:endParaRPr sz="1600">
              <a:solidFill>
                <a:srgbClr val="999999"/>
              </a:solidFill>
            </a:endParaRPr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800"/>
              <a:buChar char=" "/>
            </a:pPr>
            <a:r>
              <a:t/>
            </a:r>
            <a:endParaRPr>
              <a:solidFill>
                <a:srgbClr val="999999"/>
              </a:solidFill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Shape 1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/>
          <p:nvPr>
            <p:ph type="title"/>
          </p:nvPr>
        </p:nvSpPr>
        <p:spPr>
          <a:xfrm>
            <a:off x="2355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History of DNA Sequencing</a:t>
            </a:r>
            <a:endParaRPr/>
          </a:p>
        </p:txBody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x="567050" y="793175"/>
            <a:ext cx="8007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528F"/>
              </a:buClr>
              <a:buSzPts val="1800"/>
              <a:buAutoNum type="arabicPlain" startAt="1977"/>
            </a:pPr>
            <a:r>
              <a:rPr lang="en"/>
              <a:t>”DNA Sequencing by Chemical Degradation” is published by Allan Maxam and Walter Gilbert.</a:t>
            </a:r>
            <a:endParaRPr/>
          </a:p>
          <a:p>
            <a:pPr indent="-342900" lvl="0" marL="4572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A528F"/>
              </a:buClr>
              <a:buSzPts val="1800"/>
              <a:buAutoNum type="arabicPlain" startAt="1977"/>
            </a:pPr>
            <a:r>
              <a:rPr lang="en"/>
              <a:t>”DNA Sequencing by Enzymatic Synthesis” is published by Fred Sanger.</a:t>
            </a:r>
            <a:endParaRPr/>
          </a:p>
          <a:p>
            <a:pPr indent="-342900" lvl="0" marL="4572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A528F"/>
              </a:buClr>
              <a:buSzPts val="1800"/>
              <a:buAutoNum type="arabicPlain" startAt="1980"/>
            </a:pPr>
            <a:r>
              <a:rPr lang="en"/>
              <a:t>Fred Sanger and Walter Gilbert receive the Nobel Prize in Chemistry.</a:t>
            </a:r>
            <a:endParaRPr/>
          </a:p>
          <a:p>
            <a:pPr indent="-342900" lvl="0" marL="4572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A528F"/>
              </a:buClr>
              <a:buSzPts val="1800"/>
              <a:buAutoNum type="arabicPlain" startAt="1982"/>
            </a:pPr>
            <a:r>
              <a:rPr lang="en"/>
              <a:t>GenBank starts as a public repository of DNA sequences.</a:t>
            </a:r>
            <a:endParaRPr/>
          </a:p>
          <a:p>
            <a:pPr indent="-342900" lvl="0" marL="4572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A528F"/>
              </a:buClr>
              <a:buSzPts val="1800"/>
              <a:buAutoNum type="arabicPlain" startAt="1986"/>
            </a:pPr>
            <a:r>
              <a:rPr lang="en"/>
              <a:t>Leroy Hood’s laboratory at the California Institute of Technology announces the first semi-automated DNA sequencing machine.</a:t>
            </a:r>
            <a:endParaRPr/>
          </a:p>
          <a:p>
            <a:pPr indent="-342900" lvl="0" marL="4572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A528F"/>
              </a:buClr>
              <a:buSzPts val="1800"/>
              <a:buAutoNum type="arabicPlain" startAt="1997"/>
            </a:pPr>
            <a:r>
              <a:rPr lang="en"/>
              <a:t>Genome sequence of E. coli is published.</a:t>
            </a:r>
            <a:endParaRPr/>
          </a:p>
          <a:p>
            <a:pPr indent="-342900" lvl="0" marL="4572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A528F"/>
              </a:buClr>
              <a:buSzPts val="1800"/>
              <a:buAutoNum type="arabicPlain" startAt="2001"/>
            </a:pPr>
            <a:r>
              <a:rPr lang="en"/>
              <a:t>Draft sequence of the Human genome is published.</a:t>
            </a:r>
            <a:endParaRPr/>
          </a:p>
          <a:p>
            <a:pPr indent="-342900" lvl="0" marL="4572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A528F"/>
              </a:buClr>
              <a:buSzPts val="1800"/>
              <a:buAutoNum type="arabicPlain" startAt="2004"/>
            </a:pPr>
            <a:r>
              <a:rPr lang="en"/>
              <a:t>First next generation sequencing technologies become available to the public.</a:t>
            </a:r>
            <a:endParaRPr/>
          </a:p>
          <a:p>
            <a:pPr indent="0" lvl="0" marL="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Shape 15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Outline</a:t>
            </a:r>
            <a:endParaRPr/>
          </a:p>
        </p:txBody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x="399050" y="945575"/>
            <a:ext cx="8767800" cy="22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999999"/>
                </a:solidFill>
              </a:rPr>
              <a:t>What Are We Sequencing?</a:t>
            </a:r>
            <a:endParaRPr sz="1600">
              <a:solidFill>
                <a:srgbClr val="999999"/>
              </a:solidFill>
            </a:endParaRPr>
          </a:p>
          <a:p>
            <a:pPr indent="-3302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Char char=" "/>
            </a:pPr>
            <a:r>
              <a:rPr lang="en" sz="1600">
                <a:solidFill>
                  <a:srgbClr val="999999"/>
                </a:solidFill>
              </a:rPr>
              <a:t>Genomic Libraries</a:t>
            </a:r>
            <a:endParaRPr sz="1600">
              <a:solidFill>
                <a:srgbClr val="999999"/>
              </a:solidFill>
            </a:endParaRPr>
          </a:p>
          <a:p>
            <a:pPr indent="-3302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Char char=" "/>
            </a:pPr>
            <a:r>
              <a:rPr lang="en" sz="1600">
                <a:solidFill>
                  <a:srgbClr val="999999"/>
                </a:solidFill>
              </a:rPr>
              <a:t>cDNA Libraries</a:t>
            </a:r>
            <a:endParaRPr sz="1600">
              <a:solidFill>
                <a:srgbClr val="999999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999999"/>
                </a:solidFill>
              </a:rPr>
              <a:t>Traditional DNA Sequencing Technologies</a:t>
            </a:r>
            <a:endParaRPr sz="1600">
              <a:solidFill>
                <a:srgbClr val="999999"/>
              </a:solidFill>
            </a:endParaRPr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 "/>
            </a:pPr>
            <a:r>
              <a:rPr lang="en" sz="1600"/>
              <a:t>Chemical Sequencing</a:t>
            </a:r>
            <a:endParaRPr sz="1600"/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Char char=" "/>
            </a:pPr>
            <a:r>
              <a:rPr lang="en" sz="1600">
                <a:solidFill>
                  <a:srgbClr val="999999"/>
                </a:solidFill>
              </a:rPr>
              <a:t>Sanger Sequencing</a:t>
            </a:r>
            <a:endParaRPr sz="1600">
              <a:solidFill>
                <a:srgbClr val="999999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999999"/>
                </a:solidFill>
              </a:rPr>
              <a:t>Next Generation Sequencing Methods</a:t>
            </a:r>
            <a:endParaRPr sz="1600">
              <a:solidFill>
                <a:srgbClr val="999999"/>
              </a:solidFill>
            </a:endParaRPr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Char char=" "/>
            </a:pPr>
            <a:r>
              <a:rPr lang="en" sz="1600">
                <a:solidFill>
                  <a:srgbClr val="999999"/>
                </a:solidFill>
              </a:rPr>
              <a:t>Solexa/Illumina: Reversible Terminator Method</a:t>
            </a:r>
            <a:endParaRPr sz="1600">
              <a:solidFill>
                <a:srgbClr val="999999"/>
              </a:solidFill>
            </a:endParaRPr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Char char=" "/>
            </a:pPr>
            <a:r>
              <a:rPr lang="en" sz="1600">
                <a:solidFill>
                  <a:srgbClr val="999999"/>
                </a:solidFill>
              </a:rPr>
              <a:t>Helicos: Single Molecule Sequencing</a:t>
            </a:r>
            <a:endParaRPr sz="1600">
              <a:solidFill>
                <a:srgbClr val="999999"/>
              </a:solidFill>
            </a:endParaRPr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Char char=" "/>
            </a:pPr>
            <a:r>
              <a:rPr lang="en" sz="1600">
                <a:solidFill>
                  <a:srgbClr val="999999"/>
                </a:solidFill>
              </a:rPr>
              <a:t>454/Roche: Pyrosequencing Method</a:t>
            </a:r>
            <a:endParaRPr sz="1600">
              <a:solidFill>
                <a:srgbClr val="999999"/>
              </a:solidFill>
            </a:endParaRPr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Char char=" "/>
            </a:pPr>
            <a:r>
              <a:rPr lang="en" sz="1600">
                <a:solidFill>
                  <a:srgbClr val="999999"/>
                </a:solidFill>
              </a:rPr>
              <a:t>SOLiD/ABI: Supported Oligo Ligation Method</a:t>
            </a:r>
            <a:endParaRPr sz="1600">
              <a:solidFill>
                <a:srgbClr val="999999"/>
              </a:solidFill>
            </a:endParaRPr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Char char=" "/>
            </a:pPr>
            <a:r>
              <a:rPr lang="en" sz="1600">
                <a:solidFill>
                  <a:srgbClr val="999999"/>
                </a:solidFill>
              </a:rPr>
              <a:t>Third Generation Sequencing: PacBio and Others</a:t>
            </a:r>
            <a:endParaRPr sz="1600">
              <a:solidFill>
                <a:srgbClr val="999999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999999"/>
                </a:solidFill>
              </a:rPr>
              <a:t>Research Applications</a:t>
            </a:r>
            <a:endParaRPr sz="1600">
              <a:solidFill>
                <a:srgbClr val="999999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999999"/>
                </a:solidFill>
              </a:rPr>
              <a:t>References and Books</a:t>
            </a:r>
            <a:endParaRPr sz="1600">
              <a:solidFill>
                <a:srgbClr val="999999"/>
              </a:solidFill>
            </a:endParaRPr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800"/>
              <a:buChar char=" "/>
            </a:pPr>
            <a:r>
              <a:t/>
            </a:r>
            <a:endParaRPr>
              <a:solidFill>
                <a:srgbClr val="999999"/>
              </a:solidFill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Shape 16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/>
          <p:nvPr>
            <p:ph type="title"/>
          </p:nvPr>
        </p:nvSpPr>
        <p:spPr>
          <a:xfrm>
            <a:off x="2355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Chemical Sequencing by Maxam &amp; Gilbert</a:t>
            </a:r>
            <a:endParaRPr/>
          </a:p>
        </p:txBody>
      </p:sp>
      <p:sp>
        <p:nvSpPr>
          <p:cNvPr id="169" name="Shape 16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0" name="Shape 170"/>
          <p:cNvSpPr txBox="1"/>
          <p:nvPr/>
        </p:nvSpPr>
        <p:spPr>
          <a:xfrm>
            <a:off x="351650" y="601700"/>
            <a:ext cx="7973100" cy="254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AutoNum type="arabicPeriod"/>
            </a:pPr>
            <a:r>
              <a:rPr lang="en">
                <a:solidFill>
                  <a:schemeClr val="dk2"/>
                </a:solidFill>
              </a:rPr>
              <a:t>Uses radioactive labeled DNA fragments of 500 bp.</a:t>
            </a:r>
            <a:endParaRPr>
              <a:solidFill>
                <a:schemeClr val="dk2"/>
              </a:solidFill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AutoNum type="arabicPeriod"/>
            </a:pPr>
            <a:r>
              <a:rPr lang="en">
                <a:solidFill>
                  <a:schemeClr val="dk2"/>
                </a:solidFill>
              </a:rPr>
              <a:t>Four separate chemical treatments generate DNA breaks at the positions: G, A+G, C, C+T.</a:t>
            </a:r>
            <a:endParaRPr>
              <a:solidFill>
                <a:schemeClr val="dk2"/>
              </a:solidFill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AutoNum type="arabicPeriod"/>
            </a:pPr>
            <a:r>
              <a:rPr lang="en">
                <a:solidFill>
                  <a:schemeClr val="dk2"/>
                </a:solidFill>
              </a:rPr>
              <a:t>The fragments are size-separated by gel electrophoresis in four separate lanes.</a:t>
            </a:r>
            <a:endParaRPr>
              <a:solidFill>
                <a:schemeClr val="dk2"/>
              </a:solidFill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AutoNum type="arabicPeriod"/>
            </a:pPr>
            <a:r>
              <a:rPr lang="en">
                <a:solidFill>
                  <a:schemeClr val="dk2"/>
                </a:solidFill>
              </a:rPr>
              <a:t>Visualization of the fragments by autoradiography on an X-ray film.</a:t>
            </a:r>
            <a:endParaRPr>
              <a:solidFill>
                <a:schemeClr val="dk2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chemseq1.jpg" id="171" name="Shape 1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1250" y="1587275"/>
            <a:ext cx="2491725" cy="32514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hemseq2.jpg" id="172" name="Shape 17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24713" y="1663863"/>
            <a:ext cx="1133475" cy="3076575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Shape 173"/>
          <p:cNvSpPr txBox="1"/>
          <p:nvPr/>
        </p:nvSpPr>
        <p:spPr>
          <a:xfrm>
            <a:off x="1192450" y="4704550"/>
            <a:ext cx="6654900" cy="4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Chemical DNA Degradation                                Gel Electrophoresis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Outline</a:t>
            </a:r>
            <a:endParaRPr/>
          </a:p>
        </p:txBody>
      </p:sp>
      <p:sp>
        <p:nvSpPr>
          <p:cNvPr id="179" name="Shape 179"/>
          <p:cNvSpPr txBox="1"/>
          <p:nvPr>
            <p:ph idx="1" type="body"/>
          </p:nvPr>
        </p:nvSpPr>
        <p:spPr>
          <a:xfrm>
            <a:off x="399050" y="945575"/>
            <a:ext cx="8767800" cy="22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999999"/>
                </a:solidFill>
              </a:rPr>
              <a:t>What Are We Sequencing?</a:t>
            </a:r>
            <a:endParaRPr sz="1600">
              <a:solidFill>
                <a:srgbClr val="999999"/>
              </a:solidFill>
            </a:endParaRPr>
          </a:p>
          <a:p>
            <a:pPr indent="-3302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Char char=" "/>
            </a:pPr>
            <a:r>
              <a:rPr lang="en" sz="1600">
                <a:solidFill>
                  <a:srgbClr val="999999"/>
                </a:solidFill>
              </a:rPr>
              <a:t>Genomic Libraries</a:t>
            </a:r>
            <a:endParaRPr sz="1600">
              <a:solidFill>
                <a:srgbClr val="999999"/>
              </a:solidFill>
            </a:endParaRPr>
          </a:p>
          <a:p>
            <a:pPr indent="-3302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Char char=" "/>
            </a:pPr>
            <a:r>
              <a:rPr lang="en" sz="1600">
                <a:solidFill>
                  <a:srgbClr val="999999"/>
                </a:solidFill>
              </a:rPr>
              <a:t>cDNA Libraries</a:t>
            </a:r>
            <a:endParaRPr sz="1600">
              <a:solidFill>
                <a:srgbClr val="999999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999999"/>
                </a:solidFill>
              </a:rPr>
              <a:t>Traditional DNA Sequencing Technologies</a:t>
            </a:r>
            <a:endParaRPr sz="1600">
              <a:solidFill>
                <a:srgbClr val="999999"/>
              </a:solidFill>
            </a:endParaRPr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Char char=" "/>
            </a:pPr>
            <a:r>
              <a:rPr lang="en" sz="1600">
                <a:solidFill>
                  <a:srgbClr val="999999"/>
                </a:solidFill>
              </a:rPr>
              <a:t>Chemical Sequencing</a:t>
            </a:r>
            <a:endParaRPr sz="1600">
              <a:solidFill>
                <a:srgbClr val="999999"/>
              </a:solidFill>
            </a:endParaRPr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 "/>
            </a:pPr>
            <a:r>
              <a:rPr lang="en" sz="1600"/>
              <a:t>Sanger Sequencing</a:t>
            </a:r>
            <a:endParaRPr sz="16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999999"/>
                </a:solidFill>
              </a:rPr>
              <a:t>Next Generation Sequencing Methods</a:t>
            </a:r>
            <a:endParaRPr sz="1600">
              <a:solidFill>
                <a:srgbClr val="999999"/>
              </a:solidFill>
            </a:endParaRPr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Char char=" "/>
            </a:pPr>
            <a:r>
              <a:rPr lang="en" sz="1600">
                <a:solidFill>
                  <a:srgbClr val="999999"/>
                </a:solidFill>
              </a:rPr>
              <a:t>Solexa/Illumina: Reversible Terminator Method</a:t>
            </a:r>
            <a:endParaRPr sz="1600">
              <a:solidFill>
                <a:srgbClr val="999999"/>
              </a:solidFill>
            </a:endParaRPr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Char char=" "/>
            </a:pPr>
            <a:r>
              <a:rPr lang="en" sz="1600">
                <a:solidFill>
                  <a:srgbClr val="999999"/>
                </a:solidFill>
              </a:rPr>
              <a:t>Helicos: Single Molecule Sequencing</a:t>
            </a:r>
            <a:endParaRPr sz="1600">
              <a:solidFill>
                <a:srgbClr val="999999"/>
              </a:solidFill>
            </a:endParaRPr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Char char=" "/>
            </a:pPr>
            <a:r>
              <a:rPr lang="en" sz="1600">
                <a:solidFill>
                  <a:srgbClr val="999999"/>
                </a:solidFill>
              </a:rPr>
              <a:t>454/Roche: Pyrosequencing Method</a:t>
            </a:r>
            <a:endParaRPr sz="1600">
              <a:solidFill>
                <a:srgbClr val="999999"/>
              </a:solidFill>
            </a:endParaRPr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Char char=" "/>
            </a:pPr>
            <a:r>
              <a:rPr lang="en" sz="1600">
                <a:solidFill>
                  <a:srgbClr val="999999"/>
                </a:solidFill>
              </a:rPr>
              <a:t>SOLiD/ABI: Supported Oligo Ligation Method</a:t>
            </a:r>
            <a:endParaRPr sz="1600">
              <a:solidFill>
                <a:srgbClr val="999999"/>
              </a:solidFill>
            </a:endParaRPr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Char char=" "/>
            </a:pPr>
            <a:r>
              <a:rPr lang="en" sz="1600">
                <a:solidFill>
                  <a:srgbClr val="999999"/>
                </a:solidFill>
              </a:rPr>
              <a:t>Third Generation Sequencing: PacBio and Others</a:t>
            </a:r>
            <a:endParaRPr sz="1600">
              <a:solidFill>
                <a:srgbClr val="999999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999999"/>
                </a:solidFill>
              </a:rPr>
              <a:t>Research Applications</a:t>
            </a:r>
            <a:endParaRPr sz="1600">
              <a:solidFill>
                <a:srgbClr val="999999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999999"/>
                </a:solidFill>
              </a:rPr>
              <a:t>References and Books</a:t>
            </a:r>
            <a:endParaRPr sz="1600">
              <a:solidFill>
                <a:srgbClr val="999999"/>
              </a:solidFill>
            </a:endParaRPr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800"/>
              <a:buChar char=" "/>
            </a:pPr>
            <a:r>
              <a:t/>
            </a:r>
            <a:endParaRPr>
              <a:solidFill>
                <a:srgbClr val="999999"/>
              </a:solidFill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Shape 18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/>
          <p:nvPr>
            <p:ph type="title"/>
          </p:nvPr>
        </p:nvSpPr>
        <p:spPr>
          <a:xfrm>
            <a:off x="2355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Illustration of Sanger Sequencing</a:t>
            </a:r>
            <a:endParaRPr/>
          </a:p>
        </p:txBody>
      </p:sp>
      <p:sp>
        <p:nvSpPr>
          <p:cNvPr id="186" name="Shape 18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7" name="Shape 187"/>
          <p:cNvSpPr txBox="1"/>
          <p:nvPr/>
        </p:nvSpPr>
        <p:spPr>
          <a:xfrm>
            <a:off x="1268650" y="4628350"/>
            <a:ext cx="2224500" cy="4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Sequencing Principle</a:t>
            </a:r>
            <a:endParaRPr>
              <a:solidFill>
                <a:schemeClr val="dk2"/>
              </a:solidFill>
            </a:endParaRPr>
          </a:p>
        </p:txBody>
      </p:sp>
      <p:pic>
        <p:nvPicPr>
          <p:cNvPr descr="sanger0.jpg" id="188" name="Shape 1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55181" y="706250"/>
            <a:ext cx="2606694" cy="21092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anger1.jpg" id="189" name="Shape 18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6300" y="2815475"/>
            <a:ext cx="3376800" cy="1854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anger2.jpg" id="190" name="Shape 19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65000" y="2054575"/>
            <a:ext cx="1714500" cy="2438400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Shape 191"/>
          <p:cNvSpPr txBox="1"/>
          <p:nvPr/>
        </p:nvSpPr>
        <p:spPr>
          <a:xfrm>
            <a:off x="5494550" y="4416775"/>
            <a:ext cx="3678900" cy="4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2"/>
                </a:solidFill>
              </a:rPr>
              <a:t>Radioactive        Fluorescence</a:t>
            </a:r>
            <a:endParaRPr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2"/>
                </a:solidFill>
              </a:rPr>
              <a:t>Labeling</a:t>
            </a:r>
            <a:endParaRPr>
              <a:solidFill>
                <a:schemeClr val="dk2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 txBox="1"/>
          <p:nvPr>
            <p:ph type="title"/>
          </p:nvPr>
        </p:nvSpPr>
        <p:spPr>
          <a:xfrm>
            <a:off x="2355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Processing of Sequencing Raw Data</a:t>
            </a:r>
            <a:endParaRPr/>
          </a:p>
        </p:txBody>
      </p:sp>
      <p:sp>
        <p:nvSpPr>
          <p:cNvPr id="197" name="Shape 19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8" name="Shape 198"/>
          <p:cNvSpPr txBox="1"/>
          <p:nvPr/>
        </p:nvSpPr>
        <p:spPr>
          <a:xfrm>
            <a:off x="559425" y="2541750"/>
            <a:ext cx="7026900" cy="4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○"/>
            </a:pPr>
            <a:r>
              <a:rPr lang="en" sz="1600">
                <a:solidFill>
                  <a:schemeClr val="dk2"/>
                </a:solidFill>
              </a:rPr>
              <a:t>Assign quality score to each peak</a:t>
            </a:r>
            <a:endParaRPr sz="1600">
              <a:solidFill>
                <a:schemeClr val="dk2"/>
              </a:solidFill>
            </a:endParaRPr>
          </a:p>
          <a:p>
            <a:pPr indent="-3302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○"/>
            </a:pPr>
            <a:r>
              <a:rPr lang="en" sz="1600">
                <a:solidFill>
                  <a:schemeClr val="dk2"/>
                </a:solidFill>
              </a:rPr>
              <a:t>The frequently used Phred scores provide log(10)-transformed error probability values:</a:t>
            </a:r>
            <a:endParaRPr sz="1600">
              <a:solidFill>
                <a:schemeClr val="dk2"/>
              </a:solidFill>
            </a:endParaRPr>
          </a:p>
          <a:p>
            <a:pPr indent="-3302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○"/>
            </a:pPr>
            <a:r>
              <a:rPr lang="en" sz="1600">
                <a:solidFill>
                  <a:schemeClr val="dk2"/>
                </a:solidFill>
              </a:rPr>
              <a:t>score = 20 corresponds to a 1% error rate</a:t>
            </a:r>
            <a:endParaRPr sz="1600">
              <a:solidFill>
                <a:schemeClr val="dk2"/>
              </a:solidFill>
            </a:endParaRPr>
          </a:p>
          <a:p>
            <a:pPr indent="-3302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○"/>
            </a:pPr>
            <a:r>
              <a:rPr lang="en" sz="1600">
                <a:solidFill>
                  <a:schemeClr val="dk2"/>
                </a:solidFill>
              </a:rPr>
              <a:t>score = 30 corresponds to a 0.1% error rate</a:t>
            </a:r>
            <a:endParaRPr sz="1600">
              <a:solidFill>
                <a:schemeClr val="dk2"/>
              </a:solidFill>
            </a:endParaRPr>
          </a:p>
          <a:p>
            <a:pPr indent="-3302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○"/>
            </a:pPr>
            <a:r>
              <a:rPr lang="en" sz="1600">
                <a:solidFill>
                  <a:schemeClr val="dk2"/>
                </a:solidFill>
              </a:rPr>
              <a:t>score = 40 corresponds to a 0.01% error rate</a:t>
            </a:r>
            <a:endParaRPr sz="1600">
              <a:solidFill>
                <a:schemeClr val="dk2"/>
              </a:solidFill>
            </a:endParaRPr>
          </a:p>
          <a:p>
            <a:pPr indent="-3302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○"/>
            </a:pPr>
            <a:r>
              <a:rPr lang="en" sz="1600">
                <a:solidFill>
                  <a:schemeClr val="dk2"/>
                </a:solidFill>
              </a:rPr>
              <a:t>The base calling (A, T, G or C) is performed based on Phred scores.</a:t>
            </a:r>
            <a:endParaRPr sz="1600">
              <a:solidFill>
                <a:schemeClr val="dk2"/>
              </a:solidFill>
            </a:endParaRPr>
          </a:p>
          <a:p>
            <a:pPr indent="-3302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○"/>
            </a:pPr>
            <a:r>
              <a:rPr lang="en" sz="1600">
                <a:solidFill>
                  <a:schemeClr val="dk2"/>
                </a:solidFill>
              </a:rPr>
              <a:t>Ambiguous positions with Phred scores ≤ 20 are labeled with N.</a:t>
            </a:r>
            <a:endParaRPr sz="1600">
              <a:solidFill>
                <a:schemeClr val="dk2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  <p:pic>
        <p:nvPicPr>
          <p:cNvPr descr="fluorescence_sequencing.jpg" id="199" name="Shape 1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1648" y="743300"/>
            <a:ext cx="4832949" cy="1714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Outline</a:t>
            </a:r>
            <a:endParaRPr/>
          </a:p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399050" y="945575"/>
            <a:ext cx="8767800" cy="22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What Are We Sequencing?</a:t>
            </a:r>
            <a:endParaRPr sz="1600"/>
          </a:p>
          <a:p>
            <a:pPr indent="-3302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Char char=" "/>
            </a:pPr>
            <a:r>
              <a:rPr lang="en" sz="1600">
                <a:solidFill>
                  <a:srgbClr val="999999"/>
                </a:solidFill>
              </a:rPr>
              <a:t>Genomic Libraries</a:t>
            </a:r>
            <a:endParaRPr sz="1600">
              <a:solidFill>
                <a:srgbClr val="999999"/>
              </a:solidFill>
            </a:endParaRPr>
          </a:p>
          <a:p>
            <a:pPr indent="-3302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Char char=" "/>
            </a:pPr>
            <a:r>
              <a:rPr lang="en" sz="1600">
                <a:solidFill>
                  <a:srgbClr val="999999"/>
                </a:solidFill>
              </a:rPr>
              <a:t>cDNA Libraries</a:t>
            </a:r>
            <a:endParaRPr sz="1600">
              <a:solidFill>
                <a:srgbClr val="999999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999999"/>
                </a:solidFill>
              </a:rPr>
              <a:t>Traditional DNA Sequencing Technologies</a:t>
            </a:r>
            <a:endParaRPr sz="1600">
              <a:solidFill>
                <a:srgbClr val="999999"/>
              </a:solidFill>
            </a:endParaRPr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Char char=" "/>
            </a:pPr>
            <a:r>
              <a:rPr lang="en" sz="1600">
                <a:solidFill>
                  <a:srgbClr val="999999"/>
                </a:solidFill>
              </a:rPr>
              <a:t>Chemical Sequencing</a:t>
            </a:r>
            <a:endParaRPr sz="1600">
              <a:solidFill>
                <a:srgbClr val="999999"/>
              </a:solidFill>
            </a:endParaRPr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Char char=" "/>
            </a:pPr>
            <a:r>
              <a:rPr lang="en" sz="1600">
                <a:solidFill>
                  <a:srgbClr val="999999"/>
                </a:solidFill>
              </a:rPr>
              <a:t>Sanger Sequencing</a:t>
            </a:r>
            <a:endParaRPr sz="1600">
              <a:solidFill>
                <a:srgbClr val="999999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999999"/>
                </a:solidFill>
              </a:rPr>
              <a:t>Next Generation Sequencing Methods</a:t>
            </a:r>
            <a:endParaRPr sz="1600">
              <a:solidFill>
                <a:srgbClr val="999999"/>
              </a:solidFill>
            </a:endParaRPr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Char char=" "/>
            </a:pPr>
            <a:r>
              <a:rPr lang="en" sz="1600">
                <a:solidFill>
                  <a:srgbClr val="999999"/>
                </a:solidFill>
              </a:rPr>
              <a:t>Solexa/Illumina: Reversible Terminator Method</a:t>
            </a:r>
            <a:endParaRPr sz="1600">
              <a:solidFill>
                <a:srgbClr val="999999"/>
              </a:solidFill>
            </a:endParaRPr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Char char=" "/>
            </a:pPr>
            <a:r>
              <a:rPr lang="en" sz="1600">
                <a:solidFill>
                  <a:srgbClr val="999999"/>
                </a:solidFill>
              </a:rPr>
              <a:t>Helicos: Single Molecule Sequencing</a:t>
            </a:r>
            <a:endParaRPr sz="1600">
              <a:solidFill>
                <a:srgbClr val="999999"/>
              </a:solidFill>
            </a:endParaRPr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Char char=" "/>
            </a:pPr>
            <a:r>
              <a:rPr lang="en" sz="1600">
                <a:solidFill>
                  <a:srgbClr val="999999"/>
                </a:solidFill>
              </a:rPr>
              <a:t>454/Roche: Pyrosequencing Method</a:t>
            </a:r>
            <a:endParaRPr sz="1600">
              <a:solidFill>
                <a:srgbClr val="999999"/>
              </a:solidFill>
            </a:endParaRPr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Char char=" "/>
            </a:pPr>
            <a:r>
              <a:rPr lang="en" sz="1600">
                <a:solidFill>
                  <a:srgbClr val="999999"/>
                </a:solidFill>
              </a:rPr>
              <a:t>SOLiD/ABI: Supported Oligo Ligation Method</a:t>
            </a:r>
            <a:endParaRPr sz="1600">
              <a:solidFill>
                <a:srgbClr val="999999"/>
              </a:solidFill>
            </a:endParaRPr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Char char=" "/>
            </a:pPr>
            <a:r>
              <a:rPr lang="en" sz="1600">
                <a:solidFill>
                  <a:srgbClr val="999999"/>
                </a:solidFill>
              </a:rPr>
              <a:t>Third Generation Sequencing: PacBio and Others</a:t>
            </a:r>
            <a:endParaRPr sz="1600">
              <a:solidFill>
                <a:srgbClr val="999999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999999"/>
                </a:solidFill>
              </a:rPr>
              <a:t>Research Applications</a:t>
            </a:r>
            <a:endParaRPr sz="1600">
              <a:solidFill>
                <a:srgbClr val="999999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999999"/>
                </a:solidFill>
              </a:rPr>
              <a:t>References and Books</a:t>
            </a:r>
            <a:endParaRPr sz="1600">
              <a:solidFill>
                <a:srgbClr val="999999"/>
              </a:solidFill>
            </a:endParaRPr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800"/>
              <a:buChar char=" "/>
            </a:pPr>
            <a:r>
              <a:t/>
            </a:r>
            <a:endParaRPr>
              <a:solidFill>
                <a:srgbClr val="999999"/>
              </a:solidFill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Shape 6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Outline</a:t>
            </a:r>
            <a:endParaRPr/>
          </a:p>
        </p:txBody>
      </p:sp>
      <p:sp>
        <p:nvSpPr>
          <p:cNvPr id="205" name="Shape 205"/>
          <p:cNvSpPr txBox="1"/>
          <p:nvPr>
            <p:ph idx="1" type="body"/>
          </p:nvPr>
        </p:nvSpPr>
        <p:spPr>
          <a:xfrm>
            <a:off x="399050" y="945575"/>
            <a:ext cx="8767800" cy="22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999999"/>
                </a:solidFill>
              </a:rPr>
              <a:t>What Are We Sequencing?</a:t>
            </a:r>
            <a:endParaRPr sz="1600">
              <a:solidFill>
                <a:srgbClr val="999999"/>
              </a:solidFill>
            </a:endParaRPr>
          </a:p>
          <a:p>
            <a:pPr indent="-3302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Char char=" "/>
            </a:pPr>
            <a:r>
              <a:rPr lang="en" sz="1600">
                <a:solidFill>
                  <a:srgbClr val="999999"/>
                </a:solidFill>
              </a:rPr>
              <a:t>Genomic Libraries</a:t>
            </a:r>
            <a:endParaRPr sz="1600">
              <a:solidFill>
                <a:srgbClr val="999999"/>
              </a:solidFill>
            </a:endParaRPr>
          </a:p>
          <a:p>
            <a:pPr indent="-3302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Char char=" "/>
            </a:pPr>
            <a:r>
              <a:rPr lang="en" sz="1600">
                <a:solidFill>
                  <a:srgbClr val="999999"/>
                </a:solidFill>
              </a:rPr>
              <a:t>cDNA Libraries</a:t>
            </a:r>
            <a:endParaRPr sz="1600">
              <a:solidFill>
                <a:srgbClr val="999999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999999"/>
                </a:solidFill>
              </a:rPr>
              <a:t>Traditional DNA Sequencing Technologies</a:t>
            </a:r>
            <a:endParaRPr sz="1600">
              <a:solidFill>
                <a:srgbClr val="999999"/>
              </a:solidFill>
            </a:endParaRPr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Char char=" "/>
            </a:pPr>
            <a:r>
              <a:rPr lang="en" sz="1600">
                <a:solidFill>
                  <a:srgbClr val="999999"/>
                </a:solidFill>
              </a:rPr>
              <a:t>Chemical Sequencing</a:t>
            </a:r>
            <a:endParaRPr sz="1600">
              <a:solidFill>
                <a:srgbClr val="999999"/>
              </a:solidFill>
            </a:endParaRPr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Char char=" "/>
            </a:pPr>
            <a:r>
              <a:rPr lang="en" sz="1600">
                <a:solidFill>
                  <a:srgbClr val="999999"/>
                </a:solidFill>
              </a:rPr>
              <a:t>Sanger Sequencing</a:t>
            </a:r>
            <a:endParaRPr sz="1600">
              <a:solidFill>
                <a:srgbClr val="999999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Next Generation Sequencing Methods</a:t>
            </a:r>
            <a:endParaRPr sz="1600"/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Char char=" "/>
            </a:pPr>
            <a:r>
              <a:rPr lang="en" sz="1600">
                <a:solidFill>
                  <a:srgbClr val="999999"/>
                </a:solidFill>
              </a:rPr>
              <a:t>Solexa/Illumina: Reversible Terminator Method</a:t>
            </a:r>
            <a:endParaRPr sz="1600">
              <a:solidFill>
                <a:srgbClr val="999999"/>
              </a:solidFill>
            </a:endParaRPr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Char char=" "/>
            </a:pPr>
            <a:r>
              <a:rPr lang="en" sz="1600">
                <a:solidFill>
                  <a:srgbClr val="999999"/>
                </a:solidFill>
              </a:rPr>
              <a:t>Helicos: Single Molecule Sequencing</a:t>
            </a:r>
            <a:endParaRPr sz="1600">
              <a:solidFill>
                <a:srgbClr val="999999"/>
              </a:solidFill>
            </a:endParaRPr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Char char=" "/>
            </a:pPr>
            <a:r>
              <a:rPr lang="en" sz="1600">
                <a:solidFill>
                  <a:srgbClr val="999999"/>
                </a:solidFill>
              </a:rPr>
              <a:t>454/Roche: Pyrosequencing Method</a:t>
            </a:r>
            <a:endParaRPr sz="1600">
              <a:solidFill>
                <a:srgbClr val="999999"/>
              </a:solidFill>
            </a:endParaRPr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Char char=" "/>
            </a:pPr>
            <a:r>
              <a:rPr lang="en" sz="1600">
                <a:solidFill>
                  <a:srgbClr val="999999"/>
                </a:solidFill>
              </a:rPr>
              <a:t>SOLiD/ABI: Supported Oligo Ligation Method</a:t>
            </a:r>
            <a:endParaRPr sz="1600">
              <a:solidFill>
                <a:srgbClr val="999999"/>
              </a:solidFill>
            </a:endParaRPr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Char char=" "/>
            </a:pPr>
            <a:r>
              <a:rPr lang="en" sz="1600">
                <a:solidFill>
                  <a:srgbClr val="999999"/>
                </a:solidFill>
              </a:rPr>
              <a:t>Third Generation Sequencing: PacBio and Others</a:t>
            </a:r>
            <a:endParaRPr sz="1600">
              <a:solidFill>
                <a:srgbClr val="999999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999999"/>
                </a:solidFill>
              </a:rPr>
              <a:t>Research Applications</a:t>
            </a:r>
            <a:endParaRPr sz="1600">
              <a:solidFill>
                <a:srgbClr val="999999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999999"/>
                </a:solidFill>
              </a:rPr>
              <a:t>References and Books</a:t>
            </a:r>
            <a:endParaRPr sz="1600">
              <a:solidFill>
                <a:srgbClr val="999999"/>
              </a:solidFill>
            </a:endParaRPr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800"/>
              <a:buChar char=" "/>
            </a:pPr>
            <a:r>
              <a:t/>
            </a:r>
            <a:endParaRPr>
              <a:solidFill>
                <a:srgbClr val="999999"/>
              </a:solidFill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Shape 20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 txBox="1"/>
          <p:nvPr>
            <p:ph type="title"/>
          </p:nvPr>
        </p:nvSpPr>
        <p:spPr>
          <a:xfrm>
            <a:off x="2355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Common Synonyms</a:t>
            </a:r>
            <a:endParaRPr/>
          </a:p>
        </p:txBody>
      </p:sp>
      <p:sp>
        <p:nvSpPr>
          <p:cNvPr id="212" name="Shape 2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3" name="Shape 213"/>
          <p:cNvSpPr txBox="1"/>
          <p:nvPr/>
        </p:nvSpPr>
        <p:spPr>
          <a:xfrm>
            <a:off x="330825" y="1093950"/>
            <a:ext cx="7026900" cy="4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</a:pPr>
            <a:r>
              <a:rPr lang="en" sz="1800">
                <a:solidFill>
                  <a:schemeClr val="dk2"/>
                </a:solidFill>
              </a:rPr>
              <a:t>High-throughput sequencing: HTS or HT-Seq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</a:pPr>
            <a:r>
              <a:rPr lang="en" sz="1800">
                <a:solidFill>
                  <a:schemeClr val="dk2"/>
                </a:solidFill>
              </a:rPr>
              <a:t>Flow cell sequencing (FCS)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</a:pPr>
            <a:r>
              <a:rPr lang="en" sz="1800">
                <a:solidFill>
                  <a:schemeClr val="dk2"/>
                </a:solidFill>
              </a:rPr>
              <a:t>Massively parallel sequencing (MPS)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</a:pPr>
            <a:r>
              <a:rPr lang="en" sz="1800">
                <a:solidFill>
                  <a:schemeClr val="dk2"/>
                </a:solidFill>
              </a:rPr>
              <a:t>Next generation sequencing (NGS)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</a:pPr>
            <a:r>
              <a:rPr lang="en" sz="1800">
                <a:solidFill>
                  <a:schemeClr val="dk2"/>
                </a:solidFill>
              </a:rPr>
              <a:t>Second/third generation sequencing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</a:pPr>
            <a:r>
              <a:rPr lang="en" sz="1800">
                <a:solidFill>
                  <a:schemeClr val="dk2"/>
                </a:solidFill>
              </a:rPr>
              <a:t>Deep sequencing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</a:pPr>
            <a:r>
              <a:rPr lang="en" sz="1800">
                <a:solidFill>
                  <a:schemeClr val="dk2"/>
                </a:solidFill>
              </a:rPr>
              <a:t>Sequencing by synthesis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</a:pPr>
            <a:r>
              <a:rPr lang="en" sz="1800">
                <a:solidFill>
                  <a:schemeClr val="dk2"/>
                </a:solidFill>
              </a:rPr>
              <a:t>Many other synonyms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</a:pPr>
            <a:r>
              <a:rPr lang="en" sz="1800">
                <a:solidFill>
                  <a:schemeClr val="dk2"/>
                </a:solidFill>
              </a:rPr>
              <a:t>Review article: Holt et al 2008</a:t>
            </a:r>
            <a:endParaRPr sz="1800">
              <a:solidFill>
                <a:schemeClr val="dk2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 txBox="1"/>
          <p:nvPr>
            <p:ph type="title"/>
          </p:nvPr>
        </p:nvSpPr>
        <p:spPr>
          <a:xfrm>
            <a:off x="2355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Overview: 454, SOLiD and Illumina</a:t>
            </a:r>
            <a:endParaRPr/>
          </a:p>
        </p:txBody>
      </p:sp>
      <p:sp>
        <p:nvSpPr>
          <p:cNvPr id="219" name="Shape 2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0" name="Shape 220"/>
          <p:cNvSpPr txBox="1"/>
          <p:nvPr/>
        </p:nvSpPr>
        <p:spPr>
          <a:xfrm>
            <a:off x="2487850" y="4704550"/>
            <a:ext cx="3495300" cy="4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From review article: Medini et al 2008</a:t>
            </a:r>
            <a:endParaRPr>
              <a:solidFill>
                <a:schemeClr val="dk2"/>
              </a:solidFill>
            </a:endParaRPr>
          </a:p>
        </p:txBody>
      </p:sp>
      <p:pic>
        <p:nvPicPr>
          <p:cNvPr descr="hts_comparison.jpg" id="221" name="Shape 2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63675" y="589575"/>
            <a:ext cx="4395726" cy="4202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 txBox="1"/>
          <p:nvPr>
            <p:ph type="title"/>
          </p:nvPr>
        </p:nvSpPr>
        <p:spPr>
          <a:xfrm>
            <a:off x="2355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Similarities and Differences of NGS Technologies</a:t>
            </a:r>
            <a:endParaRPr/>
          </a:p>
        </p:txBody>
      </p:sp>
      <p:sp>
        <p:nvSpPr>
          <p:cNvPr id="227" name="Shape 227"/>
          <p:cNvSpPr txBox="1"/>
          <p:nvPr>
            <p:ph idx="1" type="body"/>
          </p:nvPr>
        </p:nvSpPr>
        <p:spPr>
          <a:xfrm>
            <a:off x="490850" y="945575"/>
            <a:ext cx="8767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A528F"/>
                </a:solidFill>
              </a:rPr>
              <a:t>Common components</a:t>
            </a:r>
            <a:endParaRPr>
              <a:solidFill>
                <a:srgbClr val="2A528F"/>
              </a:solidFill>
            </a:endParaRPr>
          </a:p>
          <a:p>
            <a:pPr indent="-342900" lvl="0" marL="9144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Flow cells as reaction chambers</a:t>
            </a:r>
            <a:endParaRPr/>
          </a:p>
          <a:p>
            <a:pPr indent="-342900" lvl="0" marL="9144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Iterative sequencing process</a:t>
            </a:r>
            <a:endParaRPr/>
          </a:p>
          <a:p>
            <a:pPr indent="-342900" lvl="0" marL="9144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Massive parallelization</a:t>
            </a:r>
            <a:endParaRPr/>
          </a:p>
          <a:p>
            <a:pPr indent="-342900" lvl="0" marL="9144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Clonally amplified or single molecule templates</a:t>
            </a:r>
            <a:endParaRPr/>
          </a:p>
          <a:p>
            <a:pPr indent="0" lvl="0" marL="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A528F"/>
                </a:solidFill>
              </a:rPr>
              <a:t>Differences</a:t>
            </a:r>
            <a:endParaRPr>
              <a:solidFill>
                <a:srgbClr val="2A528F"/>
              </a:solidFill>
            </a:endParaRPr>
          </a:p>
          <a:p>
            <a:pPr indent="-342900" lvl="0" marL="9144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Template preparation</a:t>
            </a:r>
            <a:endParaRPr/>
          </a:p>
          <a:p>
            <a:pPr indent="-342900" lvl="0" marL="9144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Sequencing chemistry</a:t>
            </a:r>
            <a:endParaRPr/>
          </a:p>
          <a:p>
            <a:pPr indent="-342900" lvl="0" marL="9144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Flow cell configuration</a:t>
            </a:r>
            <a:endParaRPr/>
          </a:p>
          <a:p>
            <a:pPr indent="0" lvl="0" marL="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0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Shape 2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 txBox="1"/>
          <p:nvPr>
            <p:ph type="title"/>
          </p:nvPr>
        </p:nvSpPr>
        <p:spPr>
          <a:xfrm>
            <a:off x="2355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NGS Sequencing Methods</a:t>
            </a:r>
            <a:endParaRPr/>
          </a:p>
        </p:txBody>
      </p:sp>
      <p:sp>
        <p:nvSpPr>
          <p:cNvPr id="234" name="Shape 234"/>
          <p:cNvSpPr txBox="1"/>
          <p:nvPr>
            <p:ph idx="1" type="body"/>
          </p:nvPr>
        </p:nvSpPr>
        <p:spPr>
          <a:xfrm>
            <a:off x="262250" y="716975"/>
            <a:ext cx="8570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A528F"/>
                </a:solidFill>
              </a:rPr>
              <a:t>Reversible Terminator Methods</a:t>
            </a:r>
            <a:r>
              <a:rPr lang="en"/>
              <a:t> (</a:t>
            </a:r>
            <a:r>
              <a:rPr i="1" lang="en"/>
              <a:t>e.g.</a:t>
            </a:r>
            <a:r>
              <a:rPr lang="en"/>
              <a:t> Illumina/Solexa)</a:t>
            </a:r>
            <a:endParaRPr/>
          </a:p>
          <a:p>
            <a: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Use reversible versions of dye-terminator reactions.</a:t>
            </a:r>
            <a:endParaRPr sz="1400"/>
          </a:p>
          <a:p>
            <a: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Principle steps: adding one nucleotide at a time, detecting fluorescence corresponding to that position, then removing the blocking group to allow polymerization of another nucleotide.</a:t>
            </a:r>
            <a:endParaRPr sz="1400"/>
          </a:p>
          <a:p>
            <a:pPr indent="0" lvl="0" marL="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A528F"/>
                </a:solidFill>
              </a:rPr>
              <a:t>Single Molecule Methods</a:t>
            </a:r>
            <a:r>
              <a:rPr lang="en"/>
              <a:t> (</a:t>
            </a:r>
            <a:r>
              <a:rPr i="1" lang="en"/>
              <a:t>e.g</a:t>
            </a:r>
            <a:r>
              <a:rPr lang="en"/>
              <a:t>. Helicos, PacBio)</a:t>
            </a:r>
            <a:endParaRPr/>
          </a:p>
          <a:p>
            <a: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Variable strategies</a:t>
            </a:r>
            <a:r>
              <a:rPr lang="en" sz="1400"/>
              <a:t>.</a:t>
            </a:r>
            <a:endParaRPr sz="1400"/>
          </a:p>
          <a:p>
            <a:pPr indent="0" lvl="0" marL="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A528F"/>
                </a:solidFill>
              </a:rPr>
              <a:t>Pyrosequencing Methods</a:t>
            </a:r>
            <a:r>
              <a:rPr lang="en"/>
              <a:t> (</a:t>
            </a:r>
            <a:r>
              <a:rPr i="1" lang="en"/>
              <a:t>e.g.</a:t>
            </a:r>
            <a:r>
              <a:rPr lang="en"/>
              <a:t> 454)</a:t>
            </a:r>
            <a:endParaRPr/>
          </a:p>
          <a:p>
            <a: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Also use DNA polymerization to add nucleotides.</a:t>
            </a:r>
            <a:endParaRPr sz="1400"/>
          </a:p>
          <a:p>
            <a: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Principle steps: adding one type of nucleotide at a time, then detecting and quantifying the number of nucleotides added to a given location through the light emitted by the release of attached pyrophosphates. </a:t>
            </a:r>
            <a:endParaRPr sz="1400"/>
          </a:p>
          <a:p>
            <a:pPr indent="0" lvl="0" marL="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A528F"/>
                </a:solidFill>
              </a:rPr>
              <a:t>Supported Oligonucleotide Ligation Methods</a:t>
            </a:r>
            <a:r>
              <a:rPr lang="en"/>
              <a:t> (</a:t>
            </a:r>
            <a:r>
              <a:rPr i="1" lang="en"/>
              <a:t>e.g.</a:t>
            </a:r>
            <a:r>
              <a:rPr lang="en"/>
              <a:t> SOLiD, Complete Genomics)</a:t>
            </a:r>
            <a:endParaRPr/>
          </a:p>
          <a:p>
            <a: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Uses ligation-based approach</a:t>
            </a:r>
            <a:endParaRPr sz="1400"/>
          </a:p>
          <a:p>
            <a: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Principle steps: stepwise ligation of labeled random octamers to obtain sequence of attached dinucleotides; the ligated dinucleotides of each ligation round are spaced by several nucleotides; continuous sequence information is obtained by offsetting sequencing primer.</a:t>
            </a:r>
            <a:endParaRPr sz="1400"/>
          </a:p>
          <a:p>
            <a:pPr indent="0" lvl="0" marL="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A528F"/>
              </a:solidFill>
            </a:endParaRPr>
          </a:p>
          <a:p>
            <a:pPr indent="0" lvl="0" marL="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A528F"/>
              </a:solidFill>
            </a:endParaRPr>
          </a:p>
          <a:p>
            <a:pPr indent="0" lvl="0" marL="0" rtl="0">
              <a:spcBef>
                <a:spcPts val="10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Shape 2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Outline</a:t>
            </a:r>
            <a:endParaRPr/>
          </a:p>
        </p:txBody>
      </p:sp>
      <p:sp>
        <p:nvSpPr>
          <p:cNvPr id="241" name="Shape 241"/>
          <p:cNvSpPr txBox="1"/>
          <p:nvPr>
            <p:ph idx="1" type="body"/>
          </p:nvPr>
        </p:nvSpPr>
        <p:spPr>
          <a:xfrm>
            <a:off x="399050" y="945575"/>
            <a:ext cx="8767800" cy="22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999999"/>
                </a:solidFill>
              </a:rPr>
              <a:t>What Are We Sequencing?</a:t>
            </a:r>
            <a:endParaRPr sz="1600">
              <a:solidFill>
                <a:srgbClr val="999999"/>
              </a:solidFill>
            </a:endParaRPr>
          </a:p>
          <a:p>
            <a:pPr indent="-3302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Char char=" "/>
            </a:pPr>
            <a:r>
              <a:rPr lang="en" sz="1600">
                <a:solidFill>
                  <a:srgbClr val="999999"/>
                </a:solidFill>
              </a:rPr>
              <a:t>Genomic Libraries</a:t>
            </a:r>
            <a:endParaRPr sz="1600">
              <a:solidFill>
                <a:srgbClr val="999999"/>
              </a:solidFill>
            </a:endParaRPr>
          </a:p>
          <a:p>
            <a:pPr indent="-3302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Char char=" "/>
            </a:pPr>
            <a:r>
              <a:rPr lang="en" sz="1600">
                <a:solidFill>
                  <a:srgbClr val="999999"/>
                </a:solidFill>
              </a:rPr>
              <a:t>cDNA Libraries</a:t>
            </a:r>
            <a:endParaRPr sz="1600">
              <a:solidFill>
                <a:srgbClr val="999999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999999"/>
                </a:solidFill>
              </a:rPr>
              <a:t>Traditional DNA Sequencing Technologies</a:t>
            </a:r>
            <a:endParaRPr sz="1600">
              <a:solidFill>
                <a:srgbClr val="999999"/>
              </a:solidFill>
            </a:endParaRPr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Char char=" "/>
            </a:pPr>
            <a:r>
              <a:rPr lang="en" sz="1600">
                <a:solidFill>
                  <a:srgbClr val="999999"/>
                </a:solidFill>
              </a:rPr>
              <a:t>Chemical Sequencing</a:t>
            </a:r>
            <a:endParaRPr sz="1600">
              <a:solidFill>
                <a:srgbClr val="999999"/>
              </a:solidFill>
            </a:endParaRPr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Char char=" "/>
            </a:pPr>
            <a:r>
              <a:rPr lang="en" sz="1600">
                <a:solidFill>
                  <a:srgbClr val="999999"/>
                </a:solidFill>
              </a:rPr>
              <a:t>Sanger Sequencing</a:t>
            </a:r>
            <a:endParaRPr sz="1600">
              <a:solidFill>
                <a:srgbClr val="999999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999999"/>
                </a:solidFill>
              </a:rPr>
              <a:t>Next Generation Sequencing Methods</a:t>
            </a:r>
            <a:endParaRPr sz="1600">
              <a:solidFill>
                <a:srgbClr val="999999"/>
              </a:solidFill>
            </a:endParaRPr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 "/>
            </a:pPr>
            <a:r>
              <a:rPr lang="en" sz="1600"/>
              <a:t>Solexa/Illumina: Reversible Terminator Method</a:t>
            </a:r>
            <a:endParaRPr sz="1600"/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Char char=" "/>
            </a:pPr>
            <a:r>
              <a:rPr lang="en" sz="1600">
                <a:solidFill>
                  <a:srgbClr val="999999"/>
                </a:solidFill>
              </a:rPr>
              <a:t>Helicos: Single Molecule Sequencing</a:t>
            </a:r>
            <a:endParaRPr sz="1600">
              <a:solidFill>
                <a:srgbClr val="999999"/>
              </a:solidFill>
            </a:endParaRPr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Char char=" "/>
            </a:pPr>
            <a:r>
              <a:rPr lang="en" sz="1600">
                <a:solidFill>
                  <a:srgbClr val="999999"/>
                </a:solidFill>
              </a:rPr>
              <a:t>454/Roche: Pyrosequencing Method</a:t>
            </a:r>
            <a:endParaRPr sz="1600">
              <a:solidFill>
                <a:srgbClr val="999999"/>
              </a:solidFill>
            </a:endParaRPr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Char char=" "/>
            </a:pPr>
            <a:r>
              <a:rPr lang="en" sz="1600">
                <a:solidFill>
                  <a:srgbClr val="999999"/>
                </a:solidFill>
              </a:rPr>
              <a:t>SOLiD/ABI: Supported Oligo Ligation Method</a:t>
            </a:r>
            <a:endParaRPr sz="1600">
              <a:solidFill>
                <a:srgbClr val="999999"/>
              </a:solidFill>
            </a:endParaRPr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Char char=" "/>
            </a:pPr>
            <a:r>
              <a:rPr lang="en" sz="1600">
                <a:solidFill>
                  <a:srgbClr val="999999"/>
                </a:solidFill>
              </a:rPr>
              <a:t>Third Generation Sequencing: PacBio and Others</a:t>
            </a:r>
            <a:endParaRPr sz="1600">
              <a:solidFill>
                <a:srgbClr val="999999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999999"/>
                </a:solidFill>
              </a:rPr>
              <a:t>Research Applications</a:t>
            </a:r>
            <a:endParaRPr sz="1600">
              <a:solidFill>
                <a:srgbClr val="999999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999999"/>
                </a:solidFill>
              </a:rPr>
              <a:t>References and Books</a:t>
            </a:r>
            <a:endParaRPr sz="1600">
              <a:solidFill>
                <a:srgbClr val="999999"/>
              </a:solidFill>
            </a:endParaRPr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800"/>
              <a:buChar char=" "/>
            </a:pPr>
            <a:r>
              <a:t/>
            </a:r>
            <a:endParaRPr>
              <a:solidFill>
                <a:srgbClr val="999999"/>
              </a:solidFill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Shape 2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 txBox="1"/>
          <p:nvPr>
            <p:ph type="title"/>
          </p:nvPr>
        </p:nvSpPr>
        <p:spPr>
          <a:xfrm>
            <a:off x="2355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Example: Illumina/Solexa Technology</a:t>
            </a:r>
            <a:endParaRPr/>
          </a:p>
        </p:txBody>
      </p:sp>
      <p:sp>
        <p:nvSpPr>
          <p:cNvPr id="248" name="Shape 24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9" name="Shape 249"/>
          <p:cNvSpPr txBox="1"/>
          <p:nvPr/>
        </p:nvSpPr>
        <p:spPr>
          <a:xfrm>
            <a:off x="1204275" y="4156875"/>
            <a:ext cx="3495300" cy="4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Illumina HiSeq 2500 Sequencer</a:t>
            </a:r>
            <a:endParaRPr>
              <a:solidFill>
                <a:schemeClr val="dk2"/>
              </a:solidFill>
            </a:endParaRPr>
          </a:p>
        </p:txBody>
      </p:sp>
      <p:pic>
        <p:nvPicPr>
          <p:cNvPr descr="hiseq-4000.jpg" id="250" name="Shape 250"/>
          <p:cNvPicPr preferRelativeResize="0"/>
          <p:nvPr/>
        </p:nvPicPr>
        <p:blipFill rotWithShape="1">
          <a:blip r:embed="rId3">
            <a:alphaModFix/>
          </a:blip>
          <a:srcRect b="11446" l="13338" r="7921" t="15320"/>
          <a:stretch/>
        </p:blipFill>
        <p:spPr>
          <a:xfrm>
            <a:off x="716375" y="1368949"/>
            <a:ext cx="3954327" cy="28288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lowcell.jpg" id="251" name="Shape 2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76988" y="2421400"/>
            <a:ext cx="1685925" cy="1581150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Shape 252"/>
          <p:cNvSpPr txBox="1"/>
          <p:nvPr/>
        </p:nvSpPr>
        <p:spPr>
          <a:xfrm>
            <a:off x="5852475" y="4156875"/>
            <a:ext cx="1269000" cy="4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Flow Cell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 txBox="1"/>
          <p:nvPr>
            <p:ph type="title"/>
          </p:nvPr>
        </p:nvSpPr>
        <p:spPr>
          <a:xfrm>
            <a:off x="2355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 Steps of Illumina Sequencing</a:t>
            </a:r>
            <a:endParaRPr/>
          </a:p>
        </p:txBody>
      </p:sp>
      <p:sp>
        <p:nvSpPr>
          <p:cNvPr id="258" name="Shape 258"/>
          <p:cNvSpPr txBox="1"/>
          <p:nvPr>
            <p:ph idx="1" type="body"/>
          </p:nvPr>
        </p:nvSpPr>
        <p:spPr>
          <a:xfrm>
            <a:off x="186050" y="945575"/>
            <a:ext cx="8767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A528F"/>
                </a:solidFill>
              </a:rPr>
              <a:t>Flow Cell Loading</a:t>
            </a:r>
            <a:endParaRPr>
              <a:solidFill>
                <a:srgbClr val="2A528F"/>
              </a:solidFill>
            </a:endParaRPr>
          </a:p>
          <a:p>
            <a:pPr indent="-330200" lvl="0" marL="9144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Generate DNA library (genomic- or cDNA-based) with insert length  of ∼200 bp.</a:t>
            </a:r>
            <a:endParaRPr sz="1600"/>
          </a:p>
          <a:p>
            <a:pPr indent="-330200" lvl="0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Load library onto flow cell (nano device for liquid handling).</a:t>
            </a:r>
            <a:endParaRPr sz="1600"/>
          </a:p>
          <a:p>
            <a:pPr indent="-330200" lvl="0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PCR-based bridge amplification of loaded fragments to obtain DNA clusters (serves signal amplification)</a:t>
            </a:r>
            <a:endParaRPr sz="1600"/>
          </a:p>
          <a:p>
            <a:pPr indent="0" lvl="0" marL="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A528F"/>
                </a:solidFill>
              </a:rPr>
              <a:t>Sequencing Cycles</a:t>
            </a:r>
            <a:endParaRPr>
              <a:solidFill>
                <a:srgbClr val="2A528F"/>
              </a:solidFill>
            </a:endParaRPr>
          </a:p>
          <a:p>
            <a:pPr indent="-330200" lvl="0" marL="9144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AutoNum type="arabicPeriod" startAt="4"/>
            </a:pPr>
            <a:r>
              <a:rPr lang="en" sz="1600"/>
              <a:t>Start reversible dye-terminator reaction containing primer and labeled dNTPs among other components.</a:t>
            </a:r>
            <a:endParaRPr sz="1600"/>
          </a:p>
          <a:p>
            <a:pPr indent="-330200" lvl="0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 startAt="4"/>
            </a:pPr>
            <a:r>
              <a:rPr lang="en" sz="1600"/>
              <a:t>Image scan to detect the identity of first base of each cluster via the characteristic fluorescence signal for each labeled nucleotide.</a:t>
            </a:r>
            <a:endParaRPr sz="1600"/>
          </a:p>
          <a:p>
            <a:pPr indent="-330200" lvl="0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 startAt="4"/>
            </a:pPr>
            <a:r>
              <a:rPr lang="en" sz="1600"/>
              <a:t>De-protection step removes the blocking group and fluorescence group of the incorporated nucleotide.</a:t>
            </a:r>
            <a:endParaRPr sz="1600"/>
          </a:p>
          <a:p>
            <a:pPr indent="-330200" lvl="0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 startAt="4"/>
            </a:pPr>
            <a:r>
              <a:rPr lang="en" sz="1600"/>
              <a:t>Repeat steps 4-6 about 50-250 times.</a:t>
            </a:r>
            <a:endParaRPr sz="1600"/>
          </a:p>
          <a:p>
            <a:pPr indent="0" lvl="0" marL="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A528F"/>
              </a:solidFill>
            </a:endParaRPr>
          </a:p>
          <a:p>
            <a:pPr indent="0" lvl="0" marL="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A528F"/>
              </a:solidFill>
            </a:endParaRPr>
          </a:p>
          <a:p>
            <a:pPr indent="0" lvl="0" marL="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A528F"/>
              </a:solidFill>
            </a:endParaRPr>
          </a:p>
          <a:p>
            <a:pPr indent="0" lvl="0" marL="0" rtl="0">
              <a:spcBef>
                <a:spcPts val="10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Shape 25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0" name="Shape 260"/>
          <p:cNvSpPr txBox="1"/>
          <p:nvPr/>
        </p:nvSpPr>
        <p:spPr>
          <a:xfrm>
            <a:off x="2561350" y="685750"/>
            <a:ext cx="4126200" cy="4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Compare with illustration on next 3 slides!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 txBox="1"/>
          <p:nvPr>
            <p:ph type="title"/>
          </p:nvPr>
        </p:nvSpPr>
        <p:spPr>
          <a:xfrm>
            <a:off x="2355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Flow Cell Loading</a:t>
            </a:r>
            <a:endParaRPr/>
          </a:p>
        </p:txBody>
      </p:sp>
      <p:sp>
        <p:nvSpPr>
          <p:cNvPr id="266" name="Shape 26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7" name="Shape 267"/>
          <p:cNvSpPr txBox="1"/>
          <p:nvPr/>
        </p:nvSpPr>
        <p:spPr>
          <a:xfrm>
            <a:off x="1204275" y="4156875"/>
            <a:ext cx="3495300" cy="4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Illumina HiSeq 2500 Sequencer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268" name="Shape 268"/>
          <p:cNvSpPr txBox="1"/>
          <p:nvPr/>
        </p:nvSpPr>
        <p:spPr>
          <a:xfrm>
            <a:off x="5852475" y="4156875"/>
            <a:ext cx="1269000" cy="4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Flow Cell</a:t>
            </a:r>
            <a:endParaRPr>
              <a:solidFill>
                <a:schemeClr val="dk2"/>
              </a:solidFill>
            </a:endParaRPr>
          </a:p>
        </p:txBody>
      </p:sp>
      <p:pic>
        <p:nvPicPr>
          <p:cNvPr descr="solexa1.jpg" id="269" name="Shape 2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6825" y="962025"/>
            <a:ext cx="6610350" cy="367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 txBox="1"/>
          <p:nvPr>
            <p:ph type="title"/>
          </p:nvPr>
        </p:nvSpPr>
        <p:spPr>
          <a:xfrm>
            <a:off x="2355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Sequencing Cycles</a:t>
            </a:r>
            <a:endParaRPr/>
          </a:p>
        </p:txBody>
      </p:sp>
      <p:sp>
        <p:nvSpPr>
          <p:cNvPr id="275" name="Shape 27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solexa2.jpg" id="276" name="Shape 2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4913" y="981075"/>
            <a:ext cx="6276975" cy="3333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/>
          <p:nvPr>
            <p:ph type="title"/>
          </p:nvPr>
        </p:nvSpPr>
        <p:spPr>
          <a:xfrm>
            <a:off x="1593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Usually We Prefer to Sequence DNA</a:t>
            </a:r>
            <a:endParaRPr sz="2600"/>
          </a:p>
        </p:txBody>
      </p:sp>
      <p:sp>
        <p:nvSpPr>
          <p:cNvPr id="71" name="Shape 7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338450" y="1326575"/>
            <a:ext cx="8767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DNA sequencing is more efficient because: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DNA cloning and amplification is easy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Availability of efficient enzymatic sequencing reactions</a:t>
            </a:r>
            <a:endParaRPr/>
          </a:p>
          <a:p>
            <a:pPr indent="-342900" lvl="0" marL="457200" rtl="0"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Protein sequencing is much harder because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No comparable cloning or amplification techniques available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Limited availability of enzymatic sequencing techniques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Chemical nature of proteins makes sequencing harder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 txBox="1"/>
          <p:nvPr>
            <p:ph type="title"/>
          </p:nvPr>
        </p:nvSpPr>
        <p:spPr>
          <a:xfrm>
            <a:off x="2355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Details of Sequencing Reaction</a:t>
            </a:r>
            <a:endParaRPr/>
          </a:p>
        </p:txBody>
      </p:sp>
      <p:sp>
        <p:nvSpPr>
          <p:cNvPr id="282" name="Shape 28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illumina.png" id="283" name="Shape 2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59600" y="785375"/>
            <a:ext cx="3134989" cy="3808050"/>
          </a:xfrm>
          <a:prstGeom prst="rect">
            <a:avLst/>
          </a:prstGeom>
          <a:noFill/>
          <a:ln>
            <a:noFill/>
          </a:ln>
        </p:spPr>
      </p:pic>
      <p:sp>
        <p:nvSpPr>
          <p:cNvPr id="284" name="Shape 284"/>
          <p:cNvSpPr txBox="1"/>
          <p:nvPr/>
        </p:nvSpPr>
        <p:spPr>
          <a:xfrm>
            <a:off x="1794825" y="4695475"/>
            <a:ext cx="6982500" cy="4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Illustration shows the sequencing cycles for a single template molecule!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 txBox="1"/>
          <p:nvPr>
            <p:ph type="title"/>
          </p:nvPr>
        </p:nvSpPr>
        <p:spPr>
          <a:xfrm>
            <a:off x="2355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Single End, Paired End and Mate Pair Sequencing</a:t>
            </a:r>
            <a:endParaRPr sz="2600"/>
          </a:p>
        </p:txBody>
      </p:sp>
      <p:sp>
        <p:nvSpPr>
          <p:cNvPr id="290" name="Shape 29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1" name="Shape 291"/>
          <p:cNvSpPr txBox="1"/>
          <p:nvPr/>
        </p:nvSpPr>
        <p:spPr>
          <a:xfrm>
            <a:off x="1193100" y="561800"/>
            <a:ext cx="1596000" cy="4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Single End</a:t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descr="singleread.jpg" id="292" name="Shape 2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4075" y="967093"/>
            <a:ext cx="2586025" cy="369432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airedend.jpg" id="293" name="Shape 29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41899" y="967100"/>
            <a:ext cx="2013476" cy="3694325"/>
          </a:xfrm>
          <a:prstGeom prst="rect">
            <a:avLst/>
          </a:prstGeom>
          <a:noFill/>
          <a:ln>
            <a:noFill/>
          </a:ln>
        </p:spPr>
      </p:pic>
      <p:sp>
        <p:nvSpPr>
          <p:cNvPr id="294" name="Shape 294"/>
          <p:cNvSpPr txBox="1"/>
          <p:nvPr/>
        </p:nvSpPr>
        <p:spPr>
          <a:xfrm>
            <a:off x="4164900" y="561800"/>
            <a:ext cx="1596000" cy="4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Paired End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295" name="Shape 295"/>
          <p:cNvSpPr txBox="1"/>
          <p:nvPr/>
        </p:nvSpPr>
        <p:spPr>
          <a:xfrm>
            <a:off x="6755700" y="561800"/>
            <a:ext cx="1596000" cy="4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Mate Pair</a:t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descr="matepair.jpg" id="296" name="Shape 29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88200" y="967100"/>
            <a:ext cx="1229071" cy="3694326"/>
          </a:xfrm>
          <a:prstGeom prst="rect">
            <a:avLst/>
          </a:prstGeom>
          <a:noFill/>
          <a:ln>
            <a:noFill/>
          </a:ln>
        </p:spPr>
      </p:pic>
      <p:sp>
        <p:nvSpPr>
          <p:cNvPr id="297" name="Shape 297"/>
          <p:cNvSpPr txBox="1"/>
          <p:nvPr/>
        </p:nvSpPr>
        <p:spPr>
          <a:xfrm>
            <a:off x="1878900" y="4676600"/>
            <a:ext cx="6613200" cy="4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AP1/AP2: flow cell adapators; SP1/SP2: sequencing primers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Shape 30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03" name="Shape 303"/>
          <p:cNvSpPr txBox="1"/>
          <p:nvPr/>
        </p:nvSpPr>
        <p:spPr>
          <a:xfrm>
            <a:off x="2488500" y="790400"/>
            <a:ext cx="1596000" cy="4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Single End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304" name="Shape 304"/>
          <p:cNvSpPr txBox="1"/>
          <p:nvPr/>
        </p:nvSpPr>
        <p:spPr>
          <a:xfrm>
            <a:off x="5384100" y="866600"/>
            <a:ext cx="1596000" cy="4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Paired End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305" name="Shape 305"/>
          <p:cNvSpPr txBox="1"/>
          <p:nvPr/>
        </p:nvSpPr>
        <p:spPr>
          <a:xfrm>
            <a:off x="3621600" y="555075"/>
            <a:ext cx="2401800" cy="4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CC0000"/>
                </a:solidFill>
              </a:rPr>
              <a:t>Grafted Flow Cell</a:t>
            </a:r>
            <a:endParaRPr sz="1800">
              <a:solidFill>
                <a:srgbClr val="CC0000"/>
              </a:solidFill>
            </a:endParaRPr>
          </a:p>
        </p:txBody>
      </p:sp>
      <p:pic>
        <p:nvPicPr>
          <p:cNvPr descr="PEchem1.jpg" id="306" name="Shape 3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24125" y="1176338"/>
            <a:ext cx="4095750" cy="9620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Echem2.jpg" id="307" name="Shape 30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95425" y="2895600"/>
            <a:ext cx="6153150" cy="2095500"/>
          </a:xfrm>
          <a:prstGeom prst="rect">
            <a:avLst/>
          </a:prstGeom>
          <a:noFill/>
          <a:ln>
            <a:noFill/>
          </a:ln>
        </p:spPr>
      </p:pic>
      <p:sp>
        <p:nvSpPr>
          <p:cNvPr id="308" name="Shape 308"/>
          <p:cNvSpPr txBox="1"/>
          <p:nvPr/>
        </p:nvSpPr>
        <p:spPr>
          <a:xfrm>
            <a:off x="2594425" y="2515500"/>
            <a:ext cx="4333200" cy="4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CC0000"/>
                </a:solidFill>
              </a:rPr>
              <a:t>Cluster Generation: Initial Extension</a:t>
            </a:r>
            <a:endParaRPr sz="1800">
              <a:solidFill>
                <a:srgbClr val="CC0000"/>
              </a:solidFill>
            </a:endParaRPr>
          </a:p>
        </p:txBody>
      </p:sp>
      <p:sp>
        <p:nvSpPr>
          <p:cNvPr id="309" name="Shape 309"/>
          <p:cNvSpPr txBox="1"/>
          <p:nvPr/>
        </p:nvSpPr>
        <p:spPr>
          <a:xfrm>
            <a:off x="1070425" y="2058300"/>
            <a:ext cx="7265400" cy="4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A528F"/>
                </a:solidFill>
              </a:rPr>
              <a:t>Linearization: </a:t>
            </a:r>
            <a:r>
              <a:rPr lang="en">
                <a:solidFill>
                  <a:srgbClr val="CC0000"/>
                </a:solidFill>
              </a:rPr>
              <a:t>           </a:t>
            </a:r>
            <a:r>
              <a:rPr lang="en"/>
              <a:t>periodate                                   two different enzymes</a:t>
            </a:r>
            <a:endParaRPr/>
          </a:p>
        </p:txBody>
      </p:sp>
      <p:sp>
        <p:nvSpPr>
          <p:cNvPr id="310" name="Shape 310"/>
          <p:cNvSpPr txBox="1"/>
          <p:nvPr>
            <p:ph type="title"/>
          </p:nvPr>
        </p:nvSpPr>
        <p:spPr>
          <a:xfrm>
            <a:off x="2355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P</a:t>
            </a:r>
            <a:r>
              <a:rPr lang="en" sz="2600"/>
              <a:t>aired End Chemistry: Step I</a:t>
            </a:r>
            <a:endParaRPr sz="260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hape 3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6" name="Shape 316"/>
          <p:cNvSpPr txBox="1"/>
          <p:nvPr/>
        </p:nvSpPr>
        <p:spPr>
          <a:xfrm>
            <a:off x="2365825" y="610500"/>
            <a:ext cx="3634800" cy="4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CC0000"/>
                </a:solidFill>
              </a:rPr>
              <a:t>Cluster Generation: Amplification</a:t>
            </a:r>
            <a:endParaRPr sz="1800">
              <a:solidFill>
                <a:srgbClr val="CC0000"/>
              </a:solidFill>
            </a:endParaRPr>
          </a:p>
        </p:txBody>
      </p:sp>
      <p:pic>
        <p:nvPicPr>
          <p:cNvPr descr="PEchem3.jpg" id="317" name="Shape 3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7799" y="917784"/>
            <a:ext cx="5556100" cy="3816141"/>
          </a:xfrm>
          <a:prstGeom prst="rect">
            <a:avLst/>
          </a:prstGeom>
          <a:noFill/>
          <a:ln>
            <a:noFill/>
          </a:ln>
        </p:spPr>
      </p:pic>
      <p:sp>
        <p:nvSpPr>
          <p:cNvPr id="318" name="Shape 318"/>
          <p:cNvSpPr txBox="1"/>
          <p:nvPr>
            <p:ph type="title"/>
          </p:nvPr>
        </p:nvSpPr>
        <p:spPr>
          <a:xfrm>
            <a:off x="2355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Paired End Chemistry: Step II</a:t>
            </a:r>
            <a:endParaRPr sz="260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Shape 3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4" name="Shape 324"/>
          <p:cNvSpPr txBox="1"/>
          <p:nvPr/>
        </p:nvSpPr>
        <p:spPr>
          <a:xfrm>
            <a:off x="2594425" y="915300"/>
            <a:ext cx="3634800" cy="4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CC0000"/>
                </a:solidFill>
              </a:rPr>
              <a:t>Cluster Generation: Linearization</a:t>
            </a:r>
            <a:endParaRPr sz="1800">
              <a:solidFill>
                <a:srgbClr val="CC0000"/>
              </a:solidFill>
            </a:endParaRPr>
          </a:p>
        </p:txBody>
      </p:sp>
      <p:pic>
        <p:nvPicPr>
          <p:cNvPr descr="PEchem4.jpg" id="325" name="Shape 3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3950" y="1747838"/>
            <a:ext cx="6286500" cy="1800225"/>
          </a:xfrm>
          <a:prstGeom prst="rect">
            <a:avLst/>
          </a:prstGeom>
          <a:noFill/>
          <a:ln>
            <a:noFill/>
          </a:ln>
        </p:spPr>
      </p:pic>
      <p:sp>
        <p:nvSpPr>
          <p:cNvPr id="326" name="Shape 326"/>
          <p:cNvSpPr txBox="1"/>
          <p:nvPr>
            <p:ph type="title"/>
          </p:nvPr>
        </p:nvSpPr>
        <p:spPr>
          <a:xfrm>
            <a:off x="2355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Paired End Chemistry: Step III</a:t>
            </a:r>
            <a:endParaRPr sz="260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2" name="Shape 332"/>
          <p:cNvSpPr txBox="1"/>
          <p:nvPr/>
        </p:nvSpPr>
        <p:spPr>
          <a:xfrm>
            <a:off x="3737425" y="610500"/>
            <a:ext cx="3634800" cy="4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CC0000"/>
                </a:solidFill>
              </a:rPr>
              <a:t>Sequencing</a:t>
            </a:r>
            <a:endParaRPr sz="1800">
              <a:solidFill>
                <a:srgbClr val="CC0000"/>
              </a:solidFill>
            </a:endParaRPr>
          </a:p>
        </p:txBody>
      </p:sp>
      <p:pic>
        <p:nvPicPr>
          <p:cNvPr descr="PEchem5.jpg" id="333" name="Shape 3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90663" y="1057275"/>
            <a:ext cx="6162675" cy="3790950"/>
          </a:xfrm>
          <a:prstGeom prst="rect">
            <a:avLst/>
          </a:prstGeom>
          <a:noFill/>
          <a:ln>
            <a:noFill/>
          </a:ln>
        </p:spPr>
      </p:pic>
      <p:sp>
        <p:nvSpPr>
          <p:cNvPr id="334" name="Shape 334"/>
          <p:cNvSpPr txBox="1"/>
          <p:nvPr>
            <p:ph type="title"/>
          </p:nvPr>
        </p:nvSpPr>
        <p:spPr>
          <a:xfrm>
            <a:off x="2355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Paired End Chemistry: Step IV</a:t>
            </a:r>
            <a:endParaRPr sz="260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Shape 339"/>
          <p:cNvSpPr txBox="1"/>
          <p:nvPr>
            <p:ph type="title"/>
          </p:nvPr>
        </p:nvSpPr>
        <p:spPr>
          <a:xfrm>
            <a:off x="2355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Processing of Illumina Sequencing Data</a:t>
            </a:r>
            <a:endParaRPr/>
          </a:p>
        </p:txBody>
      </p:sp>
      <p:sp>
        <p:nvSpPr>
          <p:cNvPr id="340" name="Shape 340"/>
          <p:cNvSpPr txBox="1"/>
          <p:nvPr>
            <p:ph idx="1" type="body"/>
          </p:nvPr>
        </p:nvSpPr>
        <p:spPr>
          <a:xfrm>
            <a:off x="350075" y="945575"/>
            <a:ext cx="8406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Convert cluster images to intensity values.</a:t>
            </a:r>
            <a:endParaRPr/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Base calling based on intensity for each fluorescence dye.</a:t>
            </a:r>
            <a:endParaRPr/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Generates quality scores similar to Phred scores.</a:t>
            </a:r>
            <a:endParaRPr/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The length of each sequence corresponds to the number of cycles, </a:t>
            </a:r>
            <a:r>
              <a:rPr i="1" lang="en"/>
              <a:t>e.g.</a:t>
            </a:r>
            <a:r>
              <a:rPr lang="en"/>
              <a:t> 75 cycles → 75 bp.</a:t>
            </a:r>
            <a:endParaRPr/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Remove sequences with low quality reads.</a:t>
            </a:r>
            <a:endParaRPr/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Downstream analyses specific to application!</a:t>
            </a:r>
            <a:endParaRPr/>
          </a:p>
          <a:p>
            <a:pPr indent="0" lvl="0" marL="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A single sequencing run with 2x 100 cycles can generate ∼ 3 billion sequences and 32TB of image data.</a:t>
            </a:r>
            <a:endParaRPr/>
          </a:p>
          <a:p>
            <a:pPr indent="0" lvl="0" marL="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A528F"/>
              </a:solidFill>
            </a:endParaRPr>
          </a:p>
          <a:p>
            <a:pPr indent="0" lvl="0" marL="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A528F"/>
              </a:solidFill>
            </a:endParaRPr>
          </a:p>
          <a:p>
            <a:pPr indent="0" lvl="0" marL="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A528F"/>
              </a:solidFill>
            </a:endParaRPr>
          </a:p>
          <a:p>
            <a:pPr indent="0" lvl="0" marL="0" rtl="0">
              <a:spcBef>
                <a:spcPts val="10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Shape 3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Shape 346"/>
          <p:cNvSpPr txBox="1"/>
          <p:nvPr>
            <p:ph type="title"/>
          </p:nvPr>
        </p:nvSpPr>
        <p:spPr>
          <a:xfrm>
            <a:off x="2355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Sequence Format: FASTQ</a:t>
            </a:r>
            <a:endParaRPr/>
          </a:p>
        </p:txBody>
      </p:sp>
      <p:sp>
        <p:nvSpPr>
          <p:cNvPr id="347" name="Shape 347"/>
          <p:cNvSpPr txBox="1"/>
          <p:nvPr>
            <p:ph idx="1" type="body"/>
          </p:nvPr>
        </p:nvSpPr>
        <p:spPr>
          <a:xfrm>
            <a:off x="654875" y="3155375"/>
            <a:ext cx="7282500" cy="1700700"/>
          </a:xfrm>
          <a:prstGeom prst="rect">
            <a:avLst/>
          </a:prstGeom>
          <a:solidFill>
            <a:srgbClr val="EFEFEF"/>
          </a:solidFill>
          <a:ln cap="flat" cmpd="sng" w="19050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@SRR446037.238 length=75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TCAGCCTTGCGACCATACTCCCCCCGGAACCCAAAAACTTTGATTTCTCATAAGGTGCCAGCGGAGTCCTATAAG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+SRR446037.238 length=75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IIIIIIIIIIIGIIHIHIIIIIIIIDHDIIIIIFHDGDEFHCCGHHHHHCDDD@?6?@A@?A;??@2@BA@BBB@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... millions of entries ...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A528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A528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A528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00000"/>
              </a:lnSpc>
              <a:spcBef>
                <a:spcPts val="1000"/>
              </a:spcBef>
              <a:spcAft>
                <a:spcPts val="1600"/>
              </a:spcAft>
              <a:buNone/>
            </a:pPr>
            <a:r>
              <a:t/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48" name="Shape 34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49" name="Shape 349"/>
          <p:cNvSpPr txBox="1"/>
          <p:nvPr/>
        </p:nvSpPr>
        <p:spPr>
          <a:xfrm>
            <a:off x="350075" y="794725"/>
            <a:ext cx="8045100" cy="18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 </a:t>
            </a:r>
            <a:r>
              <a:rPr lang="en" sz="1800">
                <a:solidFill>
                  <a:srgbClr val="2A528F"/>
                </a:solidFill>
                <a:highlight>
                  <a:srgbClr val="FFFFFF"/>
                </a:highlight>
              </a:rPr>
              <a:t>FASTQ format has 4 lines per sequence</a:t>
            </a:r>
            <a:endParaRPr sz="1800">
              <a:solidFill>
                <a:srgbClr val="2A528F"/>
              </a:solidFill>
              <a:highlight>
                <a:srgbClr val="FFFFFF"/>
              </a:highlight>
            </a:endParaRPr>
          </a:p>
          <a:p>
            <a:pPr indent="-317500" lvl="0" marL="685800" rtl="0">
              <a:lnSpc>
                <a:spcPct val="16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AutoNum type="arabicPeriod"/>
            </a:pPr>
            <a:r>
              <a:rPr lang="en">
                <a:solidFill>
                  <a:schemeClr val="dk2"/>
                </a:solidFill>
                <a:highlight>
                  <a:srgbClr val="FFFFFF"/>
                </a:highlight>
              </a:rPr>
              <a:t>'@' character followed by a sequence identifier</a:t>
            </a:r>
            <a:endParaRPr>
              <a:solidFill>
                <a:schemeClr val="dk2"/>
              </a:solidFill>
              <a:highlight>
                <a:srgbClr val="FFFFFF"/>
              </a:highlight>
            </a:endParaRPr>
          </a:p>
          <a:p>
            <a:pPr indent="-317500" lvl="0" marL="685800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AutoNum type="arabicPeriod"/>
            </a:pPr>
            <a:r>
              <a:rPr lang="en">
                <a:solidFill>
                  <a:schemeClr val="dk2"/>
                </a:solidFill>
                <a:highlight>
                  <a:srgbClr val="FFFFFF"/>
                </a:highlight>
              </a:rPr>
              <a:t>Character string of sequence</a:t>
            </a:r>
            <a:endParaRPr>
              <a:solidFill>
                <a:schemeClr val="dk2"/>
              </a:solidFill>
              <a:highlight>
                <a:srgbClr val="FFFFFF"/>
              </a:highlight>
            </a:endParaRPr>
          </a:p>
          <a:p>
            <a:pPr indent="-317500" lvl="0" marL="685800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AutoNum type="arabicPeriod"/>
            </a:pPr>
            <a:r>
              <a:rPr lang="en">
                <a:solidFill>
                  <a:schemeClr val="dk2"/>
                </a:solidFill>
                <a:highlight>
                  <a:srgbClr val="FFFFFF"/>
                </a:highlight>
              </a:rPr>
              <a:t>'+' character </a:t>
            </a:r>
            <a:r>
              <a:rPr i="1" lang="en">
                <a:solidFill>
                  <a:schemeClr val="dk2"/>
                </a:solidFill>
                <a:highlight>
                  <a:srgbClr val="FFFFFF"/>
                </a:highlight>
              </a:rPr>
              <a:t>optionally</a:t>
            </a:r>
            <a:r>
              <a:rPr lang="en">
                <a:solidFill>
                  <a:schemeClr val="dk2"/>
                </a:solidFill>
                <a:highlight>
                  <a:srgbClr val="FFFFFF"/>
                </a:highlight>
              </a:rPr>
              <a:t> followed by the same sequence identifier </a:t>
            </a:r>
            <a:endParaRPr>
              <a:solidFill>
                <a:schemeClr val="dk2"/>
              </a:solidFill>
              <a:highlight>
                <a:srgbClr val="FFFFFF"/>
              </a:highlight>
            </a:endParaRPr>
          </a:p>
          <a:p>
            <a:pPr indent="-317500" lvl="0" marL="685800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AutoNum type="arabicPeriod"/>
            </a:pPr>
            <a:r>
              <a:rPr lang="en">
                <a:solidFill>
                  <a:schemeClr val="dk2"/>
                </a:solidFill>
                <a:highlight>
                  <a:srgbClr val="FFFFFF"/>
                </a:highlight>
              </a:rPr>
              <a:t>Quality scores in ASCII format </a:t>
            </a:r>
            <a:endParaRPr>
              <a:solidFill>
                <a:schemeClr val="dk2"/>
              </a:solidFill>
              <a:highlight>
                <a:srgbClr val="FFFFFF"/>
              </a:highlight>
            </a:endParaRPr>
          </a:p>
          <a:p>
            <a:pPr indent="0" lvl="0" marL="0" rtl="0">
              <a:lnSpc>
                <a:spcPct val="160000"/>
              </a:lnSpc>
              <a:spcBef>
                <a:spcPts val="300"/>
              </a:spcBef>
              <a:spcAft>
                <a:spcPts val="100"/>
              </a:spcAft>
              <a:buNone/>
            </a:pPr>
            <a:r>
              <a:rPr lang="en" sz="1800">
                <a:solidFill>
                  <a:srgbClr val="2A528F"/>
                </a:solidFill>
                <a:highlight>
                  <a:srgbClr val="FFFFFF"/>
                </a:highlight>
              </a:rPr>
              <a:t>Example of partial FASTQ file </a:t>
            </a:r>
            <a:endParaRPr sz="1800">
              <a:solidFill>
                <a:srgbClr val="2A528F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Shape 354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Outline</a:t>
            </a:r>
            <a:endParaRPr/>
          </a:p>
        </p:txBody>
      </p:sp>
      <p:sp>
        <p:nvSpPr>
          <p:cNvPr id="355" name="Shape 355"/>
          <p:cNvSpPr txBox="1"/>
          <p:nvPr>
            <p:ph idx="1" type="body"/>
          </p:nvPr>
        </p:nvSpPr>
        <p:spPr>
          <a:xfrm>
            <a:off x="399050" y="945575"/>
            <a:ext cx="8767800" cy="22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999999"/>
                </a:solidFill>
              </a:rPr>
              <a:t>What Are We Sequencing?</a:t>
            </a:r>
            <a:endParaRPr sz="1600">
              <a:solidFill>
                <a:srgbClr val="999999"/>
              </a:solidFill>
            </a:endParaRPr>
          </a:p>
          <a:p>
            <a:pPr indent="-3302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Char char=" "/>
            </a:pPr>
            <a:r>
              <a:rPr lang="en" sz="1600">
                <a:solidFill>
                  <a:srgbClr val="999999"/>
                </a:solidFill>
              </a:rPr>
              <a:t>Genomic Libraries</a:t>
            </a:r>
            <a:endParaRPr sz="1600">
              <a:solidFill>
                <a:srgbClr val="999999"/>
              </a:solidFill>
            </a:endParaRPr>
          </a:p>
          <a:p>
            <a:pPr indent="-3302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Char char=" "/>
            </a:pPr>
            <a:r>
              <a:rPr lang="en" sz="1600">
                <a:solidFill>
                  <a:srgbClr val="999999"/>
                </a:solidFill>
              </a:rPr>
              <a:t>cDNA Libraries</a:t>
            </a:r>
            <a:endParaRPr sz="1600">
              <a:solidFill>
                <a:srgbClr val="999999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999999"/>
                </a:solidFill>
              </a:rPr>
              <a:t>Traditional DNA Sequencing Technologies</a:t>
            </a:r>
            <a:endParaRPr sz="1600">
              <a:solidFill>
                <a:srgbClr val="999999"/>
              </a:solidFill>
            </a:endParaRPr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Char char=" "/>
            </a:pPr>
            <a:r>
              <a:rPr lang="en" sz="1600">
                <a:solidFill>
                  <a:srgbClr val="999999"/>
                </a:solidFill>
              </a:rPr>
              <a:t>Chemical Sequencing</a:t>
            </a:r>
            <a:endParaRPr sz="1600">
              <a:solidFill>
                <a:srgbClr val="999999"/>
              </a:solidFill>
            </a:endParaRPr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Char char=" "/>
            </a:pPr>
            <a:r>
              <a:rPr lang="en" sz="1600">
                <a:solidFill>
                  <a:srgbClr val="999999"/>
                </a:solidFill>
              </a:rPr>
              <a:t>Sanger Sequencing</a:t>
            </a:r>
            <a:endParaRPr sz="1600">
              <a:solidFill>
                <a:srgbClr val="999999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999999"/>
                </a:solidFill>
              </a:rPr>
              <a:t>Next Generation Sequencing Methods</a:t>
            </a:r>
            <a:endParaRPr sz="1600">
              <a:solidFill>
                <a:srgbClr val="999999"/>
              </a:solidFill>
            </a:endParaRPr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Char char=" "/>
            </a:pPr>
            <a:r>
              <a:rPr lang="en" sz="1600">
                <a:solidFill>
                  <a:srgbClr val="999999"/>
                </a:solidFill>
              </a:rPr>
              <a:t>Solexa/Illumina: Reversible Terminator Method</a:t>
            </a:r>
            <a:endParaRPr sz="1600">
              <a:solidFill>
                <a:srgbClr val="999999"/>
              </a:solidFill>
            </a:endParaRPr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 "/>
            </a:pPr>
            <a:r>
              <a:rPr lang="en" sz="1600"/>
              <a:t>Helicos: Single Molecule Sequencing</a:t>
            </a:r>
            <a:endParaRPr sz="1600"/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Char char=" "/>
            </a:pPr>
            <a:r>
              <a:rPr lang="en" sz="1600">
                <a:solidFill>
                  <a:srgbClr val="999999"/>
                </a:solidFill>
              </a:rPr>
              <a:t>454/Roche: Pyrosequencing Method</a:t>
            </a:r>
            <a:endParaRPr sz="1600">
              <a:solidFill>
                <a:srgbClr val="999999"/>
              </a:solidFill>
            </a:endParaRPr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Char char=" "/>
            </a:pPr>
            <a:r>
              <a:rPr lang="en" sz="1600">
                <a:solidFill>
                  <a:srgbClr val="999999"/>
                </a:solidFill>
              </a:rPr>
              <a:t>SOLiD/ABI: Supported Oligo Ligation Method</a:t>
            </a:r>
            <a:endParaRPr sz="1600">
              <a:solidFill>
                <a:srgbClr val="999999"/>
              </a:solidFill>
            </a:endParaRPr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Char char=" "/>
            </a:pPr>
            <a:r>
              <a:rPr lang="en" sz="1600">
                <a:solidFill>
                  <a:srgbClr val="999999"/>
                </a:solidFill>
              </a:rPr>
              <a:t>Third Generation Sequencing: PacBio and Others</a:t>
            </a:r>
            <a:endParaRPr sz="1600">
              <a:solidFill>
                <a:srgbClr val="999999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999999"/>
                </a:solidFill>
              </a:rPr>
              <a:t>Research Applications</a:t>
            </a:r>
            <a:endParaRPr sz="1600">
              <a:solidFill>
                <a:srgbClr val="999999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999999"/>
                </a:solidFill>
              </a:rPr>
              <a:t>References and Books</a:t>
            </a:r>
            <a:endParaRPr sz="1600">
              <a:solidFill>
                <a:srgbClr val="999999"/>
              </a:solidFill>
            </a:endParaRPr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800"/>
              <a:buChar char=" "/>
            </a:pPr>
            <a:r>
              <a:t/>
            </a:r>
            <a:endParaRPr>
              <a:solidFill>
                <a:srgbClr val="999999"/>
              </a:solidFill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356" name="Shape 35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 txBox="1"/>
          <p:nvPr>
            <p:ph type="title"/>
          </p:nvPr>
        </p:nvSpPr>
        <p:spPr>
          <a:xfrm>
            <a:off x="2355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Helicos: Single Molecule Sequencing</a:t>
            </a:r>
            <a:endParaRPr sz="2600"/>
          </a:p>
        </p:txBody>
      </p:sp>
      <p:sp>
        <p:nvSpPr>
          <p:cNvPr id="362" name="Shape 36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helicos1.jpg" id="363" name="Shape 3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8504" y="2071100"/>
            <a:ext cx="2038250" cy="2996200"/>
          </a:xfrm>
          <a:prstGeom prst="rect">
            <a:avLst/>
          </a:prstGeom>
          <a:noFill/>
          <a:ln>
            <a:noFill/>
          </a:ln>
        </p:spPr>
      </p:pic>
      <p:sp>
        <p:nvSpPr>
          <p:cNvPr id="364" name="Shape 364"/>
          <p:cNvSpPr txBox="1"/>
          <p:nvPr/>
        </p:nvSpPr>
        <p:spPr>
          <a:xfrm>
            <a:off x="5204100" y="-13475"/>
            <a:ext cx="1124400" cy="22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helicos.png" id="365" name="Shape 36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62375" y="2252663"/>
            <a:ext cx="4057650" cy="2619375"/>
          </a:xfrm>
          <a:prstGeom prst="rect">
            <a:avLst/>
          </a:prstGeom>
          <a:noFill/>
          <a:ln>
            <a:noFill/>
          </a:ln>
        </p:spPr>
      </p:pic>
      <p:sp>
        <p:nvSpPr>
          <p:cNvPr id="366" name="Shape 366"/>
          <p:cNvSpPr txBox="1"/>
          <p:nvPr/>
        </p:nvSpPr>
        <p:spPr>
          <a:xfrm>
            <a:off x="314275" y="725250"/>
            <a:ext cx="8415300" cy="4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○"/>
            </a:pPr>
            <a:r>
              <a:rPr lang="en" sz="1600">
                <a:solidFill>
                  <a:schemeClr val="dk2"/>
                </a:solidFill>
              </a:rPr>
              <a:t>Has similarities to Solexa/Illumina technology, but sequences single molecule templates.</a:t>
            </a:r>
            <a:endParaRPr sz="1600">
              <a:solidFill>
                <a:schemeClr val="dk2"/>
              </a:solidFill>
            </a:endParaRPr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○"/>
            </a:pPr>
            <a:r>
              <a:rPr lang="en" sz="1600">
                <a:solidFill>
                  <a:schemeClr val="dk2"/>
                </a:solidFill>
              </a:rPr>
              <a:t>Attaches one of the four nucleotides at a time using proprietary nucleotide-polymerase formulations. This prevents the incorporation of more than one nucleotide in each cycle in homopolymer regions.</a:t>
            </a:r>
            <a:endParaRPr sz="1600">
              <a:solidFill>
                <a:schemeClr val="dk2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>
            <a:off x="2355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DNA Libraries</a:t>
            </a:r>
            <a:endParaRPr/>
          </a:p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186050" y="793175"/>
            <a:ext cx="8767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DNA library consists of cloned DNA fragments that can represent the entire genome of an organism (genomic DNA library) or its transcriptome (cDNA library).</a:t>
            </a:r>
            <a:endParaRPr/>
          </a:p>
          <a:p>
            <a:pPr indent="0" lvl="0" marL="45720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A528F"/>
                </a:solidFill>
              </a:rPr>
              <a:t>Genomic library</a:t>
            </a:r>
            <a:endParaRPr>
              <a:solidFill>
                <a:srgbClr val="2A528F"/>
              </a:solidFill>
            </a:endParaRPr>
          </a:p>
          <a:p>
            <a:pPr indent="-317500" lvl="1" marL="1371600" rtl="0">
              <a:spcBef>
                <a:spcPts val="0"/>
              </a:spcBef>
              <a:spcAft>
                <a:spcPts val="0"/>
              </a:spcAft>
              <a:buClr>
                <a:srgbClr val="2A528F"/>
              </a:buClr>
              <a:buSzPts val="1400"/>
              <a:buChar char="○"/>
            </a:pPr>
            <a:r>
              <a:rPr lang="en"/>
              <a:t>Contains often </a:t>
            </a:r>
            <a:r>
              <a:rPr lang="en">
                <a:solidFill>
                  <a:srgbClr val="FF0000"/>
                </a:solidFill>
              </a:rPr>
              <a:t>entire</a:t>
            </a:r>
            <a:r>
              <a:rPr lang="en"/>
              <a:t> DNA content of an organism.</a:t>
            </a:r>
            <a:endParaRPr/>
          </a:p>
          <a:p>
            <a:pPr indent="-317500" lvl="1" marL="1371600" rtl="0">
              <a:spcBef>
                <a:spcPts val="0"/>
              </a:spcBef>
              <a:spcAft>
                <a:spcPts val="0"/>
              </a:spcAft>
              <a:buClr>
                <a:srgbClr val="2A528F"/>
              </a:buClr>
              <a:buSzPts val="1400"/>
              <a:buChar char="○"/>
            </a:pPr>
            <a:r>
              <a:rPr lang="en"/>
              <a:t>Suitable for determining genomic DNA sequence.</a:t>
            </a:r>
            <a:endParaRPr/>
          </a:p>
          <a:p>
            <a:pPr indent="-317500" lvl="1" marL="1371600" rtl="0">
              <a:spcBef>
                <a:spcPts val="0"/>
              </a:spcBef>
              <a:spcAft>
                <a:spcPts val="0"/>
              </a:spcAft>
              <a:buClr>
                <a:srgbClr val="2A528F"/>
              </a:buClr>
              <a:buSzPts val="1400"/>
              <a:buChar char="○"/>
            </a:pPr>
            <a:r>
              <a:rPr lang="en"/>
              <a:t>Requires chromosomal DNA isolation.</a:t>
            </a:r>
            <a:endParaRPr/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A528F"/>
                </a:solidFill>
              </a:rPr>
              <a:t>cDNA library</a:t>
            </a:r>
            <a:endParaRPr>
              <a:solidFill>
                <a:srgbClr val="2A528F"/>
              </a:solidFill>
            </a:endParaRPr>
          </a:p>
          <a:p>
            <a:pPr indent="-317500" lvl="1" marL="1371600" rtl="0">
              <a:spcBef>
                <a:spcPts val="0"/>
              </a:spcBef>
              <a:spcAft>
                <a:spcPts val="0"/>
              </a:spcAft>
              <a:buClr>
                <a:srgbClr val="2A528F"/>
              </a:buClr>
              <a:buSzPts val="1400"/>
              <a:buChar char="○"/>
            </a:pPr>
            <a:r>
              <a:rPr lang="en"/>
              <a:t>Contains the mRNAs that are </a:t>
            </a:r>
            <a:r>
              <a:rPr lang="en">
                <a:solidFill>
                  <a:srgbClr val="FF0000"/>
                </a:solidFill>
              </a:rPr>
              <a:t>expressed</a:t>
            </a:r>
            <a:r>
              <a:rPr lang="en"/>
              <a:t> in a tissue sample.</a:t>
            </a:r>
            <a:endParaRPr/>
          </a:p>
          <a:p>
            <a:pPr indent="-317500" lvl="1" marL="1371600" rtl="0">
              <a:spcBef>
                <a:spcPts val="0"/>
              </a:spcBef>
              <a:spcAft>
                <a:spcPts val="0"/>
              </a:spcAft>
              <a:buClr>
                <a:srgbClr val="2A528F"/>
              </a:buClr>
              <a:buSzPts val="1400"/>
              <a:buChar char="○"/>
            </a:pPr>
            <a:r>
              <a:rPr lang="en"/>
              <a:t>mRNA is used as starting material</a:t>
            </a:r>
            <a:endParaRPr/>
          </a:p>
          <a:p>
            <a:pPr indent="-317500" lvl="1" marL="1371600" rtl="0">
              <a:spcBef>
                <a:spcPts val="0"/>
              </a:spcBef>
              <a:spcAft>
                <a:spcPts val="0"/>
              </a:spcAft>
              <a:buClr>
                <a:srgbClr val="2A528F"/>
              </a:buClr>
              <a:buSzPts val="1400"/>
              <a:buChar char="○"/>
            </a:pPr>
            <a:r>
              <a:rPr lang="en"/>
              <a:t>mRNA needs to be reverse transcribed into cDNA</a:t>
            </a:r>
            <a:endParaRPr/>
          </a:p>
          <a:p>
            <a:pPr indent="-317500" lvl="1" marL="1371600" rtl="0">
              <a:spcBef>
                <a:spcPts val="0"/>
              </a:spcBef>
              <a:spcAft>
                <a:spcPts val="0"/>
              </a:spcAft>
              <a:buClr>
                <a:srgbClr val="2A528F"/>
              </a:buClr>
              <a:buSzPts val="1400"/>
              <a:buChar char="○"/>
            </a:pPr>
            <a:r>
              <a:rPr lang="en"/>
              <a:t>Requires mRNA isolation</a:t>
            </a:r>
            <a:endParaRPr/>
          </a:p>
          <a:p>
            <a:pPr indent="-317500" lvl="1" marL="1371600" rtl="0">
              <a:spcBef>
                <a:spcPts val="0"/>
              </a:spcBef>
              <a:spcAft>
                <a:spcPts val="0"/>
              </a:spcAft>
              <a:buClr>
                <a:srgbClr val="2A528F"/>
              </a:buClr>
              <a:buSzPts val="1400"/>
              <a:buChar char="○"/>
            </a:pPr>
            <a:r>
              <a:rPr lang="en">
                <a:solidFill>
                  <a:srgbClr val="FF0000"/>
                </a:solidFill>
              </a:rPr>
              <a:t>Challenges</a:t>
            </a:r>
            <a:r>
              <a:rPr lang="en"/>
              <a:t>: cDNA libraries tend to be incomplete with regard to</a:t>
            </a:r>
            <a:endParaRPr/>
          </a:p>
          <a:p>
            <a:pPr indent="-317500" lvl="2" marL="1828800" rtl="0">
              <a:spcBef>
                <a:spcPts val="0"/>
              </a:spcBef>
              <a:spcAft>
                <a:spcPts val="0"/>
              </a:spcAft>
              <a:buClr>
                <a:srgbClr val="2A528F"/>
              </a:buClr>
              <a:buSzPts val="1400"/>
              <a:buChar char="➢"/>
            </a:pPr>
            <a:r>
              <a:rPr lang="en"/>
              <a:t>5’ sequences</a:t>
            </a:r>
            <a:endParaRPr/>
          </a:p>
          <a:p>
            <a:pPr indent="-317500" lvl="2" marL="1828800" rtl="0">
              <a:spcBef>
                <a:spcPts val="0"/>
              </a:spcBef>
              <a:spcAft>
                <a:spcPts val="0"/>
              </a:spcAft>
              <a:buClr>
                <a:srgbClr val="2A528F"/>
              </a:buClr>
              <a:buSzPts val="1400"/>
              <a:buChar char="➢"/>
            </a:pPr>
            <a:r>
              <a:rPr lang="en"/>
              <a:t>Representation of all genes in the genome</a:t>
            </a:r>
            <a:endParaRPr/>
          </a:p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Shape 7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Shape 371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Outline</a:t>
            </a:r>
            <a:endParaRPr/>
          </a:p>
        </p:txBody>
      </p:sp>
      <p:sp>
        <p:nvSpPr>
          <p:cNvPr id="372" name="Shape 372"/>
          <p:cNvSpPr txBox="1"/>
          <p:nvPr>
            <p:ph idx="1" type="body"/>
          </p:nvPr>
        </p:nvSpPr>
        <p:spPr>
          <a:xfrm>
            <a:off x="399050" y="945575"/>
            <a:ext cx="8767800" cy="22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999999"/>
                </a:solidFill>
              </a:rPr>
              <a:t>What Are We Sequencing?</a:t>
            </a:r>
            <a:endParaRPr sz="1600">
              <a:solidFill>
                <a:srgbClr val="999999"/>
              </a:solidFill>
            </a:endParaRPr>
          </a:p>
          <a:p>
            <a:pPr indent="-3302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Char char=" "/>
            </a:pPr>
            <a:r>
              <a:rPr lang="en" sz="1600">
                <a:solidFill>
                  <a:srgbClr val="999999"/>
                </a:solidFill>
              </a:rPr>
              <a:t>Genomic Libraries</a:t>
            </a:r>
            <a:endParaRPr sz="1600">
              <a:solidFill>
                <a:srgbClr val="999999"/>
              </a:solidFill>
            </a:endParaRPr>
          </a:p>
          <a:p>
            <a:pPr indent="-3302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Char char=" "/>
            </a:pPr>
            <a:r>
              <a:rPr lang="en" sz="1600">
                <a:solidFill>
                  <a:srgbClr val="999999"/>
                </a:solidFill>
              </a:rPr>
              <a:t>cDNA Libraries</a:t>
            </a:r>
            <a:endParaRPr sz="1600">
              <a:solidFill>
                <a:srgbClr val="999999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999999"/>
                </a:solidFill>
              </a:rPr>
              <a:t>Traditional DNA Sequencing Technologies</a:t>
            </a:r>
            <a:endParaRPr sz="1600">
              <a:solidFill>
                <a:srgbClr val="999999"/>
              </a:solidFill>
            </a:endParaRPr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Char char=" "/>
            </a:pPr>
            <a:r>
              <a:rPr lang="en" sz="1600">
                <a:solidFill>
                  <a:srgbClr val="999999"/>
                </a:solidFill>
              </a:rPr>
              <a:t>Chemical Sequencing</a:t>
            </a:r>
            <a:endParaRPr sz="1600">
              <a:solidFill>
                <a:srgbClr val="999999"/>
              </a:solidFill>
            </a:endParaRPr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Char char=" "/>
            </a:pPr>
            <a:r>
              <a:rPr lang="en" sz="1600">
                <a:solidFill>
                  <a:srgbClr val="999999"/>
                </a:solidFill>
              </a:rPr>
              <a:t>Sanger Sequencing</a:t>
            </a:r>
            <a:endParaRPr sz="1600">
              <a:solidFill>
                <a:srgbClr val="999999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999999"/>
                </a:solidFill>
              </a:rPr>
              <a:t>Next Generation Sequencing Methods</a:t>
            </a:r>
            <a:endParaRPr sz="1600">
              <a:solidFill>
                <a:srgbClr val="999999"/>
              </a:solidFill>
            </a:endParaRPr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Char char=" "/>
            </a:pPr>
            <a:r>
              <a:rPr lang="en" sz="1600">
                <a:solidFill>
                  <a:srgbClr val="999999"/>
                </a:solidFill>
              </a:rPr>
              <a:t>Solexa/Illumina: Reversible Terminator Method</a:t>
            </a:r>
            <a:endParaRPr sz="1600">
              <a:solidFill>
                <a:srgbClr val="999999"/>
              </a:solidFill>
            </a:endParaRPr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Char char=" "/>
            </a:pPr>
            <a:r>
              <a:rPr lang="en" sz="1600">
                <a:solidFill>
                  <a:srgbClr val="999999"/>
                </a:solidFill>
              </a:rPr>
              <a:t>Helicos: Single Molecule Sequencing</a:t>
            </a:r>
            <a:endParaRPr sz="1600">
              <a:solidFill>
                <a:srgbClr val="999999"/>
              </a:solidFill>
            </a:endParaRPr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 "/>
            </a:pPr>
            <a:r>
              <a:rPr lang="en" sz="1600"/>
              <a:t>454/Roche: Pyrosequencing Method</a:t>
            </a:r>
            <a:endParaRPr sz="1600"/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Char char=" "/>
            </a:pPr>
            <a:r>
              <a:rPr lang="en" sz="1600">
                <a:solidFill>
                  <a:srgbClr val="999999"/>
                </a:solidFill>
              </a:rPr>
              <a:t>SOLiD/ABI: Supported Oligo Ligation Method</a:t>
            </a:r>
            <a:endParaRPr sz="1600">
              <a:solidFill>
                <a:srgbClr val="999999"/>
              </a:solidFill>
            </a:endParaRPr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Char char=" "/>
            </a:pPr>
            <a:r>
              <a:rPr lang="en" sz="1600">
                <a:solidFill>
                  <a:srgbClr val="999999"/>
                </a:solidFill>
              </a:rPr>
              <a:t>Third Generation Sequencing: PacBio and Others</a:t>
            </a:r>
            <a:endParaRPr sz="1600">
              <a:solidFill>
                <a:srgbClr val="999999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999999"/>
                </a:solidFill>
              </a:rPr>
              <a:t>Research Applications</a:t>
            </a:r>
            <a:endParaRPr sz="1600">
              <a:solidFill>
                <a:srgbClr val="999999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999999"/>
                </a:solidFill>
              </a:rPr>
              <a:t>References and Books</a:t>
            </a:r>
            <a:endParaRPr sz="1600">
              <a:solidFill>
                <a:srgbClr val="999999"/>
              </a:solidFill>
            </a:endParaRPr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800"/>
              <a:buChar char=" "/>
            </a:pPr>
            <a:r>
              <a:t/>
            </a:r>
            <a:endParaRPr>
              <a:solidFill>
                <a:srgbClr val="999999"/>
              </a:solidFill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373" name="Shape 37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Shape 378"/>
          <p:cNvSpPr txBox="1"/>
          <p:nvPr>
            <p:ph type="title"/>
          </p:nvPr>
        </p:nvSpPr>
        <p:spPr>
          <a:xfrm>
            <a:off x="2355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454/Roche Sequencing Steps</a:t>
            </a:r>
            <a:endParaRPr sz="2600"/>
          </a:p>
        </p:txBody>
      </p:sp>
      <p:sp>
        <p:nvSpPr>
          <p:cNvPr id="379" name="Shape 37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80" name="Shape 380"/>
          <p:cNvSpPr txBox="1"/>
          <p:nvPr/>
        </p:nvSpPr>
        <p:spPr>
          <a:xfrm>
            <a:off x="390475" y="1182450"/>
            <a:ext cx="8415300" cy="233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2A528F"/>
                </a:solidFill>
              </a:rPr>
              <a:t>Pyrosequencing Methods</a:t>
            </a:r>
            <a:r>
              <a:rPr lang="en" sz="1800">
                <a:solidFill>
                  <a:schemeClr val="dk2"/>
                </a:solidFill>
              </a:rPr>
              <a:t> (e.g. 454)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</a:pPr>
            <a:r>
              <a:rPr lang="en" sz="1800">
                <a:solidFill>
                  <a:schemeClr val="dk2"/>
                </a:solidFill>
              </a:rPr>
              <a:t>Also uses DNA polymerization to add nucleotides.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</a:pPr>
            <a:r>
              <a:rPr lang="en" sz="1800">
                <a:solidFill>
                  <a:schemeClr val="dk2"/>
                </a:solidFill>
              </a:rPr>
              <a:t>Principle steps: adding one type of nucleotide at a time, then detecting and quantifying the number of nucleotides added to a given location through the light emitted by the release of attached pyrophosphates.</a:t>
            </a:r>
            <a:endParaRPr sz="1800">
              <a:solidFill>
                <a:schemeClr val="dk2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2"/>
                </a:solidFill>
              </a:rPr>
              <a:t>For more details see: </a:t>
            </a:r>
            <a:r>
              <a:rPr lang="en" sz="1800">
                <a:solidFill>
                  <a:srgbClr val="2A528F"/>
                </a:solidFill>
              </a:rPr>
              <a:t>454 Web Site </a:t>
            </a:r>
            <a:r>
              <a:rPr lang="en" sz="1800">
                <a:solidFill>
                  <a:schemeClr val="dk2"/>
                </a:solidFill>
              </a:rPr>
              <a:t>(</a:t>
            </a:r>
            <a:r>
              <a:rPr lang="en" sz="1800" u="sng">
                <a:solidFill>
                  <a:schemeClr val="hlink"/>
                </a:solidFill>
                <a:hlinkClick r:id="rId3"/>
              </a:rPr>
              <a:t>http://www.454.com</a:t>
            </a:r>
            <a:r>
              <a:rPr lang="en" sz="1800">
                <a:solidFill>
                  <a:schemeClr val="dk2"/>
                </a:solidFill>
              </a:rPr>
              <a:t>)</a:t>
            </a:r>
            <a:endParaRPr sz="1800">
              <a:solidFill>
                <a:schemeClr val="dk2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Shape 385"/>
          <p:cNvSpPr txBox="1"/>
          <p:nvPr>
            <p:ph type="title"/>
          </p:nvPr>
        </p:nvSpPr>
        <p:spPr>
          <a:xfrm>
            <a:off x="2355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454 Pyrosequencing</a:t>
            </a:r>
            <a:endParaRPr sz="2600"/>
          </a:p>
        </p:txBody>
      </p:sp>
      <p:sp>
        <p:nvSpPr>
          <p:cNvPr id="386" name="Shape 38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454.png" id="387" name="Shape 3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1513" y="1252538"/>
            <a:ext cx="7800975" cy="2638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Shape 392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Outline</a:t>
            </a:r>
            <a:endParaRPr/>
          </a:p>
        </p:txBody>
      </p:sp>
      <p:sp>
        <p:nvSpPr>
          <p:cNvPr id="393" name="Shape 393"/>
          <p:cNvSpPr txBox="1"/>
          <p:nvPr>
            <p:ph idx="1" type="body"/>
          </p:nvPr>
        </p:nvSpPr>
        <p:spPr>
          <a:xfrm>
            <a:off x="399050" y="945575"/>
            <a:ext cx="8767800" cy="22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999999"/>
                </a:solidFill>
              </a:rPr>
              <a:t>What Are We Sequencing?</a:t>
            </a:r>
            <a:endParaRPr sz="1600">
              <a:solidFill>
                <a:srgbClr val="999999"/>
              </a:solidFill>
            </a:endParaRPr>
          </a:p>
          <a:p>
            <a:pPr indent="-3302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Char char=" "/>
            </a:pPr>
            <a:r>
              <a:rPr lang="en" sz="1600">
                <a:solidFill>
                  <a:srgbClr val="999999"/>
                </a:solidFill>
              </a:rPr>
              <a:t>Genomic Libraries</a:t>
            </a:r>
            <a:endParaRPr sz="1600">
              <a:solidFill>
                <a:srgbClr val="999999"/>
              </a:solidFill>
            </a:endParaRPr>
          </a:p>
          <a:p>
            <a:pPr indent="-3302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Char char=" "/>
            </a:pPr>
            <a:r>
              <a:rPr lang="en" sz="1600">
                <a:solidFill>
                  <a:srgbClr val="999999"/>
                </a:solidFill>
              </a:rPr>
              <a:t>cDNA Libraries</a:t>
            </a:r>
            <a:endParaRPr sz="1600">
              <a:solidFill>
                <a:srgbClr val="999999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999999"/>
                </a:solidFill>
              </a:rPr>
              <a:t>Traditional DNA Sequencing Technologies</a:t>
            </a:r>
            <a:endParaRPr sz="1600">
              <a:solidFill>
                <a:srgbClr val="999999"/>
              </a:solidFill>
            </a:endParaRPr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Char char=" "/>
            </a:pPr>
            <a:r>
              <a:rPr lang="en" sz="1600">
                <a:solidFill>
                  <a:srgbClr val="999999"/>
                </a:solidFill>
              </a:rPr>
              <a:t>Chemical Sequencing</a:t>
            </a:r>
            <a:endParaRPr sz="1600">
              <a:solidFill>
                <a:srgbClr val="999999"/>
              </a:solidFill>
            </a:endParaRPr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Char char=" "/>
            </a:pPr>
            <a:r>
              <a:rPr lang="en" sz="1600">
                <a:solidFill>
                  <a:srgbClr val="999999"/>
                </a:solidFill>
              </a:rPr>
              <a:t>Sanger Sequencing</a:t>
            </a:r>
            <a:endParaRPr sz="1600">
              <a:solidFill>
                <a:srgbClr val="999999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999999"/>
                </a:solidFill>
              </a:rPr>
              <a:t>Next Generation Sequencing Methods</a:t>
            </a:r>
            <a:endParaRPr sz="1600">
              <a:solidFill>
                <a:srgbClr val="999999"/>
              </a:solidFill>
            </a:endParaRPr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Char char=" "/>
            </a:pPr>
            <a:r>
              <a:rPr lang="en" sz="1600">
                <a:solidFill>
                  <a:srgbClr val="999999"/>
                </a:solidFill>
              </a:rPr>
              <a:t>Solexa/Illumina: Reversible Terminator Method</a:t>
            </a:r>
            <a:endParaRPr sz="1600">
              <a:solidFill>
                <a:srgbClr val="999999"/>
              </a:solidFill>
            </a:endParaRPr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Char char=" "/>
            </a:pPr>
            <a:r>
              <a:rPr lang="en" sz="1600">
                <a:solidFill>
                  <a:srgbClr val="999999"/>
                </a:solidFill>
              </a:rPr>
              <a:t>Helicos: Single Molecule Sequencing</a:t>
            </a:r>
            <a:endParaRPr sz="1600">
              <a:solidFill>
                <a:srgbClr val="999999"/>
              </a:solidFill>
            </a:endParaRPr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Char char=" "/>
            </a:pPr>
            <a:r>
              <a:rPr lang="en" sz="1600">
                <a:solidFill>
                  <a:srgbClr val="999999"/>
                </a:solidFill>
              </a:rPr>
              <a:t>454/Roche: Pyrosequencing Method</a:t>
            </a:r>
            <a:endParaRPr sz="1600">
              <a:solidFill>
                <a:srgbClr val="999999"/>
              </a:solidFill>
            </a:endParaRPr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 "/>
            </a:pPr>
            <a:r>
              <a:rPr lang="en" sz="1600"/>
              <a:t>SOLiD/ABI: Supported Oligo Ligation Method</a:t>
            </a:r>
            <a:endParaRPr sz="1600"/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Char char=" "/>
            </a:pPr>
            <a:r>
              <a:rPr lang="en" sz="1600">
                <a:solidFill>
                  <a:srgbClr val="999999"/>
                </a:solidFill>
              </a:rPr>
              <a:t>Third Generation Sequencing: PacBio and Others</a:t>
            </a:r>
            <a:endParaRPr sz="1600">
              <a:solidFill>
                <a:srgbClr val="999999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999999"/>
                </a:solidFill>
              </a:rPr>
              <a:t>Research Applications</a:t>
            </a:r>
            <a:endParaRPr sz="1600">
              <a:solidFill>
                <a:srgbClr val="999999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999999"/>
                </a:solidFill>
              </a:rPr>
              <a:t>References and Books</a:t>
            </a:r>
            <a:endParaRPr sz="1600">
              <a:solidFill>
                <a:srgbClr val="999999"/>
              </a:solidFill>
            </a:endParaRPr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800"/>
              <a:buChar char=" "/>
            </a:pPr>
            <a:r>
              <a:t/>
            </a:r>
            <a:endParaRPr>
              <a:solidFill>
                <a:srgbClr val="999999"/>
              </a:solidFill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394" name="Shape 39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Shape 399"/>
          <p:cNvSpPr txBox="1"/>
          <p:nvPr>
            <p:ph type="title"/>
          </p:nvPr>
        </p:nvSpPr>
        <p:spPr>
          <a:xfrm>
            <a:off x="1593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SOLiD: Sequencing by Supported Oligonucleotide </a:t>
            </a:r>
            <a:endParaRPr sz="24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Ligation and Detection</a:t>
            </a:r>
            <a:endParaRPr sz="2400"/>
          </a:p>
        </p:txBody>
      </p:sp>
      <p:sp>
        <p:nvSpPr>
          <p:cNvPr id="400" name="Shape 40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solid.jpg" id="401" name="Shape 4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50400" y="1003550"/>
            <a:ext cx="2929825" cy="3911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Shape 406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Outline</a:t>
            </a:r>
            <a:endParaRPr/>
          </a:p>
        </p:txBody>
      </p:sp>
      <p:sp>
        <p:nvSpPr>
          <p:cNvPr id="407" name="Shape 407"/>
          <p:cNvSpPr txBox="1"/>
          <p:nvPr>
            <p:ph idx="1" type="body"/>
          </p:nvPr>
        </p:nvSpPr>
        <p:spPr>
          <a:xfrm>
            <a:off x="399050" y="945575"/>
            <a:ext cx="8767800" cy="22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999999"/>
                </a:solidFill>
              </a:rPr>
              <a:t>What Are We Sequencing?</a:t>
            </a:r>
            <a:endParaRPr sz="1600">
              <a:solidFill>
                <a:srgbClr val="999999"/>
              </a:solidFill>
            </a:endParaRPr>
          </a:p>
          <a:p>
            <a:pPr indent="-3302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Char char=" "/>
            </a:pPr>
            <a:r>
              <a:rPr lang="en" sz="1600">
                <a:solidFill>
                  <a:srgbClr val="999999"/>
                </a:solidFill>
              </a:rPr>
              <a:t>Genomic Libraries</a:t>
            </a:r>
            <a:endParaRPr sz="1600">
              <a:solidFill>
                <a:srgbClr val="999999"/>
              </a:solidFill>
            </a:endParaRPr>
          </a:p>
          <a:p>
            <a:pPr indent="-3302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Char char=" "/>
            </a:pPr>
            <a:r>
              <a:rPr lang="en" sz="1600">
                <a:solidFill>
                  <a:srgbClr val="999999"/>
                </a:solidFill>
              </a:rPr>
              <a:t>cDNA Libraries</a:t>
            </a:r>
            <a:endParaRPr sz="1600">
              <a:solidFill>
                <a:srgbClr val="999999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999999"/>
                </a:solidFill>
              </a:rPr>
              <a:t>Traditional DNA Sequencing Technologies</a:t>
            </a:r>
            <a:endParaRPr sz="1600">
              <a:solidFill>
                <a:srgbClr val="999999"/>
              </a:solidFill>
            </a:endParaRPr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Char char=" "/>
            </a:pPr>
            <a:r>
              <a:rPr lang="en" sz="1600">
                <a:solidFill>
                  <a:srgbClr val="999999"/>
                </a:solidFill>
              </a:rPr>
              <a:t>Chemical Sequencing</a:t>
            </a:r>
            <a:endParaRPr sz="1600">
              <a:solidFill>
                <a:srgbClr val="999999"/>
              </a:solidFill>
            </a:endParaRPr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Char char=" "/>
            </a:pPr>
            <a:r>
              <a:rPr lang="en" sz="1600">
                <a:solidFill>
                  <a:srgbClr val="999999"/>
                </a:solidFill>
              </a:rPr>
              <a:t>Sanger Sequencing</a:t>
            </a:r>
            <a:endParaRPr sz="1600">
              <a:solidFill>
                <a:srgbClr val="999999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999999"/>
                </a:solidFill>
              </a:rPr>
              <a:t>Next Generation Sequencing Methods</a:t>
            </a:r>
            <a:endParaRPr sz="1600">
              <a:solidFill>
                <a:srgbClr val="999999"/>
              </a:solidFill>
            </a:endParaRPr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Char char=" "/>
            </a:pPr>
            <a:r>
              <a:rPr lang="en" sz="1600">
                <a:solidFill>
                  <a:srgbClr val="999999"/>
                </a:solidFill>
              </a:rPr>
              <a:t>Solexa/Illumina: Reversible Terminator Method</a:t>
            </a:r>
            <a:endParaRPr sz="1600">
              <a:solidFill>
                <a:srgbClr val="999999"/>
              </a:solidFill>
            </a:endParaRPr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Char char=" "/>
            </a:pPr>
            <a:r>
              <a:rPr lang="en" sz="1600">
                <a:solidFill>
                  <a:srgbClr val="999999"/>
                </a:solidFill>
              </a:rPr>
              <a:t>Helicos: Single Molecule Sequencing</a:t>
            </a:r>
            <a:endParaRPr sz="1600">
              <a:solidFill>
                <a:srgbClr val="999999"/>
              </a:solidFill>
            </a:endParaRPr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Char char=" "/>
            </a:pPr>
            <a:r>
              <a:rPr lang="en" sz="1600">
                <a:solidFill>
                  <a:srgbClr val="999999"/>
                </a:solidFill>
              </a:rPr>
              <a:t>454/Roche: Pyrosequencing Method</a:t>
            </a:r>
            <a:endParaRPr sz="1600">
              <a:solidFill>
                <a:srgbClr val="999999"/>
              </a:solidFill>
            </a:endParaRPr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Char char=" "/>
            </a:pPr>
            <a:r>
              <a:rPr lang="en" sz="1600">
                <a:solidFill>
                  <a:srgbClr val="999999"/>
                </a:solidFill>
              </a:rPr>
              <a:t>SOLiD/ABI: Supported Oligo Ligation Method</a:t>
            </a:r>
            <a:endParaRPr sz="1600">
              <a:solidFill>
                <a:srgbClr val="999999"/>
              </a:solidFill>
            </a:endParaRPr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 "/>
            </a:pPr>
            <a:r>
              <a:rPr lang="en" sz="1600"/>
              <a:t>Third Generation Sequencing: PacBio and Others</a:t>
            </a:r>
            <a:endParaRPr sz="16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999999"/>
                </a:solidFill>
              </a:rPr>
              <a:t>Research Applications</a:t>
            </a:r>
            <a:endParaRPr sz="1600">
              <a:solidFill>
                <a:srgbClr val="999999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999999"/>
                </a:solidFill>
              </a:rPr>
              <a:t>References and Books</a:t>
            </a:r>
            <a:endParaRPr sz="1600">
              <a:solidFill>
                <a:srgbClr val="999999"/>
              </a:solidFill>
            </a:endParaRPr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800"/>
              <a:buChar char=" "/>
            </a:pPr>
            <a:r>
              <a:t/>
            </a:r>
            <a:endParaRPr>
              <a:solidFill>
                <a:srgbClr val="999999"/>
              </a:solidFill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408" name="Shape 40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Shape 413"/>
          <p:cNvSpPr txBox="1"/>
          <p:nvPr>
            <p:ph type="title"/>
          </p:nvPr>
        </p:nvSpPr>
        <p:spPr>
          <a:xfrm>
            <a:off x="2355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PacBio: Sequencing with Single Polymerase Molecule</a:t>
            </a:r>
            <a:endParaRPr sz="2400"/>
          </a:p>
        </p:txBody>
      </p:sp>
      <p:sp>
        <p:nvSpPr>
          <p:cNvPr id="414" name="Shape 4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pacbio.jpg" id="415" name="Shape 4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5800" y="1355050"/>
            <a:ext cx="7865674" cy="2359700"/>
          </a:xfrm>
          <a:prstGeom prst="rect">
            <a:avLst/>
          </a:prstGeom>
          <a:noFill/>
          <a:ln>
            <a:noFill/>
          </a:ln>
        </p:spPr>
      </p:pic>
      <p:sp>
        <p:nvSpPr>
          <p:cNvPr id="416" name="Shape 416"/>
          <p:cNvSpPr txBox="1"/>
          <p:nvPr/>
        </p:nvSpPr>
        <p:spPr>
          <a:xfrm>
            <a:off x="2769775" y="874600"/>
            <a:ext cx="4126200" cy="4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 Publication: Eid et al 2009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417" name="Shape 417"/>
          <p:cNvSpPr txBox="1"/>
          <p:nvPr/>
        </p:nvSpPr>
        <p:spPr>
          <a:xfrm>
            <a:off x="1017250" y="3964100"/>
            <a:ext cx="6970200" cy="4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>
                <a:solidFill>
                  <a:schemeClr val="dk2"/>
                </a:solidFill>
              </a:rPr>
              <a:t>Read lengths: 0.5-20kbp!!</a:t>
            </a:r>
            <a:endParaRPr sz="1600">
              <a:solidFill>
                <a:schemeClr val="dk2"/>
              </a:solidFill>
            </a:endParaRPr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>
                <a:solidFill>
                  <a:schemeClr val="dk2"/>
                </a:solidFill>
              </a:rPr>
              <a:t>Much lower cost</a:t>
            </a:r>
            <a:endParaRPr sz="1600">
              <a:solidFill>
                <a:schemeClr val="dk2"/>
              </a:solidFill>
            </a:endParaRPr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>
                <a:solidFill>
                  <a:schemeClr val="dk2"/>
                </a:solidFill>
              </a:rPr>
              <a:t>Disadvantages: high error rate and low number of sequences</a:t>
            </a:r>
            <a:endParaRPr sz="1600">
              <a:solidFill>
                <a:schemeClr val="dk2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Shape 422"/>
          <p:cNvSpPr txBox="1"/>
          <p:nvPr>
            <p:ph type="title"/>
          </p:nvPr>
        </p:nvSpPr>
        <p:spPr>
          <a:xfrm>
            <a:off x="2355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Nanopore Sequencing</a:t>
            </a:r>
            <a:endParaRPr sz="2400"/>
          </a:p>
        </p:txBody>
      </p:sp>
      <p:sp>
        <p:nvSpPr>
          <p:cNvPr id="423" name="Shape 4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24" name="Shape 424"/>
          <p:cNvSpPr txBox="1"/>
          <p:nvPr/>
        </p:nvSpPr>
        <p:spPr>
          <a:xfrm>
            <a:off x="1093450" y="3506900"/>
            <a:ext cx="6970200" cy="4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>
                <a:solidFill>
                  <a:schemeClr val="dk2"/>
                </a:solidFill>
              </a:rPr>
              <a:t>Read lengths: xkbp!!</a:t>
            </a:r>
            <a:endParaRPr sz="1600">
              <a:solidFill>
                <a:schemeClr val="dk2"/>
              </a:solidFill>
            </a:endParaRPr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>
                <a:solidFill>
                  <a:schemeClr val="dk2"/>
                </a:solidFill>
              </a:rPr>
              <a:t>Much lower cost.</a:t>
            </a:r>
            <a:endParaRPr sz="1600">
              <a:solidFill>
                <a:schemeClr val="dk2"/>
              </a:solidFill>
            </a:endParaRPr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>
                <a:solidFill>
                  <a:schemeClr val="dk2"/>
                </a:solidFill>
              </a:rPr>
              <a:t>Disadvantages: currently higher error rate and low number of sequences.</a:t>
            </a:r>
            <a:endParaRPr sz="1600">
              <a:solidFill>
                <a:schemeClr val="dk2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pic>
        <p:nvPicPr>
          <p:cNvPr descr="nanopore.jpg" id="425" name="Shape 4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90900" y="852488"/>
            <a:ext cx="1905000" cy="2524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Shape 430"/>
          <p:cNvSpPr txBox="1"/>
          <p:nvPr>
            <p:ph type="title"/>
          </p:nvPr>
        </p:nvSpPr>
        <p:spPr>
          <a:xfrm>
            <a:off x="2355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Comparison of Methods</a:t>
            </a:r>
            <a:endParaRPr sz="2600"/>
          </a:p>
        </p:txBody>
      </p:sp>
      <p:sp>
        <p:nvSpPr>
          <p:cNvPr id="431" name="Shape 4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432" name="Shape 432"/>
          <p:cNvGraphicFramePr/>
          <p:nvPr/>
        </p:nvGraphicFramePr>
        <p:xfrm>
          <a:off x="576400" y="921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{1946EBD0-B975-40C1-A27C-B6884628DAA3}</a:tableStyleId>
              </a:tblPr>
              <a:tblGrid>
                <a:gridCol w="2017500"/>
                <a:gridCol w="2017500"/>
                <a:gridCol w="2017500"/>
                <a:gridCol w="2017500"/>
              </a:tblGrid>
              <a:tr h="4928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Method</a:t>
                      </a:r>
                      <a:endParaRPr sz="1600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Read Length</a:t>
                      </a:r>
                      <a:endParaRPr sz="1600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Sequences per Run</a:t>
                      </a:r>
                      <a:endParaRPr sz="1600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Utility</a:t>
                      </a:r>
                      <a:endParaRPr sz="1600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5595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Sanger</a:t>
                      </a:r>
                      <a:endParaRPr sz="1600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500-1500bp</a:t>
                      </a:r>
                      <a:endParaRPr sz="1600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384</a:t>
                      </a:r>
                      <a:endParaRPr sz="1600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600"/>
                        <a:t>de novo</a:t>
                      </a:r>
                      <a:r>
                        <a:rPr lang="en" sz="1600"/>
                        <a:t> and low throughput</a:t>
                      </a:r>
                      <a:endParaRPr sz="1600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5595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454/Roche</a:t>
                      </a:r>
                      <a:endParaRPr sz="1600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300-600bp</a:t>
                      </a:r>
                      <a:endParaRPr sz="1600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~2*10</a:t>
                      </a:r>
                      <a:r>
                        <a:rPr baseline="30000" lang="en" sz="1600"/>
                        <a:t>6</a:t>
                      </a:r>
                      <a:endParaRPr baseline="30000" sz="1600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600"/>
                        <a:t>de novo</a:t>
                      </a:r>
                      <a:r>
                        <a:rPr lang="en" sz="1600"/>
                        <a:t> and medium throughput</a:t>
                      </a:r>
                      <a:endParaRPr sz="1600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559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Pacbio</a:t>
                      </a:r>
                      <a:endParaRPr sz="1600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0.5-20kbp</a:t>
                      </a:r>
                      <a:endParaRPr sz="1600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</a:rPr>
                        <a:t>~1-5*10</a:t>
                      </a:r>
                      <a:r>
                        <a:rPr baseline="30000" lang="en" sz="1600">
                          <a:solidFill>
                            <a:schemeClr val="dk1"/>
                          </a:solidFill>
                        </a:rPr>
                        <a:t>6</a:t>
                      </a:r>
                      <a:endParaRPr sz="1600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600"/>
                        <a:t>de novo</a:t>
                      </a:r>
                      <a:r>
                        <a:rPr lang="en" sz="1600"/>
                        <a:t> and medium throughput</a:t>
                      </a:r>
                      <a:endParaRPr sz="1600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5595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Illumina</a:t>
                      </a:r>
                      <a:endParaRPr sz="1600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50-150 (1-2x)</a:t>
                      </a:r>
                      <a:endParaRPr sz="1600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</a:rPr>
                        <a:t>~1.6*10</a:t>
                      </a:r>
                      <a:r>
                        <a:rPr baseline="30000" lang="en" sz="1600">
                          <a:solidFill>
                            <a:schemeClr val="dk1"/>
                          </a:solidFill>
                        </a:rPr>
                        <a:t>9</a:t>
                      </a:r>
                      <a:endParaRPr sz="1600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600"/>
                        <a:t>de novo</a:t>
                      </a:r>
                      <a:r>
                        <a:rPr lang="en" sz="1600"/>
                        <a:t> and high-throughput</a:t>
                      </a:r>
                      <a:endParaRPr sz="1600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33" name="Shape 433"/>
          <p:cNvSpPr txBox="1"/>
          <p:nvPr/>
        </p:nvSpPr>
        <p:spPr>
          <a:xfrm>
            <a:off x="1329200" y="4552150"/>
            <a:ext cx="6468900" cy="4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0000"/>
                </a:solidFill>
              </a:rPr>
              <a:t> All numbers are estimates and apply to the situation in Dec. 2015!</a:t>
            </a:r>
            <a:endParaRPr>
              <a:solidFill>
                <a:srgbClr val="CC0000"/>
              </a:solidFill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Shape 438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Outline</a:t>
            </a:r>
            <a:endParaRPr/>
          </a:p>
        </p:txBody>
      </p:sp>
      <p:sp>
        <p:nvSpPr>
          <p:cNvPr id="439" name="Shape 439"/>
          <p:cNvSpPr txBox="1"/>
          <p:nvPr>
            <p:ph idx="1" type="body"/>
          </p:nvPr>
        </p:nvSpPr>
        <p:spPr>
          <a:xfrm>
            <a:off x="399050" y="945575"/>
            <a:ext cx="8767800" cy="22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999999"/>
                </a:solidFill>
              </a:rPr>
              <a:t>What Are We Sequencing?</a:t>
            </a:r>
            <a:endParaRPr sz="1600">
              <a:solidFill>
                <a:srgbClr val="999999"/>
              </a:solidFill>
            </a:endParaRPr>
          </a:p>
          <a:p>
            <a:pPr indent="-3302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Char char=" "/>
            </a:pPr>
            <a:r>
              <a:rPr lang="en" sz="1600">
                <a:solidFill>
                  <a:srgbClr val="999999"/>
                </a:solidFill>
              </a:rPr>
              <a:t>Genomic Libraries</a:t>
            </a:r>
            <a:endParaRPr sz="1600">
              <a:solidFill>
                <a:srgbClr val="999999"/>
              </a:solidFill>
            </a:endParaRPr>
          </a:p>
          <a:p>
            <a:pPr indent="-3302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Char char=" "/>
            </a:pPr>
            <a:r>
              <a:rPr lang="en" sz="1600">
                <a:solidFill>
                  <a:srgbClr val="999999"/>
                </a:solidFill>
              </a:rPr>
              <a:t>cDNA Libraries</a:t>
            </a:r>
            <a:endParaRPr sz="1600">
              <a:solidFill>
                <a:srgbClr val="999999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999999"/>
                </a:solidFill>
              </a:rPr>
              <a:t>Traditional DNA Sequencing Technologies</a:t>
            </a:r>
            <a:endParaRPr sz="1600">
              <a:solidFill>
                <a:srgbClr val="999999"/>
              </a:solidFill>
            </a:endParaRPr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Char char=" "/>
            </a:pPr>
            <a:r>
              <a:rPr lang="en" sz="1600">
                <a:solidFill>
                  <a:srgbClr val="999999"/>
                </a:solidFill>
              </a:rPr>
              <a:t>Chemical Sequencing</a:t>
            </a:r>
            <a:endParaRPr sz="1600">
              <a:solidFill>
                <a:srgbClr val="999999"/>
              </a:solidFill>
            </a:endParaRPr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Char char=" "/>
            </a:pPr>
            <a:r>
              <a:rPr lang="en" sz="1600">
                <a:solidFill>
                  <a:srgbClr val="999999"/>
                </a:solidFill>
              </a:rPr>
              <a:t>Sanger Sequencing</a:t>
            </a:r>
            <a:endParaRPr sz="1600">
              <a:solidFill>
                <a:srgbClr val="999999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999999"/>
                </a:solidFill>
              </a:rPr>
              <a:t>Next Generation Sequencing Methods</a:t>
            </a:r>
            <a:endParaRPr sz="1600">
              <a:solidFill>
                <a:srgbClr val="999999"/>
              </a:solidFill>
            </a:endParaRPr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Char char=" "/>
            </a:pPr>
            <a:r>
              <a:rPr lang="en" sz="1600">
                <a:solidFill>
                  <a:srgbClr val="999999"/>
                </a:solidFill>
              </a:rPr>
              <a:t>Solexa/Illumina: Reversible Terminator Method</a:t>
            </a:r>
            <a:endParaRPr sz="1600">
              <a:solidFill>
                <a:srgbClr val="999999"/>
              </a:solidFill>
            </a:endParaRPr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Char char=" "/>
            </a:pPr>
            <a:r>
              <a:rPr lang="en" sz="1600">
                <a:solidFill>
                  <a:srgbClr val="999999"/>
                </a:solidFill>
              </a:rPr>
              <a:t>Helicos: Single Molecule Sequencing</a:t>
            </a:r>
            <a:endParaRPr sz="1600">
              <a:solidFill>
                <a:srgbClr val="999999"/>
              </a:solidFill>
            </a:endParaRPr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Char char=" "/>
            </a:pPr>
            <a:r>
              <a:rPr lang="en" sz="1600">
                <a:solidFill>
                  <a:srgbClr val="999999"/>
                </a:solidFill>
              </a:rPr>
              <a:t>454/Roche: Pyrosequencing Method</a:t>
            </a:r>
            <a:endParaRPr sz="1600">
              <a:solidFill>
                <a:srgbClr val="999999"/>
              </a:solidFill>
            </a:endParaRPr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Char char=" "/>
            </a:pPr>
            <a:r>
              <a:rPr lang="en" sz="1600">
                <a:solidFill>
                  <a:srgbClr val="999999"/>
                </a:solidFill>
              </a:rPr>
              <a:t>SOLiD/ABI: Supported Oligo Ligation Method</a:t>
            </a:r>
            <a:endParaRPr sz="1600">
              <a:solidFill>
                <a:srgbClr val="999999"/>
              </a:solidFill>
            </a:endParaRPr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Char char=" "/>
            </a:pPr>
            <a:r>
              <a:rPr lang="en" sz="1600">
                <a:solidFill>
                  <a:srgbClr val="999999"/>
                </a:solidFill>
              </a:rPr>
              <a:t>Third Generation Sequencing: PacBio and Others</a:t>
            </a:r>
            <a:endParaRPr sz="1600">
              <a:solidFill>
                <a:srgbClr val="999999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Research Applications</a:t>
            </a:r>
            <a:endParaRPr sz="16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999999"/>
                </a:solidFill>
              </a:rPr>
              <a:t>References and Books</a:t>
            </a:r>
            <a:endParaRPr sz="1600">
              <a:solidFill>
                <a:srgbClr val="999999"/>
              </a:solidFill>
            </a:endParaRPr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800"/>
              <a:buChar char=" "/>
            </a:pPr>
            <a:r>
              <a:t/>
            </a:r>
            <a:endParaRPr>
              <a:solidFill>
                <a:srgbClr val="999999"/>
              </a:solidFill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440" name="Shape 4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2355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Is it Helpful to Have Both?</a:t>
            </a:r>
            <a:endParaRPr/>
          </a:p>
        </p:txBody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186050" y="1174175"/>
            <a:ext cx="8767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2" marL="457200" rtl="0">
              <a:spcBef>
                <a:spcPts val="0"/>
              </a:spcBef>
              <a:spcAft>
                <a:spcPts val="0"/>
              </a:spcAft>
              <a:buClr>
                <a:srgbClr val="2A528F"/>
              </a:buClr>
              <a:buSzPts val="1400"/>
              <a:buChar char="○"/>
            </a:pPr>
            <a:r>
              <a:rPr lang="en" sz="1800"/>
              <a:t>Genomic library gives genome sequence</a:t>
            </a:r>
            <a:endParaRPr sz="1800"/>
          </a:p>
          <a:p>
            <a:pPr indent="-317500" lvl="2" marL="457200" rtl="0">
              <a:spcBef>
                <a:spcPts val="1000"/>
              </a:spcBef>
              <a:spcAft>
                <a:spcPts val="0"/>
              </a:spcAft>
              <a:buClr>
                <a:srgbClr val="2A528F"/>
              </a:buClr>
              <a:buSzPts val="1400"/>
              <a:buChar char="○"/>
            </a:pPr>
            <a:r>
              <a:rPr lang="en" sz="1800"/>
              <a:t>cDNA library gives information about expressed sequences in genome</a:t>
            </a:r>
            <a:endParaRPr sz="1800"/>
          </a:p>
          <a:p>
            <a:pPr indent="-317500" lvl="2" marL="457200" rtl="0">
              <a:spcBef>
                <a:spcPts val="1000"/>
              </a:spcBef>
              <a:spcAft>
                <a:spcPts val="0"/>
              </a:spcAft>
              <a:buClr>
                <a:srgbClr val="2A528F"/>
              </a:buClr>
              <a:buSzPts val="1400"/>
              <a:buChar char="○"/>
            </a:pPr>
            <a:r>
              <a:rPr lang="en" sz="1800"/>
              <a:t>For instance: cDNA sequences can be aligned to newly generated genomic sequence to</a:t>
            </a:r>
            <a:endParaRPr sz="1800"/>
          </a:p>
          <a:p>
            <a:pPr indent="-317500" lvl="3" marL="1828800" rtl="0">
              <a:spcBef>
                <a:spcPts val="1000"/>
              </a:spcBef>
              <a:spcAft>
                <a:spcPts val="0"/>
              </a:spcAft>
              <a:buClr>
                <a:srgbClr val="2A528F"/>
              </a:buClr>
              <a:buSzPts val="1400"/>
              <a:buChar char="●"/>
            </a:pPr>
            <a:r>
              <a:rPr lang="en" sz="1800"/>
              <a:t>identify gene boundaries ⇒ gene prediction with physical evidence</a:t>
            </a:r>
            <a:endParaRPr sz="1800"/>
          </a:p>
          <a:p>
            <a:pPr indent="-317500" lvl="3" marL="1828800" rtl="0">
              <a:spcBef>
                <a:spcPts val="0"/>
              </a:spcBef>
              <a:spcAft>
                <a:spcPts val="0"/>
              </a:spcAft>
              <a:buClr>
                <a:srgbClr val="2A528F"/>
              </a:buClr>
              <a:buSzPts val="1400"/>
              <a:buChar char="●"/>
            </a:pPr>
            <a:r>
              <a:rPr lang="en" sz="1800"/>
              <a:t>distinguish between expressed genes and pseudo-genes</a:t>
            </a:r>
            <a:endParaRPr sz="1800"/>
          </a:p>
          <a:p>
            <a:pPr indent="-317500" lvl="2" marL="457200" rtl="0">
              <a:spcBef>
                <a:spcPts val="1000"/>
              </a:spcBef>
              <a:spcAft>
                <a:spcPts val="0"/>
              </a:spcAft>
              <a:buClr>
                <a:srgbClr val="2A528F"/>
              </a:buClr>
              <a:buSzPts val="1400"/>
              <a:buChar char="○"/>
            </a:pPr>
            <a:r>
              <a:rPr lang="en" sz="1800"/>
              <a:t>Many other reasons</a:t>
            </a:r>
            <a:endParaRPr sz="1800"/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Shape 8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Shape 445"/>
          <p:cNvSpPr txBox="1"/>
          <p:nvPr>
            <p:ph type="title"/>
          </p:nvPr>
        </p:nvSpPr>
        <p:spPr>
          <a:xfrm>
            <a:off x="2355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Applications of NGS Methods</a:t>
            </a:r>
            <a:endParaRPr sz="2600"/>
          </a:p>
        </p:txBody>
      </p:sp>
      <p:sp>
        <p:nvSpPr>
          <p:cNvPr id="446" name="Shape 44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47" name="Shape 447"/>
          <p:cNvSpPr txBox="1"/>
          <p:nvPr/>
        </p:nvSpPr>
        <p:spPr>
          <a:xfrm>
            <a:off x="542875" y="1030050"/>
            <a:ext cx="8415300" cy="233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2A528F"/>
                </a:solidFill>
              </a:rPr>
              <a:t>NGS technologies provide vast opportunities for genomics, comparative genome biology, medical diagnostics, etc. The following list only a few of examples.</a:t>
            </a:r>
            <a:endParaRPr sz="1800">
              <a:solidFill>
                <a:srgbClr val="2A528F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2A528F"/>
                </a:solidFill>
              </a:rPr>
              <a:t>Applications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</a:pPr>
            <a:r>
              <a:rPr lang="en" sz="1800">
                <a:solidFill>
                  <a:schemeClr val="dk2"/>
                </a:solidFill>
              </a:rPr>
              <a:t>Genome-wide detection of SNPs and mutations (SNP-seq)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</a:pPr>
            <a:r>
              <a:rPr lang="en" sz="1800">
                <a:solidFill>
                  <a:schemeClr val="dk2"/>
                </a:solidFill>
              </a:rPr>
              <a:t>Methylome profiling by bisulphite sequencing (BS-seq)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</a:pPr>
            <a:r>
              <a:rPr lang="en" sz="1800">
                <a:solidFill>
                  <a:schemeClr val="dk2"/>
                </a:solidFill>
              </a:rPr>
              <a:t>DNA-protein interactions (ChIP-seq)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</a:pPr>
            <a:r>
              <a:rPr lang="en" sz="1800">
                <a:solidFill>
                  <a:schemeClr val="dk2"/>
                </a:solidFill>
              </a:rPr>
              <a:t>Transcriptome sequencing (RNA-seq)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</a:pPr>
            <a:r>
              <a:rPr lang="en" sz="1800">
                <a:solidFill>
                  <a:schemeClr val="dk2"/>
                </a:solidFill>
              </a:rPr>
              <a:t>mRNA expression profiling (RNA-seq and DGE)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</a:pPr>
            <a:r>
              <a:rPr lang="en" sz="1800">
                <a:solidFill>
                  <a:schemeClr val="dk2"/>
                </a:solidFill>
              </a:rPr>
              <a:t>Small RNA profiling and discovery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</a:pPr>
            <a:r>
              <a:rPr lang="en" sz="1800">
                <a:solidFill>
                  <a:schemeClr val="dk2"/>
                </a:solidFill>
              </a:rPr>
              <a:t>Hi-C to study three dimensional architecture of genomes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</a:pPr>
            <a:r>
              <a:rPr i="1" lang="en" sz="1800">
                <a:solidFill>
                  <a:schemeClr val="dk2"/>
                </a:solidFill>
              </a:rPr>
              <a:t>De novo</a:t>
            </a:r>
            <a:r>
              <a:rPr lang="en" sz="1800">
                <a:solidFill>
                  <a:schemeClr val="dk2"/>
                </a:solidFill>
              </a:rPr>
              <a:t> genome assembly (for PacBio)</a:t>
            </a:r>
            <a:endParaRPr sz="1800">
              <a:solidFill>
                <a:schemeClr val="dk2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Shape 452"/>
          <p:cNvSpPr txBox="1"/>
          <p:nvPr>
            <p:ph type="title"/>
          </p:nvPr>
        </p:nvSpPr>
        <p:spPr>
          <a:xfrm>
            <a:off x="2355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Application: </a:t>
            </a:r>
            <a:r>
              <a:rPr i="1" lang="en" sz="2600"/>
              <a:t>De Novo</a:t>
            </a:r>
            <a:r>
              <a:rPr lang="en" sz="2600"/>
              <a:t> Sequencing and Assembly</a:t>
            </a:r>
            <a:endParaRPr sz="2600"/>
          </a:p>
        </p:txBody>
      </p:sp>
      <p:sp>
        <p:nvSpPr>
          <p:cNvPr id="453" name="Shape 45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assembly.png" id="454" name="Shape 4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6227" y="867450"/>
            <a:ext cx="3567475" cy="4047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Shape 459"/>
          <p:cNvSpPr txBox="1"/>
          <p:nvPr>
            <p:ph type="title"/>
          </p:nvPr>
        </p:nvSpPr>
        <p:spPr>
          <a:xfrm>
            <a:off x="2355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Application: DNA-Protein Interactions with ChIP-Seq</a:t>
            </a:r>
            <a:endParaRPr sz="2600"/>
          </a:p>
        </p:txBody>
      </p:sp>
      <p:sp>
        <p:nvSpPr>
          <p:cNvPr id="460" name="Shape 46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chipseq.jpg" id="461" name="Shape 4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2925" y="1976438"/>
            <a:ext cx="8058150" cy="1190625"/>
          </a:xfrm>
          <a:prstGeom prst="rect">
            <a:avLst/>
          </a:prstGeom>
          <a:noFill/>
          <a:ln>
            <a:noFill/>
          </a:ln>
        </p:spPr>
      </p:pic>
      <p:sp>
        <p:nvSpPr>
          <p:cNvPr id="462" name="Shape 462"/>
          <p:cNvSpPr txBox="1"/>
          <p:nvPr/>
        </p:nvSpPr>
        <p:spPr>
          <a:xfrm>
            <a:off x="2044300" y="3666450"/>
            <a:ext cx="6497400" cy="4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 Reference for ChIP-Seq data analysis: Jothi et al 2008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Shape 467"/>
          <p:cNvSpPr txBox="1"/>
          <p:nvPr>
            <p:ph type="title"/>
          </p:nvPr>
        </p:nvSpPr>
        <p:spPr>
          <a:xfrm>
            <a:off x="2355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Application: Methylome Profiling with BS-Seq</a:t>
            </a:r>
            <a:endParaRPr sz="2600"/>
          </a:p>
        </p:txBody>
      </p:sp>
      <p:sp>
        <p:nvSpPr>
          <p:cNvPr id="468" name="Shape 46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HS.jpg" id="469" name="Shape 4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01233" y="776302"/>
            <a:ext cx="3304294" cy="413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Shape 474"/>
          <p:cNvSpPr txBox="1"/>
          <p:nvPr>
            <p:ph type="title"/>
          </p:nvPr>
        </p:nvSpPr>
        <p:spPr>
          <a:xfrm>
            <a:off x="2355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Application: RNA-Seq Gene Expression Profiling</a:t>
            </a:r>
            <a:endParaRPr sz="2600"/>
          </a:p>
        </p:txBody>
      </p:sp>
      <p:sp>
        <p:nvSpPr>
          <p:cNvPr id="475" name="Shape 47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RNA-Seq.png" id="476" name="Shape 4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3852" y="876300"/>
            <a:ext cx="5525125" cy="400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Shape 481"/>
          <p:cNvSpPr txBox="1"/>
          <p:nvPr>
            <p:ph type="title"/>
          </p:nvPr>
        </p:nvSpPr>
        <p:spPr>
          <a:xfrm>
            <a:off x="2355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Application: Digital Gene Expression (DGE) Profiling</a:t>
            </a:r>
            <a:endParaRPr sz="2600"/>
          </a:p>
        </p:txBody>
      </p:sp>
      <p:sp>
        <p:nvSpPr>
          <p:cNvPr id="482" name="Shape 48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dge1.jpg" id="483" name="Shape 4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09900" y="793200"/>
            <a:ext cx="3079725" cy="3610725"/>
          </a:xfrm>
          <a:prstGeom prst="rect">
            <a:avLst/>
          </a:prstGeom>
          <a:noFill/>
          <a:ln>
            <a:noFill/>
          </a:ln>
        </p:spPr>
      </p:pic>
      <p:sp>
        <p:nvSpPr>
          <p:cNvPr id="484" name="Shape 484"/>
          <p:cNvSpPr/>
          <p:nvPr/>
        </p:nvSpPr>
        <p:spPr>
          <a:xfrm>
            <a:off x="4474025" y="4432325"/>
            <a:ext cx="114600" cy="1647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5" name="Shape 485"/>
          <p:cNvSpPr txBox="1"/>
          <p:nvPr/>
        </p:nvSpPr>
        <p:spPr>
          <a:xfrm>
            <a:off x="3999275" y="4480525"/>
            <a:ext cx="4126200" cy="4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Sequencing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Shape 490"/>
          <p:cNvSpPr txBox="1"/>
          <p:nvPr>
            <p:ph type="title"/>
          </p:nvPr>
        </p:nvSpPr>
        <p:spPr>
          <a:xfrm>
            <a:off x="2355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Targeted Sequencing for Large Genomes</a:t>
            </a:r>
            <a:endParaRPr sz="2600"/>
          </a:p>
        </p:txBody>
      </p:sp>
      <p:sp>
        <p:nvSpPr>
          <p:cNvPr id="491" name="Shape 49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targeted_sequencing.jpg" id="492" name="Shape 4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68975" y="922625"/>
            <a:ext cx="3185800" cy="3916075"/>
          </a:xfrm>
          <a:prstGeom prst="rect">
            <a:avLst/>
          </a:prstGeom>
          <a:noFill/>
          <a:ln>
            <a:noFill/>
          </a:ln>
        </p:spPr>
      </p:pic>
      <p:sp>
        <p:nvSpPr>
          <p:cNvPr id="493" name="Shape 493"/>
          <p:cNvSpPr txBox="1"/>
          <p:nvPr/>
        </p:nvSpPr>
        <p:spPr>
          <a:xfrm>
            <a:off x="327575" y="678575"/>
            <a:ext cx="4694100" cy="4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CC0000"/>
                </a:solidFill>
              </a:rPr>
              <a:t>Targeted sequencing using DNA capture microarrays or beads</a:t>
            </a:r>
            <a:endParaRPr sz="1600">
              <a:solidFill>
                <a:srgbClr val="CC0000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dk2"/>
              </a:solidFill>
            </a:endParaRPr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○"/>
            </a:pPr>
            <a:r>
              <a:rPr lang="en" sz="1600">
                <a:solidFill>
                  <a:schemeClr val="dk2"/>
                </a:solidFill>
              </a:rPr>
              <a:t>Powerful approach to make NGS-Seq more economic and versatile.</a:t>
            </a:r>
            <a:endParaRPr sz="1600">
              <a:solidFill>
                <a:schemeClr val="dk2"/>
              </a:solidFill>
            </a:endParaRPr>
          </a:p>
          <a:p>
            <a:pPr indent="-330200" lvl="0" marL="457200" rtl="0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600"/>
              <a:buChar char="○"/>
            </a:pPr>
            <a:r>
              <a:rPr lang="en" sz="1600">
                <a:solidFill>
                  <a:schemeClr val="dk2"/>
                </a:solidFill>
              </a:rPr>
              <a:t>Example: usage of programmable microarrays (here NimbleGen) to enrich for DNA regions of interest (Albert et al 2007).</a:t>
            </a:r>
            <a:endParaRPr sz="1600">
              <a:solidFill>
                <a:schemeClr val="dk2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Shape 498"/>
          <p:cNvSpPr txBox="1"/>
          <p:nvPr>
            <p:ph type="title"/>
          </p:nvPr>
        </p:nvSpPr>
        <p:spPr>
          <a:xfrm>
            <a:off x="2355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10X Genomics: Linked-Read Sequencing</a:t>
            </a:r>
            <a:endParaRPr sz="2400"/>
          </a:p>
        </p:txBody>
      </p:sp>
      <p:sp>
        <p:nvSpPr>
          <p:cNvPr id="499" name="Shape 49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00" name="Shape 500"/>
          <p:cNvSpPr txBox="1"/>
          <p:nvPr/>
        </p:nvSpPr>
        <p:spPr>
          <a:xfrm>
            <a:off x="294200" y="1909075"/>
            <a:ext cx="2376000" cy="4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</a:rPr>
              <a:t>Resolves many challenges inherent to short read sequencing</a:t>
            </a:r>
            <a:endParaRPr sz="1600">
              <a:solidFill>
                <a:schemeClr val="dk2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</a:rPr>
              <a:t> </a:t>
            </a:r>
            <a:endParaRPr sz="1600">
              <a:solidFill>
                <a:schemeClr val="dk2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pic>
        <p:nvPicPr>
          <p:cNvPr descr="Screen Shot 2016-09-12 at 20.57.40.png" id="501" name="Shape 5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67000" y="712925"/>
            <a:ext cx="4869252" cy="3874099"/>
          </a:xfrm>
          <a:prstGeom prst="rect">
            <a:avLst/>
          </a:prstGeom>
          <a:noFill/>
          <a:ln>
            <a:noFill/>
          </a:ln>
        </p:spPr>
      </p:pic>
      <p:sp>
        <p:nvSpPr>
          <p:cNvPr id="502" name="Shape 502"/>
          <p:cNvSpPr txBox="1"/>
          <p:nvPr/>
        </p:nvSpPr>
        <p:spPr>
          <a:xfrm>
            <a:off x="3875600" y="4576075"/>
            <a:ext cx="3197700" cy="4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</a:rPr>
              <a:t>From Zheng et al (2016) </a:t>
            </a:r>
            <a:endParaRPr sz="1600">
              <a:solidFill>
                <a:schemeClr val="dk2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Shape 507"/>
          <p:cNvSpPr txBox="1"/>
          <p:nvPr>
            <p:ph type="title"/>
          </p:nvPr>
        </p:nvSpPr>
        <p:spPr>
          <a:xfrm>
            <a:off x="2355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Database: Sequence Read Archive from NCBI</a:t>
            </a:r>
            <a:endParaRPr sz="2600"/>
          </a:p>
        </p:txBody>
      </p:sp>
      <p:sp>
        <p:nvSpPr>
          <p:cNvPr id="508" name="Shape 50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09" name="Shape 509"/>
          <p:cNvSpPr txBox="1"/>
          <p:nvPr/>
        </p:nvSpPr>
        <p:spPr>
          <a:xfrm>
            <a:off x="771475" y="1715850"/>
            <a:ext cx="8415300" cy="233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</a:pPr>
            <a:r>
              <a:rPr lang="en" sz="1800">
                <a:solidFill>
                  <a:schemeClr val="dk2"/>
                </a:solidFill>
              </a:rPr>
              <a:t>SRA: </a:t>
            </a:r>
            <a:r>
              <a:rPr lang="en" sz="1800" u="sng">
                <a:solidFill>
                  <a:srgbClr val="2A528F"/>
                </a:solidFill>
                <a:hlinkClick r:id="rId3"/>
              </a:rPr>
              <a:t>http://www.ncbi.nlm.nih.gov/Traces/sra</a:t>
            </a:r>
            <a:endParaRPr sz="1800">
              <a:solidFill>
                <a:srgbClr val="2A528F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</a:pPr>
            <a:r>
              <a:rPr lang="en" sz="1800">
                <a:solidFill>
                  <a:schemeClr val="dk2"/>
                </a:solidFill>
              </a:rPr>
              <a:t>1000 Human Genomes Project: </a:t>
            </a:r>
            <a:r>
              <a:rPr lang="en" sz="1800" u="sng">
                <a:solidFill>
                  <a:srgbClr val="2A528F"/>
                </a:solidFill>
                <a:hlinkClick r:id="rId4"/>
              </a:rPr>
              <a:t>http://www.1000genomes.org</a:t>
            </a:r>
            <a:endParaRPr sz="1800">
              <a:solidFill>
                <a:srgbClr val="2A528F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</a:pPr>
            <a:r>
              <a:rPr lang="en" sz="1800">
                <a:solidFill>
                  <a:schemeClr val="dk2"/>
                </a:solidFill>
              </a:rPr>
              <a:t>Many more 1000 genome projects</a:t>
            </a:r>
            <a:endParaRPr sz="1800">
              <a:solidFill>
                <a:schemeClr val="dk2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A528F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Shape 514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Outline</a:t>
            </a:r>
            <a:endParaRPr/>
          </a:p>
        </p:txBody>
      </p:sp>
      <p:sp>
        <p:nvSpPr>
          <p:cNvPr id="515" name="Shape 515"/>
          <p:cNvSpPr txBox="1"/>
          <p:nvPr>
            <p:ph idx="1" type="body"/>
          </p:nvPr>
        </p:nvSpPr>
        <p:spPr>
          <a:xfrm>
            <a:off x="399050" y="945575"/>
            <a:ext cx="8767800" cy="22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999999"/>
                </a:solidFill>
              </a:rPr>
              <a:t>What Are We Sequencing?</a:t>
            </a:r>
            <a:endParaRPr sz="1600">
              <a:solidFill>
                <a:srgbClr val="999999"/>
              </a:solidFill>
            </a:endParaRPr>
          </a:p>
          <a:p>
            <a:pPr indent="-3302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Char char=" "/>
            </a:pPr>
            <a:r>
              <a:rPr lang="en" sz="1600">
                <a:solidFill>
                  <a:srgbClr val="999999"/>
                </a:solidFill>
              </a:rPr>
              <a:t>Genomic Libraries</a:t>
            </a:r>
            <a:endParaRPr sz="1600">
              <a:solidFill>
                <a:srgbClr val="999999"/>
              </a:solidFill>
            </a:endParaRPr>
          </a:p>
          <a:p>
            <a:pPr indent="-3302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Char char=" "/>
            </a:pPr>
            <a:r>
              <a:rPr lang="en" sz="1600">
                <a:solidFill>
                  <a:srgbClr val="999999"/>
                </a:solidFill>
              </a:rPr>
              <a:t>cDNA Libraries</a:t>
            </a:r>
            <a:endParaRPr sz="1600">
              <a:solidFill>
                <a:srgbClr val="999999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999999"/>
                </a:solidFill>
              </a:rPr>
              <a:t>Traditional DNA Sequencing Technologies</a:t>
            </a:r>
            <a:endParaRPr sz="1600">
              <a:solidFill>
                <a:srgbClr val="999999"/>
              </a:solidFill>
            </a:endParaRPr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Char char=" "/>
            </a:pPr>
            <a:r>
              <a:rPr lang="en" sz="1600">
                <a:solidFill>
                  <a:srgbClr val="999999"/>
                </a:solidFill>
              </a:rPr>
              <a:t>Chemical Sequencing</a:t>
            </a:r>
            <a:endParaRPr sz="1600">
              <a:solidFill>
                <a:srgbClr val="999999"/>
              </a:solidFill>
            </a:endParaRPr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Char char=" "/>
            </a:pPr>
            <a:r>
              <a:rPr lang="en" sz="1600">
                <a:solidFill>
                  <a:srgbClr val="999999"/>
                </a:solidFill>
              </a:rPr>
              <a:t>Sanger Sequencing</a:t>
            </a:r>
            <a:endParaRPr sz="1600">
              <a:solidFill>
                <a:srgbClr val="999999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999999"/>
                </a:solidFill>
              </a:rPr>
              <a:t>Next Generation Sequencing Methods</a:t>
            </a:r>
            <a:endParaRPr sz="1600">
              <a:solidFill>
                <a:srgbClr val="999999"/>
              </a:solidFill>
            </a:endParaRPr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Char char=" "/>
            </a:pPr>
            <a:r>
              <a:rPr lang="en" sz="1600">
                <a:solidFill>
                  <a:srgbClr val="999999"/>
                </a:solidFill>
              </a:rPr>
              <a:t>Solexa/Illumina: Reversible Terminator Method</a:t>
            </a:r>
            <a:endParaRPr sz="1600">
              <a:solidFill>
                <a:srgbClr val="999999"/>
              </a:solidFill>
            </a:endParaRPr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Char char=" "/>
            </a:pPr>
            <a:r>
              <a:rPr lang="en" sz="1600">
                <a:solidFill>
                  <a:srgbClr val="999999"/>
                </a:solidFill>
              </a:rPr>
              <a:t>Helicos: Single Molecule Sequencing</a:t>
            </a:r>
            <a:endParaRPr sz="1600">
              <a:solidFill>
                <a:srgbClr val="999999"/>
              </a:solidFill>
            </a:endParaRPr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Char char=" "/>
            </a:pPr>
            <a:r>
              <a:rPr lang="en" sz="1600">
                <a:solidFill>
                  <a:srgbClr val="999999"/>
                </a:solidFill>
              </a:rPr>
              <a:t>454/Roche: Pyrosequencing Method</a:t>
            </a:r>
            <a:endParaRPr sz="1600">
              <a:solidFill>
                <a:srgbClr val="999999"/>
              </a:solidFill>
            </a:endParaRPr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Char char=" "/>
            </a:pPr>
            <a:r>
              <a:rPr lang="en" sz="1600">
                <a:solidFill>
                  <a:srgbClr val="999999"/>
                </a:solidFill>
              </a:rPr>
              <a:t>SOLiD/ABI: Supported Oligo Ligation Method</a:t>
            </a:r>
            <a:endParaRPr sz="1600">
              <a:solidFill>
                <a:srgbClr val="999999"/>
              </a:solidFill>
            </a:endParaRPr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Char char=" "/>
            </a:pPr>
            <a:r>
              <a:rPr lang="en" sz="1600">
                <a:solidFill>
                  <a:srgbClr val="999999"/>
                </a:solidFill>
              </a:rPr>
              <a:t>Third Generation Sequencing: PacBio and Others</a:t>
            </a:r>
            <a:endParaRPr sz="1600">
              <a:solidFill>
                <a:srgbClr val="999999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999999"/>
                </a:solidFill>
              </a:rPr>
              <a:t>Research Applications</a:t>
            </a:r>
            <a:endParaRPr sz="1600">
              <a:solidFill>
                <a:srgbClr val="999999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References and Books</a:t>
            </a:r>
            <a:endParaRPr sz="1600"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800"/>
              <a:buChar char=" "/>
            </a:pPr>
            <a:r>
              <a:t/>
            </a:r>
            <a:endParaRPr>
              <a:solidFill>
                <a:srgbClr val="999999"/>
              </a:solidFill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516" name="Shape 5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Outline</a:t>
            </a:r>
            <a:endParaRPr/>
          </a:p>
        </p:txBody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399050" y="945575"/>
            <a:ext cx="8767800" cy="22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999999"/>
                </a:solidFill>
              </a:rPr>
              <a:t>What Are We Sequencing?</a:t>
            </a:r>
            <a:endParaRPr sz="1600">
              <a:solidFill>
                <a:srgbClr val="999999"/>
              </a:solidFill>
            </a:endParaRPr>
          </a:p>
          <a:p>
            <a:pPr indent="-3302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 "/>
            </a:pPr>
            <a:r>
              <a:rPr lang="en" sz="1600"/>
              <a:t>Genomic Libraries</a:t>
            </a:r>
            <a:endParaRPr sz="1600"/>
          </a:p>
          <a:p>
            <a:pPr indent="-3302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Char char=" "/>
            </a:pPr>
            <a:r>
              <a:rPr lang="en" sz="1600">
                <a:solidFill>
                  <a:srgbClr val="999999"/>
                </a:solidFill>
              </a:rPr>
              <a:t>cDNA Libraries</a:t>
            </a:r>
            <a:endParaRPr sz="1600">
              <a:solidFill>
                <a:srgbClr val="999999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999999"/>
                </a:solidFill>
              </a:rPr>
              <a:t>Traditional DNA Sequencing Technologies</a:t>
            </a:r>
            <a:endParaRPr sz="1600">
              <a:solidFill>
                <a:srgbClr val="999999"/>
              </a:solidFill>
            </a:endParaRPr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Char char=" "/>
            </a:pPr>
            <a:r>
              <a:rPr lang="en" sz="1600">
                <a:solidFill>
                  <a:srgbClr val="999999"/>
                </a:solidFill>
              </a:rPr>
              <a:t>Chemical Sequencing</a:t>
            </a:r>
            <a:endParaRPr sz="1600">
              <a:solidFill>
                <a:srgbClr val="999999"/>
              </a:solidFill>
            </a:endParaRPr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Char char=" "/>
            </a:pPr>
            <a:r>
              <a:rPr lang="en" sz="1600">
                <a:solidFill>
                  <a:srgbClr val="999999"/>
                </a:solidFill>
              </a:rPr>
              <a:t>Sanger Sequencing</a:t>
            </a:r>
            <a:endParaRPr sz="1600">
              <a:solidFill>
                <a:srgbClr val="999999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999999"/>
                </a:solidFill>
              </a:rPr>
              <a:t>Next Generation Sequencing Methods</a:t>
            </a:r>
            <a:endParaRPr sz="1600">
              <a:solidFill>
                <a:srgbClr val="999999"/>
              </a:solidFill>
            </a:endParaRPr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Char char=" "/>
            </a:pPr>
            <a:r>
              <a:rPr lang="en" sz="1600">
                <a:solidFill>
                  <a:srgbClr val="999999"/>
                </a:solidFill>
              </a:rPr>
              <a:t>Solexa/Illumina: Reversible Terminator Method</a:t>
            </a:r>
            <a:endParaRPr sz="1600">
              <a:solidFill>
                <a:srgbClr val="999999"/>
              </a:solidFill>
            </a:endParaRPr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Char char=" "/>
            </a:pPr>
            <a:r>
              <a:rPr lang="en" sz="1600">
                <a:solidFill>
                  <a:srgbClr val="999999"/>
                </a:solidFill>
              </a:rPr>
              <a:t>Helicos: Single Molecule Sequencing</a:t>
            </a:r>
            <a:endParaRPr sz="1600">
              <a:solidFill>
                <a:srgbClr val="999999"/>
              </a:solidFill>
            </a:endParaRPr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Char char=" "/>
            </a:pPr>
            <a:r>
              <a:rPr lang="en" sz="1600">
                <a:solidFill>
                  <a:srgbClr val="999999"/>
                </a:solidFill>
              </a:rPr>
              <a:t>454/Roche: Pyrosequencing Method</a:t>
            </a:r>
            <a:endParaRPr sz="1600">
              <a:solidFill>
                <a:srgbClr val="999999"/>
              </a:solidFill>
            </a:endParaRPr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Char char=" "/>
            </a:pPr>
            <a:r>
              <a:rPr lang="en" sz="1600">
                <a:solidFill>
                  <a:srgbClr val="999999"/>
                </a:solidFill>
              </a:rPr>
              <a:t>SOLiD/ABI: Supported Oligo Ligation Method</a:t>
            </a:r>
            <a:endParaRPr sz="1600">
              <a:solidFill>
                <a:srgbClr val="999999"/>
              </a:solidFill>
            </a:endParaRPr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Char char=" "/>
            </a:pPr>
            <a:r>
              <a:rPr lang="en" sz="1600">
                <a:solidFill>
                  <a:srgbClr val="999999"/>
                </a:solidFill>
              </a:rPr>
              <a:t>Third Generation Sequencing: PacBio and Others</a:t>
            </a:r>
            <a:endParaRPr sz="1600">
              <a:solidFill>
                <a:srgbClr val="999999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999999"/>
                </a:solidFill>
              </a:rPr>
              <a:t>Research Applications</a:t>
            </a:r>
            <a:endParaRPr sz="1600">
              <a:solidFill>
                <a:srgbClr val="999999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999999"/>
                </a:solidFill>
              </a:rPr>
              <a:t>References and Books</a:t>
            </a:r>
            <a:endParaRPr sz="1600">
              <a:solidFill>
                <a:srgbClr val="999999"/>
              </a:solidFill>
            </a:endParaRPr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800"/>
              <a:buChar char=" "/>
            </a:pPr>
            <a:r>
              <a:t/>
            </a:r>
            <a:endParaRPr>
              <a:solidFill>
                <a:srgbClr val="999999"/>
              </a:solidFill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Shape 9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Shape 521"/>
          <p:cNvSpPr txBox="1"/>
          <p:nvPr>
            <p:ph type="title"/>
          </p:nvPr>
        </p:nvSpPr>
        <p:spPr>
          <a:xfrm>
            <a:off x="1593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522" name="Shape 522"/>
          <p:cNvSpPr txBox="1"/>
          <p:nvPr>
            <p:ph idx="1" type="body"/>
          </p:nvPr>
        </p:nvSpPr>
        <p:spPr>
          <a:xfrm>
            <a:off x="310750" y="713425"/>
            <a:ext cx="8571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Albert, T J, Molla, M N, Muzny, D M, Nazareth, L, Wheeler, D, Song, X, Richmond, T A, Middle, C M, Rodesch, M J, Packard, C J, Weinstock, G M, Gibbs, R A (2007) Direct selection of human genomic loci by microarray hybridization. Nat Methods, 4: 903-905. URL http://www.hubmed.org/display.cgi?uids=17934467</a:t>
            </a:r>
            <a:endParaRPr sz="14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Eid, J et al. (2009) Real-time DNA sequencing from single polymerase molecules. Science, 323: 133-138. URL http://www.hubmed.org/display.cgi?uids=19023044</a:t>
            </a:r>
            <a:endParaRPr sz="14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Holt, RA, Jones, SJ (2008) The new paradigm of flow cell sequencing. Genome Res, 18: 839-846. URL http://www.hubmed.org/display.cgi?uids=18519653</a:t>
            </a:r>
            <a:endParaRPr sz="14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Jothi, R, Cuddapah, S, Barski, A, Cui, K, Zhao, K (2008) Genome-wide identification of in vivo protein-DNA binding sites from ChIP-Seq data. Nucleic Acids Res, 36: 5221-5231. URL http://www.hubmed.org/display.cgi?uids=18684996</a:t>
            </a:r>
            <a:endParaRPr sz="1400"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Medini, D, Serruto, D, Parkhill, J, … , C, Moxon, R, Falkow, S, Rappuoli, R (2008) Microbiology in the post-genomic era. Nat Rev Microbiol, 6: 419-430. URL http://www.hubmed.org/display.cgi?uids=18475305</a:t>
            </a:r>
            <a:endParaRPr sz="1400"/>
          </a:p>
        </p:txBody>
      </p:sp>
      <p:sp>
        <p:nvSpPr>
          <p:cNvPr id="523" name="Shape 523"/>
          <p:cNvSpPr txBox="1"/>
          <p:nvPr>
            <p:ph idx="12" type="sldNum"/>
          </p:nvPr>
        </p:nvSpPr>
        <p:spPr>
          <a:xfrm>
            <a:off x="8442008" y="463276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Shape 528"/>
          <p:cNvSpPr txBox="1"/>
          <p:nvPr>
            <p:ph type="title"/>
          </p:nvPr>
        </p:nvSpPr>
        <p:spPr>
          <a:xfrm>
            <a:off x="1593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529" name="Shape 529"/>
          <p:cNvSpPr txBox="1"/>
          <p:nvPr>
            <p:ph idx="1" type="body"/>
          </p:nvPr>
        </p:nvSpPr>
        <p:spPr>
          <a:xfrm>
            <a:off x="310750" y="1018225"/>
            <a:ext cx="8571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Zheng GXY et al (2016) Haplotyping germline and cancer genomes with high-throughput linked-read sequencing. Nat Biotechnol 34: 303–311</a:t>
            </a:r>
            <a:endParaRPr sz="1400"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530" name="Shape 530"/>
          <p:cNvSpPr txBox="1"/>
          <p:nvPr>
            <p:ph idx="12" type="sldNum"/>
          </p:nvPr>
        </p:nvSpPr>
        <p:spPr>
          <a:xfrm>
            <a:off x="8442008" y="463276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x="2355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Workflow of a Genomic Sequencing Project</a:t>
            </a:r>
            <a:endParaRPr/>
          </a:p>
        </p:txBody>
      </p:sp>
      <p:sp>
        <p:nvSpPr>
          <p:cNvPr id="99" name="Shape 9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genomic_sequencing.jpg" id="100" name="Shape 1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95600" y="758150"/>
            <a:ext cx="2669913" cy="3559925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Shape 101"/>
          <p:cNvSpPr/>
          <p:nvPr/>
        </p:nvSpPr>
        <p:spPr>
          <a:xfrm>
            <a:off x="4098400" y="4199675"/>
            <a:ext cx="135000" cy="2121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Shape 102"/>
          <p:cNvSpPr txBox="1"/>
          <p:nvPr/>
        </p:nvSpPr>
        <p:spPr>
          <a:xfrm>
            <a:off x="1434300" y="4290350"/>
            <a:ext cx="5555700" cy="64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Annotation of Functional Features</a:t>
            </a:r>
            <a:endParaRPr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2"/>
                </a:solidFill>
              </a:rPr>
              <a:t>Submit to GenBank</a:t>
            </a:r>
            <a:endParaRPr>
              <a:solidFill>
                <a:schemeClr val="dk2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Shape 103"/>
          <p:cNvSpPr/>
          <p:nvPr/>
        </p:nvSpPr>
        <p:spPr>
          <a:xfrm>
            <a:off x="4098400" y="4601575"/>
            <a:ext cx="135000" cy="2121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type="title"/>
          </p:nvPr>
        </p:nvSpPr>
        <p:spPr>
          <a:xfrm>
            <a:off x="2355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Synthesis of Common Genomic Libraries</a:t>
            </a:r>
            <a:endParaRPr/>
          </a:p>
        </p:txBody>
      </p:sp>
      <p:sp>
        <p:nvSpPr>
          <p:cNvPr id="109" name="Shape 10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0" name="Shape 110"/>
          <p:cNvSpPr txBox="1"/>
          <p:nvPr/>
        </p:nvSpPr>
        <p:spPr>
          <a:xfrm>
            <a:off x="1228725" y="747050"/>
            <a:ext cx="7705800" cy="64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Plasmid Library                                                    λ Phage Library</a:t>
            </a:r>
            <a:endParaRPr>
              <a:solidFill>
                <a:schemeClr val="dk2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genomic_plasmid_lib.jpg" id="111" name="Shape 1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3925" y="1242703"/>
            <a:ext cx="2628900" cy="365314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enomic_lambda_lib.jpg" id="112" name="Shape 1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29150" y="1189675"/>
            <a:ext cx="2495550" cy="3743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Outline</a:t>
            </a:r>
            <a:endParaRPr/>
          </a:p>
        </p:txBody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399050" y="945575"/>
            <a:ext cx="8767800" cy="22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999999"/>
                </a:solidFill>
              </a:rPr>
              <a:t>What Are We Sequencing?</a:t>
            </a:r>
            <a:endParaRPr sz="1600">
              <a:solidFill>
                <a:srgbClr val="999999"/>
              </a:solidFill>
            </a:endParaRPr>
          </a:p>
          <a:p>
            <a:pPr indent="-3302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Char char=" "/>
            </a:pPr>
            <a:r>
              <a:rPr lang="en" sz="1600">
                <a:solidFill>
                  <a:srgbClr val="999999"/>
                </a:solidFill>
              </a:rPr>
              <a:t>Genomic Libraries</a:t>
            </a:r>
            <a:endParaRPr sz="1600">
              <a:solidFill>
                <a:srgbClr val="999999"/>
              </a:solidFill>
            </a:endParaRPr>
          </a:p>
          <a:p>
            <a:pPr indent="-3302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 "/>
            </a:pPr>
            <a:r>
              <a:rPr lang="en" sz="1600"/>
              <a:t>cDNA Libraries</a:t>
            </a:r>
            <a:endParaRPr sz="16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999999"/>
                </a:solidFill>
              </a:rPr>
              <a:t>Traditional DNA Sequencing Technologies</a:t>
            </a:r>
            <a:endParaRPr sz="1600">
              <a:solidFill>
                <a:srgbClr val="999999"/>
              </a:solidFill>
            </a:endParaRPr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Char char=" "/>
            </a:pPr>
            <a:r>
              <a:rPr lang="en" sz="1600">
                <a:solidFill>
                  <a:srgbClr val="999999"/>
                </a:solidFill>
              </a:rPr>
              <a:t>Chemical Sequencing</a:t>
            </a:r>
            <a:endParaRPr sz="1600">
              <a:solidFill>
                <a:srgbClr val="999999"/>
              </a:solidFill>
            </a:endParaRPr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Char char=" "/>
            </a:pPr>
            <a:r>
              <a:rPr lang="en" sz="1600">
                <a:solidFill>
                  <a:srgbClr val="999999"/>
                </a:solidFill>
              </a:rPr>
              <a:t>Sanger Sequencing</a:t>
            </a:r>
            <a:endParaRPr sz="1600">
              <a:solidFill>
                <a:srgbClr val="999999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999999"/>
                </a:solidFill>
              </a:rPr>
              <a:t>Next Generation Sequencing Methods</a:t>
            </a:r>
            <a:endParaRPr sz="1600">
              <a:solidFill>
                <a:srgbClr val="999999"/>
              </a:solidFill>
            </a:endParaRPr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Char char=" "/>
            </a:pPr>
            <a:r>
              <a:rPr lang="en" sz="1600">
                <a:solidFill>
                  <a:srgbClr val="999999"/>
                </a:solidFill>
              </a:rPr>
              <a:t>Solexa/Illumina: Reversible Terminator Method</a:t>
            </a:r>
            <a:endParaRPr sz="1600">
              <a:solidFill>
                <a:srgbClr val="999999"/>
              </a:solidFill>
            </a:endParaRPr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Char char=" "/>
            </a:pPr>
            <a:r>
              <a:rPr lang="en" sz="1600">
                <a:solidFill>
                  <a:srgbClr val="999999"/>
                </a:solidFill>
              </a:rPr>
              <a:t>Helicos: Single Molecule Sequencing</a:t>
            </a:r>
            <a:endParaRPr sz="1600">
              <a:solidFill>
                <a:srgbClr val="999999"/>
              </a:solidFill>
            </a:endParaRPr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Char char=" "/>
            </a:pPr>
            <a:r>
              <a:rPr lang="en" sz="1600">
                <a:solidFill>
                  <a:srgbClr val="999999"/>
                </a:solidFill>
              </a:rPr>
              <a:t>454/Roche: Pyrosequencing Method</a:t>
            </a:r>
            <a:endParaRPr sz="1600">
              <a:solidFill>
                <a:srgbClr val="999999"/>
              </a:solidFill>
            </a:endParaRPr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Char char=" "/>
            </a:pPr>
            <a:r>
              <a:rPr lang="en" sz="1600">
                <a:solidFill>
                  <a:srgbClr val="999999"/>
                </a:solidFill>
              </a:rPr>
              <a:t>SOLiD/ABI: Supported Oligo Ligation Method</a:t>
            </a:r>
            <a:endParaRPr sz="1600">
              <a:solidFill>
                <a:srgbClr val="999999"/>
              </a:solidFill>
            </a:endParaRPr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Char char=" "/>
            </a:pPr>
            <a:r>
              <a:rPr lang="en" sz="1600">
                <a:solidFill>
                  <a:srgbClr val="999999"/>
                </a:solidFill>
              </a:rPr>
              <a:t>Third Generation Sequencing: PacBio and Others</a:t>
            </a:r>
            <a:endParaRPr sz="1600">
              <a:solidFill>
                <a:srgbClr val="999999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999999"/>
                </a:solidFill>
              </a:rPr>
              <a:t>Research Applications</a:t>
            </a:r>
            <a:endParaRPr sz="1600">
              <a:solidFill>
                <a:srgbClr val="999999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999999"/>
                </a:solidFill>
              </a:rPr>
              <a:t>References and Books</a:t>
            </a:r>
            <a:endParaRPr sz="1600">
              <a:solidFill>
                <a:srgbClr val="999999"/>
              </a:solidFill>
            </a:endParaRPr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800"/>
              <a:buChar char=" "/>
            </a:pPr>
            <a:r>
              <a:t/>
            </a:r>
            <a:endParaRPr>
              <a:solidFill>
                <a:srgbClr val="999999"/>
              </a:solidFill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Shape 1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