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Syncopate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Syncopate-bold.fntdata"/><Relationship Id="rId16" Type="http://schemas.openxmlformats.org/officeDocument/2006/relationships/font" Target="fonts/Syncopat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5200"/>
              <a:buNone/>
              <a:defRPr sz="5200">
                <a:solidFill>
                  <a:srgbClr val="2A528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3600"/>
              <a:buNone/>
              <a:defRPr sz="3600">
                <a:solidFill>
                  <a:srgbClr val="2A528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3600"/>
              <a:buNone/>
              <a:defRPr sz="3600">
                <a:solidFill>
                  <a:srgbClr val="2A528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2800"/>
              <a:buNone/>
              <a:defRPr>
                <a:solidFill>
                  <a:srgbClr val="2A528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94250" y="1174175"/>
            <a:ext cx="876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 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Shape 9"/>
          <p:cNvSpPr txBox="1"/>
          <p:nvPr/>
        </p:nvSpPr>
        <p:spPr>
          <a:xfrm>
            <a:off x="8065425" y="-82775"/>
            <a:ext cx="11514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F5B9D"/>
                </a:solidFill>
                <a:latin typeface="Syncopate"/>
                <a:ea typeface="Syncopate"/>
                <a:cs typeface="Syncopate"/>
                <a:sym typeface="Syncopate"/>
              </a:rPr>
              <a:t>GEN</a:t>
            </a:r>
            <a:endParaRPr sz="2400">
              <a:solidFill>
                <a:srgbClr val="2F5B9D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F5B9D"/>
                </a:solidFill>
                <a:latin typeface="Syncopate"/>
                <a:ea typeface="Syncopate"/>
                <a:cs typeface="Syncopate"/>
                <a:sym typeface="Syncopate"/>
              </a:rPr>
              <a:t>242</a:t>
            </a:r>
            <a:endParaRPr sz="2400">
              <a:solidFill>
                <a:srgbClr val="2F5B9D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girke.bioinformatics.ucr.edu/GEN242/mydoc_Rbasics_01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aulvanderlaken.com/2017/08/10/r-resources-cheatsheets-tutorials-books/" TargetMode="External"/><Relationship Id="rId4" Type="http://schemas.openxmlformats.org/officeDocument/2006/relationships/hyperlink" Target="http://www.bioconductor.org/help/publications/books/bioinformatics-and-computational-biology-solutions/" TargetMode="External"/><Relationship Id="rId5" Type="http://schemas.openxmlformats.org/officeDocument/2006/relationships/hyperlink" Target="http://manuals.bioinformatics.ucr.edu/home/R_BioCondManual#TOC-Finding-Help" TargetMode="Externa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hyperlink" Target="http://sourceforge.net/projects/npptor/" TargetMode="External"/><Relationship Id="rId10" Type="http://schemas.openxmlformats.org/officeDocument/2006/relationships/hyperlink" Target="https://notepad-plus-plus.org/" TargetMode="External"/><Relationship Id="rId13" Type="http://schemas.openxmlformats.org/officeDocument/2006/relationships/hyperlink" Target="http://girke.bioinformatics.ucr.edu/GEN242/mydoc_tutorial_02.html#nvim-r-tmux-essentials" TargetMode="External"/><Relationship Id="rId12" Type="http://schemas.openxmlformats.org/officeDocument/2006/relationships/hyperlink" Target="http://sourceforge.net/projects/npptor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rstudio.com/products/rstudio/features" TargetMode="External"/><Relationship Id="rId4" Type="http://schemas.openxmlformats.org/officeDocument/2006/relationships/hyperlink" Target="http://www.rstudio.com/wp-content/uploads/2016/01/rstudio-IDE-cheatsheet.pdf" TargetMode="External"/><Relationship Id="rId9" Type="http://schemas.openxmlformats.org/officeDocument/2006/relationships/hyperlink" Target="http://www.sciviews.org/Tinn-R/" TargetMode="External"/><Relationship Id="rId15" Type="http://schemas.openxmlformats.org/officeDocument/2006/relationships/hyperlink" Target="http://ess.r-project.org/" TargetMode="External"/><Relationship Id="rId14" Type="http://schemas.openxmlformats.org/officeDocument/2006/relationships/hyperlink" Target="http://www.xemacs.org/Download/index.html" TargetMode="External"/><Relationship Id="rId5" Type="http://schemas.openxmlformats.org/officeDocument/2006/relationships/hyperlink" Target="https://wiki.gnome.org/Apps/Gedit" TargetMode="External"/><Relationship Id="rId6" Type="http://schemas.openxmlformats.org/officeDocument/2006/relationships/hyperlink" Target="http://rgedit.sourceforge.net/" TargetMode="External"/><Relationship Id="rId7" Type="http://schemas.openxmlformats.org/officeDocument/2006/relationships/hyperlink" Target="https://rkward.kde.org/" TargetMode="External"/><Relationship Id="rId8" Type="http://schemas.openxmlformats.org/officeDocument/2006/relationships/hyperlink" Target="http://www.walware.de/goto/state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cran.at.r-project.org/" TargetMode="External"/><Relationship Id="rId4" Type="http://schemas.openxmlformats.org/officeDocument/2006/relationships/hyperlink" Target="http://www.bioconductor.org/" TargetMode="External"/><Relationship Id="rId5" Type="http://schemas.openxmlformats.org/officeDocument/2006/relationships/hyperlink" Target="https://github.com/omegahat?tab=repositorie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6683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2F5B9D"/>
                </a:solidFill>
              </a:rPr>
              <a:t>Introduction to R</a:t>
            </a:r>
            <a:endParaRPr sz="3600"/>
          </a:p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Shape 57"/>
          <p:cNvSpPr txBox="1"/>
          <p:nvPr/>
        </p:nvSpPr>
        <p:spPr>
          <a:xfrm>
            <a:off x="276025" y="3696350"/>
            <a:ext cx="83280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Thomas Girke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April 12, 2018</a:t>
            </a:r>
            <a:endParaRPr sz="1800">
              <a:solidFill>
                <a:schemeClr val="dk2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311700" y="2072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Data Analysis in Genome Biology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GEN242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Online Tutorial</a:t>
            </a:r>
            <a:endParaRPr sz="2600"/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2596050" y="2016000"/>
            <a:ext cx="4392300" cy="12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Continue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 sz="2400"/>
              <a:t>!</a:t>
            </a:r>
            <a:endParaRPr sz="2400"/>
          </a:p>
          <a:p>
            <a:pPr indent="0" lvl="0" marL="0" rtl="0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and Books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0750" y="713425"/>
            <a:ext cx="857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Huber W, Carey VJ, Gentleman R, Anders S, Carlson M, Carvalho BS, …, et al (2015) Orchestrating high-throughput genomic analysis with Bioconductor. Nat Methods 12: 115–121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6250" y="1174175"/>
            <a:ext cx="8767800" cy="22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Overview Slides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Online Tutorial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99999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800"/>
              <a:buChar char=" "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Why Using R?</a:t>
            </a:r>
            <a:endParaRPr sz="2600"/>
          </a:p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38450" y="716975"/>
            <a:ext cx="876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Complete statistical package and programming language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Efficient functions and data structures for data analysis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Powerful graphics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Access to fast growing number of analysis packages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Most widely used language in bioinformatics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Is standard for data mining and biostatistical analysis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Technical advantages: free, open-source, available for all OSs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Books &amp; Documentation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Collection of Books and online tutorials - </a:t>
            </a:r>
            <a:r>
              <a:rPr lang="en" u="sng">
                <a:solidFill>
                  <a:schemeClr val="hlink"/>
                </a:solidFill>
                <a:hlinkClick r:id="rId3"/>
              </a:rPr>
              <a:t>URL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Bioinformatics and Computational Biology Solutions Using R and Bioconductor (Gentleman et al., 2005) - </a:t>
            </a:r>
            <a:r>
              <a:rPr lang="en" u="sng">
                <a:solidFill>
                  <a:schemeClr val="hlink"/>
                </a:solidFill>
                <a:hlinkClick r:id="rId4"/>
              </a:rPr>
              <a:t>URL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More on this see ”Finding Help” section in UCR Manual - </a:t>
            </a:r>
            <a:r>
              <a:rPr lang="en" u="sng">
                <a:solidFill>
                  <a:schemeClr val="hlink"/>
                </a:solidFill>
                <a:hlinkClick r:id="rId5"/>
              </a:rPr>
              <a:t>URL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 Working Environments (IDEs)</a:t>
            </a:r>
            <a:endParaRPr sz="2600"/>
          </a:p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90850" y="945575"/>
            <a:ext cx="846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975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>
                <a:highlight>
                  <a:srgbClr val="FFFFFF"/>
                </a:highlight>
              </a:rPr>
              <a:t>Examples of R working environments with support for syntax highlighting and utilities to send code to R console:</a:t>
            </a:r>
            <a:endParaRPr>
              <a:highlight>
                <a:srgbClr val="FFFFFF"/>
              </a:highlight>
            </a:endParaRPr>
          </a:p>
          <a:p>
            <a:pPr indent="-342900" lvl="0" marL="457200" rtl="0">
              <a:lnSpc>
                <a:spcPct val="139751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>
                <a:solidFill>
                  <a:srgbClr val="248EC2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RStudio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>
                <a:highlight>
                  <a:srgbClr val="FFFFFF"/>
                </a:highlight>
              </a:rPr>
              <a:t>excellent choice for beginners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248EC2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Cheat Sheet</a:t>
            </a:r>
            <a:r>
              <a:rPr lang="en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-342900" lvl="0" marL="457200" rtl="0">
              <a:lnSpc>
                <a:spcPct val="13975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>
                <a:highlight>
                  <a:srgbClr val="FFFFFF"/>
                </a:highlight>
              </a:rPr>
              <a:t>Basic R code editors provided by Rguis</a:t>
            </a:r>
            <a:endParaRPr>
              <a:highlight>
                <a:srgbClr val="FFFFFF"/>
              </a:highlight>
            </a:endParaRPr>
          </a:p>
          <a:p>
            <a:pPr indent="-342900" lvl="0" marL="457200" rtl="0">
              <a:lnSpc>
                <a:spcPct val="13975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>
                <a:solidFill>
                  <a:srgbClr val="248EC2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gedit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>
                <a:solidFill>
                  <a:srgbClr val="248EC2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Rgedit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>
                <a:solidFill>
                  <a:srgbClr val="248EC2"/>
                </a:solidFill>
                <a:highlight>
                  <a:srgbClr val="FFFFFF"/>
                </a:highlight>
                <a:uFill>
                  <a:noFill/>
                </a:uFill>
                <a:hlinkClick r:id="rId7"/>
              </a:rPr>
              <a:t>RKWard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>
                <a:solidFill>
                  <a:srgbClr val="248EC2"/>
                </a:solidFill>
                <a:highlight>
                  <a:srgbClr val="FFFFFF"/>
                </a:highlight>
                <a:uFill>
                  <a:noFill/>
                </a:uFill>
                <a:hlinkClick r:id="rId8"/>
              </a:rPr>
              <a:t>Eclipse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>
                <a:solidFill>
                  <a:srgbClr val="248EC2"/>
                </a:solidFill>
                <a:highlight>
                  <a:srgbClr val="FFFFFF"/>
                </a:highlight>
                <a:uFill>
                  <a:noFill/>
                </a:uFill>
                <a:hlinkClick r:id="rId9"/>
              </a:rPr>
              <a:t>Tinn-R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>
                <a:solidFill>
                  <a:srgbClr val="248EC2"/>
                </a:solidFill>
                <a:highlight>
                  <a:srgbClr val="FFFFFF"/>
                </a:highlight>
                <a:uFill>
                  <a:noFill/>
                </a:uFill>
                <a:hlinkClick r:id="rId10"/>
              </a:rPr>
              <a:t>Notepad++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>
                <a:solidFill>
                  <a:srgbClr val="248EC2"/>
                </a:solidFill>
                <a:highlight>
                  <a:srgbClr val="FFFFFF"/>
                </a:highlight>
                <a:uFill>
                  <a:noFill/>
                </a:uFill>
                <a:hlinkClick r:id="rId11"/>
              </a:rPr>
              <a:t>NppToR</a:t>
            </a:r>
            <a:endParaRPr>
              <a:solidFill>
                <a:srgbClr val="248EC2"/>
              </a:solidFill>
              <a:highlight>
                <a:srgbClr val="FFFFFF"/>
              </a:highlight>
              <a:uFill>
                <a:noFill/>
              </a:uFill>
              <a:hlinkClick r:id="rId12"/>
            </a:endParaRPr>
          </a:p>
          <a:p>
            <a:pPr indent="-342900" lvl="0" marL="457200" rtl="0">
              <a:lnSpc>
                <a:spcPct val="13975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>
                <a:solidFill>
                  <a:srgbClr val="248EC2"/>
                </a:solidFill>
                <a:highlight>
                  <a:srgbClr val="FFFFFF"/>
                </a:highlight>
                <a:uFill>
                  <a:noFill/>
                </a:uFill>
                <a:hlinkClick r:id="rId13"/>
              </a:rPr>
              <a:t>Nvim-R-Tmux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>
                <a:highlight>
                  <a:srgbClr val="FFFFFF"/>
                </a:highlight>
              </a:rPr>
              <a:t>R working environment based on vim and tmux</a:t>
            </a:r>
            <a:endParaRPr>
              <a:highlight>
                <a:srgbClr val="FFFFFF"/>
              </a:highlight>
            </a:endParaRPr>
          </a:p>
          <a:p>
            <a:pPr indent="-342900" lvl="0" marL="457200" rtl="0">
              <a:lnSpc>
                <a:spcPct val="13975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>
                <a:solidFill>
                  <a:srgbClr val="248EC2"/>
                </a:solidFill>
                <a:highlight>
                  <a:srgbClr val="FFFFFF"/>
                </a:highlight>
                <a:uFill>
                  <a:noFill/>
                </a:uFill>
                <a:hlinkClick r:id="rId14"/>
              </a:rPr>
              <a:t>Emacs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248EC2"/>
                </a:solidFill>
                <a:highlight>
                  <a:srgbClr val="FFFFFF"/>
                </a:highlight>
                <a:uFill>
                  <a:noFill/>
                </a:uFill>
                <a:hlinkClick r:id="rId15"/>
              </a:rPr>
              <a:t>ESS add-on package</a:t>
            </a:r>
            <a:r>
              <a:rPr lang="en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0" lvl="0" marL="0" rtl="0">
              <a:lnSpc>
                <a:spcPct val="139751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Examples: R Working Environments</a:t>
            </a:r>
            <a:endParaRPr sz="2600"/>
          </a:p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800" y="1047625"/>
            <a:ext cx="6578724" cy="384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RStudio: Alternative Working Environment for R</a:t>
            </a:r>
            <a:endParaRPr sz="2600"/>
          </a:p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975" y="1015600"/>
            <a:ext cx="3681900" cy="39590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5105400" y="2038700"/>
            <a:ext cx="39528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Some useful shortcuts:</a:t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Ctrl+Enter</a:t>
            </a: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: send code to R console</a:t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Ctrl+Alt+Enter</a:t>
            </a:r>
            <a:r>
              <a:rPr lang="en">
                <a:solidFill>
                  <a:schemeClr val="dk2"/>
                </a:solidFill>
                <a:highlight>
                  <a:schemeClr val="lt1"/>
                </a:highlight>
              </a:rPr>
              <a:t>: send code to terminal</a:t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Ctrl+Shift+C</a:t>
            </a: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: comment/uncomment</a:t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45720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chemeClr val="dk2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Ctrl+1/2</a:t>
            </a: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: switch window focus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341450" y="641625"/>
            <a:ext cx="81699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New integrated development environment (IDE) for R that works well for beginners and developers.</a:t>
            </a:r>
            <a:endParaRPr>
              <a:solidFill>
                <a:schemeClr val="dk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N</a:t>
            </a:r>
            <a:r>
              <a:rPr lang="en" sz="2600"/>
              <a:t>im-R-Tmux: Terminal-based R Environment</a:t>
            </a:r>
            <a:endParaRPr sz="2600"/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724" y="729724"/>
            <a:ext cx="6911126" cy="429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 Package Repositories</a:t>
            </a:r>
            <a:endParaRPr sz="2600"/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38450" y="1174175"/>
            <a:ext cx="876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CRAN (&gt;11,000 packages) general data analysis - </a:t>
            </a:r>
            <a:r>
              <a:rPr lang="en" u="sng">
                <a:solidFill>
                  <a:schemeClr val="hlink"/>
                </a:solidFill>
                <a:hlinkClick r:id="rId3"/>
              </a:rPr>
              <a:t>URL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Bioconductor (&gt;1,500 packages) bioscience data analysis - </a:t>
            </a:r>
            <a:r>
              <a:rPr lang="en" u="sng">
                <a:solidFill>
                  <a:schemeClr val="hlink"/>
                </a:solidFill>
                <a:hlinkClick r:id="rId4"/>
              </a:rPr>
              <a:t>URL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Omegahat (&gt;90 packages) programming interfaces - </a:t>
            </a:r>
            <a:r>
              <a:rPr lang="en" u="sng">
                <a:solidFill>
                  <a:schemeClr val="hlink"/>
                </a:solidFill>
                <a:hlinkClick r:id="rId5"/>
              </a:rPr>
              <a:t>URL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856250" y="1174175"/>
            <a:ext cx="8767800" cy="22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Overview Slides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Online Tutorial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99999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800"/>
              <a:buChar char=" "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