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Lst>
  <p:sldSz cy="5143500" cx="9144000"/>
  <p:notesSz cx="6858000" cy="9144000"/>
  <p:embeddedFontLst>
    <p:embeddedFont>
      <p:font typeface="Syncopate"/>
      <p:regular r:id="rId72"/>
      <p:bold r:id="rId7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40D7C364-D331-4A87-B830-0459E19A8398}">
  <a:tblStyle styleId="{40D7C364-D331-4A87-B830-0459E19A8398}"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514AADC6-7712-4D32-B3A5-0D7C7D1A0302}" styleName="Table_1">
    <a:wholeTbl>
      <a:tcTxStyle>
        <a:font>
          <a:latin typeface="Arial"/>
          <a:ea typeface="Arial"/>
          <a:cs typeface="Arial"/>
        </a:font>
        <a:srgbClr val="000000"/>
      </a:tcTxStyle>
      <a:tcStyle>
        <a:tcBdr>
          <a:left>
            <a:ln cap="flat" cmpd="sng" w="12700">
              <a:solidFill>
                <a:srgbClr val="9E9E9E"/>
              </a:solidFill>
              <a:prstDash val="solid"/>
              <a:round/>
              <a:headEnd len="sm" w="sm" type="none"/>
              <a:tailEnd len="sm" w="sm" type="none"/>
            </a:ln>
          </a:left>
          <a:right>
            <a:ln cap="flat" cmpd="sng" w="12700">
              <a:solidFill>
                <a:srgbClr val="9E9E9E"/>
              </a:solidFill>
              <a:prstDash val="solid"/>
              <a:round/>
              <a:headEnd len="sm" w="sm" type="none"/>
              <a:tailEnd len="sm" w="sm" type="none"/>
            </a:ln>
          </a:right>
          <a:top>
            <a:ln cap="flat" cmpd="sng" w="12700">
              <a:solidFill>
                <a:srgbClr val="9E9E9E"/>
              </a:solidFill>
              <a:prstDash val="solid"/>
              <a:round/>
              <a:headEnd len="sm" w="sm" type="none"/>
              <a:tailEnd len="sm" w="sm" type="none"/>
            </a:ln>
          </a:top>
          <a:bottom>
            <a:ln cap="flat" cmpd="sng" w="12700">
              <a:solidFill>
                <a:srgbClr val="9E9E9E"/>
              </a:solidFill>
              <a:prstDash val="solid"/>
              <a:round/>
              <a:headEnd len="sm" w="sm" type="none"/>
              <a:tailEnd len="sm" w="sm" type="none"/>
            </a:ln>
          </a:bottom>
          <a:insideH>
            <a:ln cap="flat" cmpd="sng" w="12700">
              <a:solidFill>
                <a:srgbClr val="9E9E9E"/>
              </a:solidFill>
              <a:prstDash val="solid"/>
              <a:round/>
              <a:headEnd len="sm" w="sm" type="none"/>
              <a:tailEnd len="sm" w="sm" type="none"/>
            </a:ln>
          </a:insideH>
          <a:insideV>
            <a:ln cap="flat" cmpd="sng" w="12700">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font" Target="fonts/Syncopate-bold.fntdata"/><Relationship Id="rId72" Type="http://schemas.openxmlformats.org/officeDocument/2006/relationships/font" Target="fonts/Syncopate-regular.fntdata"/><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71" Type="http://schemas.openxmlformats.org/officeDocument/2006/relationships/slide" Target="slides/slide66.xml"/><Relationship Id="rId70" Type="http://schemas.openxmlformats.org/officeDocument/2006/relationships/slide" Target="slides/slide65.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slide" Target="slides/slide63.xml"/><Relationship Id="rId23" Type="http://schemas.openxmlformats.org/officeDocument/2006/relationships/slide" Target="slides/slide18.xml"/><Relationship Id="rId67" Type="http://schemas.openxmlformats.org/officeDocument/2006/relationships/slide" Target="slides/slide62.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slide" Target="slides/slide64.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 name="Shape 54"/>
        <p:cNvGrpSpPr/>
        <p:nvPr/>
      </p:nvGrpSpPr>
      <p:grpSpPr>
        <a:xfrm>
          <a:off x="0" y="0"/>
          <a:ext cx="0" cy="0"/>
          <a:chOff x="0" y="0"/>
          <a:chExt cx="0" cy="0"/>
        </a:xfrm>
      </p:grpSpPr>
      <p:sp>
        <p:nvSpPr>
          <p:cNvPr id="55" name="Shape 55"/>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6" name="Shape 5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Shape 12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2" name="Shape 12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Shape 13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2" name="Shape 13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Shape 13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9" name="Shape 13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Shape 14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6" name="Shape 14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Shape 15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3" name="Shape 15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Shape 15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0" name="Shape 16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Shape 16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7" name="Shape 16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Shape 17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5" name="Shape 17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Shape 1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2" name="Shape 18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Shape 19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1" name="Shape 19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Shape 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4" name="Shape 6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Shape 19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8" name="Shape 19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Shape 20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5" name="Shape 20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 name="Shape 210"/>
        <p:cNvGrpSpPr/>
        <p:nvPr/>
      </p:nvGrpSpPr>
      <p:grpSpPr>
        <a:xfrm>
          <a:off x="0" y="0"/>
          <a:ext cx="0" cy="0"/>
          <a:chOff x="0" y="0"/>
          <a:chExt cx="0" cy="0"/>
        </a:xfrm>
      </p:grpSpPr>
      <p:sp>
        <p:nvSpPr>
          <p:cNvPr id="211" name="Shape 2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2" name="Shape 21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 name="Shape 218"/>
        <p:cNvGrpSpPr/>
        <p:nvPr/>
      </p:nvGrpSpPr>
      <p:grpSpPr>
        <a:xfrm>
          <a:off x="0" y="0"/>
          <a:ext cx="0" cy="0"/>
          <a:chOff x="0" y="0"/>
          <a:chExt cx="0" cy="0"/>
        </a:xfrm>
      </p:grpSpPr>
      <p:sp>
        <p:nvSpPr>
          <p:cNvPr id="219" name="Shape 21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0" name="Shape 22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5" name="Shape 225"/>
        <p:cNvGrpSpPr/>
        <p:nvPr/>
      </p:nvGrpSpPr>
      <p:grpSpPr>
        <a:xfrm>
          <a:off x="0" y="0"/>
          <a:ext cx="0" cy="0"/>
          <a:chOff x="0" y="0"/>
          <a:chExt cx="0" cy="0"/>
        </a:xfrm>
      </p:grpSpPr>
      <p:sp>
        <p:nvSpPr>
          <p:cNvPr id="226" name="Shape 22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7" name="Shape 22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4" name="Shape 234"/>
        <p:cNvGrpSpPr/>
        <p:nvPr/>
      </p:nvGrpSpPr>
      <p:grpSpPr>
        <a:xfrm>
          <a:off x="0" y="0"/>
          <a:ext cx="0" cy="0"/>
          <a:chOff x="0" y="0"/>
          <a:chExt cx="0" cy="0"/>
        </a:xfrm>
      </p:grpSpPr>
      <p:sp>
        <p:nvSpPr>
          <p:cNvPr id="235" name="Shape 23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6" name="Shape 23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1" name="Shape 241"/>
        <p:cNvGrpSpPr/>
        <p:nvPr/>
      </p:nvGrpSpPr>
      <p:grpSpPr>
        <a:xfrm>
          <a:off x="0" y="0"/>
          <a:ext cx="0" cy="0"/>
          <a:chOff x="0" y="0"/>
          <a:chExt cx="0" cy="0"/>
        </a:xfrm>
      </p:grpSpPr>
      <p:sp>
        <p:nvSpPr>
          <p:cNvPr id="242" name="Shape 24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3" name="Shape 24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9" name="Shape 249"/>
        <p:cNvGrpSpPr/>
        <p:nvPr/>
      </p:nvGrpSpPr>
      <p:grpSpPr>
        <a:xfrm>
          <a:off x="0" y="0"/>
          <a:ext cx="0" cy="0"/>
          <a:chOff x="0" y="0"/>
          <a:chExt cx="0" cy="0"/>
        </a:xfrm>
      </p:grpSpPr>
      <p:sp>
        <p:nvSpPr>
          <p:cNvPr id="250" name="Shape 25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1" name="Shape 25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4" name="Shape 394"/>
        <p:cNvGrpSpPr/>
        <p:nvPr/>
      </p:nvGrpSpPr>
      <p:grpSpPr>
        <a:xfrm>
          <a:off x="0" y="0"/>
          <a:ext cx="0" cy="0"/>
          <a:chOff x="0" y="0"/>
          <a:chExt cx="0" cy="0"/>
        </a:xfrm>
      </p:grpSpPr>
      <p:sp>
        <p:nvSpPr>
          <p:cNvPr id="395" name="Shape 39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96" name="Shape 39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1" name="Shape 401"/>
        <p:cNvGrpSpPr/>
        <p:nvPr/>
      </p:nvGrpSpPr>
      <p:grpSpPr>
        <a:xfrm>
          <a:off x="0" y="0"/>
          <a:ext cx="0" cy="0"/>
          <a:chOff x="0" y="0"/>
          <a:chExt cx="0" cy="0"/>
        </a:xfrm>
      </p:grpSpPr>
      <p:sp>
        <p:nvSpPr>
          <p:cNvPr id="402" name="Shape 40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03" name="Shape 40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Shape 7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1" name="Shape 7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8" name="Shape 408"/>
        <p:cNvGrpSpPr/>
        <p:nvPr/>
      </p:nvGrpSpPr>
      <p:grpSpPr>
        <a:xfrm>
          <a:off x="0" y="0"/>
          <a:ext cx="0" cy="0"/>
          <a:chOff x="0" y="0"/>
          <a:chExt cx="0" cy="0"/>
        </a:xfrm>
      </p:grpSpPr>
      <p:sp>
        <p:nvSpPr>
          <p:cNvPr id="409" name="Shape 40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10" name="Shape 41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5" name="Shape 415"/>
        <p:cNvGrpSpPr/>
        <p:nvPr/>
      </p:nvGrpSpPr>
      <p:grpSpPr>
        <a:xfrm>
          <a:off x="0" y="0"/>
          <a:ext cx="0" cy="0"/>
          <a:chOff x="0" y="0"/>
          <a:chExt cx="0" cy="0"/>
        </a:xfrm>
      </p:grpSpPr>
      <p:sp>
        <p:nvSpPr>
          <p:cNvPr id="416" name="Shape 41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17" name="Shape 41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3" name="Shape 423"/>
        <p:cNvGrpSpPr/>
        <p:nvPr/>
      </p:nvGrpSpPr>
      <p:grpSpPr>
        <a:xfrm>
          <a:off x="0" y="0"/>
          <a:ext cx="0" cy="0"/>
          <a:chOff x="0" y="0"/>
          <a:chExt cx="0" cy="0"/>
        </a:xfrm>
      </p:grpSpPr>
      <p:sp>
        <p:nvSpPr>
          <p:cNvPr id="424" name="Shape 42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25" name="Shape 42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1" name="Shape 431"/>
        <p:cNvGrpSpPr/>
        <p:nvPr/>
      </p:nvGrpSpPr>
      <p:grpSpPr>
        <a:xfrm>
          <a:off x="0" y="0"/>
          <a:ext cx="0" cy="0"/>
          <a:chOff x="0" y="0"/>
          <a:chExt cx="0" cy="0"/>
        </a:xfrm>
      </p:grpSpPr>
      <p:sp>
        <p:nvSpPr>
          <p:cNvPr id="432" name="Shape 43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33" name="Shape 43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8" name="Shape 438"/>
        <p:cNvGrpSpPr/>
        <p:nvPr/>
      </p:nvGrpSpPr>
      <p:grpSpPr>
        <a:xfrm>
          <a:off x="0" y="0"/>
          <a:ext cx="0" cy="0"/>
          <a:chOff x="0" y="0"/>
          <a:chExt cx="0" cy="0"/>
        </a:xfrm>
      </p:grpSpPr>
      <p:sp>
        <p:nvSpPr>
          <p:cNvPr id="439" name="Shape 43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40" name="Shape 44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5" name="Shape 445"/>
        <p:cNvGrpSpPr/>
        <p:nvPr/>
      </p:nvGrpSpPr>
      <p:grpSpPr>
        <a:xfrm>
          <a:off x="0" y="0"/>
          <a:ext cx="0" cy="0"/>
          <a:chOff x="0" y="0"/>
          <a:chExt cx="0" cy="0"/>
        </a:xfrm>
      </p:grpSpPr>
      <p:sp>
        <p:nvSpPr>
          <p:cNvPr id="446" name="Shape 44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47" name="Shape 44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2" name="Shape 452"/>
        <p:cNvGrpSpPr/>
        <p:nvPr/>
      </p:nvGrpSpPr>
      <p:grpSpPr>
        <a:xfrm>
          <a:off x="0" y="0"/>
          <a:ext cx="0" cy="0"/>
          <a:chOff x="0" y="0"/>
          <a:chExt cx="0" cy="0"/>
        </a:xfrm>
      </p:grpSpPr>
      <p:sp>
        <p:nvSpPr>
          <p:cNvPr id="453" name="Shape 45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54" name="Shape 45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9" name="Shape 459"/>
        <p:cNvGrpSpPr/>
        <p:nvPr/>
      </p:nvGrpSpPr>
      <p:grpSpPr>
        <a:xfrm>
          <a:off x="0" y="0"/>
          <a:ext cx="0" cy="0"/>
          <a:chOff x="0" y="0"/>
          <a:chExt cx="0" cy="0"/>
        </a:xfrm>
      </p:grpSpPr>
      <p:sp>
        <p:nvSpPr>
          <p:cNvPr id="460" name="Shape 46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61" name="Shape 46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6" name="Shape 466"/>
        <p:cNvGrpSpPr/>
        <p:nvPr/>
      </p:nvGrpSpPr>
      <p:grpSpPr>
        <a:xfrm>
          <a:off x="0" y="0"/>
          <a:ext cx="0" cy="0"/>
          <a:chOff x="0" y="0"/>
          <a:chExt cx="0" cy="0"/>
        </a:xfrm>
      </p:grpSpPr>
      <p:sp>
        <p:nvSpPr>
          <p:cNvPr id="467" name="Shape 46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68" name="Shape 46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3" name="Shape 473"/>
        <p:cNvGrpSpPr/>
        <p:nvPr/>
      </p:nvGrpSpPr>
      <p:grpSpPr>
        <a:xfrm>
          <a:off x="0" y="0"/>
          <a:ext cx="0" cy="0"/>
          <a:chOff x="0" y="0"/>
          <a:chExt cx="0" cy="0"/>
        </a:xfrm>
      </p:grpSpPr>
      <p:sp>
        <p:nvSpPr>
          <p:cNvPr id="474" name="Shape 47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75" name="Shape 47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Shape 7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9" name="Shape 7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0" name="Shape 480"/>
        <p:cNvGrpSpPr/>
        <p:nvPr/>
      </p:nvGrpSpPr>
      <p:grpSpPr>
        <a:xfrm>
          <a:off x="0" y="0"/>
          <a:ext cx="0" cy="0"/>
          <a:chOff x="0" y="0"/>
          <a:chExt cx="0" cy="0"/>
        </a:xfrm>
      </p:grpSpPr>
      <p:sp>
        <p:nvSpPr>
          <p:cNvPr id="481" name="Shape 4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82" name="Shape 48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7" name="Shape 487"/>
        <p:cNvGrpSpPr/>
        <p:nvPr/>
      </p:nvGrpSpPr>
      <p:grpSpPr>
        <a:xfrm>
          <a:off x="0" y="0"/>
          <a:ext cx="0" cy="0"/>
          <a:chOff x="0" y="0"/>
          <a:chExt cx="0" cy="0"/>
        </a:xfrm>
      </p:grpSpPr>
      <p:sp>
        <p:nvSpPr>
          <p:cNvPr id="488" name="Shape 4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89" name="Shape 48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5" name="Shape 495"/>
        <p:cNvGrpSpPr/>
        <p:nvPr/>
      </p:nvGrpSpPr>
      <p:grpSpPr>
        <a:xfrm>
          <a:off x="0" y="0"/>
          <a:ext cx="0" cy="0"/>
          <a:chOff x="0" y="0"/>
          <a:chExt cx="0" cy="0"/>
        </a:xfrm>
      </p:grpSpPr>
      <p:sp>
        <p:nvSpPr>
          <p:cNvPr id="496" name="Shape 49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97" name="Shape 49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2" name="Shape 502"/>
        <p:cNvGrpSpPr/>
        <p:nvPr/>
      </p:nvGrpSpPr>
      <p:grpSpPr>
        <a:xfrm>
          <a:off x="0" y="0"/>
          <a:ext cx="0" cy="0"/>
          <a:chOff x="0" y="0"/>
          <a:chExt cx="0" cy="0"/>
        </a:xfrm>
      </p:grpSpPr>
      <p:sp>
        <p:nvSpPr>
          <p:cNvPr id="503" name="Shape 50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04" name="Shape 50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9" name="Shape 509"/>
        <p:cNvGrpSpPr/>
        <p:nvPr/>
      </p:nvGrpSpPr>
      <p:grpSpPr>
        <a:xfrm>
          <a:off x="0" y="0"/>
          <a:ext cx="0" cy="0"/>
          <a:chOff x="0" y="0"/>
          <a:chExt cx="0" cy="0"/>
        </a:xfrm>
      </p:grpSpPr>
      <p:sp>
        <p:nvSpPr>
          <p:cNvPr id="510" name="Shape 51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11" name="Shape 51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7" name="Shape 517"/>
        <p:cNvGrpSpPr/>
        <p:nvPr/>
      </p:nvGrpSpPr>
      <p:grpSpPr>
        <a:xfrm>
          <a:off x="0" y="0"/>
          <a:ext cx="0" cy="0"/>
          <a:chOff x="0" y="0"/>
          <a:chExt cx="0" cy="0"/>
        </a:xfrm>
      </p:grpSpPr>
      <p:sp>
        <p:nvSpPr>
          <p:cNvPr id="518" name="Shape 51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19" name="Shape 51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4" name="Shape 524"/>
        <p:cNvGrpSpPr/>
        <p:nvPr/>
      </p:nvGrpSpPr>
      <p:grpSpPr>
        <a:xfrm>
          <a:off x="0" y="0"/>
          <a:ext cx="0" cy="0"/>
          <a:chOff x="0" y="0"/>
          <a:chExt cx="0" cy="0"/>
        </a:xfrm>
      </p:grpSpPr>
      <p:sp>
        <p:nvSpPr>
          <p:cNvPr id="525" name="Shape 52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26" name="Shape 52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1" name="Shape 531"/>
        <p:cNvGrpSpPr/>
        <p:nvPr/>
      </p:nvGrpSpPr>
      <p:grpSpPr>
        <a:xfrm>
          <a:off x="0" y="0"/>
          <a:ext cx="0" cy="0"/>
          <a:chOff x="0" y="0"/>
          <a:chExt cx="0" cy="0"/>
        </a:xfrm>
      </p:grpSpPr>
      <p:sp>
        <p:nvSpPr>
          <p:cNvPr id="532" name="Shape 53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33" name="Shape 53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8" name="Shape 538"/>
        <p:cNvGrpSpPr/>
        <p:nvPr/>
      </p:nvGrpSpPr>
      <p:grpSpPr>
        <a:xfrm>
          <a:off x="0" y="0"/>
          <a:ext cx="0" cy="0"/>
          <a:chOff x="0" y="0"/>
          <a:chExt cx="0" cy="0"/>
        </a:xfrm>
      </p:grpSpPr>
      <p:sp>
        <p:nvSpPr>
          <p:cNvPr id="539" name="Shape 53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40" name="Shape 54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5" name="Shape 545"/>
        <p:cNvGrpSpPr/>
        <p:nvPr/>
      </p:nvGrpSpPr>
      <p:grpSpPr>
        <a:xfrm>
          <a:off x="0" y="0"/>
          <a:ext cx="0" cy="0"/>
          <a:chOff x="0" y="0"/>
          <a:chExt cx="0" cy="0"/>
        </a:xfrm>
      </p:grpSpPr>
      <p:sp>
        <p:nvSpPr>
          <p:cNvPr id="546" name="Shape 54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47" name="Shape 54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Shape 8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6" name="Shape 8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2" name="Shape 552"/>
        <p:cNvGrpSpPr/>
        <p:nvPr/>
      </p:nvGrpSpPr>
      <p:grpSpPr>
        <a:xfrm>
          <a:off x="0" y="0"/>
          <a:ext cx="0" cy="0"/>
          <a:chOff x="0" y="0"/>
          <a:chExt cx="0" cy="0"/>
        </a:xfrm>
      </p:grpSpPr>
      <p:sp>
        <p:nvSpPr>
          <p:cNvPr id="553" name="Shape 55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54" name="Shape 55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9" name="Shape 559"/>
        <p:cNvGrpSpPr/>
        <p:nvPr/>
      </p:nvGrpSpPr>
      <p:grpSpPr>
        <a:xfrm>
          <a:off x="0" y="0"/>
          <a:ext cx="0" cy="0"/>
          <a:chOff x="0" y="0"/>
          <a:chExt cx="0" cy="0"/>
        </a:xfrm>
      </p:grpSpPr>
      <p:sp>
        <p:nvSpPr>
          <p:cNvPr id="560" name="Shape 56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61" name="Shape 56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6" name="Shape 566"/>
        <p:cNvGrpSpPr/>
        <p:nvPr/>
      </p:nvGrpSpPr>
      <p:grpSpPr>
        <a:xfrm>
          <a:off x="0" y="0"/>
          <a:ext cx="0" cy="0"/>
          <a:chOff x="0" y="0"/>
          <a:chExt cx="0" cy="0"/>
        </a:xfrm>
      </p:grpSpPr>
      <p:sp>
        <p:nvSpPr>
          <p:cNvPr id="567" name="Shape 56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68" name="Shape 56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3" name="Shape 573"/>
        <p:cNvGrpSpPr/>
        <p:nvPr/>
      </p:nvGrpSpPr>
      <p:grpSpPr>
        <a:xfrm>
          <a:off x="0" y="0"/>
          <a:ext cx="0" cy="0"/>
          <a:chOff x="0" y="0"/>
          <a:chExt cx="0" cy="0"/>
        </a:xfrm>
      </p:grpSpPr>
      <p:sp>
        <p:nvSpPr>
          <p:cNvPr id="574" name="Shape 57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75" name="Shape 57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1" name="Shape 581"/>
        <p:cNvGrpSpPr/>
        <p:nvPr/>
      </p:nvGrpSpPr>
      <p:grpSpPr>
        <a:xfrm>
          <a:off x="0" y="0"/>
          <a:ext cx="0" cy="0"/>
          <a:chOff x="0" y="0"/>
          <a:chExt cx="0" cy="0"/>
        </a:xfrm>
      </p:grpSpPr>
      <p:sp>
        <p:nvSpPr>
          <p:cNvPr id="582" name="Shape 5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83" name="Shape 58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8" name="Shape 588"/>
        <p:cNvGrpSpPr/>
        <p:nvPr/>
      </p:nvGrpSpPr>
      <p:grpSpPr>
        <a:xfrm>
          <a:off x="0" y="0"/>
          <a:ext cx="0" cy="0"/>
          <a:chOff x="0" y="0"/>
          <a:chExt cx="0" cy="0"/>
        </a:xfrm>
      </p:grpSpPr>
      <p:sp>
        <p:nvSpPr>
          <p:cNvPr id="589" name="Shape 5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90" name="Shape 59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5" name="Shape 595"/>
        <p:cNvGrpSpPr/>
        <p:nvPr/>
      </p:nvGrpSpPr>
      <p:grpSpPr>
        <a:xfrm>
          <a:off x="0" y="0"/>
          <a:ext cx="0" cy="0"/>
          <a:chOff x="0" y="0"/>
          <a:chExt cx="0" cy="0"/>
        </a:xfrm>
      </p:grpSpPr>
      <p:sp>
        <p:nvSpPr>
          <p:cNvPr id="596" name="Shape 59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97" name="Shape 59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2" name="Shape 602"/>
        <p:cNvGrpSpPr/>
        <p:nvPr/>
      </p:nvGrpSpPr>
      <p:grpSpPr>
        <a:xfrm>
          <a:off x="0" y="0"/>
          <a:ext cx="0" cy="0"/>
          <a:chOff x="0" y="0"/>
          <a:chExt cx="0" cy="0"/>
        </a:xfrm>
      </p:grpSpPr>
      <p:sp>
        <p:nvSpPr>
          <p:cNvPr id="603" name="Shape 60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04" name="Shape 60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9" name="Shape 609"/>
        <p:cNvGrpSpPr/>
        <p:nvPr/>
      </p:nvGrpSpPr>
      <p:grpSpPr>
        <a:xfrm>
          <a:off x="0" y="0"/>
          <a:ext cx="0" cy="0"/>
          <a:chOff x="0" y="0"/>
          <a:chExt cx="0" cy="0"/>
        </a:xfrm>
      </p:grpSpPr>
      <p:sp>
        <p:nvSpPr>
          <p:cNvPr id="610" name="Shape 61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11" name="Shape 61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6" name="Shape 616"/>
        <p:cNvGrpSpPr/>
        <p:nvPr/>
      </p:nvGrpSpPr>
      <p:grpSpPr>
        <a:xfrm>
          <a:off x="0" y="0"/>
          <a:ext cx="0" cy="0"/>
          <a:chOff x="0" y="0"/>
          <a:chExt cx="0" cy="0"/>
        </a:xfrm>
      </p:grpSpPr>
      <p:sp>
        <p:nvSpPr>
          <p:cNvPr id="617" name="Shape 61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18" name="Shape 61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Shape 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4" name="Shape 9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3" name="Shape 623"/>
        <p:cNvGrpSpPr/>
        <p:nvPr/>
      </p:nvGrpSpPr>
      <p:grpSpPr>
        <a:xfrm>
          <a:off x="0" y="0"/>
          <a:ext cx="0" cy="0"/>
          <a:chOff x="0" y="0"/>
          <a:chExt cx="0" cy="0"/>
        </a:xfrm>
      </p:grpSpPr>
      <p:sp>
        <p:nvSpPr>
          <p:cNvPr id="624" name="Shape 62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25" name="Shape 62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0" name="Shape 630"/>
        <p:cNvGrpSpPr/>
        <p:nvPr/>
      </p:nvGrpSpPr>
      <p:grpSpPr>
        <a:xfrm>
          <a:off x="0" y="0"/>
          <a:ext cx="0" cy="0"/>
          <a:chOff x="0" y="0"/>
          <a:chExt cx="0" cy="0"/>
        </a:xfrm>
      </p:grpSpPr>
      <p:sp>
        <p:nvSpPr>
          <p:cNvPr id="631" name="Shape 63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32" name="Shape 63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7" name="Shape 637"/>
        <p:cNvGrpSpPr/>
        <p:nvPr/>
      </p:nvGrpSpPr>
      <p:grpSpPr>
        <a:xfrm>
          <a:off x="0" y="0"/>
          <a:ext cx="0" cy="0"/>
          <a:chOff x="0" y="0"/>
          <a:chExt cx="0" cy="0"/>
        </a:xfrm>
      </p:grpSpPr>
      <p:sp>
        <p:nvSpPr>
          <p:cNvPr id="638" name="Shape 63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39" name="Shape 63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4" name="Shape 644"/>
        <p:cNvGrpSpPr/>
        <p:nvPr/>
      </p:nvGrpSpPr>
      <p:grpSpPr>
        <a:xfrm>
          <a:off x="0" y="0"/>
          <a:ext cx="0" cy="0"/>
          <a:chOff x="0" y="0"/>
          <a:chExt cx="0" cy="0"/>
        </a:xfrm>
      </p:grpSpPr>
      <p:sp>
        <p:nvSpPr>
          <p:cNvPr id="645" name="Shape 64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46" name="Shape 64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1" name="Shape 651"/>
        <p:cNvGrpSpPr/>
        <p:nvPr/>
      </p:nvGrpSpPr>
      <p:grpSpPr>
        <a:xfrm>
          <a:off x="0" y="0"/>
          <a:ext cx="0" cy="0"/>
          <a:chOff x="0" y="0"/>
          <a:chExt cx="0" cy="0"/>
        </a:xfrm>
      </p:grpSpPr>
      <p:sp>
        <p:nvSpPr>
          <p:cNvPr id="652" name="Shape 65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53" name="Shape 65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8" name="Shape 658"/>
        <p:cNvGrpSpPr/>
        <p:nvPr/>
      </p:nvGrpSpPr>
      <p:grpSpPr>
        <a:xfrm>
          <a:off x="0" y="0"/>
          <a:ext cx="0" cy="0"/>
          <a:chOff x="0" y="0"/>
          <a:chExt cx="0" cy="0"/>
        </a:xfrm>
      </p:grpSpPr>
      <p:sp>
        <p:nvSpPr>
          <p:cNvPr id="659" name="Shape 65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60" name="Shape 66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5" name="Shape 665"/>
        <p:cNvGrpSpPr/>
        <p:nvPr/>
      </p:nvGrpSpPr>
      <p:grpSpPr>
        <a:xfrm>
          <a:off x="0" y="0"/>
          <a:ext cx="0" cy="0"/>
          <a:chOff x="0" y="0"/>
          <a:chExt cx="0" cy="0"/>
        </a:xfrm>
      </p:grpSpPr>
      <p:sp>
        <p:nvSpPr>
          <p:cNvPr id="666" name="Shape 66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67" name="Shape 66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Shape 10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1" name="Shape 10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Shape 10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8" name="Shape 10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Shape 11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5" name="Shape 11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0" name="Shape 10"/>
        <p:cNvGrpSpPr/>
        <p:nvPr/>
      </p:nvGrpSpPr>
      <p:grpSpPr>
        <a:xfrm>
          <a:off x="0" y="0"/>
          <a:ext cx="0" cy="0"/>
          <a:chOff x="0" y="0"/>
          <a:chExt cx="0" cy="0"/>
        </a:xfrm>
      </p:grpSpPr>
      <p:sp>
        <p:nvSpPr>
          <p:cNvPr id="11" name="Shape 11"/>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Clr>
                <a:srgbClr val="2A528F"/>
              </a:buClr>
              <a:buSzPts val="5200"/>
              <a:buNone/>
              <a:defRPr sz="5200">
                <a:solidFill>
                  <a:srgbClr val="2A528F"/>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2" name="Shape 1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Clr>
                <a:srgbClr val="2A528F"/>
              </a:buClr>
              <a:buSzPts val="3600"/>
              <a:buNone/>
              <a:defRPr sz="3600">
                <a:solidFill>
                  <a:srgbClr val="2A528F"/>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3" name="Shape 1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6" name="Shape 46"/>
        <p:cNvGrpSpPr/>
        <p:nvPr/>
      </p:nvGrpSpPr>
      <p:grpSpPr>
        <a:xfrm>
          <a:off x="0" y="0"/>
          <a:ext cx="0" cy="0"/>
          <a:chOff x="0" y="0"/>
          <a:chExt cx="0" cy="0"/>
        </a:xfrm>
      </p:grpSpPr>
      <p:sp>
        <p:nvSpPr>
          <p:cNvPr id="47" name="Shape 47"/>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8" name="Shape 48"/>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9" name="Shape 4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pic>
        <p:nvPicPr>
          <p:cNvPr descr="logo.png" id="50" name="Shape 50"/>
          <p:cNvPicPr preferRelativeResize="0"/>
          <p:nvPr/>
        </p:nvPicPr>
        <p:blipFill>
          <a:blip r:embed="rId2">
            <a:alphaModFix/>
          </a:blip>
          <a:stretch>
            <a:fillRect/>
          </a:stretch>
        </p:blipFill>
        <p:spPr>
          <a:xfrm>
            <a:off x="8296700" y="46025"/>
            <a:ext cx="792599" cy="792599"/>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1" name="Shape 51"/>
        <p:cNvGrpSpPr/>
        <p:nvPr/>
      </p:nvGrpSpPr>
      <p:grpSpPr>
        <a:xfrm>
          <a:off x="0" y="0"/>
          <a:ext cx="0" cy="0"/>
          <a:chOff x="0" y="0"/>
          <a:chExt cx="0" cy="0"/>
        </a:xfrm>
      </p:grpSpPr>
      <p:sp>
        <p:nvSpPr>
          <p:cNvPr id="52" name="Shape 5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pic>
        <p:nvPicPr>
          <p:cNvPr descr="logo.png" id="53" name="Shape 53"/>
          <p:cNvPicPr preferRelativeResize="0"/>
          <p:nvPr/>
        </p:nvPicPr>
        <p:blipFill>
          <a:blip r:embed="rId2">
            <a:alphaModFix/>
          </a:blip>
          <a:stretch>
            <a:fillRect/>
          </a:stretch>
        </p:blipFill>
        <p:spPr>
          <a:xfrm>
            <a:off x="8296700" y="46025"/>
            <a:ext cx="792599" cy="792599"/>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4" name="Shape 14"/>
        <p:cNvGrpSpPr/>
        <p:nvPr/>
      </p:nvGrpSpPr>
      <p:grpSpPr>
        <a:xfrm>
          <a:off x="0" y="0"/>
          <a:ext cx="0" cy="0"/>
          <a:chOff x="0" y="0"/>
          <a:chExt cx="0" cy="0"/>
        </a:xfrm>
      </p:grpSpPr>
      <p:sp>
        <p:nvSpPr>
          <p:cNvPr id="15" name="Shape 15"/>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Clr>
                <a:srgbClr val="2A528F"/>
              </a:buClr>
              <a:buSzPts val="3600"/>
              <a:buNone/>
              <a:defRPr sz="3600">
                <a:solidFill>
                  <a:srgbClr val="2A528F"/>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6" name="Shape 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7" name="Shape 17"/>
        <p:cNvGrpSpPr/>
        <p:nvPr/>
      </p:nvGrpSpPr>
      <p:grpSpPr>
        <a:xfrm>
          <a:off x="0" y="0"/>
          <a:ext cx="0" cy="0"/>
          <a:chOff x="0" y="0"/>
          <a:chExt cx="0" cy="0"/>
        </a:xfrm>
      </p:grpSpPr>
      <p:sp>
        <p:nvSpPr>
          <p:cNvPr id="18" name="Shape 18"/>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Clr>
                <a:srgbClr val="2A528F"/>
              </a:buClr>
              <a:buSzPts val="2800"/>
              <a:buNone/>
              <a:defRPr>
                <a:solidFill>
                  <a:srgbClr val="2A528F"/>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9" name="Shape 19"/>
          <p:cNvSpPr txBox="1"/>
          <p:nvPr>
            <p:ph idx="1" type="body"/>
          </p:nvPr>
        </p:nvSpPr>
        <p:spPr>
          <a:xfrm>
            <a:off x="94250" y="1174175"/>
            <a:ext cx="87678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0" name="Shape 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1" name="Shape 21"/>
        <p:cNvGrpSpPr/>
        <p:nvPr/>
      </p:nvGrpSpPr>
      <p:grpSpPr>
        <a:xfrm>
          <a:off x="0" y="0"/>
          <a:ext cx="0" cy="0"/>
          <a:chOff x="0" y="0"/>
          <a:chExt cx="0" cy="0"/>
        </a:xfrm>
      </p:grpSpPr>
      <p:sp>
        <p:nvSpPr>
          <p:cNvPr id="22" name="Shape 22"/>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3" name="Shape 23"/>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Shape 24"/>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5" name="Shape 2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6" name="Shape 26"/>
        <p:cNvGrpSpPr/>
        <p:nvPr/>
      </p:nvGrpSpPr>
      <p:grpSpPr>
        <a:xfrm>
          <a:off x="0" y="0"/>
          <a:ext cx="0" cy="0"/>
          <a:chOff x="0" y="0"/>
          <a:chExt cx="0" cy="0"/>
        </a:xfrm>
      </p:grpSpPr>
      <p:sp>
        <p:nvSpPr>
          <p:cNvPr id="27" name="Shape 27"/>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8" name="Shape 2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9" name="Shape 29"/>
        <p:cNvGrpSpPr/>
        <p:nvPr/>
      </p:nvGrpSpPr>
      <p:grpSpPr>
        <a:xfrm>
          <a:off x="0" y="0"/>
          <a:ext cx="0" cy="0"/>
          <a:chOff x="0" y="0"/>
          <a:chExt cx="0" cy="0"/>
        </a:xfrm>
      </p:grpSpPr>
      <p:sp>
        <p:nvSpPr>
          <p:cNvPr id="30" name="Shape 30"/>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1" name="Shape 31"/>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2" name="Shape 3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3" name="Shape 33"/>
        <p:cNvGrpSpPr/>
        <p:nvPr/>
      </p:nvGrpSpPr>
      <p:grpSpPr>
        <a:xfrm>
          <a:off x="0" y="0"/>
          <a:ext cx="0" cy="0"/>
          <a:chOff x="0" y="0"/>
          <a:chExt cx="0" cy="0"/>
        </a:xfrm>
      </p:grpSpPr>
      <p:sp>
        <p:nvSpPr>
          <p:cNvPr id="34" name="Shape 34"/>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5" name="Shape 3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6" name="Shape 36"/>
        <p:cNvGrpSpPr/>
        <p:nvPr/>
      </p:nvGrpSpPr>
      <p:grpSpPr>
        <a:xfrm>
          <a:off x="0" y="0"/>
          <a:ext cx="0" cy="0"/>
          <a:chOff x="0" y="0"/>
          <a:chExt cx="0" cy="0"/>
        </a:xfrm>
      </p:grpSpPr>
      <p:sp>
        <p:nvSpPr>
          <p:cNvPr id="37" name="Shape 37"/>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 name="Shape 38"/>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9" name="Shape 3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0" name="Shape 40"/>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1" name="Shape 4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2" name="Shape 42"/>
        <p:cNvGrpSpPr/>
        <p:nvPr/>
      </p:nvGrpSpPr>
      <p:grpSpPr>
        <a:xfrm>
          <a:off x="0" y="0"/>
          <a:ext cx="0" cy="0"/>
          <a:chOff x="0" y="0"/>
          <a:chExt cx="0" cy="0"/>
        </a:xfrm>
      </p:grpSpPr>
      <p:sp>
        <p:nvSpPr>
          <p:cNvPr id="43" name="Shape 43"/>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4" name="Shape 4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pic>
        <p:nvPicPr>
          <p:cNvPr descr="logo.png" id="45" name="Shape 45"/>
          <p:cNvPicPr preferRelativeResize="0"/>
          <p:nvPr/>
        </p:nvPicPr>
        <p:blipFill>
          <a:blip r:embed="rId2">
            <a:alphaModFix/>
          </a:blip>
          <a:stretch>
            <a:fillRect/>
          </a:stretch>
        </p:blipFill>
        <p:spPr>
          <a:xfrm>
            <a:off x="8296700" y="46025"/>
            <a:ext cx="792599" cy="792599"/>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a:spcBef>
                <a:spcPts val="0"/>
              </a:spcBef>
              <a:spcAft>
                <a:spcPts val="0"/>
              </a:spcAft>
              <a:buNone/>
            </a:pPr>
            <a:fld id="{00000000-1234-1234-1234-123412341234}" type="slidenum">
              <a:rPr lang="en"/>
              <a:t>‹#›</a:t>
            </a:fld>
            <a:endParaRPr/>
          </a:p>
        </p:txBody>
      </p:sp>
      <p:sp>
        <p:nvSpPr>
          <p:cNvPr id="9" name="Shape 9"/>
          <p:cNvSpPr txBox="1"/>
          <p:nvPr/>
        </p:nvSpPr>
        <p:spPr>
          <a:xfrm>
            <a:off x="8065425" y="-82775"/>
            <a:ext cx="1151400" cy="893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2F5B9D"/>
                </a:solidFill>
                <a:latin typeface="Syncopate"/>
                <a:ea typeface="Syncopate"/>
                <a:cs typeface="Syncopate"/>
                <a:sym typeface="Syncopate"/>
              </a:rPr>
              <a:t>GEN</a:t>
            </a:r>
            <a:endParaRPr sz="2400">
              <a:solidFill>
                <a:srgbClr val="2F5B9D"/>
              </a:solidFill>
              <a:latin typeface="Syncopate"/>
              <a:ea typeface="Syncopate"/>
              <a:cs typeface="Syncopate"/>
              <a:sym typeface="Syncopate"/>
            </a:endParaRPr>
          </a:p>
          <a:p>
            <a:pPr indent="0" lvl="0" marL="0" rtl="0" algn="ctr">
              <a:spcBef>
                <a:spcPts val="0"/>
              </a:spcBef>
              <a:spcAft>
                <a:spcPts val="0"/>
              </a:spcAft>
              <a:buNone/>
            </a:pPr>
            <a:r>
              <a:rPr lang="en" sz="2400">
                <a:solidFill>
                  <a:srgbClr val="2F5B9D"/>
                </a:solidFill>
                <a:latin typeface="Syncopate"/>
                <a:ea typeface="Syncopate"/>
                <a:cs typeface="Syncopate"/>
                <a:sym typeface="Syncopate"/>
              </a:rPr>
              <a:t>242</a:t>
            </a:r>
            <a:endParaRPr sz="2400">
              <a:solidFill>
                <a:srgbClr val="2F5B9D"/>
              </a:solidFill>
              <a:latin typeface="Syncopate"/>
              <a:ea typeface="Syncopate"/>
              <a:cs typeface="Syncopate"/>
              <a:sym typeface="Syncopate"/>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0.png"/><Relationship Id="rId4" Type="http://schemas.openxmlformats.org/officeDocument/2006/relationships/hyperlink" Target="ftp://ftp.ncbi.nih.gov/blast/matrices/"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1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16.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6.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7.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1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5.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hyperlink" Target="http://fasta.bioch.virginia.edu/fasta/fasta_list.html" TargetMode="Externa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17.gif"/></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5.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 Id="rId3" Type="http://schemas.openxmlformats.org/officeDocument/2006/relationships/hyperlink" Target="http://www.ncbi.nlm.nih.gov/BLAST" TargetMode="Externa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 Id="rId3" Type="http://schemas.openxmlformats.org/officeDocument/2006/relationships/hyperlink" Target="http://fasta.bioch.virginia.edu/fasta/fasta_list.html"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 Id="rId3" Type="http://schemas.openxmlformats.org/officeDocument/2006/relationships/hyperlink" Target="http://emboss.bioinfo.ucr.edu/" TargetMode="External"/><Relationship Id="rId4" Type="http://schemas.openxmlformats.org/officeDocument/2006/relationships/hyperlink" Target="https://blast.ncbi.nlm.nih.gov/Blast.cgi?PAGE_TYPE=BlastSearch&amp;BLAST_SPEC=blast2seq&amp;LINK_LOC=align2seq" TargetMode="External"/><Relationship Id="rId9" Type="http://schemas.openxmlformats.org/officeDocument/2006/relationships/hyperlink" Target="http://fasta.bioch.virginia.edu/fasta/fasta_list.html" TargetMode="External"/><Relationship Id="rId5" Type="http://schemas.openxmlformats.org/officeDocument/2006/relationships/hyperlink" Target="http://emboss.bioinfo.ucr.edu/" TargetMode="External"/><Relationship Id="rId6" Type="http://schemas.openxmlformats.org/officeDocument/2006/relationships/hyperlink" Target="https://blast.ncbi.nlm.nih.gov/Blast.cgi" TargetMode="External"/><Relationship Id="rId7" Type="http://schemas.openxmlformats.org/officeDocument/2006/relationships/hyperlink" Target="https://blast.ncbi.nlm.nih.gov/Blast.cgi?CMD=Web&amp;PAGE_TYPE=BlastDocs&amp;DOC_TYPE=Download" TargetMode="External"/><Relationship Id="rId8" Type="http://schemas.openxmlformats.org/officeDocument/2006/relationships/hyperlink" Target="http://fasta.bioch.virginia.edu/fasta/fasta_list.html" TargetMode="Externa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 Id="rId3" Type="http://schemas.openxmlformats.org/officeDocument/2006/relationships/hyperlink" Target="http://girke.bioinformatics.ucr.edu/GEN242/mydoc_homework_04.html" TargetMode="Externa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 Id="rId3" Type="http://schemas.openxmlformats.org/officeDocument/2006/relationships/hyperlink" Target="http://www.hubmed.org/display.cgi?uids=2231712" TargetMode="External"/><Relationship Id="rId4" Type="http://schemas.openxmlformats.org/officeDocument/2006/relationships/hyperlink" Target="http://www.hubmed.org/display.cgi?uids=7166760" TargetMode="External"/><Relationship Id="rId5" Type="http://schemas.openxmlformats.org/officeDocument/2006/relationships/hyperlink" Target="http://www.hubmed.org/display.cgi?uids=1438297" TargetMode="Externa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 Id="rId3" Type="http://schemas.openxmlformats.org/officeDocument/2006/relationships/hyperlink" Target="http://www.hubmed.org/display.cgi?uids=5420325" TargetMode="External"/><Relationship Id="rId4" Type="http://schemas.openxmlformats.org/officeDocument/2006/relationships/hyperlink" Target="http://www.hubmed.org/display.cgi?uids=7265238"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 name="Shape 57"/>
        <p:cNvGrpSpPr/>
        <p:nvPr/>
      </p:nvGrpSpPr>
      <p:grpSpPr>
        <a:xfrm>
          <a:off x="0" y="0"/>
          <a:ext cx="0" cy="0"/>
          <a:chOff x="0" y="0"/>
          <a:chExt cx="0" cy="0"/>
        </a:xfrm>
      </p:grpSpPr>
      <p:sp>
        <p:nvSpPr>
          <p:cNvPr id="58" name="Shape 58"/>
          <p:cNvSpPr txBox="1"/>
          <p:nvPr>
            <p:ph type="ctrTitle"/>
          </p:nvPr>
        </p:nvSpPr>
        <p:spPr>
          <a:xfrm>
            <a:off x="311708" y="668375"/>
            <a:ext cx="8520600" cy="2052600"/>
          </a:xfrm>
          <a:prstGeom prst="rect">
            <a:avLst/>
          </a:prstGeom>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en" sz="3600">
                <a:solidFill>
                  <a:srgbClr val="2F5B9D"/>
                </a:solidFill>
              </a:rPr>
              <a:t>Sequence Alignments and Similarity Searching</a:t>
            </a:r>
            <a:endParaRPr sz="3600"/>
          </a:p>
        </p:txBody>
      </p:sp>
      <p:sp>
        <p:nvSpPr>
          <p:cNvPr id="59" name="Shape 5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
        <p:nvSpPr>
          <p:cNvPr id="60" name="Shape 60"/>
          <p:cNvSpPr txBox="1"/>
          <p:nvPr/>
        </p:nvSpPr>
        <p:spPr>
          <a:xfrm>
            <a:off x="276025" y="3315350"/>
            <a:ext cx="8328000" cy="1043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800">
                <a:solidFill>
                  <a:schemeClr val="dk2"/>
                </a:solidFill>
              </a:rPr>
              <a:t>Thomas Girke</a:t>
            </a:r>
            <a:endParaRPr sz="1800">
              <a:solidFill>
                <a:schemeClr val="dk2"/>
              </a:solidFill>
            </a:endParaRPr>
          </a:p>
          <a:p>
            <a:pPr indent="0" lvl="0" marL="0" rtl="0" algn="ctr">
              <a:spcBef>
                <a:spcPts val="0"/>
              </a:spcBef>
              <a:spcAft>
                <a:spcPts val="0"/>
              </a:spcAft>
              <a:buClr>
                <a:schemeClr val="dk1"/>
              </a:buClr>
              <a:buSzPts val="1100"/>
              <a:buFont typeface="Arial"/>
              <a:buNone/>
            </a:pPr>
            <a:r>
              <a:t/>
            </a:r>
            <a:endParaRPr sz="1800">
              <a:solidFill>
                <a:schemeClr val="dk2"/>
              </a:solidFill>
            </a:endParaRPr>
          </a:p>
          <a:p>
            <a:pPr indent="0" lvl="0" marL="0" rtl="0" algn="ctr">
              <a:spcBef>
                <a:spcPts val="0"/>
              </a:spcBef>
              <a:spcAft>
                <a:spcPts val="0"/>
              </a:spcAft>
              <a:buClr>
                <a:schemeClr val="dk1"/>
              </a:buClr>
              <a:buSzPts val="1100"/>
              <a:buFont typeface="Arial"/>
              <a:buNone/>
            </a:pPr>
            <a:r>
              <a:rPr lang="en" sz="1800">
                <a:solidFill>
                  <a:schemeClr val="dk2"/>
                </a:solidFill>
              </a:rPr>
              <a:t>April 17, 2018</a:t>
            </a:r>
            <a:endParaRPr sz="1800">
              <a:solidFill>
                <a:schemeClr val="dk2"/>
              </a:solidFill>
            </a:endParaRPr>
          </a:p>
          <a:p>
            <a:pPr indent="0" lvl="0" marL="0" algn="ctr">
              <a:spcBef>
                <a:spcPts val="0"/>
              </a:spcBef>
              <a:spcAft>
                <a:spcPts val="0"/>
              </a:spcAft>
              <a:buNone/>
            </a:pPr>
            <a:r>
              <a:t/>
            </a:r>
            <a:endParaRPr sz="1800"/>
          </a:p>
        </p:txBody>
      </p:sp>
      <p:sp>
        <p:nvSpPr>
          <p:cNvPr id="61" name="Shape 61"/>
          <p:cNvSpPr txBox="1"/>
          <p:nvPr>
            <p:ph idx="1" type="subTitle"/>
          </p:nvPr>
        </p:nvSpPr>
        <p:spPr>
          <a:xfrm>
            <a:off x="311700" y="2224525"/>
            <a:ext cx="8520600" cy="792600"/>
          </a:xfrm>
          <a:prstGeom prst="rect">
            <a:avLst/>
          </a:prstGeom>
        </p:spPr>
        <p:txBody>
          <a:bodyPr anchorCtr="0" anchor="t" bIns="91425" lIns="91425" spcFirstLastPara="1" rIns="91425" wrap="square" tIns="91425">
            <a:noAutofit/>
          </a:bodyPr>
          <a:lstStyle/>
          <a:p>
            <a:pPr indent="0" lvl="0" marL="0">
              <a:spcBef>
                <a:spcPts val="0"/>
              </a:spcBef>
              <a:spcAft>
                <a:spcPts val="0"/>
              </a:spcAft>
              <a:buClr>
                <a:schemeClr val="dk1"/>
              </a:buClr>
              <a:buSzPts val="1100"/>
              <a:buFont typeface="Arial"/>
              <a:buNone/>
            </a:pPr>
            <a:r>
              <a:rPr lang="en" sz="2400"/>
              <a:t>Data Analysis in Genome Biology</a:t>
            </a:r>
            <a:endParaRPr sz="2400"/>
          </a:p>
          <a:p>
            <a:pPr indent="0" lvl="0" marL="0" rtl="0">
              <a:spcBef>
                <a:spcPts val="0"/>
              </a:spcBef>
              <a:spcAft>
                <a:spcPts val="0"/>
              </a:spcAft>
              <a:buClr>
                <a:schemeClr val="dk1"/>
              </a:buClr>
              <a:buSzPts val="1100"/>
              <a:buFont typeface="Arial"/>
              <a:buNone/>
            </a:pPr>
            <a:r>
              <a:rPr lang="en" sz="2400"/>
              <a:t>GEN242</a:t>
            </a:r>
            <a:endParaRPr sz="2400"/>
          </a:p>
          <a:p>
            <a:pPr indent="0" lvl="0" marL="0">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Shape 124"/>
          <p:cNvSpPr txBox="1"/>
          <p:nvPr>
            <p:ph type="title"/>
          </p:nvPr>
        </p:nvSpPr>
        <p:spPr>
          <a:xfrm>
            <a:off x="311700" y="1402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2600"/>
              <a:t>Dot Matrix: Plot of Pairwise Sequence Similarities</a:t>
            </a:r>
            <a:endParaRPr sz="2600"/>
          </a:p>
        </p:txBody>
      </p:sp>
      <p:sp>
        <p:nvSpPr>
          <p:cNvPr id="125" name="Shape 125"/>
          <p:cNvSpPr txBox="1"/>
          <p:nvPr>
            <p:ph idx="1" type="body"/>
          </p:nvPr>
        </p:nvSpPr>
        <p:spPr>
          <a:xfrm>
            <a:off x="94250" y="3164525"/>
            <a:ext cx="3790800" cy="1056600"/>
          </a:xfrm>
          <a:prstGeom prst="rect">
            <a:avLst/>
          </a:prstGeom>
        </p:spPr>
        <p:txBody>
          <a:bodyPr anchorCtr="0" anchor="t" bIns="91425" lIns="91425" spcFirstLastPara="1" rIns="91425" wrap="square" tIns="91425">
            <a:noAutofit/>
          </a:bodyPr>
          <a:lstStyle/>
          <a:p>
            <a:pPr indent="-330200" lvl="0" marL="457200" rtl="0">
              <a:spcBef>
                <a:spcPts val="0"/>
              </a:spcBef>
              <a:spcAft>
                <a:spcPts val="0"/>
              </a:spcAft>
              <a:buSzPts val="1600"/>
              <a:buChar char="○"/>
            </a:pPr>
            <a:r>
              <a:rPr lang="en" sz="1600"/>
              <a:t>Useful to identify: insertions, deletions and repetitive regions.</a:t>
            </a:r>
            <a:endParaRPr sz="1600"/>
          </a:p>
          <a:p>
            <a:pPr indent="-330200" lvl="0" marL="457200" rtl="0">
              <a:spcBef>
                <a:spcPts val="1000"/>
              </a:spcBef>
              <a:spcAft>
                <a:spcPts val="0"/>
              </a:spcAft>
              <a:buSzPts val="1600"/>
              <a:buChar char="○"/>
            </a:pPr>
            <a:r>
              <a:rPr lang="en" sz="1600"/>
              <a:t>Commonly used to compare entire chromosomes.</a:t>
            </a:r>
            <a:endParaRPr sz="1600"/>
          </a:p>
        </p:txBody>
      </p:sp>
      <p:sp>
        <p:nvSpPr>
          <p:cNvPr id="126" name="Shape 12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pic>
        <p:nvPicPr>
          <p:cNvPr descr="dotplot.png" id="127" name="Shape 127"/>
          <p:cNvPicPr preferRelativeResize="0"/>
          <p:nvPr/>
        </p:nvPicPr>
        <p:blipFill rotWithShape="1">
          <a:blip r:embed="rId3">
            <a:alphaModFix/>
          </a:blip>
          <a:srcRect b="3915" l="4021" r="0" t="3294"/>
          <a:stretch/>
        </p:blipFill>
        <p:spPr>
          <a:xfrm>
            <a:off x="4053150" y="926000"/>
            <a:ext cx="4009975" cy="3858050"/>
          </a:xfrm>
          <a:prstGeom prst="rect">
            <a:avLst/>
          </a:prstGeom>
          <a:noFill/>
          <a:ln>
            <a:noFill/>
          </a:ln>
        </p:spPr>
      </p:pic>
      <p:sp>
        <p:nvSpPr>
          <p:cNvPr id="128" name="Shape 128"/>
          <p:cNvSpPr txBox="1"/>
          <p:nvPr/>
        </p:nvSpPr>
        <p:spPr>
          <a:xfrm rot="-5400000">
            <a:off x="3335150" y="2472925"/>
            <a:ext cx="1142400" cy="1950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1200">
                <a:solidFill>
                  <a:schemeClr val="dk2"/>
                </a:solidFill>
              </a:rPr>
              <a:t>Dros </a:t>
            </a:r>
            <a:r>
              <a:rPr lang="en" sz="1200">
                <a:solidFill>
                  <a:schemeClr val="dk2"/>
                </a:solidFill>
              </a:rPr>
              <a:t>hsp22</a:t>
            </a:r>
            <a:endParaRPr sz="1200">
              <a:solidFill>
                <a:schemeClr val="dk2"/>
              </a:solidFill>
            </a:endParaRPr>
          </a:p>
        </p:txBody>
      </p:sp>
      <p:sp>
        <p:nvSpPr>
          <p:cNvPr id="129" name="Shape 129"/>
          <p:cNvSpPr txBox="1"/>
          <p:nvPr/>
        </p:nvSpPr>
        <p:spPr>
          <a:xfrm>
            <a:off x="5668975" y="4686325"/>
            <a:ext cx="1131900" cy="195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200">
                <a:solidFill>
                  <a:schemeClr val="dk2"/>
                </a:solidFill>
              </a:rPr>
              <a:t>Dros </a:t>
            </a:r>
            <a:r>
              <a:rPr lang="en" sz="1200">
                <a:solidFill>
                  <a:schemeClr val="dk2"/>
                </a:solidFill>
              </a:rPr>
              <a:t>hsp23</a:t>
            </a:r>
            <a:endParaRPr sz="1200">
              <a:solidFill>
                <a:schemeClr val="dk2"/>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Shape 134"/>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2600"/>
              <a:t>Sequence Alignment Concepts</a:t>
            </a:r>
            <a:endParaRPr sz="2600"/>
          </a:p>
        </p:txBody>
      </p:sp>
      <p:sp>
        <p:nvSpPr>
          <p:cNvPr id="135" name="Shape 13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pic>
        <p:nvPicPr>
          <p:cNvPr descr="prefix-12.png" id="136" name="Shape 136"/>
          <p:cNvPicPr preferRelativeResize="0"/>
          <p:nvPr/>
        </p:nvPicPr>
        <p:blipFill rotWithShape="1">
          <a:blip r:embed="rId3">
            <a:alphaModFix/>
          </a:blip>
          <a:srcRect b="9335" l="0" r="0" t="14946"/>
          <a:stretch/>
        </p:blipFill>
        <p:spPr>
          <a:xfrm>
            <a:off x="1295400" y="921000"/>
            <a:ext cx="6858001" cy="389462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Shape 141"/>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Outline</a:t>
            </a:r>
            <a:endParaRPr/>
          </a:p>
        </p:txBody>
      </p:sp>
      <p:sp>
        <p:nvSpPr>
          <p:cNvPr id="142" name="Shape 142"/>
          <p:cNvSpPr txBox="1"/>
          <p:nvPr>
            <p:ph idx="1" type="body"/>
          </p:nvPr>
        </p:nvSpPr>
        <p:spPr>
          <a:xfrm>
            <a:off x="94250" y="640775"/>
            <a:ext cx="8767800" cy="2241600"/>
          </a:xfrm>
          <a:prstGeom prst="rect">
            <a:avLst/>
          </a:prstGeom>
        </p:spPr>
        <p:txBody>
          <a:bodyPr anchorCtr="0" anchor="t" bIns="91425" lIns="91425" spcFirstLastPara="1" rIns="91425" wrap="square" tIns="91425">
            <a:noAutofit/>
          </a:bodyPr>
          <a:lstStyle/>
          <a:p>
            <a:pPr indent="0" lvl="0" marL="457200" rtl="0">
              <a:spcBef>
                <a:spcPts val="0"/>
              </a:spcBef>
              <a:spcAft>
                <a:spcPts val="0"/>
              </a:spcAft>
              <a:buNone/>
            </a:pPr>
            <a:r>
              <a:rPr lang="en" sz="1600">
                <a:solidFill>
                  <a:srgbClr val="999999"/>
                </a:solidFill>
              </a:rPr>
              <a:t>Utilities of Sequence Alignments</a:t>
            </a:r>
            <a:endParaRPr sz="1600">
              <a:solidFill>
                <a:srgbClr val="999999"/>
              </a:solidFill>
            </a:endParaRPr>
          </a:p>
          <a:p>
            <a:pPr indent="0" lvl="0" marL="457200" rtl="0">
              <a:spcBef>
                <a:spcPts val="0"/>
              </a:spcBef>
              <a:spcAft>
                <a:spcPts val="0"/>
              </a:spcAft>
              <a:buNone/>
            </a:pPr>
            <a:r>
              <a:rPr lang="en" sz="1600"/>
              <a:t>Pairwise Alignment Algorithms</a:t>
            </a:r>
            <a:endParaRPr sz="1600"/>
          </a:p>
          <a:p>
            <a:pPr indent="0" lvl="0" marL="914400" rtl="0">
              <a:spcBef>
                <a:spcPts val="0"/>
              </a:spcBef>
              <a:spcAft>
                <a:spcPts val="0"/>
              </a:spcAft>
              <a:buNone/>
            </a:pPr>
            <a:r>
              <a:rPr lang="en" sz="1600"/>
              <a:t>Pairwise Alignment</a:t>
            </a:r>
            <a:endParaRPr sz="1600"/>
          </a:p>
          <a:p>
            <a:pPr indent="0" lvl="0" marL="914400" rtl="0">
              <a:spcBef>
                <a:spcPts val="0"/>
              </a:spcBef>
              <a:spcAft>
                <a:spcPts val="0"/>
              </a:spcAft>
              <a:buNone/>
            </a:pPr>
            <a:r>
              <a:rPr lang="en" sz="1600">
                <a:solidFill>
                  <a:srgbClr val="999999"/>
                </a:solidFill>
              </a:rPr>
              <a:t>Example of Substitution Matrices</a:t>
            </a:r>
            <a:endParaRPr sz="1600">
              <a:solidFill>
                <a:srgbClr val="999999"/>
              </a:solidFill>
            </a:endParaRPr>
          </a:p>
          <a:p>
            <a:pPr indent="0" lvl="0" marL="914400" rtl="0">
              <a:spcBef>
                <a:spcPts val="0"/>
              </a:spcBef>
              <a:spcAft>
                <a:spcPts val="0"/>
              </a:spcAft>
              <a:buNone/>
            </a:pPr>
            <a:r>
              <a:rPr lang="en" sz="1600">
                <a:solidFill>
                  <a:srgbClr val="999999"/>
                </a:solidFill>
              </a:rPr>
              <a:t>Global Alignment</a:t>
            </a:r>
            <a:endParaRPr sz="1600">
              <a:solidFill>
                <a:srgbClr val="999999"/>
              </a:solidFill>
            </a:endParaRPr>
          </a:p>
          <a:p>
            <a:pPr indent="0" lvl="0" marL="914400" rtl="0">
              <a:spcBef>
                <a:spcPts val="0"/>
              </a:spcBef>
              <a:spcAft>
                <a:spcPts val="0"/>
              </a:spcAft>
              <a:buNone/>
            </a:pPr>
            <a:r>
              <a:rPr lang="en" sz="1600">
                <a:solidFill>
                  <a:srgbClr val="999999"/>
                </a:solidFill>
              </a:rPr>
              <a:t>Local Alignment</a:t>
            </a:r>
            <a:endParaRPr sz="1600">
              <a:solidFill>
                <a:srgbClr val="999999"/>
              </a:solidFill>
            </a:endParaRPr>
          </a:p>
          <a:p>
            <a:pPr indent="0" lvl="0" marL="914400" rtl="0">
              <a:spcBef>
                <a:spcPts val="0"/>
              </a:spcBef>
              <a:spcAft>
                <a:spcPts val="0"/>
              </a:spcAft>
              <a:buNone/>
            </a:pPr>
            <a:r>
              <a:rPr lang="en" sz="1600">
                <a:solidFill>
                  <a:srgbClr val="999999"/>
                </a:solidFill>
              </a:rPr>
              <a:t>Other Alignments</a:t>
            </a:r>
            <a:endParaRPr sz="1600">
              <a:solidFill>
                <a:srgbClr val="999999"/>
              </a:solidFill>
            </a:endParaRPr>
          </a:p>
          <a:p>
            <a:pPr indent="0" lvl="0" marL="457200" rtl="0">
              <a:spcBef>
                <a:spcPts val="0"/>
              </a:spcBef>
              <a:spcAft>
                <a:spcPts val="0"/>
              </a:spcAft>
              <a:buNone/>
            </a:pPr>
            <a:r>
              <a:rPr lang="en" sz="1600">
                <a:solidFill>
                  <a:srgbClr val="999999"/>
                </a:solidFill>
              </a:rPr>
              <a:t>Sequence Similarity Searching</a:t>
            </a:r>
            <a:endParaRPr sz="1600">
              <a:solidFill>
                <a:srgbClr val="999999"/>
              </a:solidFill>
            </a:endParaRPr>
          </a:p>
          <a:p>
            <a:pPr indent="457200" lvl="0" marL="457200" rtl="0">
              <a:spcBef>
                <a:spcPts val="0"/>
              </a:spcBef>
              <a:spcAft>
                <a:spcPts val="0"/>
              </a:spcAft>
              <a:buNone/>
            </a:pPr>
            <a:r>
              <a:rPr lang="en" sz="1600">
                <a:solidFill>
                  <a:srgbClr val="999999"/>
                </a:solidFill>
              </a:rPr>
              <a:t>Background</a:t>
            </a:r>
            <a:endParaRPr sz="1600">
              <a:solidFill>
                <a:srgbClr val="999999"/>
              </a:solidFill>
            </a:endParaRPr>
          </a:p>
          <a:p>
            <a:pPr indent="0" lvl="0" marL="914400" rtl="0">
              <a:spcBef>
                <a:spcPts val="0"/>
              </a:spcBef>
              <a:spcAft>
                <a:spcPts val="0"/>
              </a:spcAft>
              <a:buNone/>
            </a:pPr>
            <a:r>
              <a:rPr lang="en" sz="1600">
                <a:solidFill>
                  <a:srgbClr val="999999"/>
                </a:solidFill>
              </a:rPr>
              <a:t>SSearch</a:t>
            </a:r>
            <a:endParaRPr sz="1600">
              <a:solidFill>
                <a:srgbClr val="999999"/>
              </a:solidFill>
            </a:endParaRPr>
          </a:p>
          <a:p>
            <a:pPr indent="0" lvl="0" marL="914400" rtl="0">
              <a:spcBef>
                <a:spcPts val="0"/>
              </a:spcBef>
              <a:spcAft>
                <a:spcPts val="0"/>
              </a:spcAft>
              <a:buNone/>
            </a:pPr>
            <a:r>
              <a:rPr lang="en" sz="1600">
                <a:solidFill>
                  <a:srgbClr val="999999"/>
                </a:solidFill>
              </a:rPr>
              <a:t>BLAST</a:t>
            </a:r>
            <a:endParaRPr sz="1600">
              <a:solidFill>
                <a:srgbClr val="999999"/>
              </a:solidFill>
            </a:endParaRPr>
          </a:p>
          <a:p>
            <a:pPr indent="457200" lvl="0" marL="457200" rtl="0">
              <a:spcBef>
                <a:spcPts val="0"/>
              </a:spcBef>
              <a:spcAft>
                <a:spcPts val="0"/>
              </a:spcAft>
              <a:buNone/>
            </a:pPr>
            <a:r>
              <a:rPr lang="en" sz="1600">
                <a:solidFill>
                  <a:srgbClr val="999999"/>
                </a:solidFill>
              </a:rPr>
              <a:t>FASTA</a:t>
            </a:r>
            <a:endParaRPr sz="1600">
              <a:solidFill>
                <a:srgbClr val="999999"/>
              </a:solidFill>
            </a:endParaRPr>
          </a:p>
          <a:p>
            <a:pPr indent="0" lvl="0" marL="457200" rtl="0">
              <a:spcBef>
                <a:spcPts val="0"/>
              </a:spcBef>
              <a:spcAft>
                <a:spcPts val="0"/>
              </a:spcAft>
              <a:buNone/>
            </a:pPr>
            <a:r>
              <a:rPr lang="en" sz="1600">
                <a:solidFill>
                  <a:srgbClr val="999999"/>
                </a:solidFill>
              </a:rPr>
              <a:t>Software</a:t>
            </a:r>
            <a:endParaRPr sz="1600">
              <a:solidFill>
                <a:srgbClr val="999999"/>
              </a:solidFill>
            </a:endParaRPr>
          </a:p>
          <a:p>
            <a:pPr indent="0" lvl="0" marL="457200" rtl="0">
              <a:spcBef>
                <a:spcPts val="0"/>
              </a:spcBef>
              <a:spcAft>
                <a:spcPts val="0"/>
              </a:spcAft>
              <a:buNone/>
            </a:pPr>
            <a:r>
              <a:rPr lang="en" sz="1600">
                <a:solidFill>
                  <a:srgbClr val="999999"/>
                </a:solidFill>
              </a:rPr>
              <a:t>Homework</a:t>
            </a:r>
            <a:endParaRPr sz="1600">
              <a:solidFill>
                <a:srgbClr val="999999"/>
              </a:solidFill>
            </a:endParaRPr>
          </a:p>
          <a:p>
            <a:pPr indent="0" lvl="0" marL="457200" rtl="0">
              <a:spcBef>
                <a:spcPts val="0"/>
              </a:spcBef>
              <a:spcAft>
                <a:spcPts val="0"/>
              </a:spcAft>
              <a:buNone/>
            </a:pPr>
            <a:r>
              <a:rPr lang="en" sz="1600">
                <a:solidFill>
                  <a:srgbClr val="999999"/>
                </a:solidFill>
              </a:rPr>
              <a:t>References</a:t>
            </a:r>
            <a:endParaRPr sz="1600">
              <a:solidFill>
                <a:srgbClr val="999999"/>
              </a:solidFill>
            </a:endParaRPr>
          </a:p>
          <a:p>
            <a:pPr indent="-342900" lvl="0" marL="457200" rtl="0">
              <a:spcBef>
                <a:spcPts val="0"/>
              </a:spcBef>
              <a:spcAft>
                <a:spcPts val="1000"/>
              </a:spcAft>
              <a:buClr>
                <a:srgbClr val="999999"/>
              </a:buClr>
              <a:buSzPts val="1800"/>
              <a:buChar char=" "/>
            </a:pPr>
            <a:r>
              <a:t/>
            </a:r>
            <a:endParaRPr>
              <a:solidFill>
                <a:srgbClr val="999999"/>
              </a:solidFill>
            </a:endParaRPr>
          </a:p>
        </p:txBody>
      </p:sp>
      <p:sp>
        <p:nvSpPr>
          <p:cNvPr id="143" name="Shape 14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Shape 148"/>
          <p:cNvSpPr txBox="1"/>
          <p:nvPr>
            <p:ph type="title"/>
          </p:nvPr>
        </p:nvSpPr>
        <p:spPr>
          <a:xfrm>
            <a:off x="235500" y="64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Important Steps in Pairwise Alignment Process</a:t>
            </a:r>
            <a:endParaRPr/>
          </a:p>
        </p:txBody>
      </p:sp>
      <p:sp>
        <p:nvSpPr>
          <p:cNvPr id="149" name="Shape 149"/>
          <p:cNvSpPr txBox="1"/>
          <p:nvPr>
            <p:ph idx="1" type="body"/>
          </p:nvPr>
        </p:nvSpPr>
        <p:spPr>
          <a:xfrm>
            <a:off x="584925" y="1402775"/>
            <a:ext cx="8085900" cy="2053800"/>
          </a:xfrm>
          <a:prstGeom prst="rect">
            <a:avLst/>
          </a:prstGeom>
        </p:spPr>
        <p:txBody>
          <a:bodyPr anchorCtr="0" anchor="t" bIns="91425" lIns="91425" spcFirstLastPara="1" rIns="91425" wrap="square" tIns="91425">
            <a:noAutofit/>
          </a:bodyPr>
          <a:lstStyle/>
          <a:p>
            <a:pPr indent="-342900" lvl="0" marL="457200" rtl="0">
              <a:lnSpc>
                <a:spcPct val="100000"/>
              </a:lnSpc>
              <a:spcBef>
                <a:spcPts val="0"/>
              </a:spcBef>
              <a:spcAft>
                <a:spcPts val="0"/>
              </a:spcAft>
              <a:buClr>
                <a:srgbClr val="2A528F"/>
              </a:buClr>
              <a:buSzPts val="1800"/>
              <a:buAutoNum type="arabicPeriod"/>
            </a:pPr>
            <a:r>
              <a:rPr lang="en"/>
              <a:t>Type of alignment</a:t>
            </a:r>
            <a:endParaRPr/>
          </a:p>
          <a:p>
            <a:pPr indent="-342900" lvl="0" marL="457200" rtl="0">
              <a:lnSpc>
                <a:spcPct val="100000"/>
              </a:lnSpc>
              <a:spcBef>
                <a:spcPts val="1000"/>
              </a:spcBef>
              <a:spcAft>
                <a:spcPts val="0"/>
              </a:spcAft>
              <a:buClr>
                <a:srgbClr val="2A528F"/>
              </a:buClr>
              <a:buSzPts val="1800"/>
              <a:buAutoNum type="arabicPeriod"/>
            </a:pPr>
            <a:r>
              <a:rPr lang="en"/>
              <a:t>Scoring system</a:t>
            </a:r>
            <a:endParaRPr/>
          </a:p>
          <a:p>
            <a:pPr indent="-342900" lvl="0" marL="457200" rtl="0">
              <a:lnSpc>
                <a:spcPct val="100000"/>
              </a:lnSpc>
              <a:spcBef>
                <a:spcPts val="1000"/>
              </a:spcBef>
              <a:spcAft>
                <a:spcPts val="0"/>
              </a:spcAft>
              <a:buClr>
                <a:srgbClr val="2A528F"/>
              </a:buClr>
              <a:buSzPts val="1800"/>
              <a:buAutoNum type="arabicPeriod"/>
            </a:pPr>
            <a:r>
              <a:rPr lang="en"/>
              <a:t>Algorithm to find best scoring alignment</a:t>
            </a:r>
            <a:endParaRPr/>
          </a:p>
          <a:p>
            <a:pPr indent="-342900" lvl="0" marL="457200" rtl="0">
              <a:lnSpc>
                <a:spcPct val="100000"/>
              </a:lnSpc>
              <a:spcBef>
                <a:spcPts val="1000"/>
              </a:spcBef>
              <a:spcAft>
                <a:spcPts val="1000"/>
              </a:spcAft>
              <a:buClr>
                <a:srgbClr val="2A528F"/>
              </a:buClr>
              <a:buSzPts val="1800"/>
              <a:buAutoNum type="arabicPeriod"/>
            </a:pPr>
            <a:r>
              <a:rPr lang="en"/>
              <a:t>Statistics to evaluate significance of alignment score</a:t>
            </a:r>
            <a:endParaRPr sz="1600"/>
          </a:p>
        </p:txBody>
      </p:sp>
      <p:sp>
        <p:nvSpPr>
          <p:cNvPr id="150" name="Shape 15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Shape 155"/>
          <p:cNvSpPr txBox="1"/>
          <p:nvPr>
            <p:ph type="title"/>
          </p:nvPr>
        </p:nvSpPr>
        <p:spPr>
          <a:xfrm>
            <a:off x="311700" y="1402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Best Sequence Type for Alignments</a:t>
            </a:r>
            <a:endParaRPr/>
          </a:p>
        </p:txBody>
      </p:sp>
      <p:sp>
        <p:nvSpPr>
          <p:cNvPr id="156" name="Shape 156"/>
          <p:cNvSpPr txBox="1"/>
          <p:nvPr>
            <p:ph idx="1" type="body"/>
          </p:nvPr>
        </p:nvSpPr>
        <p:spPr>
          <a:xfrm>
            <a:off x="399050" y="1021775"/>
            <a:ext cx="8808600" cy="2828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2A528F"/>
                </a:solidFill>
              </a:rPr>
              <a:t>Divergent Sequences</a:t>
            </a:r>
            <a:endParaRPr>
              <a:solidFill>
                <a:srgbClr val="2A528F"/>
              </a:solidFill>
            </a:endParaRPr>
          </a:p>
          <a:p>
            <a:pPr indent="-342900" lvl="0" marL="457200" rtl="0">
              <a:spcBef>
                <a:spcPts val="1000"/>
              </a:spcBef>
              <a:spcAft>
                <a:spcPts val="0"/>
              </a:spcAft>
              <a:buSzPts val="1800"/>
              <a:buChar char="●"/>
            </a:pPr>
            <a:r>
              <a:rPr lang="en"/>
              <a:t>If available, </a:t>
            </a:r>
            <a:r>
              <a:rPr lang="en">
                <a:solidFill>
                  <a:srgbClr val="FF0000"/>
                </a:solidFill>
              </a:rPr>
              <a:t>use protein sequences</a:t>
            </a:r>
            <a:r>
              <a:rPr lang="en"/>
              <a:t>, because of higher information content, better scoring system, reliability of alignment, functional constraints, etc.</a:t>
            </a:r>
            <a:endParaRPr/>
          </a:p>
          <a:p>
            <a:pPr indent="0" lvl="0" marL="0" rtl="0">
              <a:spcBef>
                <a:spcPts val="0"/>
              </a:spcBef>
              <a:spcAft>
                <a:spcPts val="0"/>
              </a:spcAft>
              <a:buNone/>
            </a:pPr>
            <a:r>
              <a:t/>
            </a:r>
            <a:endParaRPr/>
          </a:p>
          <a:p>
            <a:pPr indent="0" lvl="0" marL="0" rtl="0">
              <a:spcBef>
                <a:spcPts val="1000"/>
              </a:spcBef>
              <a:spcAft>
                <a:spcPts val="0"/>
              </a:spcAft>
              <a:buNone/>
            </a:pPr>
            <a:r>
              <a:rPr lang="en">
                <a:solidFill>
                  <a:srgbClr val="2A528F"/>
                </a:solidFill>
              </a:rPr>
              <a:t>Similar Sequences</a:t>
            </a:r>
            <a:endParaRPr>
              <a:solidFill>
                <a:srgbClr val="2A528F"/>
              </a:solidFill>
            </a:endParaRPr>
          </a:p>
          <a:p>
            <a:pPr indent="-342900" lvl="0" marL="457200" rtl="0">
              <a:spcBef>
                <a:spcPts val="1000"/>
              </a:spcBef>
              <a:spcAft>
                <a:spcPts val="1000"/>
              </a:spcAft>
              <a:buSzPts val="1800"/>
              <a:buChar char="●"/>
            </a:pPr>
            <a:r>
              <a:rPr lang="en"/>
              <a:t>Protein or DNA sequence depending on analysis needs.</a:t>
            </a:r>
            <a:endParaRPr sz="1600"/>
          </a:p>
        </p:txBody>
      </p:sp>
      <p:sp>
        <p:nvSpPr>
          <p:cNvPr id="157" name="Shape 15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Shape 162"/>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Outline</a:t>
            </a:r>
            <a:endParaRPr/>
          </a:p>
        </p:txBody>
      </p:sp>
      <p:sp>
        <p:nvSpPr>
          <p:cNvPr id="163" name="Shape 163"/>
          <p:cNvSpPr txBox="1"/>
          <p:nvPr>
            <p:ph idx="1" type="body"/>
          </p:nvPr>
        </p:nvSpPr>
        <p:spPr>
          <a:xfrm>
            <a:off x="94250" y="640775"/>
            <a:ext cx="8767800" cy="2241600"/>
          </a:xfrm>
          <a:prstGeom prst="rect">
            <a:avLst/>
          </a:prstGeom>
        </p:spPr>
        <p:txBody>
          <a:bodyPr anchorCtr="0" anchor="t" bIns="91425" lIns="91425" spcFirstLastPara="1" rIns="91425" wrap="square" tIns="91425">
            <a:noAutofit/>
          </a:bodyPr>
          <a:lstStyle/>
          <a:p>
            <a:pPr indent="0" lvl="0" marL="457200" rtl="0">
              <a:spcBef>
                <a:spcPts val="0"/>
              </a:spcBef>
              <a:spcAft>
                <a:spcPts val="0"/>
              </a:spcAft>
              <a:buNone/>
            </a:pPr>
            <a:r>
              <a:rPr lang="en" sz="1600">
                <a:solidFill>
                  <a:srgbClr val="999999"/>
                </a:solidFill>
              </a:rPr>
              <a:t>Utilities of Sequence Alignments</a:t>
            </a:r>
            <a:endParaRPr sz="1600">
              <a:solidFill>
                <a:srgbClr val="999999"/>
              </a:solidFill>
            </a:endParaRPr>
          </a:p>
          <a:p>
            <a:pPr indent="0" lvl="0" marL="457200" rtl="0">
              <a:spcBef>
                <a:spcPts val="0"/>
              </a:spcBef>
              <a:spcAft>
                <a:spcPts val="0"/>
              </a:spcAft>
              <a:buNone/>
            </a:pPr>
            <a:r>
              <a:rPr lang="en" sz="1600"/>
              <a:t>Pairwise Alignment Algorithms</a:t>
            </a:r>
            <a:endParaRPr sz="1600"/>
          </a:p>
          <a:p>
            <a:pPr indent="0" lvl="0" marL="914400" rtl="0">
              <a:spcBef>
                <a:spcPts val="0"/>
              </a:spcBef>
              <a:spcAft>
                <a:spcPts val="0"/>
              </a:spcAft>
              <a:buNone/>
            </a:pPr>
            <a:r>
              <a:rPr lang="en" sz="1600">
                <a:solidFill>
                  <a:srgbClr val="999999"/>
                </a:solidFill>
              </a:rPr>
              <a:t>Pairwise Alignment</a:t>
            </a:r>
            <a:endParaRPr sz="1600">
              <a:solidFill>
                <a:srgbClr val="999999"/>
              </a:solidFill>
            </a:endParaRPr>
          </a:p>
          <a:p>
            <a:pPr indent="0" lvl="0" marL="914400" rtl="0">
              <a:spcBef>
                <a:spcPts val="0"/>
              </a:spcBef>
              <a:spcAft>
                <a:spcPts val="0"/>
              </a:spcAft>
              <a:buNone/>
            </a:pPr>
            <a:r>
              <a:rPr lang="en" sz="1600"/>
              <a:t>Example of Substitution Matrices</a:t>
            </a:r>
            <a:endParaRPr sz="1600"/>
          </a:p>
          <a:p>
            <a:pPr indent="0" lvl="0" marL="914400" rtl="0">
              <a:spcBef>
                <a:spcPts val="0"/>
              </a:spcBef>
              <a:spcAft>
                <a:spcPts val="0"/>
              </a:spcAft>
              <a:buNone/>
            </a:pPr>
            <a:r>
              <a:rPr lang="en" sz="1600">
                <a:solidFill>
                  <a:srgbClr val="999999"/>
                </a:solidFill>
              </a:rPr>
              <a:t>Global Alignment</a:t>
            </a:r>
            <a:endParaRPr sz="1600">
              <a:solidFill>
                <a:srgbClr val="999999"/>
              </a:solidFill>
            </a:endParaRPr>
          </a:p>
          <a:p>
            <a:pPr indent="0" lvl="0" marL="914400" rtl="0">
              <a:spcBef>
                <a:spcPts val="0"/>
              </a:spcBef>
              <a:spcAft>
                <a:spcPts val="0"/>
              </a:spcAft>
              <a:buNone/>
            </a:pPr>
            <a:r>
              <a:rPr lang="en" sz="1600">
                <a:solidFill>
                  <a:srgbClr val="999999"/>
                </a:solidFill>
              </a:rPr>
              <a:t>Local Alignment</a:t>
            </a:r>
            <a:endParaRPr sz="1600">
              <a:solidFill>
                <a:srgbClr val="999999"/>
              </a:solidFill>
            </a:endParaRPr>
          </a:p>
          <a:p>
            <a:pPr indent="0" lvl="0" marL="914400" rtl="0">
              <a:spcBef>
                <a:spcPts val="0"/>
              </a:spcBef>
              <a:spcAft>
                <a:spcPts val="0"/>
              </a:spcAft>
              <a:buNone/>
            </a:pPr>
            <a:r>
              <a:rPr lang="en" sz="1600">
                <a:solidFill>
                  <a:srgbClr val="999999"/>
                </a:solidFill>
              </a:rPr>
              <a:t>Other Alignments</a:t>
            </a:r>
            <a:endParaRPr sz="1600">
              <a:solidFill>
                <a:srgbClr val="999999"/>
              </a:solidFill>
            </a:endParaRPr>
          </a:p>
          <a:p>
            <a:pPr indent="0" lvl="0" marL="457200" rtl="0">
              <a:spcBef>
                <a:spcPts val="0"/>
              </a:spcBef>
              <a:spcAft>
                <a:spcPts val="0"/>
              </a:spcAft>
              <a:buNone/>
            </a:pPr>
            <a:r>
              <a:rPr lang="en" sz="1600">
                <a:solidFill>
                  <a:srgbClr val="999999"/>
                </a:solidFill>
              </a:rPr>
              <a:t>Sequence Similarity Searching</a:t>
            </a:r>
            <a:endParaRPr sz="1600">
              <a:solidFill>
                <a:srgbClr val="999999"/>
              </a:solidFill>
            </a:endParaRPr>
          </a:p>
          <a:p>
            <a:pPr indent="457200" lvl="0" marL="457200" rtl="0">
              <a:spcBef>
                <a:spcPts val="0"/>
              </a:spcBef>
              <a:spcAft>
                <a:spcPts val="0"/>
              </a:spcAft>
              <a:buNone/>
            </a:pPr>
            <a:r>
              <a:rPr lang="en" sz="1600">
                <a:solidFill>
                  <a:srgbClr val="999999"/>
                </a:solidFill>
              </a:rPr>
              <a:t>Background</a:t>
            </a:r>
            <a:endParaRPr sz="1600">
              <a:solidFill>
                <a:srgbClr val="999999"/>
              </a:solidFill>
            </a:endParaRPr>
          </a:p>
          <a:p>
            <a:pPr indent="0" lvl="0" marL="914400" rtl="0">
              <a:spcBef>
                <a:spcPts val="0"/>
              </a:spcBef>
              <a:spcAft>
                <a:spcPts val="0"/>
              </a:spcAft>
              <a:buNone/>
            </a:pPr>
            <a:r>
              <a:rPr lang="en" sz="1600">
                <a:solidFill>
                  <a:srgbClr val="999999"/>
                </a:solidFill>
              </a:rPr>
              <a:t>SSearch</a:t>
            </a:r>
            <a:endParaRPr sz="1600">
              <a:solidFill>
                <a:srgbClr val="999999"/>
              </a:solidFill>
            </a:endParaRPr>
          </a:p>
          <a:p>
            <a:pPr indent="0" lvl="0" marL="914400" rtl="0">
              <a:spcBef>
                <a:spcPts val="0"/>
              </a:spcBef>
              <a:spcAft>
                <a:spcPts val="0"/>
              </a:spcAft>
              <a:buNone/>
            </a:pPr>
            <a:r>
              <a:rPr lang="en" sz="1600">
                <a:solidFill>
                  <a:srgbClr val="999999"/>
                </a:solidFill>
              </a:rPr>
              <a:t>BLAST</a:t>
            </a:r>
            <a:endParaRPr sz="1600">
              <a:solidFill>
                <a:srgbClr val="999999"/>
              </a:solidFill>
            </a:endParaRPr>
          </a:p>
          <a:p>
            <a:pPr indent="457200" lvl="0" marL="457200" rtl="0">
              <a:spcBef>
                <a:spcPts val="0"/>
              </a:spcBef>
              <a:spcAft>
                <a:spcPts val="0"/>
              </a:spcAft>
              <a:buNone/>
            </a:pPr>
            <a:r>
              <a:rPr lang="en" sz="1600">
                <a:solidFill>
                  <a:srgbClr val="999999"/>
                </a:solidFill>
              </a:rPr>
              <a:t>FASTA</a:t>
            </a:r>
            <a:endParaRPr sz="1600">
              <a:solidFill>
                <a:srgbClr val="999999"/>
              </a:solidFill>
            </a:endParaRPr>
          </a:p>
          <a:p>
            <a:pPr indent="0" lvl="0" marL="457200" rtl="0">
              <a:spcBef>
                <a:spcPts val="0"/>
              </a:spcBef>
              <a:spcAft>
                <a:spcPts val="0"/>
              </a:spcAft>
              <a:buNone/>
            </a:pPr>
            <a:r>
              <a:rPr lang="en" sz="1600">
                <a:solidFill>
                  <a:srgbClr val="999999"/>
                </a:solidFill>
              </a:rPr>
              <a:t>Software</a:t>
            </a:r>
            <a:endParaRPr sz="1600">
              <a:solidFill>
                <a:srgbClr val="999999"/>
              </a:solidFill>
            </a:endParaRPr>
          </a:p>
          <a:p>
            <a:pPr indent="0" lvl="0" marL="457200" rtl="0">
              <a:spcBef>
                <a:spcPts val="0"/>
              </a:spcBef>
              <a:spcAft>
                <a:spcPts val="0"/>
              </a:spcAft>
              <a:buNone/>
            </a:pPr>
            <a:r>
              <a:rPr lang="en" sz="1600">
                <a:solidFill>
                  <a:srgbClr val="999999"/>
                </a:solidFill>
              </a:rPr>
              <a:t>Homework</a:t>
            </a:r>
            <a:endParaRPr sz="1600">
              <a:solidFill>
                <a:srgbClr val="999999"/>
              </a:solidFill>
            </a:endParaRPr>
          </a:p>
          <a:p>
            <a:pPr indent="0" lvl="0" marL="457200" rtl="0">
              <a:spcBef>
                <a:spcPts val="0"/>
              </a:spcBef>
              <a:spcAft>
                <a:spcPts val="0"/>
              </a:spcAft>
              <a:buNone/>
            </a:pPr>
            <a:r>
              <a:rPr lang="en" sz="1600">
                <a:solidFill>
                  <a:srgbClr val="999999"/>
                </a:solidFill>
              </a:rPr>
              <a:t>References</a:t>
            </a:r>
            <a:endParaRPr sz="1600">
              <a:solidFill>
                <a:srgbClr val="999999"/>
              </a:solidFill>
            </a:endParaRPr>
          </a:p>
          <a:p>
            <a:pPr indent="-342900" lvl="0" marL="457200" rtl="0">
              <a:spcBef>
                <a:spcPts val="0"/>
              </a:spcBef>
              <a:spcAft>
                <a:spcPts val="1000"/>
              </a:spcAft>
              <a:buClr>
                <a:srgbClr val="999999"/>
              </a:buClr>
              <a:buSzPts val="1800"/>
              <a:buChar char=" "/>
            </a:pPr>
            <a:r>
              <a:t/>
            </a:r>
            <a:endParaRPr>
              <a:solidFill>
                <a:srgbClr val="999999"/>
              </a:solidFill>
            </a:endParaRPr>
          </a:p>
        </p:txBody>
      </p:sp>
      <p:sp>
        <p:nvSpPr>
          <p:cNvPr id="164" name="Shape 16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Shape 169"/>
          <p:cNvSpPr txBox="1"/>
          <p:nvPr>
            <p:ph type="title"/>
          </p:nvPr>
        </p:nvSpPr>
        <p:spPr>
          <a:xfrm>
            <a:off x="311700" y="1402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Scoring Parameters for Alignments</a:t>
            </a:r>
            <a:endParaRPr/>
          </a:p>
        </p:txBody>
      </p:sp>
      <p:sp>
        <p:nvSpPr>
          <p:cNvPr id="170" name="Shape 170"/>
          <p:cNvSpPr txBox="1"/>
          <p:nvPr>
            <p:ph idx="1" type="body"/>
          </p:nvPr>
        </p:nvSpPr>
        <p:spPr>
          <a:xfrm>
            <a:off x="246650" y="793175"/>
            <a:ext cx="8808600" cy="15339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a:t>Substitution matrix</a:t>
            </a:r>
            <a:endParaRPr/>
          </a:p>
          <a:p>
            <a:pPr indent="0" lvl="0" marL="457200" rtl="0">
              <a:lnSpc>
                <a:spcPct val="115000"/>
              </a:lnSpc>
              <a:spcBef>
                <a:spcPts val="0"/>
              </a:spcBef>
              <a:spcAft>
                <a:spcPts val="0"/>
              </a:spcAft>
              <a:buNone/>
            </a:pPr>
            <a:r>
              <a:rPr lang="en"/>
              <a:t>Empirically determined rates at which one residue in a sequence changes to another residue over time. These substitution rates are typically expressed as:</a:t>
            </a:r>
            <a:endParaRPr/>
          </a:p>
          <a:p>
            <a:pPr indent="0" lvl="0" marL="457200" rtl="0">
              <a:lnSpc>
                <a:spcPct val="115000"/>
              </a:lnSpc>
              <a:spcBef>
                <a:spcPts val="1000"/>
              </a:spcBef>
              <a:spcAft>
                <a:spcPts val="0"/>
              </a:spcAft>
              <a:buNone/>
            </a:pPr>
            <a:r>
              <a:rPr lang="en">
                <a:solidFill>
                  <a:srgbClr val="2A528F"/>
                </a:solidFill>
              </a:rPr>
              <a:t>Log-Odds Scores</a:t>
            </a:r>
            <a:endParaRPr>
              <a:solidFill>
                <a:srgbClr val="2A528F"/>
              </a:solidFill>
            </a:endParaRPr>
          </a:p>
          <a:p>
            <a:pPr indent="0" lvl="0" marL="457200" rtl="0">
              <a:lnSpc>
                <a:spcPct val="115000"/>
              </a:lnSpc>
              <a:spcBef>
                <a:spcPts val="0"/>
              </a:spcBef>
              <a:spcAft>
                <a:spcPts val="0"/>
              </a:spcAft>
              <a:buNone/>
            </a:pPr>
            <a:r>
              <a:t/>
            </a:r>
            <a:endParaRPr/>
          </a:p>
          <a:p>
            <a:pPr indent="0" lvl="0" marL="0" rtl="0">
              <a:lnSpc>
                <a:spcPct val="115000"/>
              </a:lnSpc>
              <a:spcBef>
                <a:spcPts val="0"/>
              </a:spcBef>
              <a:spcAft>
                <a:spcPts val="0"/>
              </a:spcAft>
              <a:buNone/>
            </a:pPr>
            <a:r>
              <a:rPr i="1" lang="en"/>
              <a:t>                                    </a:t>
            </a:r>
            <a:r>
              <a:rPr i="1" lang="en" sz="1400"/>
              <a:t>M</a:t>
            </a:r>
            <a:r>
              <a:rPr baseline="-25000" i="1" lang="en" sz="1400"/>
              <a:t>i,j</a:t>
            </a:r>
            <a:r>
              <a:rPr lang="en" sz="1400"/>
              <a:t> = probability of </a:t>
            </a:r>
            <a:r>
              <a:rPr i="1" lang="en" sz="1400"/>
              <a:t>AA</a:t>
            </a:r>
            <a:r>
              <a:rPr baseline="-25000" i="1" lang="en" sz="1400"/>
              <a:t>i</a:t>
            </a:r>
            <a:r>
              <a:rPr lang="en" sz="1400"/>
              <a:t> transforming into </a:t>
            </a:r>
            <a:r>
              <a:rPr i="1" lang="en" sz="1400"/>
              <a:t>AA</a:t>
            </a:r>
            <a:r>
              <a:rPr baseline="-25000" i="1" lang="en" sz="1400"/>
              <a:t>j</a:t>
            </a:r>
            <a:r>
              <a:rPr lang="en" sz="1400"/>
              <a:t>; </a:t>
            </a:r>
            <a:r>
              <a:rPr i="1" lang="en" sz="1400"/>
              <a:t>p</a:t>
            </a:r>
            <a:r>
              <a:rPr baseline="-25000" i="1" lang="en" sz="1400"/>
              <a:t>i</a:t>
            </a:r>
            <a:r>
              <a:rPr lang="en" sz="1400"/>
              <a:t> =frequency of </a:t>
            </a:r>
            <a:r>
              <a:rPr i="1" lang="en" sz="1400"/>
              <a:t>AA</a:t>
            </a:r>
            <a:r>
              <a:rPr baseline="-25000" i="1" lang="en" sz="1400"/>
              <a:t>i</a:t>
            </a:r>
            <a:endParaRPr baseline="-25000" i="1" sz="1400"/>
          </a:p>
          <a:p>
            <a:pPr indent="0" lvl="0" marL="0" rtl="0">
              <a:lnSpc>
                <a:spcPct val="115000"/>
              </a:lnSpc>
              <a:spcBef>
                <a:spcPts val="0"/>
              </a:spcBef>
              <a:spcAft>
                <a:spcPts val="0"/>
              </a:spcAft>
              <a:buClr>
                <a:schemeClr val="dk1"/>
              </a:buClr>
              <a:buSzPts val="1100"/>
              <a:buFont typeface="Arial"/>
              <a:buNone/>
            </a:pPr>
            <a:r>
              <a:rPr lang="en"/>
              <a:t>Gap Opening Penalty</a:t>
            </a:r>
            <a:endParaRPr/>
          </a:p>
          <a:p>
            <a:pPr indent="0" lvl="0" marL="457200" rtl="0">
              <a:lnSpc>
                <a:spcPct val="115000"/>
              </a:lnSpc>
              <a:spcBef>
                <a:spcPts val="0"/>
              </a:spcBef>
              <a:spcAft>
                <a:spcPts val="0"/>
              </a:spcAft>
              <a:buClr>
                <a:schemeClr val="dk1"/>
              </a:buClr>
              <a:buSzPts val="1100"/>
              <a:buFont typeface="Arial"/>
              <a:buNone/>
            </a:pPr>
            <a:r>
              <a:rPr lang="en"/>
              <a:t>Penalty score for gap insertion. Often severe value to minimize the number of gaps.</a:t>
            </a:r>
            <a:endParaRPr/>
          </a:p>
          <a:p>
            <a:pPr indent="0" lvl="0" marL="0" rtl="0">
              <a:lnSpc>
                <a:spcPct val="115000"/>
              </a:lnSpc>
              <a:spcBef>
                <a:spcPts val="1000"/>
              </a:spcBef>
              <a:spcAft>
                <a:spcPts val="0"/>
              </a:spcAft>
              <a:buClr>
                <a:schemeClr val="dk1"/>
              </a:buClr>
              <a:buSzPts val="1100"/>
              <a:buFont typeface="Arial"/>
              <a:buNone/>
            </a:pPr>
            <a:r>
              <a:rPr lang="en"/>
              <a:t>Gap Extension Penalty</a:t>
            </a:r>
            <a:endParaRPr/>
          </a:p>
          <a:p>
            <a:pPr indent="0" lvl="0" marL="457200" rtl="0">
              <a:lnSpc>
                <a:spcPct val="115000"/>
              </a:lnSpc>
              <a:spcBef>
                <a:spcPts val="0"/>
              </a:spcBef>
              <a:spcAft>
                <a:spcPts val="0"/>
              </a:spcAft>
              <a:buClr>
                <a:schemeClr val="dk1"/>
              </a:buClr>
              <a:buSzPts val="1100"/>
              <a:buFont typeface="Arial"/>
              <a:buNone/>
            </a:pPr>
            <a:r>
              <a:rPr lang="en"/>
              <a:t>Penalty score for gap extension. Often severe value to minimize the length of gaps.</a:t>
            </a:r>
            <a:endParaRPr/>
          </a:p>
          <a:p>
            <a:pPr indent="0" lvl="0" marL="0" rtl="0">
              <a:lnSpc>
                <a:spcPct val="115000"/>
              </a:lnSpc>
              <a:spcBef>
                <a:spcPts val="0"/>
              </a:spcBef>
              <a:spcAft>
                <a:spcPts val="0"/>
              </a:spcAft>
              <a:buNone/>
            </a:pPr>
            <a:r>
              <a:t/>
            </a:r>
            <a:endParaRPr/>
          </a:p>
          <a:p>
            <a:pPr indent="0" lvl="0" marL="0" rtl="0">
              <a:spcBef>
                <a:spcPts val="0"/>
              </a:spcBef>
              <a:spcAft>
                <a:spcPts val="0"/>
              </a:spcAft>
              <a:buNone/>
            </a:pPr>
            <a:r>
              <a:t/>
            </a:r>
            <a:endParaRPr sz="1600"/>
          </a:p>
        </p:txBody>
      </p:sp>
      <p:sp>
        <p:nvSpPr>
          <p:cNvPr id="171" name="Shape 17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pic>
        <p:nvPicPr>
          <p:cNvPr id="172" name="Shape 172"/>
          <p:cNvPicPr preferRelativeResize="0"/>
          <p:nvPr/>
        </p:nvPicPr>
        <p:blipFill>
          <a:blip r:embed="rId3">
            <a:alphaModFix/>
          </a:blip>
          <a:stretch>
            <a:fillRect/>
          </a:stretch>
        </p:blipFill>
        <p:spPr>
          <a:xfrm>
            <a:off x="3048000" y="2054350"/>
            <a:ext cx="4201875" cy="5269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Shape 177"/>
          <p:cNvSpPr txBox="1"/>
          <p:nvPr>
            <p:ph type="title"/>
          </p:nvPr>
        </p:nvSpPr>
        <p:spPr>
          <a:xfrm>
            <a:off x="159300" y="64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Scoring or Substitution Matrices</a:t>
            </a:r>
            <a:endParaRPr/>
          </a:p>
        </p:txBody>
      </p:sp>
      <p:sp>
        <p:nvSpPr>
          <p:cNvPr id="178" name="Shape 178"/>
          <p:cNvSpPr txBox="1"/>
          <p:nvPr>
            <p:ph idx="1" type="body"/>
          </p:nvPr>
        </p:nvSpPr>
        <p:spPr>
          <a:xfrm>
            <a:off x="170450" y="640775"/>
            <a:ext cx="8707500" cy="34164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a:solidFill>
                  <a:srgbClr val="2A528F"/>
                </a:solidFill>
              </a:rPr>
              <a:t>BLOSUM</a:t>
            </a:r>
            <a:r>
              <a:rPr lang="en"/>
              <a:t> (BLOcks of Amino Acid SUbstitution Matrix)</a:t>
            </a:r>
            <a:endParaRPr/>
          </a:p>
          <a:p>
            <a:pPr indent="0" lvl="0" marL="457200" rtl="0" algn="just">
              <a:lnSpc>
                <a:spcPct val="115000"/>
              </a:lnSpc>
              <a:spcBef>
                <a:spcPts val="0"/>
              </a:spcBef>
              <a:spcAft>
                <a:spcPts val="0"/>
              </a:spcAft>
              <a:buNone/>
            </a:pPr>
            <a:r>
              <a:rPr lang="en" sz="1400"/>
              <a:t>Based on functional model for analyzing divergent protein sequences (Henikoff &amp; Henikoff 1992). The log-odds scores were obtained from the substitution probabilities in conserved and gap-less regions of protein families in the BLOCKS database - one for each of the possible substitutions of the 20 standard amino acids. Matrices with low values (</a:t>
            </a:r>
            <a:r>
              <a:rPr i="1" lang="en" sz="1400"/>
              <a:t>e.g.</a:t>
            </a:r>
            <a:r>
              <a:rPr lang="en" sz="1400"/>
              <a:t> BLOSUM50) are for divergent sequences, and matrices with high values (</a:t>
            </a:r>
            <a:r>
              <a:rPr i="1" lang="en" sz="1400"/>
              <a:t>e.g.</a:t>
            </a:r>
            <a:r>
              <a:rPr lang="en" sz="1400"/>
              <a:t> BLOSUM80) for more related sequences.</a:t>
            </a:r>
            <a:endParaRPr sz="1400"/>
          </a:p>
          <a:p>
            <a:pPr indent="0" lvl="0" marL="0" rtl="0" algn="just">
              <a:lnSpc>
                <a:spcPct val="115000"/>
              </a:lnSpc>
              <a:spcBef>
                <a:spcPts val="1000"/>
              </a:spcBef>
              <a:spcAft>
                <a:spcPts val="0"/>
              </a:spcAft>
              <a:buNone/>
            </a:pPr>
            <a:r>
              <a:rPr lang="en">
                <a:solidFill>
                  <a:srgbClr val="2A528F"/>
                </a:solidFill>
              </a:rPr>
              <a:t>PAM</a:t>
            </a:r>
            <a:r>
              <a:rPr lang="en"/>
              <a:t> (Point Accepted Mutation Matrix)</a:t>
            </a:r>
            <a:endParaRPr/>
          </a:p>
          <a:p>
            <a:pPr indent="0" lvl="0" marL="457200" rtl="0" algn="just">
              <a:lnSpc>
                <a:spcPct val="115000"/>
              </a:lnSpc>
              <a:spcBef>
                <a:spcPts val="0"/>
              </a:spcBef>
              <a:spcAft>
                <a:spcPts val="0"/>
              </a:spcAft>
              <a:buNone/>
            </a:pPr>
            <a:r>
              <a:rPr lang="en" sz="1400"/>
              <a:t>Based on evolutionary model for analyzing protein sequences (Dayhoff </a:t>
            </a:r>
            <a:r>
              <a:rPr i="1" lang="en" sz="1400"/>
              <a:t>et al</a:t>
            </a:r>
            <a:r>
              <a:rPr lang="en" sz="1400"/>
              <a:t> 1978). The mutations are considered throughout the global alignment in conserved and unconserved regions of many well studied protein families. PAM matrices with higher numbers are for studying evolutionary distant sequences, while PAMs with smaller numbers are for more related sequences (opposite in BLOSUM matrices).</a:t>
            </a:r>
            <a:endParaRPr sz="1400"/>
          </a:p>
          <a:p>
            <a:pPr indent="0" lvl="0" marL="0" rtl="0" algn="just">
              <a:lnSpc>
                <a:spcPct val="115000"/>
              </a:lnSpc>
              <a:spcBef>
                <a:spcPts val="1000"/>
              </a:spcBef>
              <a:spcAft>
                <a:spcPts val="0"/>
              </a:spcAft>
              <a:buNone/>
            </a:pPr>
            <a:r>
              <a:rPr lang="en">
                <a:solidFill>
                  <a:srgbClr val="2A528F"/>
                </a:solidFill>
              </a:rPr>
              <a:t>Matrices for DNA and RNA alignments</a:t>
            </a:r>
            <a:endParaRPr>
              <a:solidFill>
                <a:srgbClr val="2A528F"/>
              </a:solidFill>
            </a:endParaRPr>
          </a:p>
          <a:p>
            <a:pPr indent="0" lvl="0" marL="457200" rtl="0" algn="just">
              <a:lnSpc>
                <a:spcPct val="115000"/>
              </a:lnSpc>
              <a:spcBef>
                <a:spcPts val="0"/>
              </a:spcBef>
              <a:spcAft>
                <a:spcPts val="0"/>
              </a:spcAft>
              <a:buNone/>
            </a:pPr>
            <a:r>
              <a:rPr lang="en" sz="1400"/>
              <a:t>Often simple scoring matrices are used where matches have a positive match score, mismatches a negative mismatch score, and gaps a negative gap penalty.</a:t>
            </a:r>
            <a:endParaRPr sz="1400"/>
          </a:p>
        </p:txBody>
      </p:sp>
      <p:sp>
        <p:nvSpPr>
          <p:cNvPr id="179" name="Shape 17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Shape 184"/>
          <p:cNvSpPr txBox="1"/>
          <p:nvPr>
            <p:ph type="title"/>
          </p:nvPr>
        </p:nvSpPr>
        <p:spPr>
          <a:xfrm>
            <a:off x="235500" y="64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Substitution Matrix</a:t>
            </a:r>
            <a:endParaRPr/>
          </a:p>
        </p:txBody>
      </p:sp>
      <p:sp>
        <p:nvSpPr>
          <p:cNvPr id="185" name="Shape 18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pic>
        <p:nvPicPr>
          <p:cNvPr descr="prefix-19.png" id="186" name="Shape 186"/>
          <p:cNvPicPr preferRelativeResize="0"/>
          <p:nvPr/>
        </p:nvPicPr>
        <p:blipFill rotWithShape="1">
          <a:blip r:embed="rId3">
            <a:alphaModFix/>
          </a:blip>
          <a:srcRect b="13908" l="8965" r="9154" t="18637"/>
          <a:stretch/>
        </p:blipFill>
        <p:spPr>
          <a:xfrm>
            <a:off x="1499400" y="958700"/>
            <a:ext cx="5873451" cy="3629126"/>
          </a:xfrm>
          <a:prstGeom prst="rect">
            <a:avLst/>
          </a:prstGeom>
          <a:noFill/>
          <a:ln>
            <a:noFill/>
          </a:ln>
        </p:spPr>
      </p:pic>
      <p:sp>
        <p:nvSpPr>
          <p:cNvPr id="187" name="Shape 187"/>
          <p:cNvSpPr txBox="1"/>
          <p:nvPr>
            <p:ph idx="1" type="body"/>
          </p:nvPr>
        </p:nvSpPr>
        <p:spPr>
          <a:xfrm>
            <a:off x="170450" y="640775"/>
            <a:ext cx="8808600" cy="7287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1400"/>
              <a:t>BLOSUM50 (</a:t>
            </a:r>
            <a:r>
              <a:rPr lang="en" sz="1400" u="sng">
                <a:solidFill>
                  <a:schemeClr val="hlink"/>
                </a:solidFill>
                <a:hlinkClick r:id="rId4"/>
              </a:rPr>
              <a:t>NCBI Matrix Download</a:t>
            </a:r>
            <a:r>
              <a:rPr lang="en" sz="1400"/>
              <a:t>)</a:t>
            </a:r>
            <a:endParaRPr sz="1400"/>
          </a:p>
        </p:txBody>
      </p:sp>
      <p:sp>
        <p:nvSpPr>
          <p:cNvPr id="188" name="Shape 188"/>
          <p:cNvSpPr txBox="1"/>
          <p:nvPr>
            <p:ph idx="1" type="body"/>
          </p:nvPr>
        </p:nvSpPr>
        <p:spPr>
          <a:xfrm>
            <a:off x="246650" y="4526975"/>
            <a:ext cx="8808600" cy="4536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1200"/>
              <a:t>B (Asx): aspartic acid, asparagine; Z (Glx): glutamic acid, glutamine; X (Xaa): ’other’ amino acid</a:t>
            </a:r>
            <a:endParaRPr sz="12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sp>
        <p:nvSpPr>
          <p:cNvPr id="193" name="Shape 193"/>
          <p:cNvSpPr txBox="1"/>
          <p:nvPr>
            <p:ph type="title"/>
          </p:nvPr>
        </p:nvSpPr>
        <p:spPr>
          <a:xfrm>
            <a:off x="159300" y="64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Gap Penalties</a:t>
            </a:r>
            <a:endParaRPr/>
          </a:p>
        </p:txBody>
      </p:sp>
      <p:sp>
        <p:nvSpPr>
          <p:cNvPr id="194" name="Shape 194"/>
          <p:cNvSpPr txBox="1"/>
          <p:nvPr>
            <p:ph idx="1" type="body"/>
          </p:nvPr>
        </p:nvSpPr>
        <p:spPr>
          <a:xfrm>
            <a:off x="170450" y="793175"/>
            <a:ext cx="8661900" cy="34164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sz="1600"/>
              <a:t>To build high-quality alignments, it is important to control the number and the length of the gaps that are introduced during the alignment building process. This is achieved by selecting gap penalties for the alignment scoring process which are usually negative values.</a:t>
            </a:r>
            <a:endParaRPr sz="1600"/>
          </a:p>
          <a:p>
            <a:pPr indent="0" lvl="0" marL="0" rtl="0" algn="just">
              <a:lnSpc>
                <a:spcPct val="115000"/>
              </a:lnSpc>
              <a:spcBef>
                <a:spcPts val="1000"/>
              </a:spcBef>
              <a:spcAft>
                <a:spcPts val="0"/>
              </a:spcAft>
              <a:buNone/>
            </a:pPr>
            <a:r>
              <a:rPr lang="en" sz="1600">
                <a:solidFill>
                  <a:srgbClr val="2A528F"/>
                </a:solidFill>
              </a:rPr>
              <a:t>Constant gap penalty</a:t>
            </a:r>
            <a:endParaRPr sz="1600">
              <a:solidFill>
                <a:srgbClr val="2A528F"/>
              </a:solidFill>
            </a:endParaRPr>
          </a:p>
          <a:p>
            <a:pPr indent="-330200" lvl="0" marL="457200" rtl="0" algn="just">
              <a:lnSpc>
                <a:spcPct val="115000"/>
              </a:lnSpc>
              <a:spcBef>
                <a:spcPts val="0"/>
              </a:spcBef>
              <a:spcAft>
                <a:spcPts val="0"/>
              </a:spcAft>
              <a:buSzPts val="1600"/>
              <a:buChar char="●"/>
            </a:pPr>
            <a:r>
              <a:rPr lang="en" sz="1600"/>
              <a:t>Every gap receives the same penalty independent of its size.</a:t>
            </a:r>
            <a:endParaRPr sz="1600"/>
          </a:p>
          <a:p>
            <a:pPr indent="0" lvl="0" marL="0" rtl="0" algn="just">
              <a:lnSpc>
                <a:spcPct val="115000"/>
              </a:lnSpc>
              <a:spcBef>
                <a:spcPts val="1000"/>
              </a:spcBef>
              <a:spcAft>
                <a:spcPts val="0"/>
              </a:spcAft>
              <a:buNone/>
            </a:pPr>
            <a:r>
              <a:rPr lang="en" sz="1600">
                <a:solidFill>
                  <a:srgbClr val="2A528F"/>
                </a:solidFill>
              </a:rPr>
              <a:t>Linear gap penalty</a:t>
            </a:r>
            <a:endParaRPr sz="1600">
              <a:solidFill>
                <a:srgbClr val="2A528F"/>
              </a:solidFill>
            </a:endParaRPr>
          </a:p>
          <a:p>
            <a:pPr indent="-330200" lvl="0" marL="457200" rtl="0" algn="just">
              <a:lnSpc>
                <a:spcPct val="115000"/>
              </a:lnSpc>
              <a:spcBef>
                <a:spcPts val="0"/>
              </a:spcBef>
              <a:spcAft>
                <a:spcPts val="0"/>
              </a:spcAft>
              <a:buSzPts val="1600"/>
              <a:buChar char="●"/>
            </a:pPr>
            <a:r>
              <a:rPr lang="en" sz="1600"/>
              <a:t>Linear gap penalties have only parameter (d) which is linear to the length of the gap.</a:t>
            </a:r>
            <a:endParaRPr sz="1600"/>
          </a:p>
          <a:p>
            <a:pPr indent="-330200" lvl="0" marL="457200" rtl="0" algn="just">
              <a:lnSpc>
                <a:spcPct val="115000"/>
              </a:lnSpc>
              <a:spcBef>
                <a:spcPts val="0"/>
              </a:spcBef>
              <a:spcAft>
                <a:spcPts val="0"/>
              </a:spcAft>
              <a:buSzPts val="1600"/>
              <a:buChar char="●"/>
            </a:pPr>
            <a:r>
              <a:rPr lang="en" sz="1600"/>
              <a:t>Disadvantage: the overall penalty for one large gap is the same as for many small gaps that add up to the same length.</a:t>
            </a:r>
            <a:endParaRPr sz="1600"/>
          </a:p>
          <a:p>
            <a:pPr indent="0" lvl="0" marL="0" rtl="0" algn="just">
              <a:lnSpc>
                <a:spcPct val="115000"/>
              </a:lnSpc>
              <a:spcBef>
                <a:spcPts val="1000"/>
              </a:spcBef>
              <a:spcAft>
                <a:spcPts val="0"/>
              </a:spcAft>
              <a:buNone/>
            </a:pPr>
            <a:r>
              <a:rPr lang="en" sz="1600">
                <a:solidFill>
                  <a:srgbClr val="2A528F"/>
                </a:solidFill>
              </a:rPr>
              <a:t>Affine gap open and extension penalties</a:t>
            </a:r>
            <a:r>
              <a:rPr lang="en" sz="1600"/>
              <a:t> </a:t>
            </a:r>
            <a:r>
              <a:rPr lang="en" sz="1600">
                <a:solidFill>
                  <a:srgbClr val="FF0000"/>
                </a:solidFill>
              </a:rPr>
              <a:t>[most commonly used!]</a:t>
            </a:r>
            <a:endParaRPr sz="1600">
              <a:solidFill>
                <a:srgbClr val="FF0000"/>
              </a:solidFill>
            </a:endParaRPr>
          </a:p>
          <a:p>
            <a:pPr indent="-330200" lvl="0" marL="457200" rtl="0" algn="just">
              <a:lnSpc>
                <a:spcPct val="115000"/>
              </a:lnSpc>
              <a:spcBef>
                <a:spcPts val="0"/>
              </a:spcBef>
              <a:spcAft>
                <a:spcPts val="0"/>
              </a:spcAft>
              <a:buSzPts val="1600"/>
              <a:buChar char="●"/>
            </a:pPr>
            <a:r>
              <a:rPr lang="en" sz="1600"/>
              <a:t>Attempt to overcome the problem of the linear gap penalties by using a gap opening penalty (o) and a gap extension penalty (e). Their values are often set so that gap insertions are discouraged and longer gaps are favored over many short gaps.</a:t>
            </a:r>
            <a:endParaRPr sz="1600"/>
          </a:p>
          <a:p>
            <a:pPr indent="0" lvl="0" marL="0" rtl="0" algn="just">
              <a:lnSpc>
                <a:spcPct val="115000"/>
              </a:lnSpc>
              <a:spcBef>
                <a:spcPts val="0"/>
              </a:spcBef>
              <a:spcAft>
                <a:spcPts val="0"/>
              </a:spcAft>
              <a:buNone/>
            </a:pPr>
            <a:r>
              <a:t/>
            </a:r>
            <a:endParaRPr sz="1600"/>
          </a:p>
        </p:txBody>
      </p:sp>
      <p:sp>
        <p:nvSpPr>
          <p:cNvPr id="195" name="Shape 19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Shape 66"/>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Outline</a:t>
            </a:r>
            <a:endParaRPr/>
          </a:p>
        </p:txBody>
      </p:sp>
      <p:sp>
        <p:nvSpPr>
          <p:cNvPr id="67" name="Shape 67"/>
          <p:cNvSpPr txBox="1"/>
          <p:nvPr>
            <p:ph idx="1" type="body"/>
          </p:nvPr>
        </p:nvSpPr>
        <p:spPr>
          <a:xfrm>
            <a:off x="94250" y="640775"/>
            <a:ext cx="8767800" cy="2241600"/>
          </a:xfrm>
          <a:prstGeom prst="rect">
            <a:avLst/>
          </a:prstGeom>
        </p:spPr>
        <p:txBody>
          <a:bodyPr anchorCtr="0" anchor="t" bIns="91425" lIns="91425" spcFirstLastPara="1" rIns="91425" wrap="square" tIns="91425">
            <a:noAutofit/>
          </a:bodyPr>
          <a:lstStyle/>
          <a:p>
            <a:pPr indent="0" lvl="0" marL="457200" rtl="0">
              <a:spcBef>
                <a:spcPts val="0"/>
              </a:spcBef>
              <a:spcAft>
                <a:spcPts val="0"/>
              </a:spcAft>
              <a:buNone/>
            </a:pPr>
            <a:r>
              <a:rPr lang="en" sz="1600"/>
              <a:t>Utilities of Sequence Alignments</a:t>
            </a:r>
            <a:endParaRPr sz="1600"/>
          </a:p>
          <a:p>
            <a:pPr indent="0" lvl="0" marL="457200" rtl="0">
              <a:spcBef>
                <a:spcPts val="0"/>
              </a:spcBef>
              <a:spcAft>
                <a:spcPts val="0"/>
              </a:spcAft>
              <a:buNone/>
            </a:pPr>
            <a:r>
              <a:rPr lang="en" sz="1600">
                <a:solidFill>
                  <a:srgbClr val="999999"/>
                </a:solidFill>
              </a:rPr>
              <a:t>Pairwise Alignment Algorithms</a:t>
            </a:r>
            <a:endParaRPr sz="1600">
              <a:solidFill>
                <a:srgbClr val="999999"/>
              </a:solidFill>
            </a:endParaRPr>
          </a:p>
          <a:p>
            <a:pPr indent="0" lvl="0" marL="914400" rtl="0">
              <a:spcBef>
                <a:spcPts val="0"/>
              </a:spcBef>
              <a:spcAft>
                <a:spcPts val="0"/>
              </a:spcAft>
              <a:buNone/>
            </a:pPr>
            <a:r>
              <a:rPr lang="en" sz="1600">
                <a:solidFill>
                  <a:srgbClr val="999999"/>
                </a:solidFill>
              </a:rPr>
              <a:t>Pairwise Alignment</a:t>
            </a:r>
            <a:endParaRPr sz="1600">
              <a:solidFill>
                <a:srgbClr val="999999"/>
              </a:solidFill>
            </a:endParaRPr>
          </a:p>
          <a:p>
            <a:pPr indent="0" lvl="0" marL="914400" rtl="0">
              <a:spcBef>
                <a:spcPts val="0"/>
              </a:spcBef>
              <a:spcAft>
                <a:spcPts val="0"/>
              </a:spcAft>
              <a:buNone/>
            </a:pPr>
            <a:r>
              <a:rPr lang="en" sz="1600">
                <a:solidFill>
                  <a:srgbClr val="999999"/>
                </a:solidFill>
              </a:rPr>
              <a:t>Example of Substitution Matrices</a:t>
            </a:r>
            <a:endParaRPr sz="1600">
              <a:solidFill>
                <a:srgbClr val="999999"/>
              </a:solidFill>
            </a:endParaRPr>
          </a:p>
          <a:p>
            <a:pPr indent="0" lvl="0" marL="914400" rtl="0">
              <a:spcBef>
                <a:spcPts val="0"/>
              </a:spcBef>
              <a:spcAft>
                <a:spcPts val="0"/>
              </a:spcAft>
              <a:buNone/>
            </a:pPr>
            <a:r>
              <a:rPr lang="en" sz="1600">
                <a:solidFill>
                  <a:srgbClr val="999999"/>
                </a:solidFill>
              </a:rPr>
              <a:t>Global Alignment</a:t>
            </a:r>
            <a:endParaRPr sz="1600">
              <a:solidFill>
                <a:srgbClr val="999999"/>
              </a:solidFill>
            </a:endParaRPr>
          </a:p>
          <a:p>
            <a:pPr indent="0" lvl="0" marL="914400" rtl="0">
              <a:spcBef>
                <a:spcPts val="0"/>
              </a:spcBef>
              <a:spcAft>
                <a:spcPts val="0"/>
              </a:spcAft>
              <a:buNone/>
            </a:pPr>
            <a:r>
              <a:rPr lang="en" sz="1600">
                <a:solidFill>
                  <a:srgbClr val="999999"/>
                </a:solidFill>
              </a:rPr>
              <a:t>Local Alignment</a:t>
            </a:r>
            <a:endParaRPr sz="1600">
              <a:solidFill>
                <a:srgbClr val="999999"/>
              </a:solidFill>
            </a:endParaRPr>
          </a:p>
          <a:p>
            <a:pPr indent="0" lvl="0" marL="914400" rtl="0">
              <a:spcBef>
                <a:spcPts val="0"/>
              </a:spcBef>
              <a:spcAft>
                <a:spcPts val="0"/>
              </a:spcAft>
              <a:buNone/>
            </a:pPr>
            <a:r>
              <a:rPr lang="en" sz="1600">
                <a:solidFill>
                  <a:srgbClr val="999999"/>
                </a:solidFill>
              </a:rPr>
              <a:t>Other Alignments</a:t>
            </a:r>
            <a:endParaRPr sz="1600">
              <a:solidFill>
                <a:srgbClr val="999999"/>
              </a:solidFill>
            </a:endParaRPr>
          </a:p>
          <a:p>
            <a:pPr indent="0" lvl="0" marL="457200" rtl="0">
              <a:spcBef>
                <a:spcPts val="0"/>
              </a:spcBef>
              <a:spcAft>
                <a:spcPts val="0"/>
              </a:spcAft>
              <a:buClr>
                <a:schemeClr val="dk1"/>
              </a:buClr>
              <a:buSzPts val="1100"/>
              <a:buFont typeface="Arial"/>
              <a:buNone/>
            </a:pPr>
            <a:r>
              <a:rPr lang="en" sz="1600">
                <a:solidFill>
                  <a:srgbClr val="999999"/>
                </a:solidFill>
              </a:rPr>
              <a:t>Sequence Similarity Searching</a:t>
            </a:r>
            <a:endParaRPr sz="1600">
              <a:solidFill>
                <a:srgbClr val="999999"/>
              </a:solidFill>
            </a:endParaRPr>
          </a:p>
          <a:p>
            <a:pPr indent="457200" lvl="0" marL="457200" rtl="0">
              <a:spcBef>
                <a:spcPts val="0"/>
              </a:spcBef>
              <a:spcAft>
                <a:spcPts val="0"/>
              </a:spcAft>
              <a:buClr>
                <a:schemeClr val="dk1"/>
              </a:buClr>
              <a:buSzPts val="1100"/>
              <a:buFont typeface="Arial"/>
              <a:buNone/>
            </a:pPr>
            <a:r>
              <a:rPr lang="en" sz="1600">
                <a:solidFill>
                  <a:srgbClr val="999999"/>
                </a:solidFill>
              </a:rPr>
              <a:t>Background</a:t>
            </a:r>
            <a:endParaRPr sz="1600">
              <a:solidFill>
                <a:srgbClr val="999999"/>
              </a:solidFill>
            </a:endParaRPr>
          </a:p>
          <a:p>
            <a:pPr indent="0" lvl="0" marL="914400" rtl="0">
              <a:spcBef>
                <a:spcPts val="0"/>
              </a:spcBef>
              <a:spcAft>
                <a:spcPts val="0"/>
              </a:spcAft>
              <a:buClr>
                <a:schemeClr val="dk1"/>
              </a:buClr>
              <a:buSzPts val="1100"/>
              <a:buFont typeface="Arial"/>
              <a:buNone/>
            </a:pPr>
            <a:r>
              <a:rPr lang="en" sz="1600">
                <a:solidFill>
                  <a:srgbClr val="999999"/>
                </a:solidFill>
              </a:rPr>
              <a:t>SSearch</a:t>
            </a:r>
            <a:endParaRPr sz="1600">
              <a:solidFill>
                <a:srgbClr val="999999"/>
              </a:solidFill>
            </a:endParaRPr>
          </a:p>
          <a:p>
            <a:pPr indent="0" lvl="0" marL="914400" rtl="0">
              <a:spcBef>
                <a:spcPts val="0"/>
              </a:spcBef>
              <a:spcAft>
                <a:spcPts val="0"/>
              </a:spcAft>
              <a:buNone/>
            </a:pPr>
            <a:r>
              <a:rPr lang="en" sz="1600">
                <a:solidFill>
                  <a:srgbClr val="999999"/>
                </a:solidFill>
              </a:rPr>
              <a:t>BLAST</a:t>
            </a:r>
            <a:endParaRPr sz="1600">
              <a:solidFill>
                <a:srgbClr val="999999"/>
              </a:solidFill>
            </a:endParaRPr>
          </a:p>
          <a:p>
            <a:pPr indent="457200" lvl="0" marL="457200" rtl="0">
              <a:spcBef>
                <a:spcPts val="0"/>
              </a:spcBef>
              <a:spcAft>
                <a:spcPts val="0"/>
              </a:spcAft>
              <a:buNone/>
            </a:pPr>
            <a:r>
              <a:rPr lang="en" sz="1600">
                <a:solidFill>
                  <a:srgbClr val="999999"/>
                </a:solidFill>
              </a:rPr>
              <a:t>FASTA</a:t>
            </a:r>
            <a:endParaRPr sz="1600">
              <a:solidFill>
                <a:srgbClr val="999999"/>
              </a:solidFill>
            </a:endParaRPr>
          </a:p>
          <a:p>
            <a:pPr indent="0" lvl="0" marL="457200" rtl="0">
              <a:spcBef>
                <a:spcPts val="0"/>
              </a:spcBef>
              <a:spcAft>
                <a:spcPts val="0"/>
              </a:spcAft>
              <a:buNone/>
            </a:pPr>
            <a:r>
              <a:rPr lang="en" sz="1600">
                <a:solidFill>
                  <a:srgbClr val="999999"/>
                </a:solidFill>
              </a:rPr>
              <a:t>Software</a:t>
            </a:r>
            <a:endParaRPr sz="1600">
              <a:solidFill>
                <a:srgbClr val="999999"/>
              </a:solidFill>
            </a:endParaRPr>
          </a:p>
          <a:p>
            <a:pPr indent="0" lvl="0" marL="457200" rtl="0">
              <a:spcBef>
                <a:spcPts val="0"/>
              </a:spcBef>
              <a:spcAft>
                <a:spcPts val="0"/>
              </a:spcAft>
              <a:buNone/>
            </a:pPr>
            <a:r>
              <a:rPr lang="en" sz="1600">
                <a:solidFill>
                  <a:srgbClr val="999999"/>
                </a:solidFill>
              </a:rPr>
              <a:t>Homework</a:t>
            </a:r>
            <a:endParaRPr sz="1600">
              <a:solidFill>
                <a:srgbClr val="999999"/>
              </a:solidFill>
            </a:endParaRPr>
          </a:p>
          <a:p>
            <a:pPr indent="0" lvl="0" marL="457200" rtl="0">
              <a:spcBef>
                <a:spcPts val="0"/>
              </a:spcBef>
              <a:spcAft>
                <a:spcPts val="0"/>
              </a:spcAft>
              <a:buNone/>
            </a:pPr>
            <a:r>
              <a:rPr lang="en" sz="1600">
                <a:solidFill>
                  <a:srgbClr val="999999"/>
                </a:solidFill>
              </a:rPr>
              <a:t>References</a:t>
            </a:r>
            <a:endParaRPr sz="1600">
              <a:solidFill>
                <a:srgbClr val="999999"/>
              </a:solidFill>
            </a:endParaRPr>
          </a:p>
          <a:p>
            <a:pPr indent="-342900" lvl="0" marL="457200" rtl="0">
              <a:spcBef>
                <a:spcPts val="0"/>
              </a:spcBef>
              <a:spcAft>
                <a:spcPts val="1000"/>
              </a:spcAft>
              <a:buClr>
                <a:srgbClr val="999999"/>
              </a:buClr>
              <a:buSzPts val="1800"/>
              <a:buChar char=" "/>
            </a:pPr>
            <a:r>
              <a:t/>
            </a:r>
            <a:endParaRPr>
              <a:solidFill>
                <a:srgbClr val="999999"/>
              </a:solidFill>
            </a:endParaRPr>
          </a:p>
        </p:txBody>
      </p:sp>
      <p:sp>
        <p:nvSpPr>
          <p:cNvPr id="68" name="Shape 6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sp>
        <p:nvSpPr>
          <p:cNvPr id="200" name="Shape 200"/>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Outline</a:t>
            </a:r>
            <a:endParaRPr/>
          </a:p>
        </p:txBody>
      </p:sp>
      <p:sp>
        <p:nvSpPr>
          <p:cNvPr id="201" name="Shape 201"/>
          <p:cNvSpPr txBox="1"/>
          <p:nvPr>
            <p:ph idx="1" type="body"/>
          </p:nvPr>
        </p:nvSpPr>
        <p:spPr>
          <a:xfrm>
            <a:off x="94250" y="640775"/>
            <a:ext cx="8767800" cy="2241600"/>
          </a:xfrm>
          <a:prstGeom prst="rect">
            <a:avLst/>
          </a:prstGeom>
        </p:spPr>
        <p:txBody>
          <a:bodyPr anchorCtr="0" anchor="t" bIns="91425" lIns="91425" spcFirstLastPara="1" rIns="91425" wrap="square" tIns="91425">
            <a:noAutofit/>
          </a:bodyPr>
          <a:lstStyle/>
          <a:p>
            <a:pPr indent="0" lvl="0" marL="457200" rtl="0">
              <a:spcBef>
                <a:spcPts val="0"/>
              </a:spcBef>
              <a:spcAft>
                <a:spcPts val="0"/>
              </a:spcAft>
              <a:buNone/>
            </a:pPr>
            <a:r>
              <a:rPr lang="en" sz="1600">
                <a:solidFill>
                  <a:srgbClr val="999999"/>
                </a:solidFill>
              </a:rPr>
              <a:t>Utilities of Sequence Alignments</a:t>
            </a:r>
            <a:endParaRPr sz="1600">
              <a:solidFill>
                <a:srgbClr val="999999"/>
              </a:solidFill>
            </a:endParaRPr>
          </a:p>
          <a:p>
            <a:pPr indent="0" lvl="0" marL="457200" rtl="0">
              <a:spcBef>
                <a:spcPts val="0"/>
              </a:spcBef>
              <a:spcAft>
                <a:spcPts val="0"/>
              </a:spcAft>
              <a:buNone/>
            </a:pPr>
            <a:r>
              <a:rPr lang="en" sz="1600"/>
              <a:t>Pairwise Alignment Algorithms</a:t>
            </a:r>
            <a:endParaRPr sz="1600"/>
          </a:p>
          <a:p>
            <a:pPr indent="0" lvl="0" marL="914400" rtl="0">
              <a:spcBef>
                <a:spcPts val="0"/>
              </a:spcBef>
              <a:spcAft>
                <a:spcPts val="0"/>
              </a:spcAft>
              <a:buNone/>
            </a:pPr>
            <a:r>
              <a:rPr lang="en" sz="1600">
                <a:solidFill>
                  <a:srgbClr val="999999"/>
                </a:solidFill>
              </a:rPr>
              <a:t>Pairwise Alignment</a:t>
            </a:r>
            <a:endParaRPr sz="1600">
              <a:solidFill>
                <a:srgbClr val="999999"/>
              </a:solidFill>
            </a:endParaRPr>
          </a:p>
          <a:p>
            <a:pPr indent="0" lvl="0" marL="914400" rtl="0">
              <a:spcBef>
                <a:spcPts val="0"/>
              </a:spcBef>
              <a:spcAft>
                <a:spcPts val="0"/>
              </a:spcAft>
              <a:buNone/>
            </a:pPr>
            <a:r>
              <a:rPr lang="en" sz="1600">
                <a:solidFill>
                  <a:srgbClr val="999999"/>
                </a:solidFill>
              </a:rPr>
              <a:t>Example of Substitution Matrices</a:t>
            </a:r>
            <a:endParaRPr sz="1600">
              <a:solidFill>
                <a:srgbClr val="999999"/>
              </a:solidFill>
            </a:endParaRPr>
          </a:p>
          <a:p>
            <a:pPr indent="0" lvl="0" marL="914400" rtl="0">
              <a:spcBef>
                <a:spcPts val="0"/>
              </a:spcBef>
              <a:spcAft>
                <a:spcPts val="0"/>
              </a:spcAft>
              <a:buNone/>
            </a:pPr>
            <a:r>
              <a:rPr lang="en" sz="1600"/>
              <a:t>Global Alignment</a:t>
            </a:r>
            <a:endParaRPr sz="1600"/>
          </a:p>
          <a:p>
            <a:pPr indent="0" lvl="0" marL="914400" rtl="0">
              <a:spcBef>
                <a:spcPts val="0"/>
              </a:spcBef>
              <a:spcAft>
                <a:spcPts val="0"/>
              </a:spcAft>
              <a:buNone/>
            </a:pPr>
            <a:r>
              <a:rPr lang="en" sz="1600">
                <a:solidFill>
                  <a:srgbClr val="999999"/>
                </a:solidFill>
              </a:rPr>
              <a:t>Local Alignment</a:t>
            </a:r>
            <a:endParaRPr sz="1600">
              <a:solidFill>
                <a:srgbClr val="999999"/>
              </a:solidFill>
            </a:endParaRPr>
          </a:p>
          <a:p>
            <a:pPr indent="0" lvl="0" marL="914400" rtl="0">
              <a:spcBef>
                <a:spcPts val="0"/>
              </a:spcBef>
              <a:spcAft>
                <a:spcPts val="0"/>
              </a:spcAft>
              <a:buNone/>
            </a:pPr>
            <a:r>
              <a:rPr lang="en" sz="1600">
                <a:solidFill>
                  <a:srgbClr val="999999"/>
                </a:solidFill>
              </a:rPr>
              <a:t>Other Alignments</a:t>
            </a:r>
            <a:endParaRPr sz="1600">
              <a:solidFill>
                <a:srgbClr val="999999"/>
              </a:solidFill>
            </a:endParaRPr>
          </a:p>
          <a:p>
            <a:pPr indent="0" lvl="0" marL="457200" rtl="0">
              <a:spcBef>
                <a:spcPts val="0"/>
              </a:spcBef>
              <a:spcAft>
                <a:spcPts val="0"/>
              </a:spcAft>
              <a:buNone/>
            </a:pPr>
            <a:r>
              <a:rPr lang="en" sz="1600">
                <a:solidFill>
                  <a:srgbClr val="999999"/>
                </a:solidFill>
              </a:rPr>
              <a:t>Sequence Similarity Searching</a:t>
            </a:r>
            <a:endParaRPr sz="1600">
              <a:solidFill>
                <a:srgbClr val="999999"/>
              </a:solidFill>
            </a:endParaRPr>
          </a:p>
          <a:p>
            <a:pPr indent="457200" lvl="0" marL="457200" rtl="0">
              <a:spcBef>
                <a:spcPts val="0"/>
              </a:spcBef>
              <a:spcAft>
                <a:spcPts val="0"/>
              </a:spcAft>
              <a:buNone/>
            </a:pPr>
            <a:r>
              <a:rPr lang="en" sz="1600">
                <a:solidFill>
                  <a:srgbClr val="999999"/>
                </a:solidFill>
              </a:rPr>
              <a:t>Background</a:t>
            </a:r>
            <a:endParaRPr sz="1600">
              <a:solidFill>
                <a:srgbClr val="999999"/>
              </a:solidFill>
            </a:endParaRPr>
          </a:p>
          <a:p>
            <a:pPr indent="0" lvl="0" marL="914400" rtl="0">
              <a:spcBef>
                <a:spcPts val="0"/>
              </a:spcBef>
              <a:spcAft>
                <a:spcPts val="0"/>
              </a:spcAft>
              <a:buNone/>
            </a:pPr>
            <a:r>
              <a:rPr lang="en" sz="1600">
                <a:solidFill>
                  <a:srgbClr val="999999"/>
                </a:solidFill>
              </a:rPr>
              <a:t>SSearch</a:t>
            </a:r>
            <a:endParaRPr sz="1600">
              <a:solidFill>
                <a:srgbClr val="999999"/>
              </a:solidFill>
            </a:endParaRPr>
          </a:p>
          <a:p>
            <a:pPr indent="0" lvl="0" marL="914400" rtl="0">
              <a:spcBef>
                <a:spcPts val="0"/>
              </a:spcBef>
              <a:spcAft>
                <a:spcPts val="0"/>
              </a:spcAft>
              <a:buNone/>
            </a:pPr>
            <a:r>
              <a:rPr lang="en" sz="1600">
                <a:solidFill>
                  <a:srgbClr val="999999"/>
                </a:solidFill>
              </a:rPr>
              <a:t>BLAST</a:t>
            </a:r>
            <a:endParaRPr sz="1600">
              <a:solidFill>
                <a:srgbClr val="999999"/>
              </a:solidFill>
            </a:endParaRPr>
          </a:p>
          <a:p>
            <a:pPr indent="457200" lvl="0" marL="457200" rtl="0">
              <a:spcBef>
                <a:spcPts val="0"/>
              </a:spcBef>
              <a:spcAft>
                <a:spcPts val="0"/>
              </a:spcAft>
              <a:buNone/>
            </a:pPr>
            <a:r>
              <a:rPr lang="en" sz="1600">
                <a:solidFill>
                  <a:srgbClr val="999999"/>
                </a:solidFill>
              </a:rPr>
              <a:t>FASTA</a:t>
            </a:r>
            <a:endParaRPr sz="1600">
              <a:solidFill>
                <a:srgbClr val="999999"/>
              </a:solidFill>
            </a:endParaRPr>
          </a:p>
          <a:p>
            <a:pPr indent="0" lvl="0" marL="457200" rtl="0">
              <a:spcBef>
                <a:spcPts val="0"/>
              </a:spcBef>
              <a:spcAft>
                <a:spcPts val="0"/>
              </a:spcAft>
              <a:buNone/>
            </a:pPr>
            <a:r>
              <a:rPr lang="en" sz="1600">
                <a:solidFill>
                  <a:srgbClr val="999999"/>
                </a:solidFill>
              </a:rPr>
              <a:t>Software</a:t>
            </a:r>
            <a:endParaRPr sz="1600">
              <a:solidFill>
                <a:srgbClr val="999999"/>
              </a:solidFill>
            </a:endParaRPr>
          </a:p>
          <a:p>
            <a:pPr indent="0" lvl="0" marL="457200" rtl="0">
              <a:spcBef>
                <a:spcPts val="0"/>
              </a:spcBef>
              <a:spcAft>
                <a:spcPts val="0"/>
              </a:spcAft>
              <a:buNone/>
            </a:pPr>
            <a:r>
              <a:rPr lang="en" sz="1600">
                <a:solidFill>
                  <a:srgbClr val="999999"/>
                </a:solidFill>
              </a:rPr>
              <a:t>Homework</a:t>
            </a:r>
            <a:endParaRPr sz="1600">
              <a:solidFill>
                <a:srgbClr val="999999"/>
              </a:solidFill>
            </a:endParaRPr>
          </a:p>
          <a:p>
            <a:pPr indent="0" lvl="0" marL="457200" rtl="0">
              <a:spcBef>
                <a:spcPts val="0"/>
              </a:spcBef>
              <a:spcAft>
                <a:spcPts val="0"/>
              </a:spcAft>
              <a:buNone/>
            </a:pPr>
            <a:r>
              <a:rPr lang="en" sz="1600">
                <a:solidFill>
                  <a:srgbClr val="999999"/>
                </a:solidFill>
              </a:rPr>
              <a:t>References</a:t>
            </a:r>
            <a:endParaRPr sz="1600">
              <a:solidFill>
                <a:srgbClr val="999999"/>
              </a:solidFill>
            </a:endParaRPr>
          </a:p>
          <a:p>
            <a:pPr indent="-342900" lvl="0" marL="457200" rtl="0">
              <a:spcBef>
                <a:spcPts val="0"/>
              </a:spcBef>
              <a:spcAft>
                <a:spcPts val="1000"/>
              </a:spcAft>
              <a:buClr>
                <a:srgbClr val="999999"/>
              </a:buClr>
              <a:buSzPts val="1800"/>
              <a:buChar char=" "/>
            </a:pPr>
            <a:r>
              <a:t/>
            </a:r>
            <a:endParaRPr>
              <a:solidFill>
                <a:srgbClr val="999999"/>
              </a:solidFill>
            </a:endParaRPr>
          </a:p>
        </p:txBody>
      </p:sp>
      <p:sp>
        <p:nvSpPr>
          <p:cNvPr id="202" name="Shape 20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6" name="Shape 206"/>
        <p:cNvGrpSpPr/>
        <p:nvPr/>
      </p:nvGrpSpPr>
      <p:grpSpPr>
        <a:xfrm>
          <a:off x="0" y="0"/>
          <a:ext cx="0" cy="0"/>
          <a:chOff x="0" y="0"/>
          <a:chExt cx="0" cy="0"/>
        </a:xfrm>
      </p:grpSpPr>
      <p:sp>
        <p:nvSpPr>
          <p:cNvPr id="207" name="Shape 207"/>
          <p:cNvSpPr txBox="1"/>
          <p:nvPr>
            <p:ph type="title"/>
          </p:nvPr>
        </p:nvSpPr>
        <p:spPr>
          <a:xfrm>
            <a:off x="159300" y="1402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en"/>
              <a:t>Global Alignment: Needleman-Wunsch Algorithm</a:t>
            </a:r>
            <a:endParaRPr/>
          </a:p>
        </p:txBody>
      </p:sp>
      <p:sp>
        <p:nvSpPr>
          <p:cNvPr id="208" name="Shape 208"/>
          <p:cNvSpPr txBox="1"/>
          <p:nvPr>
            <p:ph idx="1" type="body"/>
          </p:nvPr>
        </p:nvSpPr>
        <p:spPr>
          <a:xfrm>
            <a:off x="627650" y="1402775"/>
            <a:ext cx="8808600" cy="2828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solidFill>
                <a:srgbClr val="2A528F"/>
              </a:solidFill>
            </a:endParaRPr>
          </a:p>
          <a:p>
            <a:pPr indent="-342900" lvl="0" marL="457200" rtl="0">
              <a:spcBef>
                <a:spcPts val="1000"/>
              </a:spcBef>
              <a:spcAft>
                <a:spcPts val="0"/>
              </a:spcAft>
              <a:buSzPts val="1800"/>
              <a:buChar char="●"/>
            </a:pPr>
            <a:r>
              <a:rPr lang="en"/>
              <a:t>Initial algorithm (Needleman a</a:t>
            </a:r>
            <a:r>
              <a:rPr lang="en"/>
              <a:t>nd Wunsch 1970)</a:t>
            </a:r>
            <a:endParaRPr/>
          </a:p>
          <a:p>
            <a:pPr indent="0" lvl="0" marL="0" rtl="0">
              <a:spcBef>
                <a:spcPts val="0"/>
              </a:spcBef>
              <a:spcAft>
                <a:spcPts val="0"/>
              </a:spcAft>
              <a:buNone/>
            </a:pPr>
            <a:r>
              <a:t/>
            </a:r>
            <a:endParaRPr/>
          </a:p>
          <a:p>
            <a:pPr indent="-342900" lvl="0" marL="457200" rtl="0">
              <a:spcBef>
                <a:spcPts val="0"/>
              </a:spcBef>
              <a:spcAft>
                <a:spcPts val="0"/>
              </a:spcAft>
              <a:buSzPts val="1800"/>
              <a:buChar char="●"/>
            </a:pPr>
            <a:r>
              <a:rPr lang="en"/>
              <a:t>Improved version (Gotoh 1982)</a:t>
            </a:r>
            <a:endParaRPr/>
          </a:p>
        </p:txBody>
      </p:sp>
      <p:sp>
        <p:nvSpPr>
          <p:cNvPr id="209" name="Shape 20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3" name="Shape 213"/>
        <p:cNvGrpSpPr/>
        <p:nvPr/>
      </p:nvGrpSpPr>
      <p:grpSpPr>
        <a:xfrm>
          <a:off x="0" y="0"/>
          <a:ext cx="0" cy="0"/>
          <a:chOff x="0" y="0"/>
          <a:chExt cx="0" cy="0"/>
        </a:xfrm>
      </p:grpSpPr>
      <p:sp>
        <p:nvSpPr>
          <p:cNvPr id="214" name="Shape 214"/>
          <p:cNvSpPr txBox="1"/>
          <p:nvPr>
            <p:ph type="title"/>
          </p:nvPr>
        </p:nvSpPr>
        <p:spPr>
          <a:xfrm>
            <a:off x="159300" y="1402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Dynamic Programming Alignment Algorithm</a:t>
            </a:r>
            <a:endParaRPr/>
          </a:p>
        </p:txBody>
      </p:sp>
      <p:sp>
        <p:nvSpPr>
          <p:cNvPr id="215" name="Shape 215"/>
          <p:cNvSpPr txBox="1"/>
          <p:nvPr>
            <p:ph idx="1" type="body"/>
          </p:nvPr>
        </p:nvSpPr>
        <p:spPr>
          <a:xfrm>
            <a:off x="322850" y="1021775"/>
            <a:ext cx="8767800" cy="22416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2A528F"/>
                </a:solidFill>
              </a:rPr>
              <a:t>Impossible to calculate all possible alignments</a:t>
            </a:r>
            <a:endParaRPr>
              <a:solidFill>
                <a:srgbClr val="2A528F"/>
              </a:solidFill>
            </a:endParaRPr>
          </a:p>
          <a:p>
            <a:pPr indent="-342900" lvl="0" marL="457200" rtl="0">
              <a:spcBef>
                <a:spcPts val="1000"/>
              </a:spcBef>
              <a:spcAft>
                <a:spcPts val="0"/>
              </a:spcAft>
              <a:buSzPts val="1800"/>
              <a:buChar char=" "/>
            </a:pPr>
            <a:r>
              <a:rPr lang="en"/>
              <a:t>The number of possible alignments: </a:t>
            </a:r>
            <a:endParaRPr/>
          </a:p>
          <a:p>
            <a:pPr indent="-342900" lvl="0" marL="457200" rtl="0">
              <a:spcBef>
                <a:spcPts val="1000"/>
              </a:spcBef>
              <a:spcAft>
                <a:spcPts val="0"/>
              </a:spcAft>
              <a:buSzPts val="1800"/>
              <a:buChar char=" "/>
            </a:pPr>
            <a:r>
              <a:t/>
            </a:r>
            <a:endParaRPr i="1" sz="1600"/>
          </a:p>
          <a:p>
            <a:pPr indent="457200" lvl="0" marL="914400" rtl="0">
              <a:spcBef>
                <a:spcPts val="1000"/>
              </a:spcBef>
              <a:spcAft>
                <a:spcPts val="0"/>
              </a:spcAft>
              <a:buNone/>
            </a:pPr>
            <a:r>
              <a:rPr i="1" lang="en" sz="800"/>
              <a:t>  </a:t>
            </a:r>
            <a:endParaRPr i="1" sz="1600"/>
          </a:p>
          <a:p>
            <a:pPr indent="457200" lvl="0" marL="914400" rtl="0">
              <a:spcBef>
                <a:spcPts val="1000"/>
              </a:spcBef>
              <a:spcAft>
                <a:spcPts val="0"/>
              </a:spcAft>
              <a:buNone/>
            </a:pPr>
            <a:r>
              <a:rPr i="1" lang="en" sz="1600"/>
              <a:t>         n</a:t>
            </a:r>
            <a:r>
              <a:rPr lang="en" sz="1600"/>
              <a:t> = length of both sequences</a:t>
            </a:r>
            <a:endParaRPr/>
          </a:p>
          <a:p>
            <a:pPr indent="0" lvl="0" marL="0" rtl="0">
              <a:spcBef>
                <a:spcPts val="1000"/>
              </a:spcBef>
              <a:spcAft>
                <a:spcPts val="0"/>
              </a:spcAft>
              <a:buNone/>
            </a:pPr>
            <a:r>
              <a:rPr lang="en">
                <a:solidFill>
                  <a:srgbClr val="2A528F"/>
                </a:solidFill>
              </a:rPr>
              <a:t>Solution: dynamic programming algorithm</a:t>
            </a:r>
            <a:endParaRPr>
              <a:solidFill>
                <a:srgbClr val="2A528F"/>
              </a:solidFill>
            </a:endParaRPr>
          </a:p>
          <a:p>
            <a:pPr indent="-342900" lvl="0" marL="457200" rtl="0">
              <a:spcBef>
                <a:spcPts val="1000"/>
              </a:spcBef>
              <a:spcAft>
                <a:spcPts val="1000"/>
              </a:spcAft>
              <a:buSzPts val="1800"/>
              <a:buChar char=" "/>
            </a:pPr>
            <a:r>
              <a:rPr lang="en"/>
              <a:t>Algorithm for finding an optimal alignment between two sequences with an additive scoring system.</a:t>
            </a:r>
            <a:endParaRPr>
              <a:solidFill>
                <a:srgbClr val="999999"/>
              </a:solidFill>
            </a:endParaRPr>
          </a:p>
        </p:txBody>
      </p:sp>
      <p:sp>
        <p:nvSpPr>
          <p:cNvPr id="216" name="Shape 2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pic>
        <p:nvPicPr>
          <p:cNvPr id="217" name="Shape 217"/>
          <p:cNvPicPr preferRelativeResize="0"/>
          <p:nvPr/>
        </p:nvPicPr>
        <p:blipFill>
          <a:blip r:embed="rId3">
            <a:alphaModFix/>
          </a:blip>
          <a:stretch>
            <a:fillRect/>
          </a:stretch>
        </p:blipFill>
        <p:spPr>
          <a:xfrm>
            <a:off x="2895600" y="2018100"/>
            <a:ext cx="1317229" cy="5727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1" name="Shape 221"/>
        <p:cNvGrpSpPr/>
        <p:nvPr/>
      </p:nvGrpSpPr>
      <p:grpSpPr>
        <a:xfrm>
          <a:off x="0" y="0"/>
          <a:ext cx="0" cy="0"/>
          <a:chOff x="0" y="0"/>
          <a:chExt cx="0" cy="0"/>
        </a:xfrm>
      </p:grpSpPr>
      <p:sp>
        <p:nvSpPr>
          <p:cNvPr id="222" name="Shape 222"/>
          <p:cNvSpPr txBox="1"/>
          <p:nvPr>
            <p:ph type="title"/>
          </p:nvPr>
        </p:nvSpPr>
        <p:spPr>
          <a:xfrm>
            <a:off x="159300" y="1402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2400"/>
              <a:t>Main Steps: Dynamic Programming Alignment Algorithm</a:t>
            </a:r>
            <a:endParaRPr sz="2400"/>
          </a:p>
        </p:txBody>
      </p:sp>
      <p:sp>
        <p:nvSpPr>
          <p:cNvPr id="223" name="Shape 223"/>
          <p:cNvSpPr txBox="1"/>
          <p:nvPr>
            <p:ph idx="1" type="body"/>
          </p:nvPr>
        </p:nvSpPr>
        <p:spPr>
          <a:xfrm>
            <a:off x="322850" y="1250375"/>
            <a:ext cx="8808600" cy="28287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Recurrence rules: dynamic programming matrix</a:t>
            </a:r>
            <a:endParaRPr/>
          </a:p>
          <a:p>
            <a:pPr indent="-342900" lvl="0" marL="457200" rtl="0">
              <a:spcBef>
                <a:spcPts val="1000"/>
              </a:spcBef>
              <a:spcAft>
                <a:spcPts val="0"/>
              </a:spcAft>
              <a:buSzPts val="1800"/>
              <a:buChar char="●"/>
            </a:pPr>
            <a:r>
              <a:rPr lang="en"/>
              <a:t>Boundary conditions: gaps, termination and extensions</a:t>
            </a:r>
            <a:endParaRPr/>
          </a:p>
          <a:p>
            <a:pPr indent="-342900" lvl="0" marL="457200" rtl="0">
              <a:spcBef>
                <a:spcPts val="1000"/>
              </a:spcBef>
              <a:spcAft>
                <a:spcPts val="1000"/>
              </a:spcAft>
              <a:buSzPts val="1800"/>
              <a:buChar char="●"/>
            </a:pPr>
            <a:r>
              <a:rPr lang="en"/>
              <a:t>Traceback step: optimal alignment</a:t>
            </a:r>
            <a:endParaRPr/>
          </a:p>
        </p:txBody>
      </p:sp>
      <p:sp>
        <p:nvSpPr>
          <p:cNvPr id="224" name="Shape 2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8" name="Shape 228"/>
        <p:cNvGrpSpPr/>
        <p:nvPr/>
      </p:nvGrpSpPr>
      <p:grpSpPr>
        <a:xfrm>
          <a:off x="0" y="0"/>
          <a:ext cx="0" cy="0"/>
          <a:chOff x="0" y="0"/>
          <a:chExt cx="0" cy="0"/>
        </a:xfrm>
      </p:grpSpPr>
      <p:sp>
        <p:nvSpPr>
          <p:cNvPr id="229" name="Shape 229"/>
          <p:cNvSpPr txBox="1"/>
          <p:nvPr>
            <p:ph type="title"/>
          </p:nvPr>
        </p:nvSpPr>
        <p:spPr>
          <a:xfrm>
            <a:off x="159300" y="64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Global Sequence Alignment Algorithm</a:t>
            </a:r>
            <a:endParaRPr/>
          </a:p>
        </p:txBody>
      </p:sp>
      <p:sp>
        <p:nvSpPr>
          <p:cNvPr id="230" name="Shape 23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pic>
        <p:nvPicPr>
          <p:cNvPr descr="prefix-25.png" id="231" name="Shape 231"/>
          <p:cNvPicPr preferRelativeResize="0"/>
          <p:nvPr/>
        </p:nvPicPr>
        <p:blipFill rotWithShape="1">
          <a:blip r:embed="rId3">
            <a:alphaModFix/>
          </a:blip>
          <a:srcRect b="54984" l="21026" r="34453" t="31980"/>
          <a:stretch/>
        </p:blipFill>
        <p:spPr>
          <a:xfrm>
            <a:off x="2852300" y="2339200"/>
            <a:ext cx="2973575" cy="653000"/>
          </a:xfrm>
          <a:prstGeom prst="rect">
            <a:avLst/>
          </a:prstGeom>
          <a:noFill/>
          <a:ln>
            <a:noFill/>
          </a:ln>
        </p:spPr>
      </p:pic>
      <p:sp>
        <p:nvSpPr>
          <p:cNvPr id="232" name="Shape 232"/>
          <p:cNvSpPr txBox="1"/>
          <p:nvPr>
            <p:ph idx="1" type="body"/>
          </p:nvPr>
        </p:nvSpPr>
        <p:spPr>
          <a:xfrm>
            <a:off x="246650" y="564575"/>
            <a:ext cx="8107800" cy="811800"/>
          </a:xfrm>
          <a:prstGeom prst="rect">
            <a:avLst/>
          </a:prstGeom>
        </p:spPr>
        <p:txBody>
          <a:bodyPr anchorCtr="0" anchor="t" bIns="91425" lIns="91425" spcFirstLastPara="1" rIns="91425" wrap="square" tIns="91425">
            <a:noAutofit/>
          </a:bodyPr>
          <a:lstStyle/>
          <a:p>
            <a:pPr indent="0" lvl="0" marL="0" rtl="0" algn="just">
              <a:lnSpc>
                <a:spcPct val="100000"/>
              </a:lnSpc>
              <a:spcBef>
                <a:spcPts val="0"/>
              </a:spcBef>
              <a:spcAft>
                <a:spcPts val="1000"/>
              </a:spcAft>
              <a:buNone/>
            </a:pPr>
            <a:r>
              <a:rPr lang="en" sz="1400">
                <a:solidFill>
                  <a:srgbClr val="2A528F"/>
                </a:solidFill>
              </a:rPr>
              <a:t>The dynamic programming approach builds an </a:t>
            </a:r>
            <a:r>
              <a:rPr lang="en" sz="1400">
                <a:solidFill>
                  <a:srgbClr val="FF0000"/>
                </a:solidFill>
              </a:rPr>
              <a:t>optimal alignment stepwise</a:t>
            </a:r>
            <a:r>
              <a:rPr lang="en" sz="1400">
                <a:solidFill>
                  <a:srgbClr val="2A528F"/>
                </a:solidFill>
              </a:rPr>
              <a:t> by adding solutions of optimal sub-alignments. This is achieved with the following steps:</a:t>
            </a:r>
            <a:endParaRPr sz="1400">
              <a:solidFill>
                <a:srgbClr val="2A528F"/>
              </a:solidFill>
            </a:endParaRPr>
          </a:p>
        </p:txBody>
      </p:sp>
      <p:sp>
        <p:nvSpPr>
          <p:cNvPr id="233" name="Shape 233"/>
          <p:cNvSpPr txBox="1"/>
          <p:nvPr>
            <p:ph idx="1" type="body"/>
          </p:nvPr>
        </p:nvSpPr>
        <p:spPr>
          <a:xfrm>
            <a:off x="551450" y="1097975"/>
            <a:ext cx="8107800" cy="2828700"/>
          </a:xfrm>
          <a:prstGeom prst="rect">
            <a:avLst/>
          </a:prstGeom>
        </p:spPr>
        <p:txBody>
          <a:bodyPr anchorCtr="0" anchor="t" bIns="91425" lIns="91425" spcFirstLastPara="1" rIns="91425" wrap="square" tIns="91425">
            <a:noAutofit/>
          </a:bodyPr>
          <a:lstStyle/>
          <a:p>
            <a:pPr indent="-317500" lvl="0" marL="457200" rtl="0" algn="just">
              <a:spcBef>
                <a:spcPts val="0"/>
              </a:spcBef>
              <a:spcAft>
                <a:spcPts val="0"/>
              </a:spcAft>
              <a:buClr>
                <a:srgbClr val="2A528F"/>
              </a:buClr>
              <a:buSzPts val="1400"/>
              <a:buAutoNum type="arabicPeriod"/>
            </a:pPr>
            <a:r>
              <a:rPr lang="en" sz="1400">
                <a:solidFill>
                  <a:srgbClr val="FF0000"/>
                </a:solidFill>
              </a:rPr>
              <a:t>Construct dynamic programming matrix </a:t>
            </a:r>
            <a:r>
              <a:rPr i="1" lang="en" sz="1400">
                <a:solidFill>
                  <a:srgbClr val="FF0000"/>
                </a:solidFill>
              </a:rPr>
              <a:t>F(i, j)</a:t>
            </a:r>
            <a:r>
              <a:rPr lang="en" sz="1400"/>
              <a:t> where the rows </a:t>
            </a:r>
            <a:r>
              <a:rPr i="1" lang="en" sz="1400"/>
              <a:t>i</a:t>
            </a:r>
            <a:r>
              <a:rPr lang="en" sz="1400"/>
              <a:t> and columns </a:t>
            </a:r>
            <a:r>
              <a:rPr i="1" lang="en" sz="1400"/>
              <a:t>j</a:t>
            </a:r>
            <a:r>
              <a:rPr lang="en" sz="1400"/>
              <a:t> represent the residues of the two sequences. </a:t>
            </a:r>
            <a:endParaRPr sz="1400"/>
          </a:p>
          <a:p>
            <a:pPr indent="-317500" lvl="0" marL="457200" rtl="0" algn="just">
              <a:spcBef>
                <a:spcPts val="0"/>
              </a:spcBef>
              <a:spcAft>
                <a:spcPts val="0"/>
              </a:spcAft>
              <a:buClr>
                <a:srgbClr val="2A528F"/>
              </a:buClr>
              <a:buSzPts val="1400"/>
              <a:buAutoNum type="arabicPeriod"/>
            </a:pPr>
            <a:r>
              <a:rPr lang="en" sz="1400">
                <a:solidFill>
                  <a:srgbClr val="FF0000"/>
                </a:solidFill>
              </a:rPr>
              <a:t>Fill the</a:t>
            </a:r>
            <a:r>
              <a:rPr lang="en" sz="1400">
                <a:solidFill>
                  <a:srgbClr val="434343"/>
                </a:solidFill>
              </a:rPr>
              <a:t> </a:t>
            </a:r>
            <a:r>
              <a:rPr lang="en" sz="1400">
                <a:solidFill>
                  <a:srgbClr val="FF0000"/>
                </a:solidFill>
              </a:rPr>
              <a:t>boundary rows and columns</a:t>
            </a:r>
            <a:r>
              <a:rPr lang="en" sz="1400"/>
              <a:t> with gap penalty </a:t>
            </a:r>
            <a:r>
              <a:rPr i="1" lang="en" sz="1400"/>
              <a:t>d</a:t>
            </a:r>
            <a:r>
              <a:rPr lang="en" sz="1400"/>
              <a:t>: </a:t>
            </a:r>
            <a:r>
              <a:rPr i="1" lang="en" sz="1400"/>
              <a:t>F(i, 0) = -id</a:t>
            </a:r>
            <a:r>
              <a:rPr lang="en" sz="1400"/>
              <a:t> and </a:t>
            </a:r>
            <a:r>
              <a:rPr i="1" lang="en" sz="1400"/>
              <a:t>F(0, j) = -jd</a:t>
            </a:r>
            <a:endParaRPr sz="1400"/>
          </a:p>
          <a:p>
            <a:pPr indent="-317500" lvl="0" marL="457200" rtl="0" algn="just">
              <a:spcBef>
                <a:spcPts val="0"/>
              </a:spcBef>
              <a:spcAft>
                <a:spcPts val="0"/>
              </a:spcAft>
              <a:buClr>
                <a:srgbClr val="2A528F"/>
              </a:buClr>
              <a:buSzPts val="1400"/>
              <a:buAutoNum type="arabicPeriod"/>
            </a:pPr>
            <a:r>
              <a:rPr lang="en" sz="1400">
                <a:solidFill>
                  <a:srgbClr val="FF0000"/>
                </a:solidFill>
              </a:rPr>
              <a:t>Fill the matrix from the top left to bottom right with the largest score</a:t>
            </a:r>
            <a:r>
              <a:rPr lang="en" sz="1400"/>
              <a:t> of three possible substitution solutions, while first cell </a:t>
            </a:r>
            <a:r>
              <a:rPr i="1" lang="en" sz="1400"/>
              <a:t>F(0, 0) </a:t>
            </a:r>
            <a:r>
              <a:rPr lang="en" sz="1400"/>
              <a:t>is initialized with</a:t>
            </a:r>
            <a:r>
              <a:rPr i="1" lang="en" sz="1400"/>
              <a:t> 0</a:t>
            </a:r>
            <a:r>
              <a:rPr lang="en" sz="1400"/>
              <a:t>:</a:t>
            </a:r>
            <a:endParaRPr sz="1400"/>
          </a:p>
          <a:p>
            <a:pPr indent="0" lvl="0" marL="0" rtl="0" algn="just">
              <a:spcBef>
                <a:spcPts val="0"/>
              </a:spcBef>
              <a:spcAft>
                <a:spcPts val="0"/>
              </a:spcAft>
              <a:buNone/>
            </a:pPr>
            <a:r>
              <a:t/>
            </a:r>
            <a:endParaRPr sz="1400"/>
          </a:p>
          <a:p>
            <a:pPr indent="0" lvl="0" marL="0" rtl="0" algn="just">
              <a:spcBef>
                <a:spcPts val="0"/>
              </a:spcBef>
              <a:spcAft>
                <a:spcPts val="0"/>
              </a:spcAft>
              <a:buNone/>
            </a:pPr>
            <a:r>
              <a:rPr i="1" lang="en" sz="1200"/>
              <a:t>                                    </a:t>
            </a:r>
            <a:endParaRPr i="1" sz="1200"/>
          </a:p>
          <a:p>
            <a:pPr indent="0" lvl="0" marL="0" rtl="0" algn="just">
              <a:spcBef>
                <a:spcPts val="1000"/>
              </a:spcBef>
              <a:spcAft>
                <a:spcPts val="0"/>
              </a:spcAft>
              <a:buNone/>
            </a:pPr>
            <a:r>
              <a:rPr i="1" lang="en" sz="1200"/>
              <a:t>                                    F(i, j)</a:t>
            </a:r>
            <a:r>
              <a:rPr lang="en" sz="1200"/>
              <a:t> = additive substitution score of each sub-solution; </a:t>
            </a:r>
            <a:r>
              <a:rPr i="1" lang="en" sz="1200"/>
              <a:t>d = gap penalty</a:t>
            </a:r>
            <a:endParaRPr i="1" sz="1200"/>
          </a:p>
          <a:p>
            <a:pPr indent="-317500" lvl="0" marL="457200" rtl="0" algn="just">
              <a:spcBef>
                <a:spcPts val="0"/>
              </a:spcBef>
              <a:spcAft>
                <a:spcPts val="0"/>
              </a:spcAft>
              <a:buClr>
                <a:srgbClr val="2A528F"/>
              </a:buClr>
              <a:buSzPts val="1400"/>
              <a:buAutoNum type="arabicPeriod" startAt="4"/>
            </a:pPr>
            <a:r>
              <a:rPr lang="en" sz="1400">
                <a:solidFill>
                  <a:srgbClr val="FF0000"/>
                </a:solidFill>
              </a:rPr>
              <a:t>Apply operation repeatedly</a:t>
            </a:r>
            <a:r>
              <a:rPr lang="en" sz="1400"/>
              <a:t> to bottom right corner of each quadrant of four cells (see next slide). In each step store a pointer for each cell back to the cell from which </a:t>
            </a:r>
            <a:r>
              <a:rPr i="1" lang="en" sz="1400"/>
              <a:t>F(i, j)</a:t>
            </a:r>
            <a:r>
              <a:rPr lang="en" sz="1400"/>
              <a:t> was derived.</a:t>
            </a:r>
            <a:endParaRPr sz="1400"/>
          </a:p>
          <a:p>
            <a:pPr indent="-317500" lvl="0" marL="457200" rtl="0" algn="just">
              <a:spcBef>
                <a:spcPts val="0"/>
              </a:spcBef>
              <a:spcAft>
                <a:spcPts val="0"/>
              </a:spcAft>
              <a:buClr>
                <a:srgbClr val="2A528F"/>
              </a:buClr>
              <a:buSzPts val="1400"/>
              <a:buAutoNum type="arabicPeriod" startAt="4"/>
            </a:pPr>
            <a:r>
              <a:rPr lang="en" sz="1400">
                <a:solidFill>
                  <a:srgbClr val="FF0000"/>
                </a:solidFill>
              </a:rPr>
              <a:t>Generate alignment by traceback</a:t>
            </a:r>
            <a:r>
              <a:rPr lang="en" sz="1400"/>
              <a:t> method: starting from final cell move back along the stored pointers and align residues according to movement direction:</a:t>
            </a:r>
            <a:endParaRPr sz="1400"/>
          </a:p>
          <a:p>
            <a:pPr indent="-317500" lvl="2" marL="1371600" rtl="0" algn="just">
              <a:spcBef>
                <a:spcPts val="0"/>
              </a:spcBef>
              <a:spcAft>
                <a:spcPts val="0"/>
              </a:spcAft>
              <a:buSzPts val="1400"/>
              <a:buChar char="➢"/>
            </a:pPr>
            <a:r>
              <a:rPr lang="en"/>
              <a:t>Diagonal movement: align corresponding residues</a:t>
            </a:r>
            <a:endParaRPr/>
          </a:p>
          <a:p>
            <a:pPr indent="-317500" lvl="2" marL="1371600" rtl="0" algn="just">
              <a:spcBef>
                <a:spcPts val="0"/>
              </a:spcBef>
              <a:spcAft>
                <a:spcPts val="0"/>
              </a:spcAft>
              <a:buSzPts val="1400"/>
              <a:buChar char="➢"/>
            </a:pPr>
            <a:r>
              <a:rPr lang="en"/>
              <a:t>Up or left movement: insert gaps accordingly</a:t>
            </a:r>
            <a:endParaRPr/>
          </a:p>
          <a:p>
            <a:pPr indent="-317500" lvl="0" marL="457200" rtl="0" algn="just">
              <a:spcBef>
                <a:spcPts val="0"/>
              </a:spcBef>
              <a:spcAft>
                <a:spcPts val="0"/>
              </a:spcAft>
              <a:buClr>
                <a:srgbClr val="2A528F"/>
              </a:buClr>
              <a:buSzPts val="1400"/>
              <a:buAutoNum type="arabicPeriod" startAt="4"/>
            </a:pPr>
            <a:r>
              <a:rPr lang="en" sz="1400"/>
              <a:t> </a:t>
            </a:r>
            <a:r>
              <a:rPr lang="en" sz="1400">
                <a:solidFill>
                  <a:srgbClr val="FF0000"/>
                </a:solidFill>
              </a:rPr>
              <a:t>Final score</a:t>
            </a:r>
            <a:r>
              <a:rPr lang="en" sz="1400"/>
              <a:t> of alignment is value in bottom right cell </a:t>
            </a:r>
            <a:endParaRPr sz="1400"/>
          </a:p>
          <a:p>
            <a:pPr indent="0" lvl="0" marL="0" rtl="0" algn="just">
              <a:spcBef>
                <a:spcPts val="1000"/>
              </a:spcBef>
              <a:spcAft>
                <a:spcPts val="1000"/>
              </a:spcAft>
              <a:buNone/>
            </a:pPr>
            <a:r>
              <a:t/>
            </a:r>
            <a:endParaRPr sz="14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7" name="Shape 237"/>
        <p:cNvGrpSpPr/>
        <p:nvPr/>
      </p:nvGrpSpPr>
      <p:grpSpPr>
        <a:xfrm>
          <a:off x="0" y="0"/>
          <a:ext cx="0" cy="0"/>
          <a:chOff x="0" y="0"/>
          <a:chExt cx="0" cy="0"/>
        </a:xfrm>
      </p:grpSpPr>
      <p:sp>
        <p:nvSpPr>
          <p:cNvPr id="238" name="Shape 238"/>
          <p:cNvSpPr txBox="1"/>
          <p:nvPr>
            <p:ph type="title"/>
          </p:nvPr>
        </p:nvSpPr>
        <p:spPr>
          <a:xfrm>
            <a:off x="235500" y="64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Three Possibilities : Align, Insert or Delete</a:t>
            </a:r>
            <a:endParaRPr/>
          </a:p>
        </p:txBody>
      </p:sp>
      <p:sp>
        <p:nvSpPr>
          <p:cNvPr id="239" name="Shape 23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pic>
        <p:nvPicPr>
          <p:cNvPr descr="prefix-26.png" id="240" name="Shape 240"/>
          <p:cNvPicPr preferRelativeResize="0"/>
          <p:nvPr/>
        </p:nvPicPr>
        <p:blipFill rotWithShape="1">
          <a:blip r:embed="rId3">
            <a:alphaModFix/>
          </a:blip>
          <a:srcRect b="23373" l="26046" r="24360" t="23224"/>
          <a:stretch/>
        </p:blipFill>
        <p:spPr>
          <a:xfrm>
            <a:off x="2552650" y="1194575"/>
            <a:ext cx="3777800" cy="3050976"/>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4" name="Shape 244"/>
        <p:cNvGrpSpPr/>
        <p:nvPr/>
      </p:nvGrpSpPr>
      <p:grpSpPr>
        <a:xfrm>
          <a:off x="0" y="0"/>
          <a:ext cx="0" cy="0"/>
          <a:chOff x="0" y="0"/>
          <a:chExt cx="0" cy="0"/>
        </a:xfrm>
      </p:grpSpPr>
      <p:pic>
        <p:nvPicPr>
          <p:cNvPr descr="prefix-27.png" id="245" name="Shape 245"/>
          <p:cNvPicPr preferRelativeResize="0"/>
          <p:nvPr/>
        </p:nvPicPr>
        <p:blipFill rotWithShape="1">
          <a:blip r:embed="rId3">
            <a:alphaModFix/>
          </a:blip>
          <a:srcRect b="7246" l="0" r="0" t="24260"/>
          <a:stretch/>
        </p:blipFill>
        <p:spPr>
          <a:xfrm>
            <a:off x="914400" y="1194575"/>
            <a:ext cx="7258348" cy="3728501"/>
          </a:xfrm>
          <a:prstGeom prst="rect">
            <a:avLst/>
          </a:prstGeom>
          <a:noFill/>
          <a:ln>
            <a:noFill/>
          </a:ln>
        </p:spPr>
      </p:pic>
      <p:sp>
        <p:nvSpPr>
          <p:cNvPr id="246" name="Shape 246"/>
          <p:cNvSpPr txBox="1"/>
          <p:nvPr>
            <p:ph type="title"/>
          </p:nvPr>
        </p:nvSpPr>
        <p:spPr>
          <a:xfrm>
            <a:off x="235500" y="1402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Dynamic Programming Matrix: Global Alignment</a:t>
            </a:r>
            <a:endParaRPr/>
          </a:p>
        </p:txBody>
      </p:sp>
      <p:sp>
        <p:nvSpPr>
          <p:cNvPr id="247" name="Shape 247"/>
          <p:cNvSpPr txBox="1"/>
          <p:nvPr>
            <p:ph idx="1" type="body"/>
          </p:nvPr>
        </p:nvSpPr>
        <p:spPr>
          <a:xfrm>
            <a:off x="721500" y="650450"/>
            <a:ext cx="7794000" cy="2270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400"/>
              <a:t>Substitution matrix: BLOSUM50</a:t>
            </a:r>
            <a:endParaRPr sz="1400"/>
          </a:p>
          <a:p>
            <a:pPr indent="0" lvl="0" marL="0" rtl="0" algn="ctr">
              <a:spcBef>
                <a:spcPts val="0"/>
              </a:spcBef>
              <a:spcAft>
                <a:spcPts val="0"/>
              </a:spcAft>
              <a:buNone/>
            </a:pPr>
            <a:r>
              <a:rPr lang="en" sz="1400"/>
              <a:t>Gap opening a</a:t>
            </a:r>
            <a:r>
              <a:rPr lang="en" sz="1400"/>
              <a:t>nd extension penalties: 8</a:t>
            </a:r>
            <a:endParaRPr sz="1400"/>
          </a:p>
        </p:txBody>
      </p:sp>
      <p:sp>
        <p:nvSpPr>
          <p:cNvPr id="248" name="Shape 24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2" name="Shape 252"/>
        <p:cNvGrpSpPr/>
        <p:nvPr/>
      </p:nvGrpSpPr>
      <p:grpSpPr>
        <a:xfrm>
          <a:off x="0" y="0"/>
          <a:ext cx="0" cy="0"/>
          <a:chOff x="0" y="0"/>
          <a:chExt cx="0" cy="0"/>
        </a:xfrm>
      </p:grpSpPr>
      <p:graphicFrame>
        <p:nvGraphicFramePr>
          <p:cNvPr id="253" name="Shape 253"/>
          <p:cNvGraphicFramePr/>
          <p:nvPr/>
        </p:nvGraphicFramePr>
        <p:xfrm>
          <a:off x="952500" y="628650"/>
          <a:ext cx="3000000" cy="3000000"/>
        </p:xfrm>
        <a:graphic>
          <a:graphicData uri="http://schemas.openxmlformats.org/drawingml/2006/table">
            <a:tbl>
              <a:tblPr>
                <a:noFill/>
                <a:tableStyleId>{40D7C364-D331-4A87-B830-0459E19A8398}</a:tableStyleId>
              </a:tblPr>
              <a:tblGrid>
                <a:gridCol w="603250"/>
                <a:gridCol w="603250"/>
                <a:gridCol w="603250"/>
                <a:gridCol w="603250"/>
                <a:gridCol w="603250"/>
                <a:gridCol w="603250"/>
                <a:gridCol w="603250"/>
                <a:gridCol w="603250"/>
                <a:gridCol w="603250"/>
                <a:gridCol w="603250"/>
                <a:gridCol w="603250"/>
                <a:gridCol w="603250"/>
              </a:tblGrid>
              <a:tr h="381000">
                <a:tc>
                  <a:txBody>
                    <a:bodyPr>
                      <a:noAutofit/>
                    </a:bodyPr>
                    <a:lstStyle/>
                    <a:p>
                      <a:pPr indent="0" lvl="0" marL="0" rtl="0">
                        <a:spcBef>
                          <a:spcPts val="0"/>
                        </a:spcBef>
                        <a:spcAft>
                          <a:spcPts val="0"/>
                        </a:spcAft>
                        <a:buNone/>
                      </a:pPr>
                      <a:r>
                        <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noAutofit/>
                    </a:bodyPr>
                    <a:lstStyle/>
                    <a:p>
                      <a:pPr indent="0" lvl="0" marL="0" rtl="0">
                        <a:spcBef>
                          <a:spcPts val="0"/>
                        </a:spcBef>
                        <a:spcAft>
                          <a:spcPts val="0"/>
                        </a:spcAft>
                        <a:buNone/>
                      </a:pPr>
                      <a:r>
                        <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noAutofit/>
                    </a:bodyPr>
                    <a:lstStyle/>
                    <a:p>
                      <a:pPr indent="0" lvl="0" marL="0">
                        <a:spcBef>
                          <a:spcPts val="0"/>
                        </a:spcBef>
                        <a:spcAft>
                          <a:spcPts val="0"/>
                        </a:spcAft>
                        <a:buNone/>
                      </a:pPr>
                      <a:r>
                        <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noAutofit/>
                    </a:bodyPr>
                    <a:lstStyle/>
                    <a:p>
                      <a:pPr indent="0" lvl="0" marL="0">
                        <a:spcBef>
                          <a:spcPts val="0"/>
                        </a:spcBef>
                        <a:spcAft>
                          <a:spcPts val="0"/>
                        </a:spcAft>
                        <a:buNone/>
                      </a:pPr>
                      <a:r>
                        <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noAutofit/>
                    </a:bodyPr>
                    <a:lstStyle/>
                    <a:p>
                      <a:pPr indent="0" lvl="0" marL="0">
                        <a:spcBef>
                          <a:spcPts val="0"/>
                        </a:spcBef>
                        <a:spcAft>
                          <a:spcPts val="0"/>
                        </a:spcAft>
                        <a:buNone/>
                      </a:pPr>
                      <a:r>
                        <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noAutofit/>
                    </a:bodyPr>
                    <a:lstStyle/>
                    <a:p>
                      <a:pPr indent="0" lvl="0" marL="0">
                        <a:spcBef>
                          <a:spcPts val="0"/>
                        </a:spcBef>
                        <a:spcAft>
                          <a:spcPts val="0"/>
                        </a:spcAft>
                        <a:buNone/>
                      </a:pPr>
                      <a:r>
                        <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noAutofit/>
                    </a:bodyPr>
                    <a:lstStyle/>
                    <a:p>
                      <a:pPr indent="0" lvl="0" marL="0">
                        <a:spcBef>
                          <a:spcPts val="0"/>
                        </a:spcBef>
                        <a:spcAft>
                          <a:spcPts val="0"/>
                        </a:spcAft>
                        <a:buNone/>
                      </a:pPr>
                      <a:r>
                        <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noAutofit/>
                    </a:bodyPr>
                    <a:lstStyle/>
                    <a:p>
                      <a:pPr indent="0" lvl="0" marL="0">
                        <a:spcBef>
                          <a:spcPts val="0"/>
                        </a:spcBef>
                        <a:spcAft>
                          <a:spcPts val="0"/>
                        </a:spcAft>
                        <a:buNone/>
                      </a:pPr>
                      <a:r>
                        <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noAutofit/>
                    </a:bodyPr>
                    <a:lstStyle/>
                    <a:p>
                      <a:pPr indent="0" lvl="0" marL="0">
                        <a:spcBef>
                          <a:spcPts val="0"/>
                        </a:spcBef>
                        <a:spcAft>
                          <a:spcPts val="0"/>
                        </a:spcAft>
                        <a:buNone/>
                      </a:pPr>
                      <a:r>
                        <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noAutofit/>
                    </a:bodyPr>
                    <a:lstStyle/>
                    <a:p>
                      <a:pPr indent="0" lvl="0" marL="0">
                        <a:spcBef>
                          <a:spcPts val="0"/>
                        </a:spcBef>
                        <a:spcAft>
                          <a:spcPts val="0"/>
                        </a:spcAft>
                        <a:buNone/>
                      </a:pPr>
                      <a:r>
                        <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noAutofit/>
                    </a:bodyPr>
                    <a:lstStyle/>
                    <a:p>
                      <a:pPr indent="0" lvl="0" marL="0">
                        <a:spcBef>
                          <a:spcPts val="0"/>
                        </a:spcBef>
                        <a:spcAft>
                          <a:spcPts val="0"/>
                        </a:spcAft>
                        <a:buNone/>
                      </a:pPr>
                      <a:r>
                        <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noAutofit/>
                    </a:bodyPr>
                    <a:lstStyle/>
                    <a:p>
                      <a:pPr indent="0" lvl="0" marL="0">
                        <a:spcBef>
                          <a:spcPts val="0"/>
                        </a:spcBef>
                        <a:spcAft>
                          <a:spcPts val="0"/>
                        </a:spcAft>
                        <a:buNone/>
                      </a:pPr>
                      <a:r>
                        <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381000">
                <a:tc>
                  <a:txBody>
                    <a:bodyPr>
                      <a:noAutofit/>
                    </a:bodyPr>
                    <a:lstStyle/>
                    <a:p>
                      <a:pPr indent="0" lvl="0" marL="0" rtl="0">
                        <a:spcBef>
                          <a:spcPts val="0"/>
                        </a:spcBef>
                        <a:spcAft>
                          <a:spcPts val="0"/>
                        </a:spcAft>
                        <a:buNone/>
                      </a:pPr>
                      <a:r>
                        <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noAutofit/>
                    </a:bodyPr>
                    <a:lstStyle/>
                    <a:p>
                      <a:pPr indent="0" lvl="0" marL="0" rtl="0" algn="ctr">
                        <a:spcBef>
                          <a:spcPts val="0"/>
                        </a:spcBef>
                        <a:spcAft>
                          <a:spcPts val="0"/>
                        </a:spcAft>
                        <a:buNone/>
                      </a:pPr>
                      <a:r>
                        <a:t/>
                      </a:r>
                      <a:endParaRPr>
                        <a:solidFill>
                          <a:srgbClr val="434343"/>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noAutofit/>
                    </a:bodyPr>
                    <a:lstStyle/>
                    <a:p>
                      <a:pPr indent="0" lvl="0" marL="0" rtl="0" algn="l">
                        <a:spcBef>
                          <a:spcPts val="0"/>
                        </a:spcBef>
                        <a:spcAft>
                          <a:spcPts val="0"/>
                        </a:spcAft>
                        <a:buNone/>
                      </a:pPr>
                      <a:r>
                        <a:t/>
                      </a:r>
                      <a:endParaRPr>
                        <a:solidFill>
                          <a:srgbClr val="434343"/>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noAutofit/>
                    </a:bodyPr>
                    <a:lstStyle/>
                    <a:p>
                      <a:pPr indent="0" lvl="0" marL="0" rtl="0" algn="l">
                        <a:spcBef>
                          <a:spcPts val="0"/>
                        </a:spcBef>
                        <a:spcAft>
                          <a:spcPts val="0"/>
                        </a:spcAft>
                        <a:buNone/>
                      </a:pPr>
                      <a:r>
                        <a:t/>
                      </a:r>
                      <a:endParaRPr>
                        <a:solidFill>
                          <a:srgbClr val="434343"/>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noAutofit/>
                    </a:bodyPr>
                    <a:lstStyle/>
                    <a:p>
                      <a:pPr indent="0" lvl="0" marL="0" rtl="0" algn="l">
                        <a:spcBef>
                          <a:spcPts val="0"/>
                        </a:spcBef>
                        <a:spcAft>
                          <a:spcPts val="0"/>
                        </a:spcAft>
                        <a:buNone/>
                      </a:pPr>
                      <a:r>
                        <a:t/>
                      </a:r>
                      <a:endParaRPr>
                        <a:solidFill>
                          <a:srgbClr val="434343"/>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noAutofit/>
                    </a:bodyPr>
                    <a:lstStyle/>
                    <a:p>
                      <a:pPr indent="0" lvl="0" marL="0" rtl="0" algn="l">
                        <a:spcBef>
                          <a:spcPts val="0"/>
                        </a:spcBef>
                        <a:spcAft>
                          <a:spcPts val="0"/>
                        </a:spcAft>
                        <a:buNone/>
                      </a:pPr>
                      <a:r>
                        <a:t/>
                      </a:r>
                      <a:endParaRPr>
                        <a:solidFill>
                          <a:srgbClr val="434343"/>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noAutofit/>
                    </a:bodyPr>
                    <a:lstStyle/>
                    <a:p>
                      <a:pPr indent="0" lvl="0" marL="0" rtl="0" algn="l">
                        <a:spcBef>
                          <a:spcPts val="0"/>
                        </a:spcBef>
                        <a:spcAft>
                          <a:spcPts val="0"/>
                        </a:spcAft>
                        <a:buNone/>
                      </a:pPr>
                      <a:r>
                        <a:t/>
                      </a:r>
                      <a:endParaRPr>
                        <a:solidFill>
                          <a:srgbClr val="434343"/>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noAutofit/>
                    </a:bodyPr>
                    <a:lstStyle/>
                    <a:p>
                      <a:pPr indent="0" lvl="0" marL="0" rtl="0" algn="ctr">
                        <a:spcBef>
                          <a:spcPts val="0"/>
                        </a:spcBef>
                        <a:spcAft>
                          <a:spcPts val="0"/>
                        </a:spcAft>
                        <a:buNone/>
                      </a:pPr>
                      <a:r>
                        <a:t/>
                      </a:r>
                      <a:endParaRPr>
                        <a:solidFill>
                          <a:srgbClr val="434343"/>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noAutofit/>
                    </a:bodyPr>
                    <a:lstStyle/>
                    <a:p>
                      <a:pPr indent="0" lvl="0" marL="0" rtl="0" algn="l">
                        <a:spcBef>
                          <a:spcPts val="0"/>
                        </a:spcBef>
                        <a:spcAft>
                          <a:spcPts val="0"/>
                        </a:spcAft>
                        <a:buNone/>
                      </a:pPr>
                      <a:r>
                        <a:t/>
                      </a:r>
                      <a:endParaRPr>
                        <a:solidFill>
                          <a:srgbClr val="434343"/>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noAutofit/>
                    </a:bodyPr>
                    <a:lstStyle/>
                    <a:p>
                      <a:pPr indent="0" lvl="0" marL="0" rtl="0" algn="ctr">
                        <a:spcBef>
                          <a:spcPts val="0"/>
                        </a:spcBef>
                        <a:spcAft>
                          <a:spcPts val="0"/>
                        </a:spcAft>
                        <a:buNone/>
                      </a:pPr>
                      <a:r>
                        <a:t/>
                      </a:r>
                      <a:endParaRPr>
                        <a:solidFill>
                          <a:srgbClr val="434343"/>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noAutofit/>
                    </a:bodyPr>
                    <a:lstStyle/>
                    <a:p>
                      <a:pPr indent="0" lvl="0" marL="0" rtl="0" algn="l">
                        <a:spcBef>
                          <a:spcPts val="0"/>
                        </a:spcBef>
                        <a:spcAft>
                          <a:spcPts val="0"/>
                        </a:spcAft>
                        <a:buNone/>
                      </a:pPr>
                      <a:r>
                        <a:t/>
                      </a:r>
                      <a:endParaRPr>
                        <a:solidFill>
                          <a:srgbClr val="434343"/>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noAutofit/>
                    </a:bodyPr>
                    <a:lstStyle/>
                    <a:p>
                      <a:pPr indent="0" lvl="0" marL="0" rtl="0" algn="l">
                        <a:spcBef>
                          <a:spcPts val="0"/>
                        </a:spcBef>
                        <a:spcAft>
                          <a:spcPts val="0"/>
                        </a:spcAft>
                        <a:buNone/>
                      </a:pPr>
                      <a:r>
                        <a:t/>
                      </a:r>
                      <a:endParaRPr>
                        <a:solidFill>
                          <a:srgbClr val="434343"/>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381000">
                <a:tc>
                  <a:txBody>
                    <a:bodyPr>
                      <a:noAutofit/>
                    </a:bodyPr>
                    <a:lstStyle/>
                    <a:p>
                      <a:pPr indent="0" lvl="0" marL="0" rtl="0">
                        <a:spcBef>
                          <a:spcPts val="0"/>
                        </a:spcBef>
                        <a:spcAft>
                          <a:spcPts val="0"/>
                        </a:spcAft>
                        <a:buNone/>
                      </a:pPr>
                      <a:r>
                        <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noAutofit/>
                    </a:bodyPr>
                    <a:lstStyle/>
                    <a:p>
                      <a:pPr indent="0" lvl="0" marL="0" rtl="0">
                        <a:spcBef>
                          <a:spcPts val="0"/>
                        </a:spcBef>
                        <a:spcAft>
                          <a:spcPts val="0"/>
                        </a:spcAft>
                        <a:buNone/>
                      </a:pPr>
                      <a:r>
                        <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noAutofit/>
                    </a:bodyPr>
                    <a:lstStyle/>
                    <a:p>
                      <a:pPr indent="0" lvl="0" marL="0" rtl="0">
                        <a:spcBef>
                          <a:spcPts val="0"/>
                        </a:spcBef>
                        <a:spcAft>
                          <a:spcPts val="0"/>
                        </a:spcAft>
                        <a:buNone/>
                      </a:pPr>
                      <a:r>
                        <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noAutofit/>
                    </a:bodyPr>
                    <a:lstStyle/>
                    <a:p>
                      <a:pPr indent="0" lvl="0" marL="0" rtl="0">
                        <a:spcBef>
                          <a:spcPts val="0"/>
                        </a:spcBef>
                        <a:spcAft>
                          <a:spcPts val="0"/>
                        </a:spcAft>
                        <a:buNone/>
                      </a:pPr>
                      <a:r>
                        <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noAutofit/>
                    </a:bodyPr>
                    <a:lstStyle/>
                    <a:p>
                      <a:pPr indent="0" lvl="0" marL="0" rtl="0">
                        <a:spcBef>
                          <a:spcPts val="0"/>
                        </a:spcBef>
                        <a:spcAft>
                          <a:spcPts val="0"/>
                        </a:spcAft>
                        <a:buNone/>
                      </a:pPr>
                      <a:r>
                        <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noAutofit/>
                    </a:bodyPr>
                    <a:lstStyle/>
                    <a:p>
                      <a:pPr indent="0" lvl="0" marL="0" rtl="0">
                        <a:spcBef>
                          <a:spcPts val="0"/>
                        </a:spcBef>
                        <a:spcAft>
                          <a:spcPts val="0"/>
                        </a:spcAft>
                        <a:buNone/>
                      </a:pPr>
                      <a:r>
                        <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noAutofit/>
                    </a:bodyPr>
                    <a:lstStyle/>
                    <a:p>
                      <a:pPr indent="0" lvl="0" marL="0" rtl="0">
                        <a:spcBef>
                          <a:spcPts val="0"/>
                        </a:spcBef>
                        <a:spcAft>
                          <a:spcPts val="0"/>
                        </a:spcAft>
                        <a:buNone/>
                      </a:pPr>
                      <a:r>
                        <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noAutofit/>
                    </a:bodyPr>
                    <a:lstStyle/>
                    <a:p>
                      <a:pPr indent="0" lvl="0" marL="0" rtl="0">
                        <a:spcBef>
                          <a:spcPts val="0"/>
                        </a:spcBef>
                        <a:spcAft>
                          <a:spcPts val="0"/>
                        </a:spcAft>
                        <a:buNone/>
                      </a:pPr>
                      <a:r>
                        <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noAutofit/>
                    </a:bodyPr>
                    <a:lstStyle/>
                    <a:p>
                      <a:pPr indent="0" lvl="0" marL="0">
                        <a:spcBef>
                          <a:spcPts val="0"/>
                        </a:spcBef>
                        <a:spcAft>
                          <a:spcPts val="0"/>
                        </a:spcAft>
                        <a:buNone/>
                      </a:pPr>
                      <a:r>
                        <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noAutofit/>
                    </a:bodyPr>
                    <a:lstStyle/>
                    <a:p>
                      <a:pPr indent="0" lvl="0" marL="0">
                        <a:spcBef>
                          <a:spcPts val="0"/>
                        </a:spcBef>
                        <a:spcAft>
                          <a:spcPts val="0"/>
                        </a:spcAft>
                        <a:buNone/>
                      </a:pPr>
                      <a:r>
                        <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noAutofit/>
                    </a:bodyPr>
                    <a:lstStyle/>
                    <a:p>
                      <a:pPr indent="0" lvl="0" marL="0">
                        <a:spcBef>
                          <a:spcPts val="0"/>
                        </a:spcBef>
                        <a:spcAft>
                          <a:spcPts val="0"/>
                        </a:spcAft>
                        <a:buNone/>
                      </a:pPr>
                      <a:r>
                        <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noAutofit/>
                    </a:bodyPr>
                    <a:lstStyle/>
                    <a:p>
                      <a:pPr indent="0" lvl="0" marL="0">
                        <a:spcBef>
                          <a:spcPts val="0"/>
                        </a:spcBef>
                        <a:spcAft>
                          <a:spcPts val="0"/>
                        </a:spcAft>
                        <a:buNone/>
                      </a:pPr>
                      <a:r>
                        <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381000">
                <a:tc>
                  <a:txBody>
                    <a:bodyPr>
                      <a:noAutofit/>
                    </a:bodyPr>
                    <a:lstStyle/>
                    <a:p>
                      <a:pPr indent="0" lvl="0" marL="0" rtl="0">
                        <a:spcBef>
                          <a:spcPts val="0"/>
                        </a:spcBef>
                        <a:spcAft>
                          <a:spcPts val="0"/>
                        </a:spcAft>
                        <a:buNone/>
                      </a:pPr>
                      <a:r>
                        <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noAutofit/>
                    </a:bodyPr>
                    <a:lstStyle/>
                    <a:p>
                      <a:pPr indent="0" lvl="0" marL="0">
                        <a:spcBef>
                          <a:spcPts val="0"/>
                        </a:spcBef>
                        <a:spcAft>
                          <a:spcPts val="0"/>
                        </a:spcAft>
                        <a:buNone/>
                      </a:pPr>
                      <a:r>
                        <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noAutofit/>
                    </a:bodyPr>
                    <a:lstStyle/>
                    <a:p>
                      <a:pPr indent="0" lvl="0" marL="0">
                        <a:spcBef>
                          <a:spcPts val="0"/>
                        </a:spcBef>
                        <a:spcAft>
                          <a:spcPts val="0"/>
                        </a:spcAft>
                        <a:buNone/>
                      </a:pPr>
                      <a:r>
                        <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noAutofit/>
                    </a:bodyPr>
                    <a:lstStyle/>
                    <a:p>
                      <a:pPr indent="0" lvl="0" marL="0" rtl="0">
                        <a:spcBef>
                          <a:spcPts val="0"/>
                        </a:spcBef>
                        <a:spcAft>
                          <a:spcPts val="0"/>
                        </a:spcAft>
                        <a:buNone/>
                      </a:pPr>
                      <a:r>
                        <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noAutofit/>
                    </a:bodyPr>
                    <a:lstStyle/>
                    <a:p>
                      <a:pPr indent="0" lvl="0" marL="0" rtl="0">
                        <a:spcBef>
                          <a:spcPts val="0"/>
                        </a:spcBef>
                        <a:spcAft>
                          <a:spcPts val="0"/>
                        </a:spcAft>
                        <a:buNone/>
                      </a:pPr>
                      <a:r>
                        <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noAutofit/>
                    </a:bodyPr>
                    <a:lstStyle/>
                    <a:p>
                      <a:pPr indent="0" lvl="0" marL="0">
                        <a:spcBef>
                          <a:spcPts val="0"/>
                        </a:spcBef>
                        <a:spcAft>
                          <a:spcPts val="0"/>
                        </a:spcAft>
                        <a:buNone/>
                      </a:pPr>
                      <a:r>
                        <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noAutofit/>
                    </a:bodyPr>
                    <a:lstStyle/>
                    <a:p>
                      <a:pPr indent="0" lvl="0" marL="0">
                        <a:spcBef>
                          <a:spcPts val="0"/>
                        </a:spcBef>
                        <a:spcAft>
                          <a:spcPts val="0"/>
                        </a:spcAft>
                        <a:buNone/>
                      </a:pPr>
                      <a:r>
                        <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noAutofit/>
                    </a:bodyPr>
                    <a:lstStyle/>
                    <a:p>
                      <a:pPr indent="0" lvl="0" marL="0">
                        <a:spcBef>
                          <a:spcPts val="0"/>
                        </a:spcBef>
                        <a:spcAft>
                          <a:spcPts val="0"/>
                        </a:spcAft>
                        <a:buNone/>
                      </a:pPr>
                      <a:r>
                        <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noAutofit/>
                    </a:bodyPr>
                    <a:lstStyle/>
                    <a:p>
                      <a:pPr indent="0" lvl="0" marL="0">
                        <a:spcBef>
                          <a:spcPts val="0"/>
                        </a:spcBef>
                        <a:spcAft>
                          <a:spcPts val="0"/>
                        </a:spcAft>
                        <a:buNone/>
                      </a:pPr>
                      <a:r>
                        <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noAutofit/>
                    </a:bodyPr>
                    <a:lstStyle/>
                    <a:p>
                      <a:pPr indent="0" lvl="0" marL="0">
                        <a:spcBef>
                          <a:spcPts val="0"/>
                        </a:spcBef>
                        <a:spcAft>
                          <a:spcPts val="0"/>
                        </a:spcAft>
                        <a:buNone/>
                      </a:pPr>
                      <a:r>
                        <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noAutofit/>
                    </a:bodyPr>
                    <a:lstStyle/>
                    <a:p>
                      <a:pPr indent="0" lvl="0" marL="0">
                        <a:spcBef>
                          <a:spcPts val="0"/>
                        </a:spcBef>
                        <a:spcAft>
                          <a:spcPts val="0"/>
                        </a:spcAft>
                        <a:buNone/>
                      </a:pPr>
                      <a:r>
                        <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noAutofit/>
                    </a:bodyPr>
                    <a:lstStyle/>
                    <a:p>
                      <a:pPr indent="0" lvl="0" marL="0">
                        <a:spcBef>
                          <a:spcPts val="0"/>
                        </a:spcBef>
                        <a:spcAft>
                          <a:spcPts val="0"/>
                        </a:spcAft>
                        <a:buNone/>
                      </a:pPr>
                      <a:r>
                        <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381000">
                <a:tc>
                  <a:txBody>
                    <a:bodyPr>
                      <a:noAutofit/>
                    </a:bodyPr>
                    <a:lstStyle/>
                    <a:p>
                      <a:pPr indent="0" lvl="0" marL="0" rtl="0">
                        <a:spcBef>
                          <a:spcPts val="0"/>
                        </a:spcBef>
                        <a:spcAft>
                          <a:spcPts val="0"/>
                        </a:spcAft>
                        <a:buNone/>
                      </a:pPr>
                      <a:r>
                        <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noAutofit/>
                    </a:bodyPr>
                    <a:lstStyle/>
                    <a:p>
                      <a:pPr indent="0" lvl="0" marL="0">
                        <a:spcBef>
                          <a:spcPts val="0"/>
                        </a:spcBef>
                        <a:spcAft>
                          <a:spcPts val="0"/>
                        </a:spcAft>
                        <a:buNone/>
                      </a:pPr>
                      <a:r>
                        <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noAutofit/>
                    </a:bodyPr>
                    <a:lstStyle/>
                    <a:p>
                      <a:pPr indent="0" lvl="0" marL="0" rtl="0">
                        <a:spcBef>
                          <a:spcPts val="0"/>
                        </a:spcBef>
                        <a:spcAft>
                          <a:spcPts val="0"/>
                        </a:spcAft>
                        <a:buNone/>
                      </a:pPr>
                      <a:r>
                        <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noAutofit/>
                    </a:bodyPr>
                    <a:lstStyle/>
                    <a:p>
                      <a:pPr indent="0" lvl="0" marL="0">
                        <a:spcBef>
                          <a:spcPts val="0"/>
                        </a:spcBef>
                        <a:spcAft>
                          <a:spcPts val="0"/>
                        </a:spcAft>
                        <a:buNone/>
                      </a:pPr>
                      <a:r>
                        <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noAutofit/>
                    </a:bodyPr>
                    <a:lstStyle/>
                    <a:p>
                      <a:pPr indent="0" lvl="0" marL="0">
                        <a:spcBef>
                          <a:spcPts val="0"/>
                        </a:spcBef>
                        <a:spcAft>
                          <a:spcPts val="0"/>
                        </a:spcAft>
                        <a:buNone/>
                      </a:pPr>
                      <a:r>
                        <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noAutofit/>
                    </a:bodyPr>
                    <a:lstStyle/>
                    <a:p>
                      <a:pPr indent="0" lvl="0" marL="0">
                        <a:spcBef>
                          <a:spcPts val="0"/>
                        </a:spcBef>
                        <a:spcAft>
                          <a:spcPts val="0"/>
                        </a:spcAft>
                        <a:buNone/>
                      </a:pPr>
                      <a:r>
                        <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noAutofit/>
                    </a:bodyPr>
                    <a:lstStyle/>
                    <a:p>
                      <a:pPr indent="0" lvl="0" marL="0">
                        <a:spcBef>
                          <a:spcPts val="0"/>
                        </a:spcBef>
                        <a:spcAft>
                          <a:spcPts val="0"/>
                        </a:spcAft>
                        <a:buNone/>
                      </a:pPr>
                      <a:r>
                        <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noAutofit/>
                    </a:bodyPr>
                    <a:lstStyle/>
                    <a:p>
                      <a:pPr indent="0" lvl="0" marL="0">
                        <a:spcBef>
                          <a:spcPts val="0"/>
                        </a:spcBef>
                        <a:spcAft>
                          <a:spcPts val="0"/>
                        </a:spcAft>
                        <a:buNone/>
                      </a:pPr>
                      <a:r>
                        <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noAutofit/>
                    </a:bodyPr>
                    <a:lstStyle/>
                    <a:p>
                      <a:pPr indent="0" lvl="0" marL="0">
                        <a:spcBef>
                          <a:spcPts val="0"/>
                        </a:spcBef>
                        <a:spcAft>
                          <a:spcPts val="0"/>
                        </a:spcAft>
                        <a:buNone/>
                      </a:pPr>
                      <a:r>
                        <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noAutofit/>
                    </a:bodyPr>
                    <a:lstStyle/>
                    <a:p>
                      <a:pPr indent="0" lvl="0" marL="0">
                        <a:spcBef>
                          <a:spcPts val="0"/>
                        </a:spcBef>
                        <a:spcAft>
                          <a:spcPts val="0"/>
                        </a:spcAft>
                        <a:buNone/>
                      </a:pPr>
                      <a:r>
                        <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noAutofit/>
                    </a:bodyPr>
                    <a:lstStyle/>
                    <a:p>
                      <a:pPr indent="0" lvl="0" marL="0">
                        <a:spcBef>
                          <a:spcPts val="0"/>
                        </a:spcBef>
                        <a:spcAft>
                          <a:spcPts val="0"/>
                        </a:spcAft>
                        <a:buNone/>
                      </a:pPr>
                      <a:r>
                        <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noAutofit/>
                    </a:bodyPr>
                    <a:lstStyle/>
                    <a:p>
                      <a:pPr indent="0" lvl="0" marL="0">
                        <a:spcBef>
                          <a:spcPts val="0"/>
                        </a:spcBef>
                        <a:spcAft>
                          <a:spcPts val="0"/>
                        </a:spcAft>
                        <a:buNone/>
                      </a:pPr>
                      <a:r>
                        <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381000">
                <a:tc>
                  <a:txBody>
                    <a:bodyPr>
                      <a:noAutofit/>
                    </a:bodyPr>
                    <a:lstStyle/>
                    <a:p>
                      <a:pPr indent="0" lvl="0" marL="0" rtl="0">
                        <a:spcBef>
                          <a:spcPts val="0"/>
                        </a:spcBef>
                        <a:spcAft>
                          <a:spcPts val="0"/>
                        </a:spcAft>
                        <a:buNone/>
                      </a:pPr>
                      <a:r>
                        <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noAutofit/>
                    </a:bodyPr>
                    <a:lstStyle/>
                    <a:p>
                      <a:pPr indent="0" lvl="0" marL="0">
                        <a:spcBef>
                          <a:spcPts val="0"/>
                        </a:spcBef>
                        <a:spcAft>
                          <a:spcPts val="0"/>
                        </a:spcAft>
                        <a:buNone/>
                      </a:pPr>
                      <a:r>
                        <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noAutofit/>
                    </a:bodyPr>
                    <a:lstStyle/>
                    <a:p>
                      <a:pPr indent="0" lvl="0" marL="0">
                        <a:spcBef>
                          <a:spcPts val="0"/>
                        </a:spcBef>
                        <a:spcAft>
                          <a:spcPts val="0"/>
                        </a:spcAft>
                        <a:buNone/>
                      </a:pPr>
                      <a:r>
                        <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noAutofit/>
                    </a:bodyPr>
                    <a:lstStyle/>
                    <a:p>
                      <a:pPr indent="0" lvl="0" marL="0">
                        <a:spcBef>
                          <a:spcPts val="0"/>
                        </a:spcBef>
                        <a:spcAft>
                          <a:spcPts val="0"/>
                        </a:spcAft>
                        <a:buNone/>
                      </a:pPr>
                      <a:r>
                        <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noAutofit/>
                    </a:bodyPr>
                    <a:lstStyle/>
                    <a:p>
                      <a:pPr indent="0" lvl="0" marL="0">
                        <a:spcBef>
                          <a:spcPts val="0"/>
                        </a:spcBef>
                        <a:spcAft>
                          <a:spcPts val="0"/>
                        </a:spcAft>
                        <a:buNone/>
                      </a:pPr>
                      <a:r>
                        <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noAutofit/>
                    </a:bodyPr>
                    <a:lstStyle/>
                    <a:p>
                      <a:pPr indent="0" lvl="0" marL="0">
                        <a:spcBef>
                          <a:spcPts val="0"/>
                        </a:spcBef>
                        <a:spcAft>
                          <a:spcPts val="0"/>
                        </a:spcAft>
                        <a:buNone/>
                      </a:pPr>
                      <a:r>
                        <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noAutofit/>
                    </a:bodyPr>
                    <a:lstStyle/>
                    <a:p>
                      <a:pPr indent="0" lvl="0" marL="0">
                        <a:spcBef>
                          <a:spcPts val="0"/>
                        </a:spcBef>
                        <a:spcAft>
                          <a:spcPts val="0"/>
                        </a:spcAft>
                        <a:buNone/>
                      </a:pPr>
                      <a:r>
                        <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noAutofit/>
                    </a:bodyPr>
                    <a:lstStyle/>
                    <a:p>
                      <a:pPr indent="0" lvl="0" marL="0">
                        <a:spcBef>
                          <a:spcPts val="0"/>
                        </a:spcBef>
                        <a:spcAft>
                          <a:spcPts val="0"/>
                        </a:spcAft>
                        <a:buNone/>
                      </a:pPr>
                      <a:r>
                        <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noAutofit/>
                    </a:bodyPr>
                    <a:lstStyle/>
                    <a:p>
                      <a:pPr indent="0" lvl="0" marL="0">
                        <a:spcBef>
                          <a:spcPts val="0"/>
                        </a:spcBef>
                        <a:spcAft>
                          <a:spcPts val="0"/>
                        </a:spcAft>
                        <a:buNone/>
                      </a:pPr>
                      <a:r>
                        <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noAutofit/>
                    </a:bodyPr>
                    <a:lstStyle/>
                    <a:p>
                      <a:pPr indent="0" lvl="0" marL="0">
                        <a:spcBef>
                          <a:spcPts val="0"/>
                        </a:spcBef>
                        <a:spcAft>
                          <a:spcPts val="0"/>
                        </a:spcAft>
                        <a:buNone/>
                      </a:pPr>
                      <a:r>
                        <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noAutofit/>
                    </a:bodyPr>
                    <a:lstStyle/>
                    <a:p>
                      <a:pPr indent="0" lvl="0" marL="0">
                        <a:spcBef>
                          <a:spcPts val="0"/>
                        </a:spcBef>
                        <a:spcAft>
                          <a:spcPts val="0"/>
                        </a:spcAft>
                        <a:buNone/>
                      </a:pPr>
                      <a:r>
                        <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noAutofit/>
                    </a:bodyPr>
                    <a:lstStyle/>
                    <a:p>
                      <a:pPr indent="0" lvl="0" marL="0">
                        <a:spcBef>
                          <a:spcPts val="0"/>
                        </a:spcBef>
                        <a:spcAft>
                          <a:spcPts val="0"/>
                        </a:spcAft>
                        <a:buNone/>
                      </a:pPr>
                      <a:r>
                        <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381000">
                <a:tc>
                  <a:txBody>
                    <a:bodyPr>
                      <a:noAutofit/>
                    </a:bodyPr>
                    <a:lstStyle/>
                    <a:p>
                      <a:pPr indent="0" lvl="0" marL="0" rtl="0">
                        <a:spcBef>
                          <a:spcPts val="0"/>
                        </a:spcBef>
                        <a:spcAft>
                          <a:spcPts val="0"/>
                        </a:spcAft>
                        <a:buNone/>
                      </a:pPr>
                      <a:r>
                        <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noAutofit/>
                    </a:bodyPr>
                    <a:lstStyle/>
                    <a:p>
                      <a:pPr indent="0" lvl="0" marL="0">
                        <a:spcBef>
                          <a:spcPts val="0"/>
                        </a:spcBef>
                        <a:spcAft>
                          <a:spcPts val="0"/>
                        </a:spcAft>
                        <a:buNone/>
                      </a:pPr>
                      <a:r>
                        <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noAutofit/>
                    </a:bodyPr>
                    <a:lstStyle/>
                    <a:p>
                      <a:pPr indent="0" lvl="0" marL="0">
                        <a:spcBef>
                          <a:spcPts val="0"/>
                        </a:spcBef>
                        <a:spcAft>
                          <a:spcPts val="0"/>
                        </a:spcAft>
                        <a:buNone/>
                      </a:pPr>
                      <a:r>
                        <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noAutofit/>
                    </a:bodyPr>
                    <a:lstStyle/>
                    <a:p>
                      <a:pPr indent="0" lvl="0" marL="0">
                        <a:spcBef>
                          <a:spcPts val="0"/>
                        </a:spcBef>
                        <a:spcAft>
                          <a:spcPts val="0"/>
                        </a:spcAft>
                        <a:buNone/>
                      </a:pPr>
                      <a:r>
                        <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noAutofit/>
                    </a:bodyPr>
                    <a:lstStyle/>
                    <a:p>
                      <a:pPr indent="0" lvl="0" marL="0">
                        <a:spcBef>
                          <a:spcPts val="0"/>
                        </a:spcBef>
                        <a:spcAft>
                          <a:spcPts val="0"/>
                        </a:spcAft>
                        <a:buNone/>
                      </a:pPr>
                      <a:r>
                        <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noAutofit/>
                    </a:bodyPr>
                    <a:lstStyle/>
                    <a:p>
                      <a:pPr indent="0" lvl="0" marL="0">
                        <a:spcBef>
                          <a:spcPts val="0"/>
                        </a:spcBef>
                        <a:spcAft>
                          <a:spcPts val="0"/>
                        </a:spcAft>
                        <a:buNone/>
                      </a:pPr>
                      <a:r>
                        <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noAutofit/>
                    </a:bodyPr>
                    <a:lstStyle/>
                    <a:p>
                      <a:pPr indent="0" lvl="0" marL="0">
                        <a:spcBef>
                          <a:spcPts val="0"/>
                        </a:spcBef>
                        <a:spcAft>
                          <a:spcPts val="0"/>
                        </a:spcAft>
                        <a:buNone/>
                      </a:pPr>
                      <a:r>
                        <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noAutofit/>
                    </a:bodyPr>
                    <a:lstStyle/>
                    <a:p>
                      <a:pPr indent="0" lvl="0" marL="0">
                        <a:spcBef>
                          <a:spcPts val="0"/>
                        </a:spcBef>
                        <a:spcAft>
                          <a:spcPts val="0"/>
                        </a:spcAft>
                        <a:buNone/>
                      </a:pPr>
                      <a:r>
                        <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noAutofit/>
                    </a:bodyPr>
                    <a:lstStyle/>
                    <a:p>
                      <a:pPr indent="0" lvl="0" marL="0">
                        <a:spcBef>
                          <a:spcPts val="0"/>
                        </a:spcBef>
                        <a:spcAft>
                          <a:spcPts val="0"/>
                        </a:spcAft>
                        <a:buNone/>
                      </a:pPr>
                      <a:r>
                        <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noAutofit/>
                    </a:bodyPr>
                    <a:lstStyle/>
                    <a:p>
                      <a:pPr indent="0" lvl="0" marL="0">
                        <a:spcBef>
                          <a:spcPts val="0"/>
                        </a:spcBef>
                        <a:spcAft>
                          <a:spcPts val="0"/>
                        </a:spcAft>
                        <a:buNone/>
                      </a:pPr>
                      <a:r>
                        <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noAutofit/>
                    </a:bodyPr>
                    <a:lstStyle/>
                    <a:p>
                      <a:pPr indent="0" lvl="0" marL="0">
                        <a:spcBef>
                          <a:spcPts val="0"/>
                        </a:spcBef>
                        <a:spcAft>
                          <a:spcPts val="0"/>
                        </a:spcAft>
                        <a:buNone/>
                      </a:pPr>
                      <a:r>
                        <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noAutofit/>
                    </a:bodyPr>
                    <a:lstStyle/>
                    <a:p>
                      <a:pPr indent="0" lvl="0" marL="0">
                        <a:spcBef>
                          <a:spcPts val="0"/>
                        </a:spcBef>
                        <a:spcAft>
                          <a:spcPts val="0"/>
                        </a:spcAft>
                        <a:buNone/>
                      </a:pPr>
                      <a:r>
                        <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381000">
                <a:tc>
                  <a:txBody>
                    <a:bodyPr>
                      <a:noAutofit/>
                    </a:bodyPr>
                    <a:lstStyle/>
                    <a:p>
                      <a:pPr indent="0" lvl="0" marL="0" rtl="0">
                        <a:spcBef>
                          <a:spcPts val="0"/>
                        </a:spcBef>
                        <a:spcAft>
                          <a:spcPts val="0"/>
                        </a:spcAft>
                        <a:buNone/>
                      </a:pPr>
                      <a:r>
                        <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noAutofit/>
                    </a:bodyPr>
                    <a:lstStyle/>
                    <a:p>
                      <a:pPr indent="0" lvl="0" marL="0">
                        <a:spcBef>
                          <a:spcPts val="0"/>
                        </a:spcBef>
                        <a:spcAft>
                          <a:spcPts val="0"/>
                        </a:spcAft>
                        <a:buNone/>
                      </a:pPr>
                      <a:r>
                        <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noAutofit/>
                    </a:bodyPr>
                    <a:lstStyle/>
                    <a:p>
                      <a:pPr indent="0" lvl="0" marL="0">
                        <a:spcBef>
                          <a:spcPts val="0"/>
                        </a:spcBef>
                        <a:spcAft>
                          <a:spcPts val="0"/>
                        </a:spcAft>
                        <a:buNone/>
                      </a:pPr>
                      <a:r>
                        <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noAutofit/>
                    </a:bodyPr>
                    <a:lstStyle/>
                    <a:p>
                      <a:pPr indent="0" lvl="0" marL="0">
                        <a:spcBef>
                          <a:spcPts val="0"/>
                        </a:spcBef>
                        <a:spcAft>
                          <a:spcPts val="0"/>
                        </a:spcAft>
                        <a:buNone/>
                      </a:pPr>
                      <a:r>
                        <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noAutofit/>
                    </a:bodyPr>
                    <a:lstStyle/>
                    <a:p>
                      <a:pPr indent="0" lvl="0" marL="0" rtl="0">
                        <a:spcBef>
                          <a:spcPts val="0"/>
                        </a:spcBef>
                        <a:spcAft>
                          <a:spcPts val="0"/>
                        </a:spcAft>
                        <a:buNone/>
                      </a:pPr>
                      <a:r>
                        <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noAutofit/>
                    </a:bodyPr>
                    <a:lstStyle/>
                    <a:p>
                      <a:pPr indent="0" lvl="0" marL="0">
                        <a:spcBef>
                          <a:spcPts val="0"/>
                        </a:spcBef>
                        <a:spcAft>
                          <a:spcPts val="0"/>
                        </a:spcAft>
                        <a:buNone/>
                      </a:pPr>
                      <a:r>
                        <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noAutofit/>
                    </a:bodyPr>
                    <a:lstStyle/>
                    <a:p>
                      <a:pPr indent="0" lvl="0" marL="0">
                        <a:spcBef>
                          <a:spcPts val="0"/>
                        </a:spcBef>
                        <a:spcAft>
                          <a:spcPts val="0"/>
                        </a:spcAft>
                        <a:buNone/>
                      </a:pPr>
                      <a:r>
                        <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noAutofit/>
                    </a:bodyPr>
                    <a:lstStyle/>
                    <a:p>
                      <a:pPr indent="0" lvl="0" marL="0">
                        <a:spcBef>
                          <a:spcPts val="0"/>
                        </a:spcBef>
                        <a:spcAft>
                          <a:spcPts val="0"/>
                        </a:spcAft>
                        <a:buNone/>
                      </a:pPr>
                      <a:r>
                        <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noAutofit/>
                    </a:bodyPr>
                    <a:lstStyle/>
                    <a:p>
                      <a:pPr indent="0" lvl="0" marL="0">
                        <a:spcBef>
                          <a:spcPts val="0"/>
                        </a:spcBef>
                        <a:spcAft>
                          <a:spcPts val="0"/>
                        </a:spcAft>
                        <a:buNone/>
                      </a:pPr>
                      <a:r>
                        <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noAutofit/>
                    </a:bodyPr>
                    <a:lstStyle/>
                    <a:p>
                      <a:pPr indent="0" lvl="0" marL="0">
                        <a:spcBef>
                          <a:spcPts val="0"/>
                        </a:spcBef>
                        <a:spcAft>
                          <a:spcPts val="0"/>
                        </a:spcAft>
                        <a:buNone/>
                      </a:pPr>
                      <a:r>
                        <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noAutofit/>
                    </a:bodyPr>
                    <a:lstStyle/>
                    <a:p>
                      <a:pPr indent="0" lvl="0" marL="0">
                        <a:spcBef>
                          <a:spcPts val="0"/>
                        </a:spcBef>
                        <a:spcAft>
                          <a:spcPts val="0"/>
                        </a:spcAft>
                        <a:buNone/>
                      </a:pPr>
                      <a:r>
                        <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noAutofit/>
                    </a:bodyPr>
                    <a:lstStyle/>
                    <a:p>
                      <a:pPr indent="0" lvl="0" marL="0">
                        <a:spcBef>
                          <a:spcPts val="0"/>
                        </a:spcBef>
                        <a:spcAft>
                          <a:spcPts val="0"/>
                        </a:spcAft>
                        <a:buNone/>
                      </a:pPr>
                      <a:r>
                        <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381000">
                <a:tc>
                  <a:txBody>
                    <a:bodyPr>
                      <a:noAutofit/>
                    </a:bodyPr>
                    <a:lstStyle/>
                    <a:p>
                      <a:pPr indent="0" lvl="0" marL="0" rtl="0">
                        <a:spcBef>
                          <a:spcPts val="0"/>
                        </a:spcBef>
                        <a:spcAft>
                          <a:spcPts val="0"/>
                        </a:spcAft>
                        <a:buNone/>
                      </a:pPr>
                      <a:r>
                        <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noAutofit/>
                    </a:bodyPr>
                    <a:lstStyle/>
                    <a:p>
                      <a:pPr indent="0" lvl="0" marL="0">
                        <a:spcBef>
                          <a:spcPts val="0"/>
                        </a:spcBef>
                        <a:spcAft>
                          <a:spcPts val="0"/>
                        </a:spcAft>
                        <a:buNone/>
                      </a:pPr>
                      <a:r>
                        <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noAutofit/>
                    </a:bodyPr>
                    <a:lstStyle/>
                    <a:p>
                      <a:pPr indent="0" lvl="0" marL="0">
                        <a:spcBef>
                          <a:spcPts val="0"/>
                        </a:spcBef>
                        <a:spcAft>
                          <a:spcPts val="0"/>
                        </a:spcAft>
                        <a:buNone/>
                      </a:pPr>
                      <a:r>
                        <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noAutofit/>
                    </a:bodyPr>
                    <a:lstStyle/>
                    <a:p>
                      <a:pPr indent="0" lvl="0" marL="0">
                        <a:spcBef>
                          <a:spcPts val="0"/>
                        </a:spcBef>
                        <a:spcAft>
                          <a:spcPts val="0"/>
                        </a:spcAft>
                        <a:buNone/>
                      </a:pPr>
                      <a:r>
                        <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noAutofit/>
                    </a:bodyPr>
                    <a:lstStyle/>
                    <a:p>
                      <a:pPr indent="0" lvl="0" marL="0">
                        <a:spcBef>
                          <a:spcPts val="0"/>
                        </a:spcBef>
                        <a:spcAft>
                          <a:spcPts val="0"/>
                        </a:spcAft>
                        <a:buNone/>
                      </a:pPr>
                      <a:r>
                        <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noAutofit/>
                    </a:bodyPr>
                    <a:lstStyle/>
                    <a:p>
                      <a:pPr indent="0" lvl="0" marL="0">
                        <a:spcBef>
                          <a:spcPts val="0"/>
                        </a:spcBef>
                        <a:spcAft>
                          <a:spcPts val="0"/>
                        </a:spcAft>
                        <a:buNone/>
                      </a:pPr>
                      <a:r>
                        <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noAutofit/>
                    </a:bodyPr>
                    <a:lstStyle/>
                    <a:p>
                      <a:pPr indent="0" lvl="0" marL="0">
                        <a:spcBef>
                          <a:spcPts val="0"/>
                        </a:spcBef>
                        <a:spcAft>
                          <a:spcPts val="0"/>
                        </a:spcAft>
                        <a:buNone/>
                      </a:pPr>
                      <a:r>
                        <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noAutofit/>
                    </a:bodyPr>
                    <a:lstStyle/>
                    <a:p>
                      <a:pPr indent="0" lvl="0" marL="0">
                        <a:spcBef>
                          <a:spcPts val="0"/>
                        </a:spcBef>
                        <a:spcAft>
                          <a:spcPts val="0"/>
                        </a:spcAft>
                        <a:buNone/>
                      </a:pPr>
                      <a:r>
                        <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noAutofit/>
                    </a:bodyPr>
                    <a:lstStyle/>
                    <a:p>
                      <a:pPr indent="0" lvl="0" marL="0">
                        <a:spcBef>
                          <a:spcPts val="0"/>
                        </a:spcBef>
                        <a:spcAft>
                          <a:spcPts val="0"/>
                        </a:spcAft>
                        <a:buNone/>
                      </a:pPr>
                      <a:r>
                        <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noAutofit/>
                    </a:bodyPr>
                    <a:lstStyle/>
                    <a:p>
                      <a:pPr indent="0" lvl="0" marL="0">
                        <a:spcBef>
                          <a:spcPts val="0"/>
                        </a:spcBef>
                        <a:spcAft>
                          <a:spcPts val="0"/>
                        </a:spcAft>
                        <a:buNone/>
                      </a:pPr>
                      <a:r>
                        <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noAutofit/>
                    </a:bodyPr>
                    <a:lstStyle/>
                    <a:p>
                      <a:pPr indent="0" lvl="0" marL="0">
                        <a:spcBef>
                          <a:spcPts val="0"/>
                        </a:spcBef>
                        <a:spcAft>
                          <a:spcPts val="0"/>
                        </a:spcAft>
                        <a:buNone/>
                      </a:pPr>
                      <a:r>
                        <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noAutofit/>
                    </a:bodyPr>
                    <a:lstStyle/>
                    <a:p>
                      <a:pPr indent="0" lvl="0" marL="0">
                        <a:spcBef>
                          <a:spcPts val="0"/>
                        </a:spcBef>
                        <a:spcAft>
                          <a:spcPts val="0"/>
                        </a:spcAft>
                        <a:buNone/>
                      </a:pPr>
                      <a:r>
                        <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graphicFrame>
        <p:nvGraphicFramePr>
          <p:cNvPr id="254" name="Shape 254"/>
          <p:cNvGraphicFramePr/>
          <p:nvPr/>
        </p:nvGraphicFramePr>
        <p:xfrm>
          <a:off x="2161500" y="628650"/>
          <a:ext cx="3000000" cy="3000000"/>
        </p:xfrm>
        <a:graphic>
          <a:graphicData uri="http://schemas.openxmlformats.org/drawingml/2006/table">
            <a:tbl>
              <a:tblPr>
                <a:noFill/>
                <a:tableStyleId>{40D7C364-D331-4A87-B830-0459E19A8398}</a:tableStyleId>
              </a:tblPr>
              <a:tblGrid>
                <a:gridCol w="603000"/>
                <a:gridCol w="603000"/>
                <a:gridCol w="603000"/>
                <a:gridCol w="603000"/>
                <a:gridCol w="603000"/>
                <a:gridCol w="603000"/>
                <a:gridCol w="603000"/>
                <a:gridCol w="603000"/>
                <a:gridCol w="603000"/>
                <a:gridCol w="603000"/>
              </a:tblGrid>
              <a:tr h="381000">
                <a:tc>
                  <a:txBody>
                    <a:bodyPr>
                      <a:noAutofit/>
                    </a:bodyPr>
                    <a:lstStyle/>
                    <a:p>
                      <a:pPr indent="0" lvl="0" marL="0" rtl="0" algn="ctr">
                        <a:spcBef>
                          <a:spcPts val="0"/>
                        </a:spcBef>
                        <a:spcAft>
                          <a:spcPts val="0"/>
                        </a:spcAft>
                        <a:buNone/>
                      </a:pPr>
                      <a:r>
                        <a:rPr lang="en">
                          <a:solidFill>
                            <a:srgbClr val="434343"/>
                          </a:solidFill>
                        </a:rPr>
                        <a:t>H</a:t>
                      </a:r>
                      <a:endParaRPr>
                        <a:solidFill>
                          <a:srgbClr val="434343"/>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a:solidFill>
                            <a:srgbClr val="434343"/>
                          </a:solidFill>
                        </a:rPr>
                        <a:t>E</a:t>
                      </a:r>
                      <a:endParaRPr>
                        <a:solidFill>
                          <a:srgbClr val="434343"/>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a:solidFill>
                            <a:srgbClr val="434343"/>
                          </a:solidFill>
                        </a:rPr>
                        <a:t>A</a:t>
                      </a:r>
                      <a:endParaRPr>
                        <a:solidFill>
                          <a:srgbClr val="434343"/>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a:solidFill>
                            <a:srgbClr val="434343"/>
                          </a:solidFill>
                        </a:rPr>
                        <a:t>G</a:t>
                      </a:r>
                      <a:endParaRPr>
                        <a:solidFill>
                          <a:srgbClr val="434343"/>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a:solidFill>
                            <a:srgbClr val="434343"/>
                          </a:solidFill>
                        </a:rPr>
                        <a:t>A</a:t>
                      </a:r>
                      <a:endParaRPr>
                        <a:solidFill>
                          <a:srgbClr val="434343"/>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a:solidFill>
                            <a:srgbClr val="434343"/>
                          </a:solidFill>
                        </a:rPr>
                        <a:t>W</a:t>
                      </a:r>
                      <a:endParaRPr>
                        <a:solidFill>
                          <a:srgbClr val="434343"/>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a:solidFill>
                            <a:srgbClr val="434343"/>
                          </a:solidFill>
                        </a:rPr>
                        <a:t>G</a:t>
                      </a:r>
                      <a:endParaRPr>
                        <a:solidFill>
                          <a:srgbClr val="434343"/>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a:solidFill>
                            <a:srgbClr val="434343"/>
                          </a:solidFill>
                        </a:rPr>
                        <a:t>H</a:t>
                      </a:r>
                      <a:endParaRPr>
                        <a:solidFill>
                          <a:srgbClr val="434343"/>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a:solidFill>
                            <a:srgbClr val="434343"/>
                          </a:solidFill>
                        </a:rPr>
                        <a:t>E</a:t>
                      </a:r>
                      <a:endParaRPr>
                        <a:solidFill>
                          <a:srgbClr val="434343"/>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a:solidFill>
                            <a:srgbClr val="434343"/>
                          </a:solidFill>
                        </a:rPr>
                        <a:t>E</a:t>
                      </a:r>
                      <a:endParaRPr>
                        <a:solidFill>
                          <a:srgbClr val="434343"/>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graphicFrame>
        <p:nvGraphicFramePr>
          <p:cNvPr id="255" name="Shape 255"/>
          <p:cNvGraphicFramePr/>
          <p:nvPr/>
        </p:nvGraphicFramePr>
        <p:xfrm>
          <a:off x="952500" y="1414475"/>
          <a:ext cx="3000000" cy="3000000"/>
        </p:xfrm>
        <a:graphic>
          <a:graphicData uri="http://schemas.openxmlformats.org/drawingml/2006/table">
            <a:tbl>
              <a:tblPr>
                <a:noFill/>
                <a:tableStyleId>{40D7C364-D331-4A87-B830-0459E19A8398}</a:tableStyleId>
              </a:tblPr>
              <a:tblGrid>
                <a:gridCol w="595325"/>
              </a:tblGrid>
              <a:tr h="398500">
                <a:tc>
                  <a:txBody>
                    <a:bodyPr>
                      <a:noAutofit/>
                    </a:bodyPr>
                    <a:lstStyle/>
                    <a:p>
                      <a:pPr indent="0" lvl="0" marL="0" rtl="0" algn="ctr">
                        <a:spcBef>
                          <a:spcPts val="0"/>
                        </a:spcBef>
                        <a:spcAft>
                          <a:spcPts val="0"/>
                        </a:spcAft>
                        <a:buNone/>
                      </a:pPr>
                      <a:r>
                        <a:rPr lang="en">
                          <a:solidFill>
                            <a:srgbClr val="434343"/>
                          </a:solidFill>
                        </a:rPr>
                        <a:t>P</a:t>
                      </a:r>
                      <a:endParaRPr>
                        <a:solidFill>
                          <a:srgbClr val="434343"/>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398500">
                <a:tc>
                  <a:txBody>
                    <a:bodyPr>
                      <a:noAutofit/>
                    </a:bodyPr>
                    <a:lstStyle/>
                    <a:p>
                      <a:pPr indent="0" lvl="0" marL="0" rtl="0" algn="ctr">
                        <a:spcBef>
                          <a:spcPts val="0"/>
                        </a:spcBef>
                        <a:spcAft>
                          <a:spcPts val="0"/>
                        </a:spcAft>
                        <a:buNone/>
                      </a:pPr>
                      <a:r>
                        <a:rPr lang="en">
                          <a:solidFill>
                            <a:srgbClr val="434343"/>
                          </a:solidFill>
                        </a:rPr>
                        <a:t>A</a:t>
                      </a:r>
                      <a:endParaRPr>
                        <a:solidFill>
                          <a:srgbClr val="434343"/>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398500">
                <a:tc>
                  <a:txBody>
                    <a:bodyPr>
                      <a:noAutofit/>
                    </a:bodyPr>
                    <a:lstStyle/>
                    <a:p>
                      <a:pPr indent="0" lvl="0" marL="0" rtl="0" algn="ctr">
                        <a:spcBef>
                          <a:spcPts val="0"/>
                        </a:spcBef>
                        <a:spcAft>
                          <a:spcPts val="0"/>
                        </a:spcAft>
                        <a:buNone/>
                      </a:pPr>
                      <a:r>
                        <a:rPr lang="en">
                          <a:solidFill>
                            <a:srgbClr val="434343"/>
                          </a:solidFill>
                        </a:rPr>
                        <a:t>W</a:t>
                      </a:r>
                      <a:endParaRPr>
                        <a:solidFill>
                          <a:srgbClr val="434343"/>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398500">
                <a:tc>
                  <a:txBody>
                    <a:bodyPr>
                      <a:noAutofit/>
                    </a:bodyPr>
                    <a:lstStyle/>
                    <a:p>
                      <a:pPr indent="0" lvl="0" marL="0" rtl="0" algn="ctr">
                        <a:spcBef>
                          <a:spcPts val="0"/>
                        </a:spcBef>
                        <a:spcAft>
                          <a:spcPts val="0"/>
                        </a:spcAft>
                        <a:buNone/>
                      </a:pPr>
                      <a:r>
                        <a:rPr lang="en">
                          <a:solidFill>
                            <a:srgbClr val="434343"/>
                          </a:solidFill>
                        </a:rPr>
                        <a:t>H</a:t>
                      </a:r>
                      <a:endParaRPr>
                        <a:solidFill>
                          <a:srgbClr val="434343"/>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398500">
                <a:tc>
                  <a:txBody>
                    <a:bodyPr>
                      <a:noAutofit/>
                    </a:bodyPr>
                    <a:lstStyle/>
                    <a:p>
                      <a:pPr indent="0" lvl="0" marL="0" rtl="0" algn="ctr">
                        <a:spcBef>
                          <a:spcPts val="0"/>
                        </a:spcBef>
                        <a:spcAft>
                          <a:spcPts val="0"/>
                        </a:spcAft>
                        <a:buNone/>
                      </a:pPr>
                      <a:r>
                        <a:rPr lang="en">
                          <a:solidFill>
                            <a:srgbClr val="434343"/>
                          </a:solidFill>
                        </a:rPr>
                        <a:t>E</a:t>
                      </a:r>
                      <a:endParaRPr>
                        <a:solidFill>
                          <a:srgbClr val="434343"/>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398500">
                <a:tc>
                  <a:txBody>
                    <a:bodyPr>
                      <a:noAutofit/>
                    </a:bodyPr>
                    <a:lstStyle/>
                    <a:p>
                      <a:pPr indent="0" lvl="0" marL="0" rtl="0" algn="ctr">
                        <a:spcBef>
                          <a:spcPts val="0"/>
                        </a:spcBef>
                        <a:spcAft>
                          <a:spcPts val="0"/>
                        </a:spcAft>
                        <a:buNone/>
                      </a:pPr>
                      <a:r>
                        <a:rPr lang="en">
                          <a:solidFill>
                            <a:srgbClr val="434343"/>
                          </a:solidFill>
                        </a:rPr>
                        <a:t>A</a:t>
                      </a:r>
                      <a:endParaRPr>
                        <a:solidFill>
                          <a:srgbClr val="434343"/>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398500">
                <a:tc>
                  <a:txBody>
                    <a:bodyPr>
                      <a:noAutofit/>
                    </a:bodyPr>
                    <a:lstStyle/>
                    <a:p>
                      <a:pPr indent="0" lvl="0" marL="0" rtl="0" algn="ctr">
                        <a:spcBef>
                          <a:spcPts val="0"/>
                        </a:spcBef>
                        <a:spcAft>
                          <a:spcPts val="0"/>
                        </a:spcAft>
                        <a:buNone/>
                      </a:pPr>
                      <a:r>
                        <a:rPr lang="en">
                          <a:solidFill>
                            <a:srgbClr val="434343"/>
                          </a:solidFill>
                        </a:rPr>
                        <a:t>E</a:t>
                      </a:r>
                      <a:endParaRPr>
                        <a:solidFill>
                          <a:srgbClr val="434343"/>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sp>
        <p:nvSpPr>
          <p:cNvPr id="256" name="Shape 256"/>
          <p:cNvSpPr txBox="1"/>
          <p:nvPr/>
        </p:nvSpPr>
        <p:spPr>
          <a:xfrm>
            <a:off x="90475" y="19050"/>
            <a:ext cx="1681200" cy="519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2400">
                <a:solidFill>
                  <a:srgbClr val="2A528F"/>
                </a:solidFill>
              </a:rPr>
              <a:t>Animation</a:t>
            </a:r>
            <a:r>
              <a:rPr lang="en"/>
              <a:t> </a:t>
            </a:r>
            <a:endParaRPr/>
          </a:p>
        </p:txBody>
      </p:sp>
      <p:sp>
        <p:nvSpPr>
          <p:cNvPr id="257" name="Shape 257"/>
          <p:cNvSpPr txBox="1"/>
          <p:nvPr/>
        </p:nvSpPr>
        <p:spPr>
          <a:xfrm>
            <a:off x="1690675" y="95250"/>
            <a:ext cx="5367300" cy="442800"/>
          </a:xfrm>
          <a:prstGeom prst="rect">
            <a:avLst/>
          </a:prstGeom>
          <a:solidFill>
            <a:srgbClr val="FFFFFF"/>
          </a:solid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800">
                <a:solidFill>
                  <a:srgbClr val="0B5394"/>
                </a:solidFill>
              </a:rPr>
              <a:t>1: Construct dynamic programming matrix</a:t>
            </a:r>
            <a:r>
              <a:rPr lang="en" sz="1800"/>
              <a:t> </a:t>
            </a:r>
            <a:endParaRPr sz="1800"/>
          </a:p>
        </p:txBody>
      </p:sp>
      <p:sp>
        <p:nvSpPr>
          <p:cNvPr id="258" name="Shape 258"/>
          <p:cNvSpPr txBox="1"/>
          <p:nvPr/>
        </p:nvSpPr>
        <p:spPr>
          <a:xfrm>
            <a:off x="1690675" y="95250"/>
            <a:ext cx="5367300" cy="442800"/>
          </a:xfrm>
          <a:prstGeom prst="rect">
            <a:avLst/>
          </a:prstGeom>
          <a:solidFill>
            <a:srgbClr val="FFFFFF"/>
          </a:solid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800">
                <a:solidFill>
                  <a:srgbClr val="0B5394"/>
                </a:solidFill>
              </a:rPr>
              <a:t>2: Fill boundary rows with gap penalty</a:t>
            </a:r>
            <a:r>
              <a:rPr lang="en" sz="1800"/>
              <a:t> </a:t>
            </a:r>
            <a:endParaRPr sz="1800"/>
          </a:p>
        </p:txBody>
      </p:sp>
      <p:graphicFrame>
        <p:nvGraphicFramePr>
          <p:cNvPr id="259" name="Shape 259"/>
          <p:cNvGraphicFramePr/>
          <p:nvPr/>
        </p:nvGraphicFramePr>
        <p:xfrm>
          <a:off x="1547825" y="1021050"/>
          <a:ext cx="3000000" cy="3000000"/>
        </p:xfrm>
        <a:graphic>
          <a:graphicData uri="http://schemas.openxmlformats.org/drawingml/2006/table">
            <a:tbl>
              <a:tblPr>
                <a:noFill/>
                <a:tableStyleId>{40D7C364-D331-4A87-B830-0459E19A8398}</a:tableStyleId>
              </a:tblPr>
              <a:tblGrid>
                <a:gridCol w="603150"/>
                <a:gridCol w="603150"/>
                <a:gridCol w="603150"/>
                <a:gridCol w="603150"/>
                <a:gridCol w="603150"/>
                <a:gridCol w="603150"/>
                <a:gridCol w="603150"/>
                <a:gridCol w="603150"/>
                <a:gridCol w="603150"/>
                <a:gridCol w="603150"/>
                <a:gridCol w="603150"/>
              </a:tblGrid>
              <a:tr h="381000">
                <a:tc>
                  <a:txBody>
                    <a:bodyPr>
                      <a:noAutofit/>
                    </a:bodyPr>
                    <a:lstStyle/>
                    <a:p>
                      <a:pPr indent="0" lvl="0" marL="0" rtl="0" algn="ctr">
                        <a:spcBef>
                          <a:spcPts val="0"/>
                        </a:spcBef>
                        <a:spcAft>
                          <a:spcPts val="0"/>
                        </a:spcAft>
                        <a:buNone/>
                      </a:pPr>
                      <a:r>
                        <a:rPr lang="en">
                          <a:solidFill>
                            <a:srgbClr val="434343"/>
                          </a:solidFill>
                        </a:rPr>
                        <a:t>0</a:t>
                      </a:r>
                      <a:endParaRPr>
                        <a:solidFill>
                          <a:srgbClr val="434343"/>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a:solidFill>
                            <a:srgbClr val="434343"/>
                          </a:solidFill>
                        </a:rPr>
                        <a:t>-8</a:t>
                      </a:r>
                      <a:endParaRPr>
                        <a:solidFill>
                          <a:srgbClr val="434343"/>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a:solidFill>
                            <a:srgbClr val="434343"/>
                          </a:solidFill>
                        </a:rPr>
                        <a:t>-16</a:t>
                      </a:r>
                      <a:endParaRPr>
                        <a:solidFill>
                          <a:srgbClr val="434343"/>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a:solidFill>
                            <a:srgbClr val="434343"/>
                          </a:solidFill>
                        </a:rPr>
                        <a:t>-24</a:t>
                      </a:r>
                      <a:endParaRPr>
                        <a:solidFill>
                          <a:srgbClr val="434343"/>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a:solidFill>
                            <a:srgbClr val="434343"/>
                          </a:solidFill>
                        </a:rPr>
                        <a:t>-32</a:t>
                      </a:r>
                      <a:endParaRPr>
                        <a:solidFill>
                          <a:srgbClr val="434343"/>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a:solidFill>
                            <a:srgbClr val="434343"/>
                          </a:solidFill>
                        </a:rPr>
                        <a:t>-40</a:t>
                      </a:r>
                      <a:endParaRPr>
                        <a:solidFill>
                          <a:srgbClr val="434343"/>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a:solidFill>
                            <a:srgbClr val="434343"/>
                          </a:solidFill>
                        </a:rPr>
                        <a:t>-48</a:t>
                      </a:r>
                      <a:endParaRPr>
                        <a:solidFill>
                          <a:srgbClr val="434343"/>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a:solidFill>
                            <a:srgbClr val="434343"/>
                          </a:solidFill>
                        </a:rPr>
                        <a:t>-56</a:t>
                      </a:r>
                      <a:endParaRPr>
                        <a:solidFill>
                          <a:srgbClr val="434343"/>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a:solidFill>
                            <a:srgbClr val="434343"/>
                          </a:solidFill>
                        </a:rPr>
                        <a:t>-64</a:t>
                      </a:r>
                      <a:endParaRPr>
                        <a:solidFill>
                          <a:srgbClr val="434343"/>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a:solidFill>
                            <a:srgbClr val="434343"/>
                          </a:solidFill>
                        </a:rPr>
                        <a:t>-72</a:t>
                      </a:r>
                      <a:endParaRPr>
                        <a:solidFill>
                          <a:srgbClr val="434343"/>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a:solidFill>
                            <a:srgbClr val="434343"/>
                          </a:solidFill>
                        </a:rPr>
                        <a:t>-80</a:t>
                      </a:r>
                      <a:endParaRPr>
                        <a:solidFill>
                          <a:srgbClr val="434343"/>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graphicFrame>
        <p:nvGraphicFramePr>
          <p:cNvPr id="260" name="Shape 260"/>
          <p:cNvGraphicFramePr/>
          <p:nvPr/>
        </p:nvGraphicFramePr>
        <p:xfrm>
          <a:off x="1562100" y="1414475"/>
          <a:ext cx="3000000" cy="3000000"/>
        </p:xfrm>
        <a:graphic>
          <a:graphicData uri="http://schemas.openxmlformats.org/drawingml/2006/table">
            <a:tbl>
              <a:tblPr>
                <a:noFill/>
                <a:tableStyleId>{40D7C364-D331-4A87-B830-0459E19A8398}</a:tableStyleId>
              </a:tblPr>
              <a:tblGrid>
                <a:gridCol w="595325"/>
              </a:tblGrid>
              <a:tr h="398500">
                <a:tc>
                  <a:txBody>
                    <a:bodyPr>
                      <a:noAutofit/>
                    </a:bodyPr>
                    <a:lstStyle/>
                    <a:p>
                      <a:pPr indent="0" lvl="0" marL="0" rtl="0" algn="ctr">
                        <a:spcBef>
                          <a:spcPts val="0"/>
                        </a:spcBef>
                        <a:spcAft>
                          <a:spcPts val="0"/>
                        </a:spcAft>
                        <a:buNone/>
                      </a:pPr>
                      <a:r>
                        <a:rPr lang="en">
                          <a:solidFill>
                            <a:srgbClr val="434343"/>
                          </a:solidFill>
                        </a:rPr>
                        <a:t>-8</a:t>
                      </a:r>
                      <a:endParaRPr>
                        <a:solidFill>
                          <a:srgbClr val="434343"/>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398500">
                <a:tc>
                  <a:txBody>
                    <a:bodyPr>
                      <a:noAutofit/>
                    </a:bodyPr>
                    <a:lstStyle/>
                    <a:p>
                      <a:pPr indent="0" lvl="0" marL="0" rtl="0" algn="ctr">
                        <a:spcBef>
                          <a:spcPts val="0"/>
                        </a:spcBef>
                        <a:spcAft>
                          <a:spcPts val="0"/>
                        </a:spcAft>
                        <a:buNone/>
                      </a:pPr>
                      <a:r>
                        <a:rPr lang="en">
                          <a:solidFill>
                            <a:srgbClr val="434343"/>
                          </a:solidFill>
                        </a:rPr>
                        <a:t>-16</a:t>
                      </a:r>
                      <a:endParaRPr>
                        <a:solidFill>
                          <a:srgbClr val="434343"/>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398500">
                <a:tc>
                  <a:txBody>
                    <a:bodyPr>
                      <a:noAutofit/>
                    </a:bodyPr>
                    <a:lstStyle/>
                    <a:p>
                      <a:pPr indent="0" lvl="0" marL="0" rtl="0" algn="ctr">
                        <a:spcBef>
                          <a:spcPts val="0"/>
                        </a:spcBef>
                        <a:spcAft>
                          <a:spcPts val="0"/>
                        </a:spcAft>
                        <a:buNone/>
                      </a:pPr>
                      <a:r>
                        <a:rPr lang="en">
                          <a:solidFill>
                            <a:srgbClr val="434343"/>
                          </a:solidFill>
                        </a:rPr>
                        <a:t>-24</a:t>
                      </a:r>
                      <a:endParaRPr>
                        <a:solidFill>
                          <a:srgbClr val="434343"/>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398500">
                <a:tc>
                  <a:txBody>
                    <a:bodyPr>
                      <a:noAutofit/>
                    </a:bodyPr>
                    <a:lstStyle/>
                    <a:p>
                      <a:pPr indent="0" lvl="0" marL="0" rtl="0" algn="ctr">
                        <a:spcBef>
                          <a:spcPts val="0"/>
                        </a:spcBef>
                        <a:spcAft>
                          <a:spcPts val="0"/>
                        </a:spcAft>
                        <a:buNone/>
                      </a:pPr>
                      <a:r>
                        <a:rPr lang="en">
                          <a:solidFill>
                            <a:srgbClr val="434343"/>
                          </a:solidFill>
                        </a:rPr>
                        <a:t>-32</a:t>
                      </a:r>
                      <a:endParaRPr>
                        <a:solidFill>
                          <a:srgbClr val="434343"/>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398500">
                <a:tc>
                  <a:txBody>
                    <a:bodyPr>
                      <a:noAutofit/>
                    </a:bodyPr>
                    <a:lstStyle/>
                    <a:p>
                      <a:pPr indent="0" lvl="0" marL="0" rtl="0" algn="ctr">
                        <a:spcBef>
                          <a:spcPts val="0"/>
                        </a:spcBef>
                        <a:spcAft>
                          <a:spcPts val="0"/>
                        </a:spcAft>
                        <a:buNone/>
                      </a:pPr>
                      <a:r>
                        <a:rPr lang="en">
                          <a:solidFill>
                            <a:srgbClr val="434343"/>
                          </a:solidFill>
                        </a:rPr>
                        <a:t>-40</a:t>
                      </a:r>
                      <a:endParaRPr>
                        <a:solidFill>
                          <a:srgbClr val="434343"/>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398500">
                <a:tc>
                  <a:txBody>
                    <a:bodyPr>
                      <a:noAutofit/>
                    </a:bodyPr>
                    <a:lstStyle/>
                    <a:p>
                      <a:pPr indent="0" lvl="0" marL="0" rtl="0" algn="ctr">
                        <a:spcBef>
                          <a:spcPts val="0"/>
                        </a:spcBef>
                        <a:spcAft>
                          <a:spcPts val="0"/>
                        </a:spcAft>
                        <a:buNone/>
                      </a:pPr>
                      <a:r>
                        <a:rPr lang="en">
                          <a:solidFill>
                            <a:srgbClr val="434343"/>
                          </a:solidFill>
                        </a:rPr>
                        <a:t>-48</a:t>
                      </a:r>
                      <a:endParaRPr>
                        <a:solidFill>
                          <a:srgbClr val="434343"/>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398500">
                <a:tc>
                  <a:txBody>
                    <a:bodyPr>
                      <a:noAutofit/>
                    </a:bodyPr>
                    <a:lstStyle/>
                    <a:p>
                      <a:pPr indent="0" lvl="0" marL="0" rtl="0" algn="ctr">
                        <a:spcBef>
                          <a:spcPts val="0"/>
                        </a:spcBef>
                        <a:spcAft>
                          <a:spcPts val="0"/>
                        </a:spcAft>
                        <a:buNone/>
                      </a:pPr>
                      <a:r>
                        <a:rPr lang="en">
                          <a:solidFill>
                            <a:srgbClr val="434343"/>
                          </a:solidFill>
                        </a:rPr>
                        <a:t>-56</a:t>
                      </a:r>
                      <a:endParaRPr>
                        <a:solidFill>
                          <a:srgbClr val="434343"/>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graphicFrame>
        <p:nvGraphicFramePr>
          <p:cNvPr id="261" name="Shape 261"/>
          <p:cNvGraphicFramePr/>
          <p:nvPr/>
        </p:nvGraphicFramePr>
        <p:xfrm>
          <a:off x="1562100" y="1009650"/>
          <a:ext cx="3000000" cy="3000000"/>
        </p:xfrm>
        <a:graphic>
          <a:graphicData uri="http://schemas.openxmlformats.org/drawingml/2006/table">
            <a:tbl>
              <a:tblPr>
                <a:noFill/>
                <a:tableStyleId>{40D7C364-D331-4A87-B830-0459E19A8398}</a:tableStyleId>
              </a:tblPr>
              <a:tblGrid>
                <a:gridCol w="1200175"/>
              </a:tblGrid>
              <a:tr h="814400">
                <a:tc>
                  <a:txBody>
                    <a:bodyPr>
                      <a:noAutofit/>
                    </a:bodyPr>
                    <a:lstStyle/>
                    <a:p>
                      <a:pPr indent="0" lvl="0" marL="0" rtl="0">
                        <a:spcBef>
                          <a:spcPts val="0"/>
                        </a:spcBef>
                        <a:spcAft>
                          <a:spcPts val="0"/>
                        </a:spcAft>
                        <a:buNone/>
                      </a:pPr>
                      <a:r>
                        <a:t/>
                      </a:r>
                      <a:endParaRPr/>
                    </a:p>
                  </a:txBody>
                  <a:tcPr marT="91425" marB="91425" marR="91425" marL="91425">
                    <a:lnL cap="flat" cmpd="sng" w="19050">
                      <a:solidFill>
                        <a:srgbClr val="FF0000"/>
                      </a:solidFill>
                      <a:prstDash val="solid"/>
                      <a:round/>
                      <a:headEnd len="sm" w="sm" type="none"/>
                      <a:tailEnd len="sm" w="sm" type="none"/>
                    </a:lnL>
                    <a:lnR cap="flat" cmpd="sng" w="19050">
                      <a:solidFill>
                        <a:srgbClr val="FF0000"/>
                      </a:solidFill>
                      <a:prstDash val="solid"/>
                      <a:round/>
                      <a:headEnd len="sm" w="sm" type="none"/>
                      <a:tailEnd len="sm" w="sm" type="none"/>
                    </a:lnR>
                    <a:lnT cap="flat" cmpd="sng" w="19050">
                      <a:solidFill>
                        <a:srgbClr val="FF0000"/>
                      </a:solidFill>
                      <a:prstDash val="solid"/>
                      <a:round/>
                      <a:headEnd len="sm" w="sm" type="none"/>
                      <a:tailEnd len="sm" w="sm" type="none"/>
                    </a:lnT>
                    <a:lnB cap="flat" cmpd="sng" w="19050">
                      <a:solidFill>
                        <a:srgbClr val="FF0000"/>
                      </a:solidFill>
                      <a:prstDash val="solid"/>
                      <a:round/>
                      <a:headEnd len="sm" w="sm" type="none"/>
                      <a:tailEnd len="sm" w="sm" type="none"/>
                    </a:lnB>
                  </a:tcPr>
                </a:tc>
              </a:tr>
            </a:tbl>
          </a:graphicData>
        </a:graphic>
      </p:graphicFrame>
      <p:sp>
        <p:nvSpPr>
          <p:cNvPr id="262" name="Shape 262"/>
          <p:cNvSpPr txBox="1"/>
          <p:nvPr/>
        </p:nvSpPr>
        <p:spPr>
          <a:xfrm>
            <a:off x="1690675" y="95250"/>
            <a:ext cx="6538800" cy="442800"/>
          </a:xfrm>
          <a:prstGeom prst="rect">
            <a:avLst/>
          </a:prstGeom>
          <a:solidFill>
            <a:srgbClr val="FFFFFF"/>
          </a:solid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800">
                <a:solidFill>
                  <a:srgbClr val="0B5394"/>
                </a:solidFill>
              </a:rPr>
              <a:t>3: Populate each quadrant with max value of three options</a:t>
            </a:r>
            <a:endParaRPr sz="1800"/>
          </a:p>
        </p:txBody>
      </p:sp>
      <p:graphicFrame>
        <p:nvGraphicFramePr>
          <p:cNvPr id="263" name="Shape 263"/>
          <p:cNvGraphicFramePr/>
          <p:nvPr/>
        </p:nvGraphicFramePr>
        <p:xfrm>
          <a:off x="2157425" y="1409688"/>
          <a:ext cx="3000000" cy="3000000"/>
        </p:xfrm>
        <a:graphic>
          <a:graphicData uri="http://schemas.openxmlformats.org/drawingml/2006/table">
            <a:tbl>
              <a:tblPr>
                <a:noFill/>
                <a:tableStyleId>{40D7C364-D331-4A87-B830-0459E19A8398}</a:tableStyleId>
              </a:tblPr>
              <a:tblGrid>
                <a:gridCol w="610575"/>
              </a:tblGrid>
              <a:tr h="404825">
                <a:tc>
                  <a:txBody>
                    <a:bodyPr>
                      <a:noAutofit/>
                    </a:bodyPr>
                    <a:lstStyle/>
                    <a:p>
                      <a:pPr indent="0" lvl="0" marL="0" rtl="0" algn="ctr">
                        <a:spcBef>
                          <a:spcPts val="0"/>
                        </a:spcBef>
                        <a:spcAft>
                          <a:spcPts val="0"/>
                        </a:spcAft>
                        <a:buNone/>
                      </a:pPr>
                      <a:r>
                        <a:rPr lang="en">
                          <a:solidFill>
                            <a:srgbClr val="434343"/>
                          </a:solidFill>
                        </a:rPr>
                        <a:t>-2</a:t>
                      </a:r>
                      <a:endParaRPr/>
                    </a:p>
                  </a:txBody>
                  <a:tcPr marT="91425" marB="91425" marR="91425" marL="91425">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tcPr>
                </a:tc>
              </a:tr>
            </a:tbl>
          </a:graphicData>
        </a:graphic>
      </p:graphicFrame>
      <p:sp>
        <p:nvSpPr>
          <p:cNvPr id="264" name="Shape 264"/>
          <p:cNvSpPr txBox="1"/>
          <p:nvPr/>
        </p:nvSpPr>
        <p:spPr>
          <a:xfrm>
            <a:off x="1690675" y="95250"/>
            <a:ext cx="6538800" cy="442800"/>
          </a:xfrm>
          <a:prstGeom prst="rect">
            <a:avLst/>
          </a:prstGeom>
          <a:solidFill>
            <a:srgbClr val="FFFFFF"/>
          </a:solid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800">
                <a:solidFill>
                  <a:srgbClr val="0B5394"/>
                </a:solidFill>
              </a:rPr>
              <a:t>3: align residues (lookup value in substitution matrix)</a:t>
            </a:r>
            <a:endParaRPr sz="1800"/>
          </a:p>
        </p:txBody>
      </p:sp>
      <p:graphicFrame>
        <p:nvGraphicFramePr>
          <p:cNvPr id="265" name="Shape 265"/>
          <p:cNvGraphicFramePr/>
          <p:nvPr/>
        </p:nvGraphicFramePr>
        <p:xfrm>
          <a:off x="2157425" y="1409688"/>
          <a:ext cx="3000000" cy="3000000"/>
        </p:xfrm>
        <a:graphic>
          <a:graphicData uri="http://schemas.openxmlformats.org/drawingml/2006/table">
            <a:tbl>
              <a:tblPr>
                <a:noFill/>
                <a:tableStyleId>{40D7C364-D331-4A87-B830-0459E19A8398}</a:tableStyleId>
              </a:tblPr>
              <a:tblGrid>
                <a:gridCol w="610575"/>
              </a:tblGrid>
              <a:tr h="404825">
                <a:tc>
                  <a:txBody>
                    <a:bodyPr>
                      <a:noAutofit/>
                    </a:bodyPr>
                    <a:lstStyle/>
                    <a:p>
                      <a:pPr indent="0" lvl="0" marL="0" rtl="0" algn="ctr">
                        <a:spcBef>
                          <a:spcPts val="0"/>
                        </a:spcBef>
                        <a:spcAft>
                          <a:spcPts val="0"/>
                        </a:spcAft>
                        <a:buNone/>
                      </a:pPr>
                      <a:r>
                        <a:rPr lang="en">
                          <a:solidFill>
                            <a:srgbClr val="434343"/>
                          </a:solidFill>
                        </a:rPr>
                        <a:t>-16</a:t>
                      </a:r>
                      <a:endParaRPr/>
                    </a:p>
                  </a:txBody>
                  <a:tcPr marT="91425" marB="91425" marR="91425" marL="91425">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solidFill>
                      <a:srgbClr val="FFFFFF"/>
                    </a:solidFill>
                  </a:tcPr>
                </a:tc>
              </a:tr>
            </a:tbl>
          </a:graphicData>
        </a:graphic>
      </p:graphicFrame>
      <p:sp>
        <p:nvSpPr>
          <p:cNvPr id="266" name="Shape 266"/>
          <p:cNvSpPr txBox="1"/>
          <p:nvPr/>
        </p:nvSpPr>
        <p:spPr>
          <a:xfrm>
            <a:off x="1690675" y="95250"/>
            <a:ext cx="6538800" cy="442800"/>
          </a:xfrm>
          <a:prstGeom prst="rect">
            <a:avLst/>
          </a:prstGeom>
          <a:solidFill>
            <a:srgbClr val="FFFFFF"/>
          </a:solid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800">
                <a:solidFill>
                  <a:srgbClr val="0B5394"/>
                </a:solidFill>
              </a:rPr>
              <a:t>3: gap in horizontal sequence (add gap penalty: -8)</a:t>
            </a:r>
            <a:endParaRPr sz="1800"/>
          </a:p>
        </p:txBody>
      </p:sp>
      <p:sp>
        <p:nvSpPr>
          <p:cNvPr id="267" name="Shape 267"/>
          <p:cNvSpPr txBox="1"/>
          <p:nvPr/>
        </p:nvSpPr>
        <p:spPr>
          <a:xfrm>
            <a:off x="1690675" y="95250"/>
            <a:ext cx="6538800" cy="442800"/>
          </a:xfrm>
          <a:prstGeom prst="rect">
            <a:avLst/>
          </a:prstGeom>
          <a:solidFill>
            <a:srgbClr val="FFFFFF"/>
          </a:solid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800">
                <a:solidFill>
                  <a:srgbClr val="0B5394"/>
                </a:solidFill>
              </a:rPr>
              <a:t>3: gap in vertical sequence (add gap penalty: -8)</a:t>
            </a:r>
            <a:endParaRPr sz="1800"/>
          </a:p>
        </p:txBody>
      </p:sp>
      <p:cxnSp>
        <p:nvCxnSpPr>
          <p:cNvPr id="268" name="Shape 268"/>
          <p:cNvCxnSpPr/>
          <p:nvPr/>
        </p:nvCxnSpPr>
        <p:spPr>
          <a:xfrm>
            <a:off x="2079388" y="1358500"/>
            <a:ext cx="165600" cy="116700"/>
          </a:xfrm>
          <a:prstGeom prst="straightConnector1">
            <a:avLst/>
          </a:prstGeom>
          <a:noFill/>
          <a:ln cap="flat" cmpd="sng" w="19050">
            <a:solidFill>
              <a:schemeClr val="dk2"/>
            </a:solidFill>
            <a:prstDash val="solid"/>
            <a:round/>
            <a:headEnd len="med" w="med" type="none"/>
            <a:tailEnd len="med" w="med" type="stealth"/>
          </a:ln>
        </p:spPr>
      </p:cxnSp>
      <p:cxnSp>
        <p:nvCxnSpPr>
          <p:cNvPr id="269" name="Shape 269"/>
          <p:cNvCxnSpPr/>
          <p:nvPr/>
        </p:nvCxnSpPr>
        <p:spPr>
          <a:xfrm>
            <a:off x="2482200" y="1315000"/>
            <a:ext cx="0" cy="203700"/>
          </a:xfrm>
          <a:prstGeom prst="straightConnector1">
            <a:avLst/>
          </a:prstGeom>
          <a:noFill/>
          <a:ln cap="flat" cmpd="sng" w="19050">
            <a:solidFill>
              <a:schemeClr val="dk2"/>
            </a:solidFill>
            <a:prstDash val="solid"/>
            <a:round/>
            <a:headEnd len="med" w="med" type="none"/>
            <a:tailEnd len="med" w="med" type="stealth"/>
          </a:ln>
        </p:spPr>
      </p:cxnSp>
      <p:cxnSp>
        <p:nvCxnSpPr>
          <p:cNvPr id="270" name="Shape 270"/>
          <p:cNvCxnSpPr/>
          <p:nvPr/>
        </p:nvCxnSpPr>
        <p:spPr>
          <a:xfrm rot="10800000">
            <a:off x="2177400" y="1510250"/>
            <a:ext cx="0" cy="203700"/>
          </a:xfrm>
          <a:prstGeom prst="straightConnector1">
            <a:avLst/>
          </a:prstGeom>
          <a:noFill/>
          <a:ln cap="flat" cmpd="sng" w="19050">
            <a:solidFill>
              <a:schemeClr val="dk2"/>
            </a:solidFill>
            <a:prstDash val="solid"/>
            <a:round/>
            <a:headEnd len="med" w="med" type="none"/>
            <a:tailEnd len="med" w="med" type="stealth"/>
          </a:ln>
        </p:spPr>
      </p:cxnSp>
      <p:sp>
        <p:nvSpPr>
          <p:cNvPr id="271" name="Shape 271"/>
          <p:cNvSpPr txBox="1"/>
          <p:nvPr/>
        </p:nvSpPr>
        <p:spPr>
          <a:xfrm>
            <a:off x="1690675" y="95250"/>
            <a:ext cx="6538800" cy="442800"/>
          </a:xfrm>
          <a:prstGeom prst="rect">
            <a:avLst/>
          </a:prstGeom>
          <a:solidFill>
            <a:srgbClr val="FFFFFF"/>
          </a:solid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800">
                <a:solidFill>
                  <a:srgbClr val="0B5394"/>
                </a:solidFill>
              </a:rPr>
              <a:t>3: choose best scoring solution, here -2 → alignment of H-P</a:t>
            </a:r>
            <a:endParaRPr sz="1800"/>
          </a:p>
        </p:txBody>
      </p:sp>
      <p:graphicFrame>
        <p:nvGraphicFramePr>
          <p:cNvPr id="272" name="Shape 272"/>
          <p:cNvGraphicFramePr/>
          <p:nvPr/>
        </p:nvGraphicFramePr>
        <p:xfrm>
          <a:off x="2171700" y="1009650"/>
          <a:ext cx="3000000" cy="3000000"/>
        </p:xfrm>
        <a:graphic>
          <a:graphicData uri="http://schemas.openxmlformats.org/drawingml/2006/table">
            <a:tbl>
              <a:tblPr>
                <a:noFill/>
                <a:tableStyleId>{40D7C364-D331-4A87-B830-0459E19A8398}</a:tableStyleId>
              </a:tblPr>
              <a:tblGrid>
                <a:gridCol w="1200175"/>
              </a:tblGrid>
              <a:tr h="814400">
                <a:tc>
                  <a:txBody>
                    <a:bodyPr>
                      <a:noAutofit/>
                    </a:bodyPr>
                    <a:lstStyle/>
                    <a:p>
                      <a:pPr indent="0" lvl="0" marL="0" rtl="0">
                        <a:spcBef>
                          <a:spcPts val="0"/>
                        </a:spcBef>
                        <a:spcAft>
                          <a:spcPts val="0"/>
                        </a:spcAft>
                        <a:buNone/>
                      </a:pPr>
                      <a:r>
                        <a:t/>
                      </a:r>
                      <a:endParaRPr/>
                    </a:p>
                  </a:txBody>
                  <a:tcPr marT="91425" marB="91425" marR="91425" marL="91425">
                    <a:lnL cap="flat" cmpd="sng" w="19050">
                      <a:solidFill>
                        <a:srgbClr val="FF0000"/>
                      </a:solidFill>
                      <a:prstDash val="solid"/>
                      <a:round/>
                      <a:headEnd len="sm" w="sm" type="none"/>
                      <a:tailEnd len="sm" w="sm" type="none"/>
                    </a:lnL>
                    <a:lnR cap="flat" cmpd="sng" w="19050">
                      <a:solidFill>
                        <a:srgbClr val="FF0000"/>
                      </a:solidFill>
                      <a:prstDash val="solid"/>
                      <a:round/>
                      <a:headEnd len="sm" w="sm" type="none"/>
                      <a:tailEnd len="sm" w="sm" type="none"/>
                    </a:lnR>
                    <a:lnT cap="flat" cmpd="sng" w="19050">
                      <a:solidFill>
                        <a:srgbClr val="FF0000"/>
                      </a:solidFill>
                      <a:prstDash val="solid"/>
                      <a:round/>
                      <a:headEnd len="sm" w="sm" type="none"/>
                      <a:tailEnd len="sm" w="sm" type="none"/>
                    </a:lnT>
                    <a:lnB cap="flat" cmpd="sng" w="19050">
                      <a:solidFill>
                        <a:srgbClr val="FF0000"/>
                      </a:solidFill>
                      <a:prstDash val="solid"/>
                      <a:round/>
                      <a:headEnd len="sm" w="sm" type="none"/>
                      <a:tailEnd len="sm" w="sm" type="none"/>
                    </a:lnB>
                  </a:tcPr>
                </a:tc>
              </a:tr>
            </a:tbl>
          </a:graphicData>
        </a:graphic>
      </p:graphicFrame>
      <p:sp>
        <p:nvSpPr>
          <p:cNvPr id="273" name="Shape 273"/>
          <p:cNvSpPr txBox="1"/>
          <p:nvPr/>
        </p:nvSpPr>
        <p:spPr>
          <a:xfrm>
            <a:off x="1690675" y="95250"/>
            <a:ext cx="6538800" cy="442800"/>
          </a:xfrm>
          <a:prstGeom prst="rect">
            <a:avLst/>
          </a:prstGeom>
          <a:solidFill>
            <a:srgbClr val="FFFFFF"/>
          </a:solid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800">
                <a:solidFill>
                  <a:srgbClr val="0B5394"/>
                </a:solidFill>
              </a:rPr>
              <a:t>4: apply operation of step 3 to each quadrant iteratively</a:t>
            </a:r>
            <a:endParaRPr sz="1800"/>
          </a:p>
        </p:txBody>
      </p:sp>
      <p:graphicFrame>
        <p:nvGraphicFramePr>
          <p:cNvPr id="274" name="Shape 274"/>
          <p:cNvGraphicFramePr/>
          <p:nvPr/>
        </p:nvGraphicFramePr>
        <p:xfrm>
          <a:off x="2757025" y="1421600"/>
          <a:ext cx="3000000" cy="3000000"/>
        </p:xfrm>
        <a:graphic>
          <a:graphicData uri="http://schemas.openxmlformats.org/drawingml/2006/table">
            <a:tbl>
              <a:tblPr>
                <a:noFill/>
                <a:tableStyleId>{40D7C364-D331-4A87-B830-0459E19A8398}</a:tableStyleId>
              </a:tblPr>
              <a:tblGrid>
                <a:gridCol w="623775"/>
              </a:tblGrid>
              <a:tr h="381000">
                <a:tc>
                  <a:txBody>
                    <a:bodyPr>
                      <a:noAutofit/>
                    </a:bodyPr>
                    <a:lstStyle/>
                    <a:p>
                      <a:pPr indent="0" lvl="0" marL="0" rtl="0" algn="ctr">
                        <a:spcBef>
                          <a:spcPts val="0"/>
                        </a:spcBef>
                        <a:spcAft>
                          <a:spcPts val="0"/>
                        </a:spcAft>
                        <a:buNone/>
                      </a:pPr>
                      <a:r>
                        <a:rPr lang="en">
                          <a:solidFill>
                            <a:srgbClr val="434343"/>
                          </a:solidFill>
                        </a:rPr>
                        <a:t>-9</a:t>
                      </a:r>
                      <a:endParaRPr>
                        <a:solidFill>
                          <a:srgbClr val="434343"/>
                        </a:solidFill>
                      </a:endParaRPr>
                    </a:p>
                  </a:txBody>
                  <a:tcPr marT="91425" marB="91425" marR="91425" marL="91425"/>
                </a:tc>
              </a:tr>
            </a:tbl>
          </a:graphicData>
        </a:graphic>
      </p:graphicFrame>
      <p:cxnSp>
        <p:nvCxnSpPr>
          <p:cNvPr id="275" name="Shape 275"/>
          <p:cNvCxnSpPr/>
          <p:nvPr/>
        </p:nvCxnSpPr>
        <p:spPr>
          <a:xfrm>
            <a:off x="2688988" y="1358500"/>
            <a:ext cx="165600" cy="116700"/>
          </a:xfrm>
          <a:prstGeom prst="straightConnector1">
            <a:avLst/>
          </a:prstGeom>
          <a:noFill/>
          <a:ln cap="flat" cmpd="sng" w="19050">
            <a:solidFill>
              <a:schemeClr val="dk2"/>
            </a:solidFill>
            <a:prstDash val="solid"/>
            <a:round/>
            <a:headEnd len="med" w="med" type="none"/>
            <a:tailEnd len="med" w="med" type="stealth"/>
          </a:ln>
        </p:spPr>
      </p:cxnSp>
      <p:graphicFrame>
        <p:nvGraphicFramePr>
          <p:cNvPr id="276" name="Shape 276"/>
          <p:cNvGraphicFramePr/>
          <p:nvPr/>
        </p:nvGraphicFramePr>
        <p:xfrm>
          <a:off x="1547813" y="1429750"/>
          <a:ext cx="3000000" cy="3000000"/>
        </p:xfrm>
        <a:graphic>
          <a:graphicData uri="http://schemas.openxmlformats.org/drawingml/2006/table">
            <a:tbl>
              <a:tblPr>
                <a:noFill/>
                <a:tableStyleId>{40D7C364-D331-4A87-B830-0459E19A8398}</a:tableStyleId>
              </a:tblPr>
              <a:tblGrid>
                <a:gridCol w="1200175"/>
              </a:tblGrid>
              <a:tr h="795825">
                <a:tc>
                  <a:txBody>
                    <a:bodyPr>
                      <a:noAutofit/>
                    </a:bodyPr>
                    <a:lstStyle/>
                    <a:p>
                      <a:pPr indent="0" lvl="0" marL="0" rtl="0">
                        <a:spcBef>
                          <a:spcPts val="0"/>
                        </a:spcBef>
                        <a:spcAft>
                          <a:spcPts val="0"/>
                        </a:spcAft>
                        <a:buNone/>
                      </a:pPr>
                      <a:r>
                        <a:t/>
                      </a:r>
                      <a:endParaRPr/>
                    </a:p>
                  </a:txBody>
                  <a:tcPr marT="91425" marB="91425" marR="91425" marL="91425">
                    <a:lnL cap="flat" cmpd="sng" w="19050">
                      <a:solidFill>
                        <a:srgbClr val="FF0000"/>
                      </a:solidFill>
                      <a:prstDash val="solid"/>
                      <a:round/>
                      <a:headEnd len="sm" w="sm" type="none"/>
                      <a:tailEnd len="sm" w="sm" type="none"/>
                    </a:lnL>
                    <a:lnR cap="flat" cmpd="sng" w="19050">
                      <a:solidFill>
                        <a:srgbClr val="FF0000"/>
                      </a:solidFill>
                      <a:prstDash val="solid"/>
                      <a:round/>
                      <a:headEnd len="sm" w="sm" type="none"/>
                      <a:tailEnd len="sm" w="sm" type="none"/>
                    </a:lnR>
                    <a:lnT cap="flat" cmpd="sng" w="19050">
                      <a:solidFill>
                        <a:srgbClr val="FF0000"/>
                      </a:solidFill>
                      <a:prstDash val="solid"/>
                      <a:round/>
                      <a:headEnd len="sm" w="sm" type="none"/>
                      <a:tailEnd len="sm" w="sm" type="none"/>
                    </a:lnT>
                    <a:lnB cap="flat" cmpd="sng" w="19050">
                      <a:solidFill>
                        <a:srgbClr val="FF0000"/>
                      </a:solidFill>
                      <a:prstDash val="solid"/>
                      <a:round/>
                      <a:headEnd len="sm" w="sm" type="none"/>
                      <a:tailEnd len="sm" w="sm" type="none"/>
                    </a:lnB>
                  </a:tcPr>
                </a:tc>
              </a:tr>
            </a:tbl>
          </a:graphicData>
        </a:graphic>
      </p:graphicFrame>
      <p:graphicFrame>
        <p:nvGraphicFramePr>
          <p:cNvPr id="277" name="Shape 277"/>
          <p:cNvGraphicFramePr/>
          <p:nvPr/>
        </p:nvGraphicFramePr>
        <p:xfrm>
          <a:off x="2158050" y="1810750"/>
          <a:ext cx="3000000" cy="3000000"/>
        </p:xfrm>
        <a:graphic>
          <a:graphicData uri="http://schemas.openxmlformats.org/drawingml/2006/table">
            <a:tbl>
              <a:tblPr>
                <a:noFill/>
                <a:tableStyleId>{40D7C364-D331-4A87-B830-0459E19A8398}</a:tableStyleId>
              </a:tblPr>
              <a:tblGrid>
                <a:gridCol w="589950"/>
              </a:tblGrid>
              <a:tr h="381000">
                <a:tc>
                  <a:txBody>
                    <a:bodyPr>
                      <a:noAutofit/>
                    </a:bodyPr>
                    <a:lstStyle/>
                    <a:p>
                      <a:pPr indent="0" lvl="0" marL="0" rtl="0" algn="ctr">
                        <a:spcBef>
                          <a:spcPts val="0"/>
                        </a:spcBef>
                        <a:spcAft>
                          <a:spcPts val="0"/>
                        </a:spcAft>
                        <a:buNone/>
                      </a:pPr>
                      <a:r>
                        <a:rPr lang="en">
                          <a:solidFill>
                            <a:srgbClr val="434343"/>
                          </a:solidFill>
                        </a:rPr>
                        <a:t>-10</a:t>
                      </a:r>
                      <a:endParaRPr>
                        <a:solidFill>
                          <a:srgbClr val="434343"/>
                        </a:solidFill>
                      </a:endParaRPr>
                    </a:p>
                  </a:txBody>
                  <a:tcPr marT="91425" marB="91425" marR="91425" marL="91425"/>
                </a:tc>
              </a:tr>
            </a:tbl>
          </a:graphicData>
        </a:graphic>
      </p:graphicFrame>
      <p:cxnSp>
        <p:nvCxnSpPr>
          <p:cNvPr id="278" name="Shape 278"/>
          <p:cNvCxnSpPr/>
          <p:nvPr/>
        </p:nvCxnSpPr>
        <p:spPr>
          <a:xfrm>
            <a:off x="2482200" y="1738850"/>
            <a:ext cx="0" cy="203700"/>
          </a:xfrm>
          <a:prstGeom prst="straightConnector1">
            <a:avLst/>
          </a:prstGeom>
          <a:noFill/>
          <a:ln cap="flat" cmpd="sng" w="19050">
            <a:solidFill>
              <a:schemeClr val="dk2"/>
            </a:solidFill>
            <a:prstDash val="solid"/>
            <a:round/>
            <a:headEnd len="med" w="med" type="none"/>
            <a:tailEnd len="med" w="med" type="stealth"/>
          </a:ln>
        </p:spPr>
      </p:cxnSp>
      <p:graphicFrame>
        <p:nvGraphicFramePr>
          <p:cNvPr id="279" name="Shape 279"/>
          <p:cNvGraphicFramePr/>
          <p:nvPr/>
        </p:nvGraphicFramePr>
        <p:xfrm>
          <a:off x="952500" y="628650"/>
          <a:ext cx="3000000" cy="3000000"/>
        </p:xfrm>
        <a:graphic>
          <a:graphicData uri="http://schemas.openxmlformats.org/drawingml/2006/table">
            <a:tbl>
              <a:tblPr>
                <a:noFill/>
                <a:tableStyleId>{40D7C364-D331-4A87-B830-0459E19A8398}</a:tableStyleId>
              </a:tblPr>
              <a:tblGrid>
                <a:gridCol w="603250"/>
                <a:gridCol w="603250"/>
                <a:gridCol w="603250"/>
                <a:gridCol w="603250"/>
                <a:gridCol w="603250"/>
                <a:gridCol w="603250"/>
                <a:gridCol w="603250"/>
                <a:gridCol w="603250"/>
                <a:gridCol w="603250"/>
                <a:gridCol w="603250"/>
                <a:gridCol w="603250"/>
                <a:gridCol w="603250"/>
              </a:tblGrid>
              <a:tr h="381000">
                <a:tc>
                  <a:txBody>
                    <a:bodyPr>
                      <a:noAutofit/>
                    </a:bodyPr>
                    <a:lstStyle/>
                    <a:p>
                      <a:pPr indent="0" lvl="0" marL="0" rtl="0" algn="ctr">
                        <a:spcBef>
                          <a:spcPts val="0"/>
                        </a:spcBef>
                        <a:spcAft>
                          <a:spcPts val="0"/>
                        </a:spcAft>
                        <a:buNone/>
                      </a:pPr>
                      <a:r>
                        <a:t/>
                      </a:r>
                      <a:endParaRPr>
                        <a:solidFill>
                          <a:srgbClr val="434343"/>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FFFFFF"/>
                    </a:solidFill>
                  </a:tcPr>
                </a:tc>
                <a:tc>
                  <a:txBody>
                    <a:bodyPr>
                      <a:noAutofit/>
                    </a:bodyPr>
                    <a:lstStyle/>
                    <a:p>
                      <a:pPr indent="0" lvl="0" marL="0" rtl="0" algn="ctr">
                        <a:spcBef>
                          <a:spcPts val="0"/>
                        </a:spcBef>
                        <a:spcAft>
                          <a:spcPts val="0"/>
                        </a:spcAft>
                        <a:buNone/>
                      </a:pPr>
                      <a:r>
                        <a:t/>
                      </a:r>
                      <a:endParaRPr>
                        <a:solidFill>
                          <a:srgbClr val="434343"/>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FFFFFF"/>
                    </a:solidFill>
                  </a:tcPr>
                </a:tc>
                <a:tc>
                  <a:txBody>
                    <a:bodyPr>
                      <a:noAutofit/>
                    </a:bodyPr>
                    <a:lstStyle/>
                    <a:p>
                      <a:pPr indent="0" lvl="0" marL="0" rtl="0" algn="ctr">
                        <a:spcBef>
                          <a:spcPts val="0"/>
                        </a:spcBef>
                        <a:spcAft>
                          <a:spcPts val="0"/>
                        </a:spcAft>
                        <a:buNone/>
                      </a:pPr>
                      <a:r>
                        <a:rPr lang="en">
                          <a:solidFill>
                            <a:srgbClr val="434343"/>
                          </a:solidFill>
                        </a:rPr>
                        <a:t>H</a:t>
                      </a:r>
                      <a:endParaRPr>
                        <a:solidFill>
                          <a:srgbClr val="434343"/>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FFFFFF"/>
                    </a:solidFill>
                  </a:tcPr>
                </a:tc>
                <a:tc>
                  <a:txBody>
                    <a:bodyPr>
                      <a:noAutofit/>
                    </a:bodyPr>
                    <a:lstStyle/>
                    <a:p>
                      <a:pPr indent="0" lvl="0" marL="0" rtl="0" algn="ctr">
                        <a:spcBef>
                          <a:spcPts val="0"/>
                        </a:spcBef>
                        <a:spcAft>
                          <a:spcPts val="0"/>
                        </a:spcAft>
                        <a:buNone/>
                      </a:pPr>
                      <a:r>
                        <a:rPr lang="en">
                          <a:solidFill>
                            <a:srgbClr val="434343"/>
                          </a:solidFill>
                        </a:rPr>
                        <a:t>E</a:t>
                      </a:r>
                      <a:endParaRPr>
                        <a:solidFill>
                          <a:srgbClr val="434343"/>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FFFFFF"/>
                    </a:solidFill>
                  </a:tcPr>
                </a:tc>
                <a:tc>
                  <a:txBody>
                    <a:bodyPr>
                      <a:noAutofit/>
                    </a:bodyPr>
                    <a:lstStyle/>
                    <a:p>
                      <a:pPr indent="0" lvl="0" marL="0" rtl="0" algn="ctr">
                        <a:spcBef>
                          <a:spcPts val="0"/>
                        </a:spcBef>
                        <a:spcAft>
                          <a:spcPts val="0"/>
                        </a:spcAft>
                        <a:buNone/>
                      </a:pPr>
                      <a:r>
                        <a:rPr lang="en">
                          <a:solidFill>
                            <a:srgbClr val="434343"/>
                          </a:solidFill>
                        </a:rPr>
                        <a:t>A</a:t>
                      </a:r>
                      <a:endParaRPr>
                        <a:solidFill>
                          <a:srgbClr val="434343"/>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FFFFFF"/>
                    </a:solidFill>
                  </a:tcPr>
                </a:tc>
                <a:tc>
                  <a:txBody>
                    <a:bodyPr>
                      <a:noAutofit/>
                    </a:bodyPr>
                    <a:lstStyle/>
                    <a:p>
                      <a:pPr indent="0" lvl="0" marL="0" rtl="0" algn="ctr">
                        <a:spcBef>
                          <a:spcPts val="0"/>
                        </a:spcBef>
                        <a:spcAft>
                          <a:spcPts val="0"/>
                        </a:spcAft>
                        <a:buNone/>
                      </a:pPr>
                      <a:r>
                        <a:rPr lang="en">
                          <a:solidFill>
                            <a:srgbClr val="434343"/>
                          </a:solidFill>
                        </a:rPr>
                        <a:t>G</a:t>
                      </a:r>
                      <a:endParaRPr>
                        <a:solidFill>
                          <a:srgbClr val="434343"/>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FFFFFF"/>
                    </a:solidFill>
                  </a:tcPr>
                </a:tc>
                <a:tc>
                  <a:txBody>
                    <a:bodyPr>
                      <a:noAutofit/>
                    </a:bodyPr>
                    <a:lstStyle/>
                    <a:p>
                      <a:pPr indent="0" lvl="0" marL="0" rtl="0" algn="ctr">
                        <a:spcBef>
                          <a:spcPts val="0"/>
                        </a:spcBef>
                        <a:spcAft>
                          <a:spcPts val="0"/>
                        </a:spcAft>
                        <a:buNone/>
                      </a:pPr>
                      <a:r>
                        <a:rPr lang="en">
                          <a:solidFill>
                            <a:srgbClr val="434343"/>
                          </a:solidFill>
                        </a:rPr>
                        <a:t>A</a:t>
                      </a:r>
                      <a:endParaRPr>
                        <a:solidFill>
                          <a:srgbClr val="434343"/>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FFFFFF"/>
                    </a:solidFill>
                  </a:tcPr>
                </a:tc>
                <a:tc>
                  <a:txBody>
                    <a:bodyPr>
                      <a:noAutofit/>
                    </a:bodyPr>
                    <a:lstStyle/>
                    <a:p>
                      <a:pPr indent="0" lvl="0" marL="0" rtl="0" algn="ctr">
                        <a:spcBef>
                          <a:spcPts val="0"/>
                        </a:spcBef>
                        <a:spcAft>
                          <a:spcPts val="0"/>
                        </a:spcAft>
                        <a:buNone/>
                      </a:pPr>
                      <a:r>
                        <a:rPr lang="en">
                          <a:solidFill>
                            <a:srgbClr val="434343"/>
                          </a:solidFill>
                        </a:rPr>
                        <a:t>W</a:t>
                      </a:r>
                      <a:endParaRPr>
                        <a:solidFill>
                          <a:srgbClr val="434343"/>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FFFFFF"/>
                    </a:solidFill>
                  </a:tcPr>
                </a:tc>
                <a:tc>
                  <a:txBody>
                    <a:bodyPr>
                      <a:noAutofit/>
                    </a:bodyPr>
                    <a:lstStyle/>
                    <a:p>
                      <a:pPr indent="0" lvl="0" marL="0" rtl="0" algn="ctr">
                        <a:spcBef>
                          <a:spcPts val="0"/>
                        </a:spcBef>
                        <a:spcAft>
                          <a:spcPts val="0"/>
                        </a:spcAft>
                        <a:buNone/>
                      </a:pPr>
                      <a:r>
                        <a:rPr lang="en">
                          <a:solidFill>
                            <a:srgbClr val="434343"/>
                          </a:solidFill>
                        </a:rPr>
                        <a:t>G</a:t>
                      </a:r>
                      <a:endParaRPr>
                        <a:solidFill>
                          <a:srgbClr val="434343"/>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FFFFFF"/>
                    </a:solidFill>
                  </a:tcPr>
                </a:tc>
                <a:tc>
                  <a:txBody>
                    <a:bodyPr>
                      <a:noAutofit/>
                    </a:bodyPr>
                    <a:lstStyle/>
                    <a:p>
                      <a:pPr indent="0" lvl="0" marL="0" rtl="0" algn="ctr">
                        <a:spcBef>
                          <a:spcPts val="0"/>
                        </a:spcBef>
                        <a:spcAft>
                          <a:spcPts val="0"/>
                        </a:spcAft>
                        <a:buNone/>
                      </a:pPr>
                      <a:r>
                        <a:rPr lang="en">
                          <a:solidFill>
                            <a:srgbClr val="434343"/>
                          </a:solidFill>
                        </a:rPr>
                        <a:t>H</a:t>
                      </a:r>
                      <a:endParaRPr>
                        <a:solidFill>
                          <a:srgbClr val="434343"/>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FFFFFF"/>
                    </a:solidFill>
                  </a:tcPr>
                </a:tc>
                <a:tc>
                  <a:txBody>
                    <a:bodyPr>
                      <a:noAutofit/>
                    </a:bodyPr>
                    <a:lstStyle/>
                    <a:p>
                      <a:pPr indent="0" lvl="0" marL="0" rtl="0" algn="ctr">
                        <a:spcBef>
                          <a:spcPts val="0"/>
                        </a:spcBef>
                        <a:spcAft>
                          <a:spcPts val="0"/>
                        </a:spcAft>
                        <a:buNone/>
                      </a:pPr>
                      <a:r>
                        <a:rPr lang="en">
                          <a:solidFill>
                            <a:srgbClr val="434343"/>
                          </a:solidFill>
                        </a:rPr>
                        <a:t>E</a:t>
                      </a:r>
                      <a:endParaRPr>
                        <a:solidFill>
                          <a:srgbClr val="434343"/>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FFFFFF"/>
                    </a:solidFill>
                  </a:tcPr>
                </a:tc>
                <a:tc>
                  <a:txBody>
                    <a:bodyPr>
                      <a:noAutofit/>
                    </a:bodyPr>
                    <a:lstStyle/>
                    <a:p>
                      <a:pPr indent="0" lvl="0" marL="0" rtl="0" algn="ctr">
                        <a:spcBef>
                          <a:spcPts val="0"/>
                        </a:spcBef>
                        <a:spcAft>
                          <a:spcPts val="0"/>
                        </a:spcAft>
                        <a:buNone/>
                      </a:pPr>
                      <a:r>
                        <a:rPr lang="en">
                          <a:solidFill>
                            <a:srgbClr val="434343"/>
                          </a:solidFill>
                        </a:rPr>
                        <a:t>E</a:t>
                      </a:r>
                      <a:endParaRPr>
                        <a:solidFill>
                          <a:srgbClr val="434343"/>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FFFFFF"/>
                    </a:solidFill>
                  </a:tcPr>
                </a:tc>
              </a:tr>
              <a:tr h="381000">
                <a:tc>
                  <a:txBody>
                    <a:bodyPr>
                      <a:noAutofit/>
                    </a:bodyPr>
                    <a:lstStyle/>
                    <a:p>
                      <a:pPr indent="0" lvl="0" marL="0" rtl="0" algn="ctr">
                        <a:spcBef>
                          <a:spcPts val="0"/>
                        </a:spcBef>
                        <a:spcAft>
                          <a:spcPts val="0"/>
                        </a:spcAft>
                        <a:buNone/>
                      </a:pPr>
                      <a:r>
                        <a:t/>
                      </a:r>
                      <a:endParaRPr>
                        <a:solidFill>
                          <a:srgbClr val="434343"/>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FFFFFF"/>
                    </a:solidFill>
                  </a:tcPr>
                </a:tc>
                <a:tc>
                  <a:txBody>
                    <a:bodyPr>
                      <a:noAutofit/>
                    </a:bodyPr>
                    <a:lstStyle/>
                    <a:p>
                      <a:pPr indent="0" lvl="0" marL="0" rtl="0" algn="ctr">
                        <a:spcBef>
                          <a:spcPts val="0"/>
                        </a:spcBef>
                        <a:spcAft>
                          <a:spcPts val="0"/>
                        </a:spcAft>
                        <a:buNone/>
                      </a:pPr>
                      <a:r>
                        <a:rPr lang="en">
                          <a:solidFill>
                            <a:srgbClr val="434343"/>
                          </a:solidFill>
                        </a:rPr>
                        <a:t>0</a:t>
                      </a:r>
                      <a:endParaRPr>
                        <a:solidFill>
                          <a:srgbClr val="434343"/>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FFFFFF"/>
                    </a:solidFill>
                  </a:tcPr>
                </a:tc>
                <a:tc>
                  <a:txBody>
                    <a:bodyPr>
                      <a:noAutofit/>
                    </a:bodyPr>
                    <a:lstStyle/>
                    <a:p>
                      <a:pPr indent="0" lvl="0" marL="0" rtl="0" algn="ctr">
                        <a:spcBef>
                          <a:spcPts val="0"/>
                        </a:spcBef>
                        <a:spcAft>
                          <a:spcPts val="0"/>
                        </a:spcAft>
                        <a:buNone/>
                      </a:pPr>
                      <a:r>
                        <a:rPr lang="en">
                          <a:solidFill>
                            <a:srgbClr val="434343"/>
                          </a:solidFill>
                        </a:rPr>
                        <a:t>-8</a:t>
                      </a:r>
                      <a:endParaRPr>
                        <a:solidFill>
                          <a:srgbClr val="434343"/>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FFFFFF"/>
                    </a:solidFill>
                  </a:tcPr>
                </a:tc>
                <a:tc>
                  <a:txBody>
                    <a:bodyPr>
                      <a:noAutofit/>
                    </a:bodyPr>
                    <a:lstStyle/>
                    <a:p>
                      <a:pPr indent="0" lvl="0" marL="0" rtl="0" algn="ctr">
                        <a:spcBef>
                          <a:spcPts val="0"/>
                        </a:spcBef>
                        <a:spcAft>
                          <a:spcPts val="0"/>
                        </a:spcAft>
                        <a:buNone/>
                      </a:pPr>
                      <a:r>
                        <a:rPr lang="en">
                          <a:solidFill>
                            <a:srgbClr val="434343"/>
                          </a:solidFill>
                        </a:rPr>
                        <a:t>-16</a:t>
                      </a:r>
                      <a:endParaRPr>
                        <a:solidFill>
                          <a:srgbClr val="434343"/>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FFFFFF"/>
                    </a:solidFill>
                  </a:tcPr>
                </a:tc>
                <a:tc>
                  <a:txBody>
                    <a:bodyPr>
                      <a:noAutofit/>
                    </a:bodyPr>
                    <a:lstStyle/>
                    <a:p>
                      <a:pPr indent="0" lvl="0" marL="0" rtl="0" algn="ctr">
                        <a:spcBef>
                          <a:spcPts val="0"/>
                        </a:spcBef>
                        <a:spcAft>
                          <a:spcPts val="0"/>
                        </a:spcAft>
                        <a:buNone/>
                      </a:pPr>
                      <a:r>
                        <a:rPr lang="en">
                          <a:solidFill>
                            <a:srgbClr val="434343"/>
                          </a:solidFill>
                        </a:rPr>
                        <a:t>-24</a:t>
                      </a:r>
                      <a:endParaRPr>
                        <a:solidFill>
                          <a:srgbClr val="434343"/>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FFFFFF"/>
                    </a:solidFill>
                  </a:tcPr>
                </a:tc>
                <a:tc>
                  <a:txBody>
                    <a:bodyPr>
                      <a:noAutofit/>
                    </a:bodyPr>
                    <a:lstStyle/>
                    <a:p>
                      <a:pPr indent="0" lvl="0" marL="0" rtl="0" algn="ctr">
                        <a:spcBef>
                          <a:spcPts val="0"/>
                        </a:spcBef>
                        <a:spcAft>
                          <a:spcPts val="0"/>
                        </a:spcAft>
                        <a:buNone/>
                      </a:pPr>
                      <a:r>
                        <a:rPr lang="en">
                          <a:solidFill>
                            <a:srgbClr val="434343"/>
                          </a:solidFill>
                        </a:rPr>
                        <a:t>-32</a:t>
                      </a:r>
                      <a:endParaRPr>
                        <a:solidFill>
                          <a:srgbClr val="434343"/>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FFFFFF"/>
                    </a:solidFill>
                  </a:tcPr>
                </a:tc>
                <a:tc>
                  <a:txBody>
                    <a:bodyPr>
                      <a:noAutofit/>
                    </a:bodyPr>
                    <a:lstStyle/>
                    <a:p>
                      <a:pPr indent="0" lvl="0" marL="0" rtl="0" algn="ctr">
                        <a:spcBef>
                          <a:spcPts val="0"/>
                        </a:spcBef>
                        <a:spcAft>
                          <a:spcPts val="0"/>
                        </a:spcAft>
                        <a:buNone/>
                      </a:pPr>
                      <a:r>
                        <a:rPr lang="en">
                          <a:solidFill>
                            <a:srgbClr val="434343"/>
                          </a:solidFill>
                        </a:rPr>
                        <a:t>-40</a:t>
                      </a:r>
                      <a:endParaRPr>
                        <a:solidFill>
                          <a:srgbClr val="434343"/>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FFFFFF"/>
                    </a:solidFill>
                  </a:tcPr>
                </a:tc>
                <a:tc>
                  <a:txBody>
                    <a:bodyPr>
                      <a:noAutofit/>
                    </a:bodyPr>
                    <a:lstStyle/>
                    <a:p>
                      <a:pPr indent="0" lvl="0" marL="0" rtl="0" algn="ctr">
                        <a:spcBef>
                          <a:spcPts val="0"/>
                        </a:spcBef>
                        <a:spcAft>
                          <a:spcPts val="0"/>
                        </a:spcAft>
                        <a:buNone/>
                      </a:pPr>
                      <a:r>
                        <a:rPr lang="en">
                          <a:solidFill>
                            <a:srgbClr val="434343"/>
                          </a:solidFill>
                        </a:rPr>
                        <a:t>-48</a:t>
                      </a:r>
                      <a:endParaRPr>
                        <a:solidFill>
                          <a:srgbClr val="434343"/>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FFFFFF"/>
                    </a:solidFill>
                  </a:tcPr>
                </a:tc>
                <a:tc>
                  <a:txBody>
                    <a:bodyPr>
                      <a:noAutofit/>
                    </a:bodyPr>
                    <a:lstStyle/>
                    <a:p>
                      <a:pPr indent="0" lvl="0" marL="0" rtl="0" algn="ctr">
                        <a:spcBef>
                          <a:spcPts val="0"/>
                        </a:spcBef>
                        <a:spcAft>
                          <a:spcPts val="0"/>
                        </a:spcAft>
                        <a:buNone/>
                      </a:pPr>
                      <a:r>
                        <a:rPr lang="en">
                          <a:solidFill>
                            <a:srgbClr val="434343"/>
                          </a:solidFill>
                        </a:rPr>
                        <a:t>-56</a:t>
                      </a:r>
                      <a:endParaRPr>
                        <a:solidFill>
                          <a:srgbClr val="434343"/>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FFFFFF"/>
                    </a:solidFill>
                  </a:tcPr>
                </a:tc>
                <a:tc>
                  <a:txBody>
                    <a:bodyPr>
                      <a:noAutofit/>
                    </a:bodyPr>
                    <a:lstStyle/>
                    <a:p>
                      <a:pPr indent="0" lvl="0" marL="0" rtl="0" algn="ctr">
                        <a:spcBef>
                          <a:spcPts val="0"/>
                        </a:spcBef>
                        <a:spcAft>
                          <a:spcPts val="0"/>
                        </a:spcAft>
                        <a:buNone/>
                      </a:pPr>
                      <a:r>
                        <a:rPr lang="en">
                          <a:solidFill>
                            <a:srgbClr val="434343"/>
                          </a:solidFill>
                        </a:rPr>
                        <a:t>-64</a:t>
                      </a:r>
                      <a:endParaRPr>
                        <a:solidFill>
                          <a:srgbClr val="434343"/>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FFFFFF"/>
                    </a:solidFill>
                  </a:tcPr>
                </a:tc>
                <a:tc>
                  <a:txBody>
                    <a:bodyPr>
                      <a:noAutofit/>
                    </a:bodyPr>
                    <a:lstStyle/>
                    <a:p>
                      <a:pPr indent="0" lvl="0" marL="0" rtl="0" algn="ctr">
                        <a:spcBef>
                          <a:spcPts val="0"/>
                        </a:spcBef>
                        <a:spcAft>
                          <a:spcPts val="0"/>
                        </a:spcAft>
                        <a:buNone/>
                      </a:pPr>
                      <a:r>
                        <a:rPr lang="en">
                          <a:solidFill>
                            <a:srgbClr val="434343"/>
                          </a:solidFill>
                        </a:rPr>
                        <a:t>-72</a:t>
                      </a:r>
                      <a:endParaRPr>
                        <a:solidFill>
                          <a:srgbClr val="434343"/>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FFFFFF"/>
                    </a:solidFill>
                  </a:tcPr>
                </a:tc>
                <a:tc>
                  <a:txBody>
                    <a:bodyPr>
                      <a:noAutofit/>
                    </a:bodyPr>
                    <a:lstStyle/>
                    <a:p>
                      <a:pPr indent="0" lvl="0" marL="0" rtl="0" algn="ctr">
                        <a:spcBef>
                          <a:spcPts val="0"/>
                        </a:spcBef>
                        <a:spcAft>
                          <a:spcPts val="0"/>
                        </a:spcAft>
                        <a:buNone/>
                      </a:pPr>
                      <a:r>
                        <a:rPr lang="en">
                          <a:solidFill>
                            <a:srgbClr val="434343"/>
                          </a:solidFill>
                        </a:rPr>
                        <a:t>-80</a:t>
                      </a:r>
                      <a:endParaRPr>
                        <a:solidFill>
                          <a:srgbClr val="434343"/>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FFFFFF"/>
                    </a:solidFill>
                  </a:tcPr>
                </a:tc>
              </a:tr>
              <a:tr h="381000">
                <a:tc>
                  <a:txBody>
                    <a:bodyPr>
                      <a:noAutofit/>
                    </a:bodyPr>
                    <a:lstStyle/>
                    <a:p>
                      <a:pPr indent="0" lvl="0" marL="0" rtl="0" algn="ctr">
                        <a:spcBef>
                          <a:spcPts val="0"/>
                        </a:spcBef>
                        <a:spcAft>
                          <a:spcPts val="0"/>
                        </a:spcAft>
                        <a:buNone/>
                      </a:pPr>
                      <a:r>
                        <a:rPr lang="en">
                          <a:solidFill>
                            <a:srgbClr val="434343"/>
                          </a:solidFill>
                        </a:rPr>
                        <a:t>P</a:t>
                      </a:r>
                      <a:endParaRPr>
                        <a:solidFill>
                          <a:srgbClr val="434343"/>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FFFFFF"/>
                    </a:solidFill>
                  </a:tcPr>
                </a:tc>
                <a:tc>
                  <a:txBody>
                    <a:bodyPr>
                      <a:noAutofit/>
                    </a:bodyPr>
                    <a:lstStyle/>
                    <a:p>
                      <a:pPr indent="0" lvl="0" marL="0" rtl="0" algn="ctr">
                        <a:spcBef>
                          <a:spcPts val="0"/>
                        </a:spcBef>
                        <a:spcAft>
                          <a:spcPts val="0"/>
                        </a:spcAft>
                        <a:buNone/>
                      </a:pPr>
                      <a:r>
                        <a:rPr lang="en">
                          <a:solidFill>
                            <a:srgbClr val="434343"/>
                          </a:solidFill>
                        </a:rPr>
                        <a:t>-8</a:t>
                      </a:r>
                      <a:endParaRPr>
                        <a:solidFill>
                          <a:srgbClr val="434343"/>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FFFFFF"/>
                    </a:solidFill>
                  </a:tcPr>
                </a:tc>
                <a:tc>
                  <a:txBody>
                    <a:bodyPr>
                      <a:noAutofit/>
                    </a:bodyPr>
                    <a:lstStyle/>
                    <a:p>
                      <a:pPr indent="0" lvl="0" marL="0" rtl="0" algn="ctr">
                        <a:spcBef>
                          <a:spcPts val="0"/>
                        </a:spcBef>
                        <a:spcAft>
                          <a:spcPts val="0"/>
                        </a:spcAft>
                        <a:buNone/>
                      </a:pPr>
                      <a:r>
                        <a:rPr lang="en">
                          <a:solidFill>
                            <a:srgbClr val="434343"/>
                          </a:solidFill>
                        </a:rPr>
                        <a:t>-2</a:t>
                      </a:r>
                      <a:endParaRPr>
                        <a:solidFill>
                          <a:srgbClr val="434343"/>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FFFFFF"/>
                    </a:solidFill>
                  </a:tcPr>
                </a:tc>
                <a:tc>
                  <a:txBody>
                    <a:bodyPr>
                      <a:noAutofit/>
                    </a:bodyPr>
                    <a:lstStyle/>
                    <a:p>
                      <a:pPr indent="0" lvl="0" marL="0" rtl="0" algn="ctr">
                        <a:spcBef>
                          <a:spcPts val="0"/>
                        </a:spcBef>
                        <a:spcAft>
                          <a:spcPts val="0"/>
                        </a:spcAft>
                        <a:buNone/>
                      </a:pPr>
                      <a:r>
                        <a:rPr lang="en">
                          <a:solidFill>
                            <a:srgbClr val="434343"/>
                          </a:solidFill>
                        </a:rPr>
                        <a:t>-9</a:t>
                      </a:r>
                      <a:endParaRPr>
                        <a:solidFill>
                          <a:srgbClr val="434343"/>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FFFFFF"/>
                    </a:solidFill>
                  </a:tcPr>
                </a:tc>
                <a:tc>
                  <a:txBody>
                    <a:bodyPr>
                      <a:noAutofit/>
                    </a:bodyPr>
                    <a:lstStyle/>
                    <a:p>
                      <a:pPr indent="0" lvl="0" marL="0" rtl="0" algn="ctr">
                        <a:spcBef>
                          <a:spcPts val="0"/>
                        </a:spcBef>
                        <a:spcAft>
                          <a:spcPts val="0"/>
                        </a:spcAft>
                        <a:buNone/>
                      </a:pPr>
                      <a:r>
                        <a:rPr lang="en">
                          <a:solidFill>
                            <a:srgbClr val="434343"/>
                          </a:solidFill>
                        </a:rPr>
                        <a:t>-17</a:t>
                      </a:r>
                      <a:endParaRPr>
                        <a:solidFill>
                          <a:srgbClr val="434343"/>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FFFFFF"/>
                    </a:solidFill>
                  </a:tcPr>
                </a:tc>
                <a:tc>
                  <a:txBody>
                    <a:bodyPr>
                      <a:noAutofit/>
                    </a:bodyPr>
                    <a:lstStyle/>
                    <a:p>
                      <a:pPr indent="0" lvl="0" marL="0" rtl="0" algn="ctr">
                        <a:spcBef>
                          <a:spcPts val="0"/>
                        </a:spcBef>
                        <a:spcAft>
                          <a:spcPts val="0"/>
                        </a:spcAft>
                        <a:buNone/>
                      </a:pPr>
                      <a:r>
                        <a:rPr lang="en">
                          <a:solidFill>
                            <a:srgbClr val="434343"/>
                          </a:solidFill>
                        </a:rPr>
                        <a:t>-25</a:t>
                      </a:r>
                      <a:endParaRPr>
                        <a:solidFill>
                          <a:srgbClr val="434343"/>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FFFFFF"/>
                    </a:solidFill>
                  </a:tcPr>
                </a:tc>
                <a:tc>
                  <a:txBody>
                    <a:bodyPr>
                      <a:noAutofit/>
                    </a:bodyPr>
                    <a:lstStyle/>
                    <a:p>
                      <a:pPr indent="0" lvl="0" marL="0" rtl="0" algn="ctr">
                        <a:spcBef>
                          <a:spcPts val="0"/>
                        </a:spcBef>
                        <a:spcAft>
                          <a:spcPts val="0"/>
                        </a:spcAft>
                        <a:buNone/>
                      </a:pPr>
                      <a:r>
                        <a:rPr lang="en">
                          <a:solidFill>
                            <a:srgbClr val="434343"/>
                          </a:solidFill>
                        </a:rPr>
                        <a:t>-33</a:t>
                      </a:r>
                      <a:endParaRPr>
                        <a:solidFill>
                          <a:srgbClr val="434343"/>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FFFFFF"/>
                    </a:solidFill>
                  </a:tcPr>
                </a:tc>
                <a:tc>
                  <a:txBody>
                    <a:bodyPr>
                      <a:noAutofit/>
                    </a:bodyPr>
                    <a:lstStyle/>
                    <a:p>
                      <a:pPr indent="0" lvl="0" marL="0" rtl="0" algn="ctr">
                        <a:spcBef>
                          <a:spcPts val="0"/>
                        </a:spcBef>
                        <a:spcAft>
                          <a:spcPts val="0"/>
                        </a:spcAft>
                        <a:buNone/>
                      </a:pPr>
                      <a:r>
                        <a:rPr lang="en">
                          <a:solidFill>
                            <a:srgbClr val="434343"/>
                          </a:solidFill>
                        </a:rPr>
                        <a:t>-42</a:t>
                      </a:r>
                      <a:endParaRPr>
                        <a:solidFill>
                          <a:srgbClr val="434343"/>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FFFFFF"/>
                    </a:solidFill>
                  </a:tcPr>
                </a:tc>
                <a:tc>
                  <a:txBody>
                    <a:bodyPr>
                      <a:noAutofit/>
                    </a:bodyPr>
                    <a:lstStyle/>
                    <a:p>
                      <a:pPr indent="0" lvl="0" marL="0" rtl="0" algn="ctr">
                        <a:spcBef>
                          <a:spcPts val="0"/>
                        </a:spcBef>
                        <a:spcAft>
                          <a:spcPts val="0"/>
                        </a:spcAft>
                        <a:buNone/>
                      </a:pPr>
                      <a:r>
                        <a:rPr lang="en">
                          <a:solidFill>
                            <a:srgbClr val="434343"/>
                          </a:solidFill>
                        </a:rPr>
                        <a:t>-49</a:t>
                      </a:r>
                      <a:endParaRPr>
                        <a:solidFill>
                          <a:srgbClr val="434343"/>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FFFFFF"/>
                    </a:solidFill>
                  </a:tcPr>
                </a:tc>
                <a:tc>
                  <a:txBody>
                    <a:bodyPr>
                      <a:noAutofit/>
                    </a:bodyPr>
                    <a:lstStyle/>
                    <a:p>
                      <a:pPr indent="0" lvl="0" marL="0" rtl="0" algn="ctr">
                        <a:spcBef>
                          <a:spcPts val="0"/>
                        </a:spcBef>
                        <a:spcAft>
                          <a:spcPts val="0"/>
                        </a:spcAft>
                        <a:buNone/>
                      </a:pPr>
                      <a:r>
                        <a:rPr lang="en">
                          <a:solidFill>
                            <a:srgbClr val="434343"/>
                          </a:solidFill>
                        </a:rPr>
                        <a:t>-57</a:t>
                      </a:r>
                      <a:endParaRPr>
                        <a:solidFill>
                          <a:srgbClr val="434343"/>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FFFFFF"/>
                    </a:solidFill>
                  </a:tcPr>
                </a:tc>
                <a:tc>
                  <a:txBody>
                    <a:bodyPr>
                      <a:noAutofit/>
                    </a:bodyPr>
                    <a:lstStyle/>
                    <a:p>
                      <a:pPr indent="0" lvl="0" marL="0" rtl="0" algn="ctr">
                        <a:spcBef>
                          <a:spcPts val="0"/>
                        </a:spcBef>
                        <a:spcAft>
                          <a:spcPts val="0"/>
                        </a:spcAft>
                        <a:buNone/>
                      </a:pPr>
                      <a:r>
                        <a:rPr lang="en">
                          <a:solidFill>
                            <a:srgbClr val="434343"/>
                          </a:solidFill>
                        </a:rPr>
                        <a:t>-65</a:t>
                      </a:r>
                      <a:endParaRPr>
                        <a:solidFill>
                          <a:srgbClr val="434343"/>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FFFFFF"/>
                    </a:solidFill>
                  </a:tcPr>
                </a:tc>
                <a:tc>
                  <a:txBody>
                    <a:bodyPr>
                      <a:noAutofit/>
                    </a:bodyPr>
                    <a:lstStyle/>
                    <a:p>
                      <a:pPr indent="0" lvl="0" marL="0" rtl="0" algn="ctr">
                        <a:spcBef>
                          <a:spcPts val="0"/>
                        </a:spcBef>
                        <a:spcAft>
                          <a:spcPts val="0"/>
                        </a:spcAft>
                        <a:buNone/>
                      </a:pPr>
                      <a:r>
                        <a:rPr lang="en">
                          <a:solidFill>
                            <a:srgbClr val="434343"/>
                          </a:solidFill>
                        </a:rPr>
                        <a:t>-73</a:t>
                      </a:r>
                      <a:endParaRPr>
                        <a:solidFill>
                          <a:srgbClr val="434343"/>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FFFFFF"/>
                    </a:solidFill>
                  </a:tcPr>
                </a:tc>
              </a:tr>
              <a:tr h="381000">
                <a:tc>
                  <a:txBody>
                    <a:bodyPr>
                      <a:noAutofit/>
                    </a:bodyPr>
                    <a:lstStyle/>
                    <a:p>
                      <a:pPr indent="0" lvl="0" marL="0" rtl="0" algn="ctr">
                        <a:spcBef>
                          <a:spcPts val="0"/>
                        </a:spcBef>
                        <a:spcAft>
                          <a:spcPts val="0"/>
                        </a:spcAft>
                        <a:buNone/>
                      </a:pPr>
                      <a:r>
                        <a:rPr lang="en">
                          <a:solidFill>
                            <a:srgbClr val="434343"/>
                          </a:solidFill>
                        </a:rPr>
                        <a:t>A</a:t>
                      </a:r>
                      <a:endParaRPr>
                        <a:solidFill>
                          <a:srgbClr val="434343"/>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FFFFFF"/>
                    </a:solidFill>
                  </a:tcPr>
                </a:tc>
                <a:tc>
                  <a:txBody>
                    <a:bodyPr>
                      <a:noAutofit/>
                    </a:bodyPr>
                    <a:lstStyle/>
                    <a:p>
                      <a:pPr indent="0" lvl="0" marL="0" rtl="0" algn="ctr">
                        <a:spcBef>
                          <a:spcPts val="0"/>
                        </a:spcBef>
                        <a:spcAft>
                          <a:spcPts val="0"/>
                        </a:spcAft>
                        <a:buNone/>
                      </a:pPr>
                      <a:r>
                        <a:rPr lang="en">
                          <a:solidFill>
                            <a:srgbClr val="434343"/>
                          </a:solidFill>
                        </a:rPr>
                        <a:t>-16</a:t>
                      </a:r>
                      <a:endParaRPr>
                        <a:solidFill>
                          <a:srgbClr val="434343"/>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FFFFFF"/>
                    </a:solidFill>
                  </a:tcPr>
                </a:tc>
                <a:tc>
                  <a:txBody>
                    <a:bodyPr>
                      <a:noAutofit/>
                    </a:bodyPr>
                    <a:lstStyle/>
                    <a:p>
                      <a:pPr indent="0" lvl="0" marL="0" rtl="0" algn="ctr">
                        <a:spcBef>
                          <a:spcPts val="0"/>
                        </a:spcBef>
                        <a:spcAft>
                          <a:spcPts val="0"/>
                        </a:spcAft>
                        <a:buNone/>
                      </a:pPr>
                      <a:r>
                        <a:rPr lang="en">
                          <a:solidFill>
                            <a:srgbClr val="434343"/>
                          </a:solidFill>
                        </a:rPr>
                        <a:t>-10</a:t>
                      </a:r>
                      <a:endParaRPr>
                        <a:solidFill>
                          <a:srgbClr val="434343"/>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FFFFFF"/>
                    </a:solidFill>
                  </a:tcPr>
                </a:tc>
                <a:tc>
                  <a:txBody>
                    <a:bodyPr>
                      <a:noAutofit/>
                    </a:bodyPr>
                    <a:lstStyle/>
                    <a:p>
                      <a:pPr indent="0" lvl="0" marL="0" rtl="0" algn="ctr">
                        <a:spcBef>
                          <a:spcPts val="0"/>
                        </a:spcBef>
                        <a:spcAft>
                          <a:spcPts val="0"/>
                        </a:spcAft>
                        <a:buNone/>
                      </a:pPr>
                      <a:r>
                        <a:rPr lang="en">
                          <a:solidFill>
                            <a:srgbClr val="434343"/>
                          </a:solidFill>
                        </a:rPr>
                        <a:t>-3</a:t>
                      </a:r>
                      <a:endParaRPr>
                        <a:solidFill>
                          <a:srgbClr val="434343"/>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FFFFFF"/>
                    </a:solidFill>
                  </a:tcPr>
                </a:tc>
                <a:tc>
                  <a:txBody>
                    <a:bodyPr>
                      <a:noAutofit/>
                    </a:bodyPr>
                    <a:lstStyle/>
                    <a:p>
                      <a:pPr indent="0" lvl="0" marL="0" rtl="0" algn="ctr">
                        <a:spcBef>
                          <a:spcPts val="0"/>
                        </a:spcBef>
                        <a:spcAft>
                          <a:spcPts val="0"/>
                        </a:spcAft>
                        <a:buNone/>
                      </a:pPr>
                      <a:r>
                        <a:rPr lang="en">
                          <a:solidFill>
                            <a:srgbClr val="434343"/>
                          </a:solidFill>
                        </a:rPr>
                        <a:t>-4</a:t>
                      </a:r>
                      <a:endParaRPr>
                        <a:solidFill>
                          <a:srgbClr val="434343"/>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FFFFFF"/>
                    </a:solidFill>
                  </a:tcPr>
                </a:tc>
                <a:tc>
                  <a:txBody>
                    <a:bodyPr>
                      <a:noAutofit/>
                    </a:bodyPr>
                    <a:lstStyle/>
                    <a:p>
                      <a:pPr indent="0" lvl="0" marL="0" rtl="0" algn="ctr">
                        <a:spcBef>
                          <a:spcPts val="0"/>
                        </a:spcBef>
                        <a:spcAft>
                          <a:spcPts val="0"/>
                        </a:spcAft>
                        <a:buNone/>
                      </a:pPr>
                      <a:r>
                        <a:rPr lang="en">
                          <a:solidFill>
                            <a:srgbClr val="434343"/>
                          </a:solidFill>
                        </a:rPr>
                        <a:t>-12</a:t>
                      </a:r>
                      <a:endParaRPr>
                        <a:solidFill>
                          <a:srgbClr val="434343"/>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FFFFFF"/>
                    </a:solidFill>
                  </a:tcPr>
                </a:tc>
                <a:tc>
                  <a:txBody>
                    <a:bodyPr>
                      <a:noAutofit/>
                    </a:bodyPr>
                    <a:lstStyle/>
                    <a:p>
                      <a:pPr indent="0" lvl="0" marL="0" rtl="0" algn="ctr">
                        <a:spcBef>
                          <a:spcPts val="0"/>
                        </a:spcBef>
                        <a:spcAft>
                          <a:spcPts val="0"/>
                        </a:spcAft>
                        <a:buNone/>
                      </a:pPr>
                      <a:r>
                        <a:rPr lang="en">
                          <a:solidFill>
                            <a:srgbClr val="434343"/>
                          </a:solidFill>
                        </a:rPr>
                        <a:t>-20</a:t>
                      </a:r>
                      <a:endParaRPr>
                        <a:solidFill>
                          <a:srgbClr val="434343"/>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FFFFFF"/>
                    </a:solidFill>
                  </a:tcPr>
                </a:tc>
                <a:tc>
                  <a:txBody>
                    <a:bodyPr>
                      <a:noAutofit/>
                    </a:bodyPr>
                    <a:lstStyle/>
                    <a:p>
                      <a:pPr indent="0" lvl="0" marL="0" rtl="0" algn="ctr">
                        <a:spcBef>
                          <a:spcPts val="0"/>
                        </a:spcBef>
                        <a:spcAft>
                          <a:spcPts val="0"/>
                        </a:spcAft>
                        <a:buNone/>
                      </a:pPr>
                      <a:r>
                        <a:rPr lang="en">
                          <a:solidFill>
                            <a:srgbClr val="434343"/>
                          </a:solidFill>
                        </a:rPr>
                        <a:t>-28</a:t>
                      </a:r>
                      <a:endParaRPr>
                        <a:solidFill>
                          <a:srgbClr val="434343"/>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FFFFFF"/>
                    </a:solidFill>
                  </a:tcPr>
                </a:tc>
                <a:tc>
                  <a:txBody>
                    <a:bodyPr>
                      <a:noAutofit/>
                    </a:bodyPr>
                    <a:lstStyle/>
                    <a:p>
                      <a:pPr indent="0" lvl="0" marL="0" rtl="0" algn="ctr">
                        <a:spcBef>
                          <a:spcPts val="0"/>
                        </a:spcBef>
                        <a:spcAft>
                          <a:spcPts val="0"/>
                        </a:spcAft>
                        <a:buNone/>
                      </a:pPr>
                      <a:r>
                        <a:rPr lang="en">
                          <a:solidFill>
                            <a:srgbClr val="434343"/>
                          </a:solidFill>
                        </a:rPr>
                        <a:t>-36</a:t>
                      </a:r>
                      <a:endParaRPr>
                        <a:solidFill>
                          <a:srgbClr val="434343"/>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FFFFFF"/>
                    </a:solidFill>
                  </a:tcPr>
                </a:tc>
                <a:tc>
                  <a:txBody>
                    <a:bodyPr>
                      <a:noAutofit/>
                    </a:bodyPr>
                    <a:lstStyle/>
                    <a:p>
                      <a:pPr indent="0" lvl="0" marL="0" rtl="0" algn="ctr">
                        <a:spcBef>
                          <a:spcPts val="0"/>
                        </a:spcBef>
                        <a:spcAft>
                          <a:spcPts val="0"/>
                        </a:spcAft>
                        <a:buNone/>
                      </a:pPr>
                      <a:r>
                        <a:rPr lang="en">
                          <a:solidFill>
                            <a:srgbClr val="434343"/>
                          </a:solidFill>
                        </a:rPr>
                        <a:t>-44</a:t>
                      </a:r>
                      <a:endParaRPr>
                        <a:solidFill>
                          <a:srgbClr val="434343"/>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FFFFFF"/>
                    </a:solidFill>
                  </a:tcPr>
                </a:tc>
                <a:tc>
                  <a:txBody>
                    <a:bodyPr>
                      <a:noAutofit/>
                    </a:bodyPr>
                    <a:lstStyle/>
                    <a:p>
                      <a:pPr indent="0" lvl="0" marL="0" rtl="0" algn="ctr">
                        <a:spcBef>
                          <a:spcPts val="0"/>
                        </a:spcBef>
                        <a:spcAft>
                          <a:spcPts val="0"/>
                        </a:spcAft>
                        <a:buNone/>
                      </a:pPr>
                      <a:r>
                        <a:rPr lang="en">
                          <a:solidFill>
                            <a:srgbClr val="434343"/>
                          </a:solidFill>
                        </a:rPr>
                        <a:t>-52</a:t>
                      </a:r>
                      <a:endParaRPr>
                        <a:solidFill>
                          <a:srgbClr val="434343"/>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FFFFFF"/>
                    </a:solidFill>
                  </a:tcPr>
                </a:tc>
                <a:tc>
                  <a:txBody>
                    <a:bodyPr>
                      <a:noAutofit/>
                    </a:bodyPr>
                    <a:lstStyle/>
                    <a:p>
                      <a:pPr indent="0" lvl="0" marL="0" rtl="0" algn="ctr">
                        <a:spcBef>
                          <a:spcPts val="0"/>
                        </a:spcBef>
                        <a:spcAft>
                          <a:spcPts val="0"/>
                        </a:spcAft>
                        <a:buNone/>
                      </a:pPr>
                      <a:r>
                        <a:rPr lang="en">
                          <a:solidFill>
                            <a:srgbClr val="434343"/>
                          </a:solidFill>
                        </a:rPr>
                        <a:t>-60</a:t>
                      </a:r>
                      <a:endParaRPr>
                        <a:solidFill>
                          <a:srgbClr val="434343"/>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FFFFFF"/>
                    </a:solidFill>
                  </a:tcPr>
                </a:tc>
              </a:tr>
              <a:tr h="381000">
                <a:tc>
                  <a:txBody>
                    <a:bodyPr>
                      <a:noAutofit/>
                    </a:bodyPr>
                    <a:lstStyle/>
                    <a:p>
                      <a:pPr indent="0" lvl="0" marL="0" rtl="0" algn="ctr">
                        <a:spcBef>
                          <a:spcPts val="0"/>
                        </a:spcBef>
                        <a:spcAft>
                          <a:spcPts val="0"/>
                        </a:spcAft>
                        <a:buNone/>
                      </a:pPr>
                      <a:r>
                        <a:rPr lang="en">
                          <a:solidFill>
                            <a:srgbClr val="434343"/>
                          </a:solidFill>
                        </a:rPr>
                        <a:t>W</a:t>
                      </a:r>
                      <a:endParaRPr>
                        <a:solidFill>
                          <a:srgbClr val="434343"/>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FFFFFF"/>
                    </a:solidFill>
                  </a:tcPr>
                </a:tc>
                <a:tc>
                  <a:txBody>
                    <a:bodyPr>
                      <a:noAutofit/>
                    </a:bodyPr>
                    <a:lstStyle/>
                    <a:p>
                      <a:pPr indent="0" lvl="0" marL="0" rtl="0" algn="ctr">
                        <a:spcBef>
                          <a:spcPts val="0"/>
                        </a:spcBef>
                        <a:spcAft>
                          <a:spcPts val="0"/>
                        </a:spcAft>
                        <a:buNone/>
                      </a:pPr>
                      <a:r>
                        <a:rPr lang="en">
                          <a:solidFill>
                            <a:srgbClr val="434343"/>
                          </a:solidFill>
                        </a:rPr>
                        <a:t>-24</a:t>
                      </a:r>
                      <a:endParaRPr>
                        <a:solidFill>
                          <a:srgbClr val="434343"/>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FFFFFF"/>
                    </a:solidFill>
                  </a:tcPr>
                </a:tc>
                <a:tc>
                  <a:txBody>
                    <a:bodyPr>
                      <a:noAutofit/>
                    </a:bodyPr>
                    <a:lstStyle/>
                    <a:p>
                      <a:pPr indent="0" lvl="0" marL="0" rtl="0" algn="ctr">
                        <a:spcBef>
                          <a:spcPts val="0"/>
                        </a:spcBef>
                        <a:spcAft>
                          <a:spcPts val="0"/>
                        </a:spcAft>
                        <a:buNone/>
                      </a:pPr>
                      <a:r>
                        <a:rPr lang="en">
                          <a:solidFill>
                            <a:srgbClr val="434343"/>
                          </a:solidFill>
                        </a:rPr>
                        <a:t>-18</a:t>
                      </a:r>
                      <a:endParaRPr>
                        <a:solidFill>
                          <a:srgbClr val="434343"/>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FFFFFF"/>
                    </a:solidFill>
                  </a:tcPr>
                </a:tc>
                <a:tc>
                  <a:txBody>
                    <a:bodyPr>
                      <a:noAutofit/>
                    </a:bodyPr>
                    <a:lstStyle/>
                    <a:p>
                      <a:pPr indent="0" lvl="0" marL="0" rtl="0" algn="ctr">
                        <a:spcBef>
                          <a:spcPts val="0"/>
                        </a:spcBef>
                        <a:spcAft>
                          <a:spcPts val="0"/>
                        </a:spcAft>
                        <a:buNone/>
                      </a:pPr>
                      <a:r>
                        <a:rPr lang="en">
                          <a:solidFill>
                            <a:srgbClr val="434343"/>
                          </a:solidFill>
                        </a:rPr>
                        <a:t>-11</a:t>
                      </a:r>
                      <a:endParaRPr>
                        <a:solidFill>
                          <a:srgbClr val="434343"/>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FFFFFF"/>
                    </a:solidFill>
                  </a:tcPr>
                </a:tc>
                <a:tc>
                  <a:txBody>
                    <a:bodyPr>
                      <a:noAutofit/>
                    </a:bodyPr>
                    <a:lstStyle/>
                    <a:p>
                      <a:pPr indent="0" lvl="0" marL="0" rtl="0" algn="ctr">
                        <a:spcBef>
                          <a:spcPts val="0"/>
                        </a:spcBef>
                        <a:spcAft>
                          <a:spcPts val="0"/>
                        </a:spcAft>
                        <a:buNone/>
                      </a:pPr>
                      <a:r>
                        <a:rPr lang="en">
                          <a:solidFill>
                            <a:srgbClr val="434343"/>
                          </a:solidFill>
                        </a:rPr>
                        <a:t>-6</a:t>
                      </a:r>
                      <a:endParaRPr>
                        <a:solidFill>
                          <a:srgbClr val="434343"/>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FFFFFF"/>
                    </a:solidFill>
                  </a:tcPr>
                </a:tc>
                <a:tc>
                  <a:txBody>
                    <a:bodyPr>
                      <a:noAutofit/>
                    </a:bodyPr>
                    <a:lstStyle/>
                    <a:p>
                      <a:pPr indent="0" lvl="0" marL="0" rtl="0" algn="ctr">
                        <a:spcBef>
                          <a:spcPts val="0"/>
                        </a:spcBef>
                        <a:spcAft>
                          <a:spcPts val="0"/>
                        </a:spcAft>
                        <a:buNone/>
                      </a:pPr>
                      <a:r>
                        <a:rPr lang="en">
                          <a:solidFill>
                            <a:srgbClr val="434343"/>
                          </a:solidFill>
                        </a:rPr>
                        <a:t>-17</a:t>
                      </a:r>
                      <a:endParaRPr>
                        <a:solidFill>
                          <a:srgbClr val="434343"/>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FFFFFF"/>
                    </a:solidFill>
                  </a:tcPr>
                </a:tc>
                <a:tc>
                  <a:txBody>
                    <a:bodyPr>
                      <a:noAutofit/>
                    </a:bodyPr>
                    <a:lstStyle/>
                    <a:p>
                      <a:pPr indent="0" lvl="0" marL="0" rtl="0" algn="ctr">
                        <a:spcBef>
                          <a:spcPts val="0"/>
                        </a:spcBef>
                        <a:spcAft>
                          <a:spcPts val="0"/>
                        </a:spcAft>
                        <a:buNone/>
                      </a:pPr>
                      <a:r>
                        <a:rPr lang="en">
                          <a:solidFill>
                            <a:srgbClr val="434343"/>
                          </a:solidFill>
                        </a:rPr>
                        <a:t>-15</a:t>
                      </a:r>
                      <a:endParaRPr>
                        <a:solidFill>
                          <a:srgbClr val="434343"/>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FFFFFF"/>
                    </a:solidFill>
                  </a:tcPr>
                </a:tc>
                <a:tc>
                  <a:txBody>
                    <a:bodyPr>
                      <a:noAutofit/>
                    </a:bodyPr>
                    <a:lstStyle/>
                    <a:p>
                      <a:pPr indent="0" lvl="0" marL="0" rtl="0" algn="ctr">
                        <a:spcBef>
                          <a:spcPts val="0"/>
                        </a:spcBef>
                        <a:spcAft>
                          <a:spcPts val="0"/>
                        </a:spcAft>
                        <a:buNone/>
                      </a:pPr>
                      <a:r>
                        <a:rPr lang="en">
                          <a:solidFill>
                            <a:srgbClr val="434343"/>
                          </a:solidFill>
                        </a:rPr>
                        <a:t>-5</a:t>
                      </a:r>
                      <a:endParaRPr>
                        <a:solidFill>
                          <a:srgbClr val="434343"/>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FFFFFF"/>
                    </a:solidFill>
                  </a:tcPr>
                </a:tc>
                <a:tc>
                  <a:txBody>
                    <a:bodyPr>
                      <a:noAutofit/>
                    </a:bodyPr>
                    <a:lstStyle/>
                    <a:p>
                      <a:pPr indent="0" lvl="0" marL="0" rtl="0" algn="ctr">
                        <a:spcBef>
                          <a:spcPts val="0"/>
                        </a:spcBef>
                        <a:spcAft>
                          <a:spcPts val="0"/>
                        </a:spcAft>
                        <a:buNone/>
                      </a:pPr>
                      <a:r>
                        <a:rPr lang="en">
                          <a:solidFill>
                            <a:srgbClr val="434343"/>
                          </a:solidFill>
                        </a:rPr>
                        <a:t>-13</a:t>
                      </a:r>
                      <a:endParaRPr>
                        <a:solidFill>
                          <a:srgbClr val="434343"/>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FFFFFF"/>
                    </a:solidFill>
                  </a:tcPr>
                </a:tc>
                <a:tc>
                  <a:txBody>
                    <a:bodyPr>
                      <a:noAutofit/>
                    </a:bodyPr>
                    <a:lstStyle/>
                    <a:p>
                      <a:pPr indent="0" lvl="0" marL="0" rtl="0" algn="ctr">
                        <a:spcBef>
                          <a:spcPts val="0"/>
                        </a:spcBef>
                        <a:spcAft>
                          <a:spcPts val="0"/>
                        </a:spcAft>
                        <a:buNone/>
                      </a:pPr>
                      <a:r>
                        <a:rPr lang="en">
                          <a:solidFill>
                            <a:srgbClr val="434343"/>
                          </a:solidFill>
                        </a:rPr>
                        <a:t>-21</a:t>
                      </a:r>
                      <a:endParaRPr>
                        <a:solidFill>
                          <a:srgbClr val="434343"/>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FFFFFF"/>
                    </a:solidFill>
                  </a:tcPr>
                </a:tc>
                <a:tc>
                  <a:txBody>
                    <a:bodyPr>
                      <a:noAutofit/>
                    </a:bodyPr>
                    <a:lstStyle/>
                    <a:p>
                      <a:pPr indent="0" lvl="0" marL="0" rtl="0" algn="ctr">
                        <a:spcBef>
                          <a:spcPts val="0"/>
                        </a:spcBef>
                        <a:spcAft>
                          <a:spcPts val="0"/>
                        </a:spcAft>
                        <a:buNone/>
                      </a:pPr>
                      <a:r>
                        <a:rPr lang="en">
                          <a:solidFill>
                            <a:srgbClr val="434343"/>
                          </a:solidFill>
                        </a:rPr>
                        <a:t>-29</a:t>
                      </a:r>
                      <a:endParaRPr>
                        <a:solidFill>
                          <a:srgbClr val="434343"/>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FFFFFF"/>
                    </a:solidFill>
                  </a:tcPr>
                </a:tc>
                <a:tc>
                  <a:txBody>
                    <a:bodyPr>
                      <a:noAutofit/>
                    </a:bodyPr>
                    <a:lstStyle/>
                    <a:p>
                      <a:pPr indent="0" lvl="0" marL="0" rtl="0" algn="ctr">
                        <a:spcBef>
                          <a:spcPts val="0"/>
                        </a:spcBef>
                        <a:spcAft>
                          <a:spcPts val="0"/>
                        </a:spcAft>
                        <a:buNone/>
                      </a:pPr>
                      <a:r>
                        <a:rPr lang="en">
                          <a:solidFill>
                            <a:srgbClr val="434343"/>
                          </a:solidFill>
                        </a:rPr>
                        <a:t>-37</a:t>
                      </a:r>
                      <a:endParaRPr>
                        <a:solidFill>
                          <a:srgbClr val="434343"/>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FFFFFF"/>
                    </a:solidFill>
                  </a:tcPr>
                </a:tc>
              </a:tr>
              <a:tr h="381000">
                <a:tc>
                  <a:txBody>
                    <a:bodyPr>
                      <a:noAutofit/>
                    </a:bodyPr>
                    <a:lstStyle/>
                    <a:p>
                      <a:pPr indent="0" lvl="0" marL="0" rtl="0" algn="ctr">
                        <a:spcBef>
                          <a:spcPts val="0"/>
                        </a:spcBef>
                        <a:spcAft>
                          <a:spcPts val="0"/>
                        </a:spcAft>
                        <a:buNone/>
                      </a:pPr>
                      <a:r>
                        <a:rPr lang="en">
                          <a:solidFill>
                            <a:srgbClr val="434343"/>
                          </a:solidFill>
                        </a:rPr>
                        <a:t>H</a:t>
                      </a:r>
                      <a:endParaRPr>
                        <a:solidFill>
                          <a:srgbClr val="434343"/>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FFFFFF"/>
                    </a:solidFill>
                  </a:tcPr>
                </a:tc>
                <a:tc>
                  <a:txBody>
                    <a:bodyPr>
                      <a:noAutofit/>
                    </a:bodyPr>
                    <a:lstStyle/>
                    <a:p>
                      <a:pPr indent="0" lvl="0" marL="0" rtl="0" algn="ctr">
                        <a:spcBef>
                          <a:spcPts val="0"/>
                        </a:spcBef>
                        <a:spcAft>
                          <a:spcPts val="0"/>
                        </a:spcAft>
                        <a:buNone/>
                      </a:pPr>
                      <a:r>
                        <a:rPr lang="en">
                          <a:solidFill>
                            <a:srgbClr val="434343"/>
                          </a:solidFill>
                        </a:rPr>
                        <a:t>-32</a:t>
                      </a:r>
                      <a:endParaRPr>
                        <a:solidFill>
                          <a:srgbClr val="434343"/>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FFFFFF"/>
                    </a:solidFill>
                  </a:tcPr>
                </a:tc>
                <a:tc>
                  <a:txBody>
                    <a:bodyPr>
                      <a:noAutofit/>
                    </a:bodyPr>
                    <a:lstStyle/>
                    <a:p>
                      <a:pPr indent="0" lvl="0" marL="0" rtl="0" algn="ctr">
                        <a:spcBef>
                          <a:spcPts val="0"/>
                        </a:spcBef>
                        <a:spcAft>
                          <a:spcPts val="0"/>
                        </a:spcAft>
                        <a:buNone/>
                      </a:pPr>
                      <a:r>
                        <a:rPr lang="en">
                          <a:solidFill>
                            <a:srgbClr val="434343"/>
                          </a:solidFill>
                        </a:rPr>
                        <a:t>-14</a:t>
                      </a:r>
                      <a:endParaRPr>
                        <a:solidFill>
                          <a:srgbClr val="434343"/>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FFFFFF"/>
                    </a:solidFill>
                  </a:tcPr>
                </a:tc>
                <a:tc>
                  <a:txBody>
                    <a:bodyPr>
                      <a:noAutofit/>
                    </a:bodyPr>
                    <a:lstStyle/>
                    <a:p>
                      <a:pPr indent="0" lvl="0" marL="0" rtl="0" algn="ctr">
                        <a:spcBef>
                          <a:spcPts val="0"/>
                        </a:spcBef>
                        <a:spcAft>
                          <a:spcPts val="0"/>
                        </a:spcAft>
                        <a:buNone/>
                      </a:pPr>
                      <a:r>
                        <a:rPr lang="en">
                          <a:solidFill>
                            <a:srgbClr val="434343"/>
                          </a:solidFill>
                        </a:rPr>
                        <a:t>-18</a:t>
                      </a:r>
                      <a:endParaRPr>
                        <a:solidFill>
                          <a:srgbClr val="434343"/>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FFFFFF"/>
                    </a:solidFill>
                  </a:tcPr>
                </a:tc>
                <a:tc>
                  <a:txBody>
                    <a:bodyPr>
                      <a:noAutofit/>
                    </a:bodyPr>
                    <a:lstStyle/>
                    <a:p>
                      <a:pPr indent="0" lvl="0" marL="0" rtl="0" algn="ctr">
                        <a:spcBef>
                          <a:spcPts val="0"/>
                        </a:spcBef>
                        <a:spcAft>
                          <a:spcPts val="0"/>
                        </a:spcAft>
                        <a:buNone/>
                      </a:pPr>
                      <a:r>
                        <a:rPr lang="en">
                          <a:solidFill>
                            <a:srgbClr val="434343"/>
                          </a:solidFill>
                        </a:rPr>
                        <a:t>-13</a:t>
                      </a:r>
                      <a:endParaRPr>
                        <a:solidFill>
                          <a:srgbClr val="434343"/>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FFFFFF"/>
                    </a:solidFill>
                  </a:tcPr>
                </a:tc>
                <a:tc>
                  <a:txBody>
                    <a:bodyPr>
                      <a:noAutofit/>
                    </a:bodyPr>
                    <a:lstStyle/>
                    <a:p>
                      <a:pPr indent="0" lvl="0" marL="0" rtl="0" algn="ctr">
                        <a:spcBef>
                          <a:spcPts val="0"/>
                        </a:spcBef>
                        <a:spcAft>
                          <a:spcPts val="0"/>
                        </a:spcAft>
                        <a:buNone/>
                      </a:pPr>
                      <a:r>
                        <a:rPr lang="en">
                          <a:solidFill>
                            <a:srgbClr val="434343"/>
                          </a:solidFill>
                        </a:rPr>
                        <a:t>-8</a:t>
                      </a:r>
                      <a:endParaRPr>
                        <a:solidFill>
                          <a:srgbClr val="434343"/>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FFFFFF"/>
                    </a:solidFill>
                  </a:tcPr>
                </a:tc>
                <a:tc>
                  <a:txBody>
                    <a:bodyPr>
                      <a:noAutofit/>
                    </a:bodyPr>
                    <a:lstStyle/>
                    <a:p>
                      <a:pPr indent="0" lvl="0" marL="0" rtl="0" algn="ctr">
                        <a:spcBef>
                          <a:spcPts val="0"/>
                        </a:spcBef>
                        <a:spcAft>
                          <a:spcPts val="0"/>
                        </a:spcAft>
                        <a:buNone/>
                      </a:pPr>
                      <a:r>
                        <a:rPr lang="en">
                          <a:solidFill>
                            <a:srgbClr val="434343"/>
                          </a:solidFill>
                        </a:rPr>
                        <a:t>-9</a:t>
                      </a:r>
                      <a:endParaRPr>
                        <a:solidFill>
                          <a:srgbClr val="434343"/>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FFFFFF"/>
                    </a:solidFill>
                  </a:tcPr>
                </a:tc>
                <a:tc>
                  <a:txBody>
                    <a:bodyPr>
                      <a:noAutofit/>
                    </a:bodyPr>
                    <a:lstStyle/>
                    <a:p>
                      <a:pPr indent="0" lvl="0" marL="0" rtl="0" algn="ctr">
                        <a:spcBef>
                          <a:spcPts val="0"/>
                        </a:spcBef>
                        <a:spcAft>
                          <a:spcPts val="0"/>
                        </a:spcAft>
                        <a:buNone/>
                      </a:pPr>
                      <a:r>
                        <a:rPr lang="en">
                          <a:solidFill>
                            <a:srgbClr val="434343"/>
                          </a:solidFill>
                        </a:rPr>
                        <a:t>-13</a:t>
                      </a:r>
                      <a:endParaRPr>
                        <a:solidFill>
                          <a:srgbClr val="434343"/>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FFFFFF"/>
                    </a:solidFill>
                  </a:tcPr>
                </a:tc>
                <a:tc>
                  <a:txBody>
                    <a:bodyPr>
                      <a:noAutofit/>
                    </a:bodyPr>
                    <a:lstStyle/>
                    <a:p>
                      <a:pPr indent="0" lvl="0" marL="0" rtl="0" algn="ctr">
                        <a:spcBef>
                          <a:spcPts val="0"/>
                        </a:spcBef>
                        <a:spcAft>
                          <a:spcPts val="0"/>
                        </a:spcAft>
                        <a:buNone/>
                      </a:pPr>
                      <a:r>
                        <a:rPr lang="en">
                          <a:solidFill>
                            <a:srgbClr val="434343"/>
                          </a:solidFill>
                        </a:rPr>
                        <a:t>-7</a:t>
                      </a:r>
                      <a:endParaRPr>
                        <a:solidFill>
                          <a:srgbClr val="434343"/>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FFFFFF"/>
                    </a:solidFill>
                  </a:tcPr>
                </a:tc>
                <a:tc>
                  <a:txBody>
                    <a:bodyPr>
                      <a:noAutofit/>
                    </a:bodyPr>
                    <a:lstStyle/>
                    <a:p>
                      <a:pPr indent="0" lvl="0" marL="0" rtl="0" algn="ctr">
                        <a:spcBef>
                          <a:spcPts val="0"/>
                        </a:spcBef>
                        <a:spcAft>
                          <a:spcPts val="0"/>
                        </a:spcAft>
                        <a:buNone/>
                      </a:pPr>
                      <a:r>
                        <a:rPr lang="en">
                          <a:solidFill>
                            <a:srgbClr val="434343"/>
                          </a:solidFill>
                        </a:rPr>
                        <a:t>-3</a:t>
                      </a:r>
                      <a:endParaRPr>
                        <a:solidFill>
                          <a:srgbClr val="434343"/>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FFFFFF"/>
                    </a:solidFill>
                  </a:tcPr>
                </a:tc>
                <a:tc>
                  <a:txBody>
                    <a:bodyPr>
                      <a:noAutofit/>
                    </a:bodyPr>
                    <a:lstStyle/>
                    <a:p>
                      <a:pPr indent="0" lvl="0" marL="0" rtl="0" algn="ctr">
                        <a:spcBef>
                          <a:spcPts val="0"/>
                        </a:spcBef>
                        <a:spcAft>
                          <a:spcPts val="0"/>
                        </a:spcAft>
                        <a:buNone/>
                      </a:pPr>
                      <a:r>
                        <a:rPr lang="en">
                          <a:solidFill>
                            <a:srgbClr val="434343"/>
                          </a:solidFill>
                        </a:rPr>
                        <a:t>-11</a:t>
                      </a:r>
                      <a:endParaRPr>
                        <a:solidFill>
                          <a:srgbClr val="434343"/>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FFFFFF"/>
                    </a:solidFill>
                  </a:tcPr>
                </a:tc>
                <a:tc>
                  <a:txBody>
                    <a:bodyPr>
                      <a:noAutofit/>
                    </a:bodyPr>
                    <a:lstStyle/>
                    <a:p>
                      <a:pPr indent="0" lvl="0" marL="0" rtl="0" algn="ctr">
                        <a:spcBef>
                          <a:spcPts val="0"/>
                        </a:spcBef>
                        <a:spcAft>
                          <a:spcPts val="0"/>
                        </a:spcAft>
                        <a:buNone/>
                      </a:pPr>
                      <a:r>
                        <a:rPr lang="en">
                          <a:solidFill>
                            <a:srgbClr val="434343"/>
                          </a:solidFill>
                        </a:rPr>
                        <a:t>-19</a:t>
                      </a:r>
                      <a:endParaRPr>
                        <a:solidFill>
                          <a:srgbClr val="434343"/>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FFFFFF"/>
                    </a:solidFill>
                  </a:tcPr>
                </a:tc>
              </a:tr>
              <a:tr h="381000">
                <a:tc>
                  <a:txBody>
                    <a:bodyPr>
                      <a:noAutofit/>
                    </a:bodyPr>
                    <a:lstStyle/>
                    <a:p>
                      <a:pPr indent="0" lvl="0" marL="0" rtl="0" algn="ctr">
                        <a:spcBef>
                          <a:spcPts val="0"/>
                        </a:spcBef>
                        <a:spcAft>
                          <a:spcPts val="0"/>
                        </a:spcAft>
                        <a:buNone/>
                      </a:pPr>
                      <a:r>
                        <a:rPr lang="en">
                          <a:solidFill>
                            <a:srgbClr val="434343"/>
                          </a:solidFill>
                        </a:rPr>
                        <a:t>E</a:t>
                      </a:r>
                      <a:endParaRPr>
                        <a:solidFill>
                          <a:srgbClr val="434343"/>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FFFFFF"/>
                    </a:solidFill>
                  </a:tcPr>
                </a:tc>
                <a:tc>
                  <a:txBody>
                    <a:bodyPr>
                      <a:noAutofit/>
                    </a:bodyPr>
                    <a:lstStyle/>
                    <a:p>
                      <a:pPr indent="0" lvl="0" marL="0" rtl="0" algn="ctr">
                        <a:spcBef>
                          <a:spcPts val="0"/>
                        </a:spcBef>
                        <a:spcAft>
                          <a:spcPts val="0"/>
                        </a:spcAft>
                        <a:buNone/>
                      </a:pPr>
                      <a:r>
                        <a:rPr lang="en">
                          <a:solidFill>
                            <a:srgbClr val="434343"/>
                          </a:solidFill>
                        </a:rPr>
                        <a:t>-40</a:t>
                      </a:r>
                      <a:endParaRPr>
                        <a:solidFill>
                          <a:srgbClr val="434343"/>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FFFFFF"/>
                    </a:solidFill>
                  </a:tcPr>
                </a:tc>
                <a:tc>
                  <a:txBody>
                    <a:bodyPr>
                      <a:noAutofit/>
                    </a:bodyPr>
                    <a:lstStyle/>
                    <a:p>
                      <a:pPr indent="0" lvl="0" marL="0" rtl="0" algn="ctr">
                        <a:spcBef>
                          <a:spcPts val="0"/>
                        </a:spcBef>
                        <a:spcAft>
                          <a:spcPts val="0"/>
                        </a:spcAft>
                        <a:buNone/>
                      </a:pPr>
                      <a:r>
                        <a:rPr lang="en">
                          <a:solidFill>
                            <a:srgbClr val="434343"/>
                          </a:solidFill>
                        </a:rPr>
                        <a:t>-22</a:t>
                      </a:r>
                      <a:endParaRPr>
                        <a:solidFill>
                          <a:srgbClr val="434343"/>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FFFFFF"/>
                    </a:solidFill>
                  </a:tcPr>
                </a:tc>
                <a:tc>
                  <a:txBody>
                    <a:bodyPr>
                      <a:noAutofit/>
                    </a:bodyPr>
                    <a:lstStyle/>
                    <a:p>
                      <a:pPr indent="0" lvl="0" marL="0" rtl="0" algn="ctr">
                        <a:spcBef>
                          <a:spcPts val="0"/>
                        </a:spcBef>
                        <a:spcAft>
                          <a:spcPts val="0"/>
                        </a:spcAft>
                        <a:buNone/>
                      </a:pPr>
                      <a:r>
                        <a:rPr lang="en">
                          <a:solidFill>
                            <a:srgbClr val="434343"/>
                          </a:solidFill>
                        </a:rPr>
                        <a:t>-8</a:t>
                      </a:r>
                      <a:endParaRPr>
                        <a:solidFill>
                          <a:srgbClr val="434343"/>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FFFFFF"/>
                    </a:solidFill>
                  </a:tcPr>
                </a:tc>
                <a:tc>
                  <a:txBody>
                    <a:bodyPr>
                      <a:noAutofit/>
                    </a:bodyPr>
                    <a:lstStyle/>
                    <a:p>
                      <a:pPr indent="0" lvl="0" marL="0" rtl="0" algn="ctr">
                        <a:spcBef>
                          <a:spcPts val="0"/>
                        </a:spcBef>
                        <a:spcAft>
                          <a:spcPts val="0"/>
                        </a:spcAft>
                        <a:buNone/>
                      </a:pPr>
                      <a:r>
                        <a:rPr lang="en">
                          <a:solidFill>
                            <a:srgbClr val="434343"/>
                          </a:solidFill>
                        </a:rPr>
                        <a:t>-16</a:t>
                      </a:r>
                      <a:endParaRPr>
                        <a:solidFill>
                          <a:srgbClr val="434343"/>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FFFFFF"/>
                    </a:solidFill>
                  </a:tcPr>
                </a:tc>
                <a:tc>
                  <a:txBody>
                    <a:bodyPr>
                      <a:noAutofit/>
                    </a:bodyPr>
                    <a:lstStyle/>
                    <a:p>
                      <a:pPr indent="0" lvl="0" marL="0" rtl="0" algn="ctr">
                        <a:spcBef>
                          <a:spcPts val="0"/>
                        </a:spcBef>
                        <a:spcAft>
                          <a:spcPts val="0"/>
                        </a:spcAft>
                        <a:buNone/>
                      </a:pPr>
                      <a:r>
                        <a:rPr lang="en">
                          <a:solidFill>
                            <a:srgbClr val="434343"/>
                          </a:solidFill>
                        </a:rPr>
                        <a:t>-16</a:t>
                      </a:r>
                      <a:endParaRPr>
                        <a:solidFill>
                          <a:srgbClr val="434343"/>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FFFFFF"/>
                    </a:solidFill>
                  </a:tcPr>
                </a:tc>
                <a:tc>
                  <a:txBody>
                    <a:bodyPr>
                      <a:noAutofit/>
                    </a:bodyPr>
                    <a:lstStyle/>
                    <a:p>
                      <a:pPr indent="0" lvl="0" marL="0" rtl="0" algn="ctr">
                        <a:spcBef>
                          <a:spcPts val="0"/>
                        </a:spcBef>
                        <a:spcAft>
                          <a:spcPts val="0"/>
                        </a:spcAft>
                        <a:buNone/>
                      </a:pPr>
                      <a:r>
                        <a:rPr lang="en">
                          <a:solidFill>
                            <a:srgbClr val="434343"/>
                          </a:solidFill>
                        </a:rPr>
                        <a:t>-9</a:t>
                      </a:r>
                      <a:endParaRPr>
                        <a:solidFill>
                          <a:srgbClr val="434343"/>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FFFFFF"/>
                    </a:solidFill>
                  </a:tcPr>
                </a:tc>
                <a:tc>
                  <a:txBody>
                    <a:bodyPr>
                      <a:noAutofit/>
                    </a:bodyPr>
                    <a:lstStyle/>
                    <a:p>
                      <a:pPr indent="0" lvl="0" marL="0" rtl="0" algn="ctr">
                        <a:spcBef>
                          <a:spcPts val="0"/>
                        </a:spcBef>
                        <a:spcAft>
                          <a:spcPts val="0"/>
                        </a:spcAft>
                        <a:buNone/>
                      </a:pPr>
                      <a:r>
                        <a:rPr lang="en">
                          <a:solidFill>
                            <a:srgbClr val="434343"/>
                          </a:solidFill>
                        </a:rPr>
                        <a:t>-12</a:t>
                      </a:r>
                      <a:endParaRPr>
                        <a:solidFill>
                          <a:srgbClr val="434343"/>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FFFFFF"/>
                    </a:solidFill>
                  </a:tcPr>
                </a:tc>
                <a:tc>
                  <a:txBody>
                    <a:bodyPr>
                      <a:noAutofit/>
                    </a:bodyPr>
                    <a:lstStyle/>
                    <a:p>
                      <a:pPr indent="0" lvl="0" marL="0" rtl="0" algn="ctr">
                        <a:spcBef>
                          <a:spcPts val="0"/>
                        </a:spcBef>
                        <a:spcAft>
                          <a:spcPts val="0"/>
                        </a:spcAft>
                        <a:buNone/>
                      </a:pPr>
                      <a:r>
                        <a:rPr lang="en">
                          <a:solidFill>
                            <a:srgbClr val="434343"/>
                          </a:solidFill>
                        </a:rPr>
                        <a:t>-15</a:t>
                      </a:r>
                      <a:endParaRPr>
                        <a:solidFill>
                          <a:srgbClr val="434343"/>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FFFFFF"/>
                    </a:solidFill>
                  </a:tcPr>
                </a:tc>
                <a:tc>
                  <a:txBody>
                    <a:bodyPr>
                      <a:noAutofit/>
                    </a:bodyPr>
                    <a:lstStyle/>
                    <a:p>
                      <a:pPr indent="0" lvl="0" marL="0" rtl="0" algn="ctr">
                        <a:spcBef>
                          <a:spcPts val="0"/>
                        </a:spcBef>
                        <a:spcAft>
                          <a:spcPts val="0"/>
                        </a:spcAft>
                        <a:buNone/>
                      </a:pPr>
                      <a:r>
                        <a:rPr lang="en">
                          <a:solidFill>
                            <a:srgbClr val="434343"/>
                          </a:solidFill>
                        </a:rPr>
                        <a:t>-7</a:t>
                      </a:r>
                      <a:endParaRPr>
                        <a:solidFill>
                          <a:srgbClr val="434343"/>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FFFFFF"/>
                    </a:solidFill>
                  </a:tcPr>
                </a:tc>
                <a:tc>
                  <a:txBody>
                    <a:bodyPr>
                      <a:noAutofit/>
                    </a:bodyPr>
                    <a:lstStyle/>
                    <a:p>
                      <a:pPr indent="0" lvl="0" marL="0" rtl="0" algn="ctr">
                        <a:spcBef>
                          <a:spcPts val="0"/>
                        </a:spcBef>
                        <a:spcAft>
                          <a:spcPts val="0"/>
                        </a:spcAft>
                        <a:buNone/>
                      </a:pPr>
                      <a:r>
                        <a:rPr lang="en">
                          <a:solidFill>
                            <a:srgbClr val="434343"/>
                          </a:solidFill>
                        </a:rPr>
                        <a:t>3</a:t>
                      </a:r>
                      <a:endParaRPr>
                        <a:solidFill>
                          <a:srgbClr val="434343"/>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FFFFFF"/>
                    </a:solidFill>
                  </a:tcPr>
                </a:tc>
                <a:tc>
                  <a:txBody>
                    <a:bodyPr>
                      <a:noAutofit/>
                    </a:bodyPr>
                    <a:lstStyle/>
                    <a:p>
                      <a:pPr indent="0" lvl="0" marL="0" rtl="0" algn="ctr">
                        <a:spcBef>
                          <a:spcPts val="0"/>
                        </a:spcBef>
                        <a:spcAft>
                          <a:spcPts val="0"/>
                        </a:spcAft>
                        <a:buNone/>
                      </a:pPr>
                      <a:r>
                        <a:rPr lang="en">
                          <a:solidFill>
                            <a:srgbClr val="434343"/>
                          </a:solidFill>
                        </a:rPr>
                        <a:t>-5</a:t>
                      </a:r>
                      <a:endParaRPr>
                        <a:solidFill>
                          <a:srgbClr val="434343"/>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FFFFFF"/>
                    </a:solidFill>
                  </a:tcPr>
                </a:tc>
              </a:tr>
              <a:tr h="381000">
                <a:tc>
                  <a:txBody>
                    <a:bodyPr>
                      <a:noAutofit/>
                    </a:bodyPr>
                    <a:lstStyle/>
                    <a:p>
                      <a:pPr indent="0" lvl="0" marL="0" rtl="0" algn="ctr">
                        <a:spcBef>
                          <a:spcPts val="0"/>
                        </a:spcBef>
                        <a:spcAft>
                          <a:spcPts val="0"/>
                        </a:spcAft>
                        <a:buNone/>
                      </a:pPr>
                      <a:r>
                        <a:rPr lang="en">
                          <a:solidFill>
                            <a:srgbClr val="434343"/>
                          </a:solidFill>
                        </a:rPr>
                        <a:t>A</a:t>
                      </a:r>
                      <a:endParaRPr>
                        <a:solidFill>
                          <a:srgbClr val="434343"/>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FFFFFF"/>
                    </a:solidFill>
                  </a:tcPr>
                </a:tc>
                <a:tc>
                  <a:txBody>
                    <a:bodyPr>
                      <a:noAutofit/>
                    </a:bodyPr>
                    <a:lstStyle/>
                    <a:p>
                      <a:pPr indent="0" lvl="0" marL="0" rtl="0" algn="ctr">
                        <a:spcBef>
                          <a:spcPts val="0"/>
                        </a:spcBef>
                        <a:spcAft>
                          <a:spcPts val="0"/>
                        </a:spcAft>
                        <a:buNone/>
                      </a:pPr>
                      <a:r>
                        <a:rPr lang="en">
                          <a:solidFill>
                            <a:srgbClr val="434343"/>
                          </a:solidFill>
                        </a:rPr>
                        <a:t>-48</a:t>
                      </a:r>
                      <a:endParaRPr>
                        <a:solidFill>
                          <a:srgbClr val="434343"/>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FFFFFF"/>
                    </a:solidFill>
                  </a:tcPr>
                </a:tc>
                <a:tc>
                  <a:txBody>
                    <a:bodyPr>
                      <a:noAutofit/>
                    </a:bodyPr>
                    <a:lstStyle/>
                    <a:p>
                      <a:pPr indent="0" lvl="0" marL="0" rtl="0" algn="ctr">
                        <a:spcBef>
                          <a:spcPts val="0"/>
                        </a:spcBef>
                        <a:spcAft>
                          <a:spcPts val="0"/>
                        </a:spcAft>
                        <a:buNone/>
                      </a:pPr>
                      <a:r>
                        <a:rPr lang="en">
                          <a:solidFill>
                            <a:srgbClr val="434343"/>
                          </a:solidFill>
                        </a:rPr>
                        <a:t>-30</a:t>
                      </a:r>
                      <a:endParaRPr>
                        <a:solidFill>
                          <a:srgbClr val="434343"/>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FFFFFF"/>
                    </a:solidFill>
                  </a:tcPr>
                </a:tc>
                <a:tc>
                  <a:txBody>
                    <a:bodyPr>
                      <a:noAutofit/>
                    </a:bodyPr>
                    <a:lstStyle/>
                    <a:p>
                      <a:pPr indent="0" lvl="0" marL="0" rtl="0" algn="ctr">
                        <a:spcBef>
                          <a:spcPts val="0"/>
                        </a:spcBef>
                        <a:spcAft>
                          <a:spcPts val="0"/>
                        </a:spcAft>
                        <a:buNone/>
                      </a:pPr>
                      <a:r>
                        <a:rPr lang="en">
                          <a:solidFill>
                            <a:srgbClr val="434343"/>
                          </a:solidFill>
                        </a:rPr>
                        <a:t>-16</a:t>
                      </a:r>
                      <a:endParaRPr>
                        <a:solidFill>
                          <a:srgbClr val="434343"/>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FFFFFF"/>
                    </a:solidFill>
                  </a:tcPr>
                </a:tc>
                <a:tc>
                  <a:txBody>
                    <a:bodyPr>
                      <a:noAutofit/>
                    </a:bodyPr>
                    <a:lstStyle/>
                    <a:p>
                      <a:pPr indent="0" lvl="0" marL="0" rtl="0" algn="ctr">
                        <a:spcBef>
                          <a:spcPts val="0"/>
                        </a:spcBef>
                        <a:spcAft>
                          <a:spcPts val="0"/>
                        </a:spcAft>
                        <a:buNone/>
                      </a:pPr>
                      <a:r>
                        <a:rPr lang="en">
                          <a:solidFill>
                            <a:srgbClr val="434343"/>
                          </a:solidFill>
                        </a:rPr>
                        <a:t>-3</a:t>
                      </a:r>
                      <a:endParaRPr>
                        <a:solidFill>
                          <a:srgbClr val="434343"/>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FFFFFF"/>
                    </a:solidFill>
                  </a:tcPr>
                </a:tc>
                <a:tc>
                  <a:txBody>
                    <a:bodyPr>
                      <a:noAutofit/>
                    </a:bodyPr>
                    <a:lstStyle/>
                    <a:p>
                      <a:pPr indent="0" lvl="0" marL="0" rtl="0" algn="ctr">
                        <a:spcBef>
                          <a:spcPts val="0"/>
                        </a:spcBef>
                        <a:spcAft>
                          <a:spcPts val="0"/>
                        </a:spcAft>
                        <a:buNone/>
                      </a:pPr>
                      <a:r>
                        <a:rPr lang="en">
                          <a:solidFill>
                            <a:srgbClr val="434343"/>
                          </a:solidFill>
                        </a:rPr>
                        <a:t>-11</a:t>
                      </a:r>
                      <a:endParaRPr>
                        <a:solidFill>
                          <a:srgbClr val="434343"/>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FFFFFF"/>
                    </a:solidFill>
                  </a:tcPr>
                </a:tc>
                <a:tc>
                  <a:txBody>
                    <a:bodyPr>
                      <a:noAutofit/>
                    </a:bodyPr>
                    <a:lstStyle/>
                    <a:p>
                      <a:pPr indent="0" lvl="0" marL="0" rtl="0" algn="ctr">
                        <a:spcBef>
                          <a:spcPts val="0"/>
                        </a:spcBef>
                        <a:spcAft>
                          <a:spcPts val="0"/>
                        </a:spcAft>
                        <a:buNone/>
                      </a:pPr>
                      <a:r>
                        <a:rPr lang="en">
                          <a:solidFill>
                            <a:srgbClr val="434343"/>
                          </a:solidFill>
                        </a:rPr>
                        <a:t>-11</a:t>
                      </a:r>
                      <a:endParaRPr>
                        <a:solidFill>
                          <a:srgbClr val="434343"/>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FFFFFF"/>
                    </a:solidFill>
                  </a:tcPr>
                </a:tc>
                <a:tc>
                  <a:txBody>
                    <a:bodyPr>
                      <a:noAutofit/>
                    </a:bodyPr>
                    <a:lstStyle/>
                    <a:p>
                      <a:pPr indent="0" lvl="0" marL="0" rtl="0" algn="ctr">
                        <a:spcBef>
                          <a:spcPts val="0"/>
                        </a:spcBef>
                        <a:spcAft>
                          <a:spcPts val="0"/>
                        </a:spcAft>
                        <a:buNone/>
                      </a:pPr>
                      <a:r>
                        <a:rPr lang="en">
                          <a:solidFill>
                            <a:srgbClr val="434343"/>
                          </a:solidFill>
                        </a:rPr>
                        <a:t>-12</a:t>
                      </a:r>
                      <a:endParaRPr>
                        <a:solidFill>
                          <a:srgbClr val="434343"/>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FFFFFF"/>
                    </a:solidFill>
                  </a:tcPr>
                </a:tc>
                <a:tc>
                  <a:txBody>
                    <a:bodyPr>
                      <a:noAutofit/>
                    </a:bodyPr>
                    <a:lstStyle/>
                    <a:p>
                      <a:pPr indent="0" lvl="0" marL="0" rtl="0" algn="ctr">
                        <a:spcBef>
                          <a:spcPts val="0"/>
                        </a:spcBef>
                        <a:spcAft>
                          <a:spcPts val="0"/>
                        </a:spcAft>
                        <a:buNone/>
                      </a:pPr>
                      <a:r>
                        <a:rPr lang="en">
                          <a:solidFill>
                            <a:srgbClr val="434343"/>
                          </a:solidFill>
                        </a:rPr>
                        <a:t>-12</a:t>
                      </a:r>
                      <a:endParaRPr>
                        <a:solidFill>
                          <a:srgbClr val="434343"/>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FFFFFF"/>
                    </a:solidFill>
                  </a:tcPr>
                </a:tc>
                <a:tc>
                  <a:txBody>
                    <a:bodyPr>
                      <a:noAutofit/>
                    </a:bodyPr>
                    <a:lstStyle/>
                    <a:p>
                      <a:pPr indent="0" lvl="0" marL="0" rtl="0" algn="ctr">
                        <a:spcBef>
                          <a:spcPts val="0"/>
                        </a:spcBef>
                        <a:spcAft>
                          <a:spcPts val="0"/>
                        </a:spcAft>
                        <a:buNone/>
                      </a:pPr>
                      <a:r>
                        <a:rPr lang="en">
                          <a:solidFill>
                            <a:srgbClr val="434343"/>
                          </a:solidFill>
                        </a:rPr>
                        <a:t>-15</a:t>
                      </a:r>
                      <a:endParaRPr>
                        <a:solidFill>
                          <a:srgbClr val="434343"/>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FFFFFF"/>
                    </a:solidFill>
                  </a:tcPr>
                </a:tc>
                <a:tc>
                  <a:txBody>
                    <a:bodyPr>
                      <a:noAutofit/>
                    </a:bodyPr>
                    <a:lstStyle/>
                    <a:p>
                      <a:pPr indent="0" lvl="0" marL="0" rtl="0" algn="ctr">
                        <a:spcBef>
                          <a:spcPts val="0"/>
                        </a:spcBef>
                        <a:spcAft>
                          <a:spcPts val="0"/>
                        </a:spcAft>
                        <a:buNone/>
                      </a:pPr>
                      <a:r>
                        <a:rPr lang="en">
                          <a:solidFill>
                            <a:srgbClr val="434343"/>
                          </a:solidFill>
                        </a:rPr>
                        <a:t>-5</a:t>
                      </a:r>
                      <a:endParaRPr>
                        <a:solidFill>
                          <a:srgbClr val="434343"/>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FFFFFF"/>
                    </a:solidFill>
                  </a:tcPr>
                </a:tc>
                <a:tc>
                  <a:txBody>
                    <a:bodyPr>
                      <a:noAutofit/>
                    </a:bodyPr>
                    <a:lstStyle/>
                    <a:p>
                      <a:pPr indent="0" lvl="0" marL="0" rtl="0" algn="ctr">
                        <a:spcBef>
                          <a:spcPts val="0"/>
                        </a:spcBef>
                        <a:spcAft>
                          <a:spcPts val="0"/>
                        </a:spcAft>
                        <a:buNone/>
                      </a:pPr>
                      <a:r>
                        <a:rPr lang="en">
                          <a:solidFill>
                            <a:srgbClr val="434343"/>
                          </a:solidFill>
                        </a:rPr>
                        <a:t>2</a:t>
                      </a:r>
                      <a:endParaRPr>
                        <a:solidFill>
                          <a:srgbClr val="434343"/>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FFFFFF"/>
                    </a:solidFill>
                  </a:tcPr>
                </a:tc>
              </a:tr>
              <a:tr h="381000">
                <a:tc>
                  <a:txBody>
                    <a:bodyPr>
                      <a:noAutofit/>
                    </a:bodyPr>
                    <a:lstStyle/>
                    <a:p>
                      <a:pPr indent="0" lvl="0" marL="0" rtl="0" algn="ctr">
                        <a:spcBef>
                          <a:spcPts val="0"/>
                        </a:spcBef>
                        <a:spcAft>
                          <a:spcPts val="0"/>
                        </a:spcAft>
                        <a:buNone/>
                      </a:pPr>
                      <a:r>
                        <a:rPr lang="en">
                          <a:solidFill>
                            <a:srgbClr val="434343"/>
                          </a:solidFill>
                        </a:rPr>
                        <a:t>E</a:t>
                      </a:r>
                      <a:endParaRPr>
                        <a:solidFill>
                          <a:srgbClr val="434343"/>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FFFFFF"/>
                    </a:solidFill>
                  </a:tcPr>
                </a:tc>
                <a:tc>
                  <a:txBody>
                    <a:bodyPr>
                      <a:noAutofit/>
                    </a:bodyPr>
                    <a:lstStyle/>
                    <a:p>
                      <a:pPr indent="0" lvl="0" marL="0" rtl="0" algn="ctr">
                        <a:spcBef>
                          <a:spcPts val="0"/>
                        </a:spcBef>
                        <a:spcAft>
                          <a:spcPts val="0"/>
                        </a:spcAft>
                        <a:buNone/>
                      </a:pPr>
                      <a:r>
                        <a:rPr lang="en">
                          <a:solidFill>
                            <a:srgbClr val="434343"/>
                          </a:solidFill>
                        </a:rPr>
                        <a:t>-56</a:t>
                      </a:r>
                      <a:endParaRPr>
                        <a:solidFill>
                          <a:srgbClr val="434343"/>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FFFFFF"/>
                    </a:solidFill>
                  </a:tcPr>
                </a:tc>
                <a:tc>
                  <a:txBody>
                    <a:bodyPr>
                      <a:noAutofit/>
                    </a:bodyPr>
                    <a:lstStyle/>
                    <a:p>
                      <a:pPr indent="0" lvl="0" marL="0" rtl="0" algn="ctr">
                        <a:spcBef>
                          <a:spcPts val="0"/>
                        </a:spcBef>
                        <a:spcAft>
                          <a:spcPts val="0"/>
                        </a:spcAft>
                        <a:buNone/>
                      </a:pPr>
                      <a:r>
                        <a:rPr lang="en">
                          <a:solidFill>
                            <a:srgbClr val="434343"/>
                          </a:solidFill>
                        </a:rPr>
                        <a:t>-38</a:t>
                      </a:r>
                      <a:endParaRPr>
                        <a:solidFill>
                          <a:srgbClr val="434343"/>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FFFFFF"/>
                    </a:solidFill>
                  </a:tcPr>
                </a:tc>
                <a:tc>
                  <a:txBody>
                    <a:bodyPr>
                      <a:noAutofit/>
                    </a:bodyPr>
                    <a:lstStyle/>
                    <a:p>
                      <a:pPr indent="0" lvl="0" marL="0" rtl="0" algn="ctr">
                        <a:spcBef>
                          <a:spcPts val="0"/>
                        </a:spcBef>
                        <a:spcAft>
                          <a:spcPts val="0"/>
                        </a:spcAft>
                        <a:buNone/>
                      </a:pPr>
                      <a:r>
                        <a:rPr lang="en">
                          <a:solidFill>
                            <a:srgbClr val="434343"/>
                          </a:solidFill>
                        </a:rPr>
                        <a:t>-24</a:t>
                      </a:r>
                      <a:endParaRPr>
                        <a:solidFill>
                          <a:srgbClr val="434343"/>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FFFFFF"/>
                    </a:solidFill>
                  </a:tcPr>
                </a:tc>
                <a:tc>
                  <a:txBody>
                    <a:bodyPr>
                      <a:noAutofit/>
                    </a:bodyPr>
                    <a:lstStyle/>
                    <a:p>
                      <a:pPr indent="0" lvl="0" marL="0" rtl="0" algn="ctr">
                        <a:spcBef>
                          <a:spcPts val="0"/>
                        </a:spcBef>
                        <a:spcAft>
                          <a:spcPts val="0"/>
                        </a:spcAft>
                        <a:buNone/>
                      </a:pPr>
                      <a:r>
                        <a:rPr lang="en">
                          <a:solidFill>
                            <a:srgbClr val="434343"/>
                          </a:solidFill>
                        </a:rPr>
                        <a:t>-11</a:t>
                      </a:r>
                      <a:endParaRPr>
                        <a:solidFill>
                          <a:srgbClr val="434343"/>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FFFFFF"/>
                    </a:solidFill>
                  </a:tcPr>
                </a:tc>
                <a:tc>
                  <a:txBody>
                    <a:bodyPr>
                      <a:noAutofit/>
                    </a:bodyPr>
                    <a:lstStyle/>
                    <a:p>
                      <a:pPr indent="0" lvl="0" marL="0" rtl="0" algn="ctr">
                        <a:spcBef>
                          <a:spcPts val="0"/>
                        </a:spcBef>
                        <a:spcAft>
                          <a:spcPts val="0"/>
                        </a:spcAft>
                        <a:buNone/>
                      </a:pPr>
                      <a:r>
                        <a:rPr lang="en">
                          <a:solidFill>
                            <a:srgbClr val="434343"/>
                          </a:solidFill>
                        </a:rPr>
                        <a:t>-6</a:t>
                      </a:r>
                      <a:endParaRPr>
                        <a:solidFill>
                          <a:srgbClr val="434343"/>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FFFFFF"/>
                    </a:solidFill>
                  </a:tcPr>
                </a:tc>
                <a:tc>
                  <a:txBody>
                    <a:bodyPr>
                      <a:noAutofit/>
                    </a:bodyPr>
                    <a:lstStyle/>
                    <a:p>
                      <a:pPr indent="0" lvl="0" marL="0" rtl="0" algn="ctr">
                        <a:spcBef>
                          <a:spcPts val="0"/>
                        </a:spcBef>
                        <a:spcAft>
                          <a:spcPts val="0"/>
                        </a:spcAft>
                        <a:buNone/>
                      </a:pPr>
                      <a:r>
                        <a:rPr lang="en">
                          <a:solidFill>
                            <a:srgbClr val="434343"/>
                          </a:solidFill>
                        </a:rPr>
                        <a:t>-12</a:t>
                      </a:r>
                      <a:endParaRPr>
                        <a:solidFill>
                          <a:srgbClr val="434343"/>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FFFFFF"/>
                    </a:solidFill>
                  </a:tcPr>
                </a:tc>
                <a:tc>
                  <a:txBody>
                    <a:bodyPr>
                      <a:noAutofit/>
                    </a:bodyPr>
                    <a:lstStyle/>
                    <a:p>
                      <a:pPr indent="0" lvl="0" marL="0" rtl="0" algn="ctr">
                        <a:spcBef>
                          <a:spcPts val="0"/>
                        </a:spcBef>
                        <a:spcAft>
                          <a:spcPts val="0"/>
                        </a:spcAft>
                        <a:buNone/>
                      </a:pPr>
                      <a:r>
                        <a:rPr lang="en">
                          <a:solidFill>
                            <a:srgbClr val="434343"/>
                          </a:solidFill>
                        </a:rPr>
                        <a:t>-14</a:t>
                      </a:r>
                      <a:endParaRPr>
                        <a:solidFill>
                          <a:srgbClr val="434343"/>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FFFFFF"/>
                    </a:solidFill>
                  </a:tcPr>
                </a:tc>
                <a:tc>
                  <a:txBody>
                    <a:bodyPr>
                      <a:noAutofit/>
                    </a:bodyPr>
                    <a:lstStyle/>
                    <a:p>
                      <a:pPr indent="0" lvl="0" marL="0" rtl="0" algn="ctr">
                        <a:spcBef>
                          <a:spcPts val="0"/>
                        </a:spcBef>
                        <a:spcAft>
                          <a:spcPts val="0"/>
                        </a:spcAft>
                        <a:buNone/>
                      </a:pPr>
                      <a:r>
                        <a:rPr lang="en">
                          <a:solidFill>
                            <a:srgbClr val="434343"/>
                          </a:solidFill>
                        </a:rPr>
                        <a:t>-15</a:t>
                      </a:r>
                      <a:endParaRPr>
                        <a:solidFill>
                          <a:srgbClr val="434343"/>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FFFFFF"/>
                    </a:solidFill>
                  </a:tcPr>
                </a:tc>
                <a:tc>
                  <a:txBody>
                    <a:bodyPr>
                      <a:noAutofit/>
                    </a:bodyPr>
                    <a:lstStyle/>
                    <a:p>
                      <a:pPr indent="0" lvl="0" marL="0" rtl="0" algn="ctr">
                        <a:spcBef>
                          <a:spcPts val="0"/>
                        </a:spcBef>
                        <a:spcAft>
                          <a:spcPts val="0"/>
                        </a:spcAft>
                        <a:buNone/>
                      </a:pPr>
                      <a:r>
                        <a:rPr lang="en">
                          <a:solidFill>
                            <a:srgbClr val="434343"/>
                          </a:solidFill>
                        </a:rPr>
                        <a:t>-12</a:t>
                      </a:r>
                      <a:endParaRPr>
                        <a:solidFill>
                          <a:srgbClr val="434343"/>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FFFFFF"/>
                    </a:solidFill>
                  </a:tcPr>
                </a:tc>
                <a:tc>
                  <a:txBody>
                    <a:bodyPr>
                      <a:noAutofit/>
                    </a:bodyPr>
                    <a:lstStyle/>
                    <a:p>
                      <a:pPr indent="0" lvl="0" marL="0" rtl="0" algn="ctr">
                        <a:spcBef>
                          <a:spcPts val="0"/>
                        </a:spcBef>
                        <a:spcAft>
                          <a:spcPts val="0"/>
                        </a:spcAft>
                        <a:buNone/>
                      </a:pPr>
                      <a:r>
                        <a:rPr lang="en">
                          <a:solidFill>
                            <a:srgbClr val="434343"/>
                          </a:solidFill>
                        </a:rPr>
                        <a:t>-9</a:t>
                      </a:r>
                      <a:endParaRPr>
                        <a:solidFill>
                          <a:srgbClr val="434343"/>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FFFFFF"/>
                    </a:solidFill>
                  </a:tcPr>
                </a:tc>
                <a:tc>
                  <a:txBody>
                    <a:bodyPr>
                      <a:noAutofit/>
                    </a:bodyPr>
                    <a:lstStyle/>
                    <a:p>
                      <a:pPr indent="0" lvl="0" marL="0" rtl="0" algn="ctr">
                        <a:spcBef>
                          <a:spcPts val="0"/>
                        </a:spcBef>
                        <a:spcAft>
                          <a:spcPts val="0"/>
                        </a:spcAft>
                        <a:buNone/>
                      </a:pPr>
                      <a:r>
                        <a:rPr lang="en">
                          <a:solidFill>
                            <a:srgbClr val="434343"/>
                          </a:solidFill>
                        </a:rPr>
                        <a:t>1</a:t>
                      </a:r>
                      <a:endParaRPr>
                        <a:solidFill>
                          <a:srgbClr val="434343"/>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FFFFFF"/>
                    </a:solidFill>
                  </a:tcPr>
                </a:tc>
              </a:tr>
            </a:tbl>
          </a:graphicData>
        </a:graphic>
      </p:graphicFrame>
      <p:cxnSp>
        <p:nvCxnSpPr>
          <p:cNvPr id="280" name="Shape 280"/>
          <p:cNvCxnSpPr/>
          <p:nvPr/>
        </p:nvCxnSpPr>
        <p:spPr>
          <a:xfrm rot="10800000">
            <a:off x="1872600" y="2496075"/>
            <a:ext cx="0" cy="203700"/>
          </a:xfrm>
          <a:prstGeom prst="straightConnector1">
            <a:avLst/>
          </a:prstGeom>
          <a:noFill/>
          <a:ln cap="flat" cmpd="sng" w="19050">
            <a:solidFill>
              <a:schemeClr val="dk2"/>
            </a:solidFill>
            <a:prstDash val="solid"/>
            <a:round/>
            <a:headEnd len="med" w="med" type="none"/>
            <a:tailEnd len="med" w="med" type="stealth"/>
          </a:ln>
        </p:spPr>
      </p:cxnSp>
      <p:cxnSp>
        <p:nvCxnSpPr>
          <p:cNvPr id="281" name="Shape 281"/>
          <p:cNvCxnSpPr/>
          <p:nvPr/>
        </p:nvCxnSpPr>
        <p:spPr>
          <a:xfrm rot="10800000">
            <a:off x="1872600" y="1705500"/>
            <a:ext cx="0" cy="203700"/>
          </a:xfrm>
          <a:prstGeom prst="straightConnector1">
            <a:avLst/>
          </a:prstGeom>
          <a:noFill/>
          <a:ln cap="flat" cmpd="sng" w="19050">
            <a:solidFill>
              <a:schemeClr val="dk2"/>
            </a:solidFill>
            <a:prstDash val="solid"/>
            <a:round/>
            <a:headEnd len="med" w="med" type="none"/>
            <a:tailEnd len="med" w="med" type="stealth"/>
          </a:ln>
        </p:spPr>
      </p:cxnSp>
      <p:cxnSp>
        <p:nvCxnSpPr>
          <p:cNvPr id="282" name="Shape 282"/>
          <p:cNvCxnSpPr/>
          <p:nvPr/>
        </p:nvCxnSpPr>
        <p:spPr>
          <a:xfrm rot="10800000">
            <a:off x="1872600" y="2096025"/>
            <a:ext cx="0" cy="203700"/>
          </a:xfrm>
          <a:prstGeom prst="straightConnector1">
            <a:avLst/>
          </a:prstGeom>
          <a:noFill/>
          <a:ln cap="flat" cmpd="sng" w="19050">
            <a:solidFill>
              <a:schemeClr val="dk2"/>
            </a:solidFill>
            <a:prstDash val="solid"/>
            <a:round/>
            <a:headEnd len="med" w="med" type="none"/>
            <a:tailEnd len="med" w="med" type="stealth"/>
          </a:ln>
        </p:spPr>
      </p:cxnSp>
      <p:cxnSp>
        <p:nvCxnSpPr>
          <p:cNvPr id="283" name="Shape 283"/>
          <p:cNvCxnSpPr/>
          <p:nvPr/>
        </p:nvCxnSpPr>
        <p:spPr>
          <a:xfrm rot="10800000">
            <a:off x="1872600" y="1324500"/>
            <a:ext cx="0" cy="203700"/>
          </a:xfrm>
          <a:prstGeom prst="straightConnector1">
            <a:avLst/>
          </a:prstGeom>
          <a:noFill/>
          <a:ln cap="flat" cmpd="sng" w="19050">
            <a:solidFill>
              <a:schemeClr val="dk2"/>
            </a:solidFill>
            <a:prstDash val="solid"/>
            <a:round/>
            <a:headEnd len="med" w="med" type="none"/>
            <a:tailEnd len="med" w="med" type="stealth"/>
          </a:ln>
        </p:spPr>
      </p:cxnSp>
      <p:cxnSp>
        <p:nvCxnSpPr>
          <p:cNvPr id="284" name="Shape 284"/>
          <p:cNvCxnSpPr/>
          <p:nvPr/>
        </p:nvCxnSpPr>
        <p:spPr>
          <a:xfrm rot="10800000">
            <a:off x="1872600" y="3667650"/>
            <a:ext cx="0" cy="203700"/>
          </a:xfrm>
          <a:prstGeom prst="straightConnector1">
            <a:avLst/>
          </a:prstGeom>
          <a:noFill/>
          <a:ln cap="flat" cmpd="sng" w="19050">
            <a:solidFill>
              <a:schemeClr val="dk2"/>
            </a:solidFill>
            <a:prstDash val="solid"/>
            <a:round/>
            <a:headEnd len="med" w="med" type="none"/>
            <a:tailEnd len="med" w="med" type="stealth"/>
          </a:ln>
        </p:spPr>
      </p:cxnSp>
      <p:cxnSp>
        <p:nvCxnSpPr>
          <p:cNvPr id="285" name="Shape 285"/>
          <p:cNvCxnSpPr/>
          <p:nvPr/>
        </p:nvCxnSpPr>
        <p:spPr>
          <a:xfrm rot="10800000">
            <a:off x="1872600" y="2896125"/>
            <a:ext cx="0" cy="203700"/>
          </a:xfrm>
          <a:prstGeom prst="straightConnector1">
            <a:avLst/>
          </a:prstGeom>
          <a:noFill/>
          <a:ln cap="flat" cmpd="sng" w="19050">
            <a:solidFill>
              <a:schemeClr val="dk2"/>
            </a:solidFill>
            <a:prstDash val="solid"/>
            <a:round/>
            <a:headEnd len="med" w="med" type="none"/>
            <a:tailEnd len="med" w="med" type="stealth"/>
          </a:ln>
        </p:spPr>
      </p:cxnSp>
      <p:cxnSp>
        <p:nvCxnSpPr>
          <p:cNvPr id="286" name="Shape 286"/>
          <p:cNvCxnSpPr/>
          <p:nvPr/>
        </p:nvCxnSpPr>
        <p:spPr>
          <a:xfrm rot="10800000">
            <a:off x="1872600" y="3277125"/>
            <a:ext cx="0" cy="203700"/>
          </a:xfrm>
          <a:prstGeom prst="straightConnector1">
            <a:avLst/>
          </a:prstGeom>
          <a:noFill/>
          <a:ln cap="flat" cmpd="sng" w="19050">
            <a:solidFill>
              <a:schemeClr val="dk2"/>
            </a:solidFill>
            <a:prstDash val="solid"/>
            <a:round/>
            <a:headEnd len="med" w="med" type="none"/>
            <a:tailEnd len="med" w="med" type="stealth"/>
          </a:ln>
        </p:spPr>
      </p:cxnSp>
      <p:cxnSp>
        <p:nvCxnSpPr>
          <p:cNvPr id="287" name="Shape 287"/>
          <p:cNvCxnSpPr/>
          <p:nvPr/>
        </p:nvCxnSpPr>
        <p:spPr>
          <a:xfrm>
            <a:off x="2763200" y="1119725"/>
            <a:ext cx="0" cy="203700"/>
          </a:xfrm>
          <a:prstGeom prst="straightConnector1">
            <a:avLst/>
          </a:prstGeom>
          <a:noFill/>
          <a:ln cap="flat" cmpd="sng" w="19050">
            <a:solidFill>
              <a:schemeClr val="dk2"/>
            </a:solidFill>
            <a:prstDash val="solid"/>
            <a:round/>
            <a:headEnd len="med" w="med" type="none"/>
            <a:tailEnd len="med" w="med" type="stealth"/>
          </a:ln>
        </p:spPr>
      </p:cxnSp>
      <p:cxnSp>
        <p:nvCxnSpPr>
          <p:cNvPr id="288" name="Shape 288"/>
          <p:cNvCxnSpPr/>
          <p:nvPr/>
        </p:nvCxnSpPr>
        <p:spPr>
          <a:xfrm>
            <a:off x="3353750" y="1119725"/>
            <a:ext cx="0" cy="203700"/>
          </a:xfrm>
          <a:prstGeom prst="straightConnector1">
            <a:avLst/>
          </a:prstGeom>
          <a:noFill/>
          <a:ln cap="flat" cmpd="sng" w="19050">
            <a:solidFill>
              <a:schemeClr val="dk2"/>
            </a:solidFill>
            <a:prstDash val="solid"/>
            <a:round/>
            <a:headEnd len="med" w="med" type="none"/>
            <a:tailEnd len="med" w="med" type="stealth"/>
          </a:ln>
        </p:spPr>
      </p:cxnSp>
      <p:cxnSp>
        <p:nvCxnSpPr>
          <p:cNvPr id="289" name="Shape 289"/>
          <p:cNvCxnSpPr/>
          <p:nvPr/>
        </p:nvCxnSpPr>
        <p:spPr>
          <a:xfrm>
            <a:off x="3963350" y="1119725"/>
            <a:ext cx="0" cy="203700"/>
          </a:xfrm>
          <a:prstGeom prst="straightConnector1">
            <a:avLst/>
          </a:prstGeom>
          <a:noFill/>
          <a:ln cap="flat" cmpd="sng" w="19050">
            <a:solidFill>
              <a:schemeClr val="dk2"/>
            </a:solidFill>
            <a:prstDash val="solid"/>
            <a:round/>
            <a:headEnd len="med" w="med" type="none"/>
            <a:tailEnd len="med" w="med" type="stealth"/>
          </a:ln>
        </p:spPr>
      </p:cxnSp>
      <p:cxnSp>
        <p:nvCxnSpPr>
          <p:cNvPr id="290" name="Shape 290"/>
          <p:cNvCxnSpPr/>
          <p:nvPr/>
        </p:nvCxnSpPr>
        <p:spPr>
          <a:xfrm>
            <a:off x="4553900" y="1119725"/>
            <a:ext cx="0" cy="203700"/>
          </a:xfrm>
          <a:prstGeom prst="straightConnector1">
            <a:avLst/>
          </a:prstGeom>
          <a:noFill/>
          <a:ln cap="flat" cmpd="sng" w="19050">
            <a:solidFill>
              <a:schemeClr val="dk2"/>
            </a:solidFill>
            <a:prstDash val="solid"/>
            <a:round/>
            <a:headEnd len="med" w="med" type="none"/>
            <a:tailEnd len="med" w="med" type="stealth"/>
          </a:ln>
        </p:spPr>
      </p:cxnSp>
      <p:cxnSp>
        <p:nvCxnSpPr>
          <p:cNvPr id="291" name="Shape 291"/>
          <p:cNvCxnSpPr/>
          <p:nvPr/>
        </p:nvCxnSpPr>
        <p:spPr>
          <a:xfrm>
            <a:off x="5163500" y="1119725"/>
            <a:ext cx="0" cy="203700"/>
          </a:xfrm>
          <a:prstGeom prst="straightConnector1">
            <a:avLst/>
          </a:prstGeom>
          <a:noFill/>
          <a:ln cap="flat" cmpd="sng" w="19050">
            <a:solidFill>
              <a:schemeClr val="dk2"/>
            </a:solidFill>
            <a:prstDash val="solid"/>
            <a:round/>
            <a:headEnd len="med" w="med" type="none"/>
            <a:tailEnd len="med" w="med" type="stealth"/>
          </a:ln>
        </p:spPr>
      </p:cxnSp>
      <p:cxnSp>
        <p:nvCxnSpPr>
          <p:cNvPr id="292" name="Shape 292"/>
          <p:cNvCxnSpPr/>
          <p:nvPr/>
        </p:nvCxnSpPr>
        <p:spPr>
          <a:xfrm>
            <a:off x="5754050" y="1119725"/>
            <a:ext cx="0" cy="203700"/>
          </a:xfrm>
          <a:prstGeom prst="straightConnector1">
            <a:avLst/>
          </a:prstGeom>
          <a:noFill/>
          <a:ln cap="flat" cmpd="sng" w="19050">
            <a:solidFill>
              <a:schemeClr val="dk2"/>
            </a:solidFill>
            <a:prstDash val="solid"/>
            <a:round/>
            <a:headEnd len="med" w="med" type="none"/>
            <a:tailEnd len="med" w="med" type="stealth"/>
          </a:ln>
        </p:spPr>
      </p:cxnSp>
      <p:cxnSp>
        <p:nvCxnSpPr>
          <p:cNvPr id="293" name="Shape 293"/>
          <p:cNvCxnSpPr/>
          <p:nvPr/>
        </p:nvCxnSpPr>
        <p:spPr>
          <a:xfrm>
            <a:off x="6363650" y="1119725"/>
            <a:ext cx="0" cy="203700"/>
          </a:xfrm>
          <a:prstGeom prst="straightConnector1">
            <a:avLst/>
          </a:prstGeom>
          <a:noFill/>
          <a:ln cap="flat" cmpd="sng" w="19050">
            <a:solidFill>
              <a:schemeClr val="dk2"/>
            </a:solidFill>
            <a:prstDash val="solid"/>
            <a:round/>
            <a:headEnd len="med" w="med" type="none"/>
            <a:tailEnd len="med" w="med" type="stealth"/>
          </a:ln>
        </p:spPr>
      </p:cxnSp>
      <p:cxnSp>
        <p:nvCxnSpPr>
          <p:cNvPr id="294" name="Shape 294"/>
          <p:cNvCxnSpPr/>
          <p:nvPr/>
        </p:nvCxnSpPr>
        <p:spPr>
          <a:xfrm>
            <a:off x="6954200" y="1119725"/>
            <a:ext cx="0" cy="203700"/>
          </a:xfrm>
          <a:prstGeom prst="straightConnector1">
            <a:avLst/>
          </a:prstGeom>
          <a:noFill/>
          <a:ln cap="flat" cmpd="sng" w="19050">
            <a:solidFill>
              <a:schemeClr val="dk2"/>
            </a:solidFill>
            <a:prstDash val="solid"/>
            <a:round/>
            <a:headEnd len="med" w="med" type="none"/>
            <a:tailEnd len="med" w="med" type="stealth"/>
          </a:ln>
        </p:spPr>
      </p:cxnSp>
      <p:cxnSp>
        <p:nvCxnSpPr>
          <p:cNvPr id="295" name="Shape 295"/>
          <p:cNvCxnSpPr/>
          <p:nvPr/>
        </p:nvCxnSpPr>
        <p:spPr>
          <a:xfrm>
            <a:off x="7563800" y="1119725"/>
            <a:ext cx="0" cy="203700"/>
          </a:xfrm>
          <a:prstGeom prst="straightConnector1">
            <a:avLst/>
          </a:prstGeom>
          <a:noFill/>
          <a:ln cap="flat" cmpd="sng" w="19050">
            <a:solidFill>
              <a:schemeClr val="dk2"/>
            </a:solidFill>
            <a:prstDash val="solid"/>
            <a:round/>
            <a:headEnd len="med" w="med" type="none"/>
            <a:tailEnd len="med" w="med" type="stealth"/>
          </a:ln>
        </p:spPr>
      </p:cxnSp>
      <p:cxnSp>
        <p:nvCxnSpPr>
          <p:cNvPr id="296" name="Shape 296"/>
          <p:cNvCxnSpPr/>
          <p:nvPr/>
        </p:nvCxnSpPr>
        <p:spPr>
          <a:xfrm rot="10800000">
            <a:off x="2482200" y="1705500"/>
            <a:ext cx="0" cy="203700"/>
          </a:xfrm>
          <a:prstGeom prst="straightConnector1">
            <a:avLst/>
          </a:prstGeom>
          <a:noFill/>
          <a:ln cap="flat" cmpd="sng" w="19050">
            <a:solidFill>
              <a:schemeClr val="dk2"/>
            </a:solidFill>
            <a:prstDash val="solid"/>
            <a:round/>
            <a:headEnd len="med" w="med" type="none"/>
            <a:tailEnd len="med" w="med" type="stealth"/>
          </a:ln>
        </p:spPr>
      </p:cxnSp>
      <p:cxnSp>
        <p:nvCxnSpPr>
          <p:cNvPr id="297" name="Shape 297"/>
          <p:cNvCxnSpPr/>
          <p:nvPr/>
        </p:nvCxnSpPr>
        <p:spPr>
          <a:xfrm rot="10800000">
            <a:off x="2482200" y="2096025"/>
            <a:ext cx="0" cy="203700"/>
          </a:xfrm>
          <a:prstGeom prst="straightConnector1">
            <a:avLst/>
          </a:prstGeom>
          <a:noFill/>
          <a:ln cap="flat" cmpd="sng" w="19050">
            <a:solidFill>
              <a:schemeClr val="dk2"/>
            </a:solidFill>
            <a:prstDash val="solid"/>
            <a:round/>
            <a:headEnd len="med" w="med" type="none"/>
            <a:tailEnd len="med" w="med" type="stealth"/>
          </a:ln>
        </p:spPr>
      </p:cxnSp>
      <p:cxnSp>
        <p:nvCxnSpPr>
          <p:cNvPr id="298" name="Shape 298"/>
          <p:cNvCxnSpPr/>
          <p:nvPr/>
        </p:nvCxnSpPr>
        <p:spPr>
          <a:xfrm rot="10800000">
            <a:off x="2482200" y="3667650"/>
            <a:ext cx="0" cy="203700"/>
          </a:xfrm>
          <a:prstGeom prst="straightConnector1">
            <a:avLst/>
          </a:prstGeom>
          <a:noFill/>
          <a:ln cap="flat" cmpd="sng" w="19050">
            <a:solidFill>
              <a:schemeClr val="dk2"/>
            </a:solidFill>
            <a:prstDash val="solid"/>
            <a:round/>
            <a:headEnd len="med" w="med" type="none"/>
            <a:tailEnd len="med" w="med" type="stealth"/>
          </a:ln>
        </p:spPr>
      </p:cxnSp>
      <p:cxnSp>
        <p:nvCxnSpPr>
          <p:cNvPr id="299" name="Shape 299"/>
          <p:cNvCxnSpPr/>
          <p:nvPr/>
        </p:nvCxnSpPr>
        <p:spPr>
          <a:xfrm rot="10800000">
            <a:off x="2482200" y="3277125"/>
            <a:ext cx="0" cy="203700"/>
          </a:xfrm>
          <a:prstGeom prst="straightConnector1">
            <a:avLst/>
          </a:prstGeom>
          <a:noFill/>
          <a:ln cap="flat" cmpd="sng" w="19050">
            <a:solidFill>
              <a:schemeClr val="dk2"/>
            </a:solidFill>
            <a:prstDash val="solid"/>
            <a:round/>
            <a:headEnd len="med" w="med" type="none"/>
            <a:tailEnd len="med" w="med" type="stealth"/>
          </a:ln>
        </p:spPr>
      </p:cxnSp>
      <p:cxnSp>
        <p:nvCxnSpPr>
          <p:cNvPr id="300" name="Shape 300"/>
          <p:cNvCxnSpPr/>
          <p:nvPr/>
        </p:nvCxnSpPr>
        <p:spPr>
          <a:xfrm rot="10800000">
            <a:off x="3091800" y="2096025"/>
            <a:ext cx="0" cy="203700"/>
          </a:xfrm>
          <a:prstGeom prst="straightConnector1">
            <a:avLst/>
          </a:prstGeom>
          <a:noFill/>
          <a:ln cap="flat" cmpd="sng" w="19050">
            <a:solidFill>
              <a:schemeClr val="dk2"/>
            </a:solidFill>
            <a:prstDash val="solid"/>
            <a:round/>
            <a:headEnd len="med" w="med" type="none"/>
            <a:tailEnd len="med" w="med" type="stealth"/>
          </a:ln>
        </p:spPr>
      </p:cxnSp>
      <p:cxnSp>
        <p:nvCxnSpPr>
          <p:cNvPr id="301" name="Shape 301"/>
          <p:cNvCxnSpPr/>
          <p:nvPr/>
        </p:nvCxnSpPr>
        <p:spPr>
          <a:xfrm rot="10800000">
            <a:off x="3091800" y="3667650"/>
            <a:ext cx="0" cy="203700"/>
          </a:xfrm>
          <a:prstGeom prst="straightConnector1">
            <a:avLst/>
          </a:prstGeom>
          <a:noFill/>
          <a:ln cap="flat" cmpd="sng" w="19050">
            <a:solidFill>
              <a:schemeClr val="dk2"/>
            </a:solidFill>
            <a:prstDash val="solid"/>
            <a:round/>
            <a:headEnd len="med" w="med" type="none"/>
            <a:tailEnd len="med" w="med" type="stealth"/>
          </a:ln>
        </p:spPr>
      </p:cxnSp>
      <p:cxnSp>
        <p:nvCxnSpPr>
          <p:cNvPr id="302" name="Shape 302"/>
          <p:cNvCxnSpPr/>
          <p:nvPr/>
        </p:nvCxnSpPr>
        <p:spPr>
          <a:xfrm rot="10800000">
            <a:off x="3091800" y="3277125"/>
            <a:ext cx="0" cy="203700"/>
          </a:xfrm>
          <a:prstGeom prst="straightConnector1">
            <a:avLst/>
          </a:prstGeom>
          <a:noFill/>
          <a:ln cap="flat" cmpd="sng" w="19050">
            <a:solidFill>
              <a:schemeClr val="dk2"/>
            </a:solidFill>
            <a:prstDash val="solid"/>
            <a:round/>
            <a:headEnd len="med" w="med" type="none"/>
            <a:tailEnd len="med" w="med" type="stealth"/>
          </a:ln>
        </p:spPr>
      </p:cxnSp>
      <p:cxnSp>
        <p:nvCxnSpPr>
          <p:cNvPr id="303" name="Shape 303"/>
          <p:cNvCxnSpPr/>
          <p:nvPr/>
        </p:nvCxnSpPr>
        <p:spPr>
          <a:xfrm rot="10800000">
            <a:off x="3701400" y="3667650"/>
            <a:ext cx="0" cy="203700"/>
          </a:xfrm>
          <a:prstGeom prst="straightConnector1">
            <a:avLst/>
          </a:prstGeom>
          <a:noFill/>
          <a:ln cap="flat" cmpd="sng" w="19050">
            <a:solidFill>
              <a:schemeClr val="dk2"/>
            </a:solidFill>
            <a:prstDash val="solid"/>
            <a:round/>
            <a:headEnd len="med" w="med" type="none"/>
            <a:tailEnd len="med" w="med" type="stealth"/>
          </a:ln>
        </p:spPr>
      </p:cxnSp>
      <p:cxnSp>
        <p:nvCxnSpPr>
          <p:cNvPr id="304" name="Shape 304"/>
          <p:cNvCxnSpPr/>
          <p:nvPr/>
        </p:nvCxnSpPr>
        <p:spPr>
          <a:xfrm rot="10800000">
            <a:off x="4311000" y="2896125"/>
            <a:ext cx="0" cy="203700"/>
          </a:xfrm>
          <a:prstGeom prst="straightConnector1">
            <a:avLst/>
          </a:prstGeom>
          <a:noFill/>
          <a:ln cap="flat" cmpd="sng" w="19050">
            <a:solidFill>
              <a:schemeClr val="dk2"/>
            </a:solidFill>
            <a:prstDash val="solid"/>
            <a:round/>
            <a:headEnd len="med" w="med" type="none"/>
            <a:tailEnd len="med" w="med" type="stealth"/>
          </a:ln>
        </p:spPr>
      </p:cxnSp>
      <p:cxnSp>
        <p:nvCxnSpPr>
          <p:cNvPr id="305" name="Shape 305"/>
          <p:cNvCxnSpPr/>
          <p:nvPr/>
        </p:nvCxnSpPr>
        <p:spPr>
          <a:xfrm rot="10800000">
            <a:off x="6101700" y="2896125"/>
            <a:ext cx="0" cy="203700"/>
          </a:xfrm>
          <a:prstGeom prst="straightConnector1">
            <a:avLst/>
          </a:prstGeom>
          <a:noFill/>
          <a:ln cap="flat" cmpd="sng" w="19050">
            <a:solidFill>
              <a:schemeClr val="dk2"/>
            </a:solidFill>
            <a:prstDash val="solid"/>
            <a:round/>
            <a:headEnd len="med" w="med" type="none"/>
            <a:tailEnd len="med" w="med" type="stealth"/>
          </a:ln>
        </p:spPr>
      </p:cxnSp>
      <p:cxnSp>
        <p:nvCxnSpPr>
          <p:cNvPr id="306" name="Shape 306"/>
          <p:cNvCxnSpPr/>
          <p:nvPr/>
        </p:nvCxnSpPr>
        <p:spPr>
          <a:xfrm rot="10800000">
            <a:off x="5487350" y="2477025"/>
            <a:ext cx="0" cy="203700"/>
          </a:xfrm>
          <a:prstGeom prst="straightConnector1">
            <a:avLst/>
          </a:prstGeom>
          <a:noFill/>
          <a:ln cap="flat" cmpd="sng" w="19050">
            <a:solidFill>
              <a:schemeClr val="dk2"/>
            </a:solidFill>
            <a:prstDash val="solid"/>
            <a:round/>
            <a:headEnd len="med" w="med" type="none"/>
            <a:tailEnd len="med" w="med" type="stealth"/>
          </a:ln>
        </p:spPr>
      </p:cxnSp>
      <p:cxnSp>
        <p:nvCxnSpPr>
          <p:cNvPr id="307" name="Shape 307"/>
          <p:cNvCxnSpPr/>
          <p:nvPr/>
        </p:nvCxnSpPr>
        <p:spPr>
          <a:xfrm>
            <a:off x="2092588" y="1368000"/>
            <a:ext cx="165600" cy="116700"/>
          </a:xfrm>
          <a:prstGeom prst="straightConnector1">
            <a:avLst/>
          </a:prstGeom>
          <a:noFill/>
          <a:ln cap="flat" cmpd="sng" w="19050">
            <a:solidFill>
              <a:schemeClr val="dk2"/>
            </a:solidFill>
            <a:prstDash val="solid"/>
            <a:round/>
            <a:headEnd len="med" w="med" type="stealth"/>
            <a:tailEnd len="med" w="med" type="none"/>
          </a:ln>
        </p:spPr>
      </p:cxnSp>
      <p:cxnSp>
        <p:nvCxnSpPr>
          <p:cNvPr id="308" name="Shape 308"/>
          <p:cNvCxnSpPr/>
          <p:nvPr/>
        </p:nvCxnSpPr>
        <p:spPr>
          <a:xfrm>
            <a:off x="2092588" y="2539575"/>
            <a:ext cx="165600" cy="116700"/>
          </a:xfrm>
          <a:prstGeom prst="straightConnector1">
            <a:avLst/>
          </a:prstGeom>
          <a:noFill/>
          <a:ln cap="flat" cmpd="sng" w="19050">
            <a:solidFill>
              <a:schemeClr val="dk2"/>
            </a:solidFill>
            <a:prstDash val="solid"/>
            <a:round/>
            <a:headEnd len="med" w="med" type="stealth"/>
            <a:tailEnd len="med" w="med" type="none"/>
          </a:ln>
        </p:spPr>
      </p:cxnSp>
      <p:cxnSp>
        <p:nvCxnSpPr>
          <p:cNvPr id="309" name="Shape 309"/>
          <p:cNvCxnSpPr/>
          <p:nvPr/>
        </p:nvCxnSpPr>
        <p:spPr>
          <a:xfrm>
            <a:off x="2680388" y="1368000"/>
            <a:ext cx="165600" cy="116700"/>
          </a:xfrm>
          <a:prstGeom prst="straightConnector1">
            <a:avLst/>
          </a:prstGeom>
          <a:noFill/>
          <a:ln cap="flat" cmpd="sng" w="19050">
            <a:solidFill>
              <a:schemeClr val="dk2"/>
            </a:solidFill>
            <a:prstDash val="solid"/>
            <a:round/>
            <a:headEnd len="med" w="med" type="stealth"/>
            <a:tailEnd len="med" w="med" type="none"/>
          </a:ln>
        </p:spPr>
      </p:cxnSp>
      <p:cxnSp>
        <p:nvCxnSpPr>
          <p:cNvPr id="310" name="Shape 310"/>
          <p:cNvCxnSpPr/>
          <p:nvPr/>
        </p:nvCxnSpPr>
        <p:spPr>
          <a:xfrm>
            <a:off x="2680388" y="2520525"/>
            <a:ext cx="165600" cy="116700"/>
          </a:xfrm>
          <a:prstGeom prst="straightConnector1">
            <a:avLst/>
          </a:prstGeom>
          <a:noFill/>
          <a:ln cap="flat" cmpd="sng" w="19050">
            <a:solidFill>
              <a:schemeClr val="dk2"/>
            </a:solidFill>
            <a:prstDash val="solid"/>
            <a:round/>
            <a:headEnd len="med" w="med" type="stealth"/>
            <a:tailEnd len="med" w="med" type="none"/>
          </a:ln>
        </p:spPr>
      </p:cxnSp>
      <p:cxnSp>
        <p:nvCxnSpPr>
          <p:cNvPr id="311" name="Shape 311"/>
          <p:cNvCxnSpPr/>
          <p:nvPr/>
        </p:nvCxnSpPr>
        <p:spPr>
          <a:xfrm>
            <a:off x="2680388" y="1749000"/>
            <a:ext cx="165600" cy="116700"/>
          </a:xfrm>
          <a:prstGeom prst="straightConnector1">
            <a:avLst/>
          </a:prstGeom>
          <a:noFill/>
          <a:ln cap="flat" cmpd="sng" w="19050">
            <a:solidFill>
              <a:schemeClr val="dk2"/>
            </a:solidFill>
            <a:prstDash val="solid"/>
            <a:round/>
            <a:headEnd len="med" w="med" type="stealth"/>
            <a:tailEnd len="med" w="med" type="none"/>
          </a:ln>
        </p:spPr>
      </p:cxnSp>
      <p:cxnSp>
        <p:nvCxnSpPr>
          <p:cNvPr id="312" name="Shape 312"/>
          <p:cNvCxnSpPr/>
          <p:nvPr/>
        </p:nvCxnSpPr>
        <p:spPr>
          <a:xfrm>
            <a:off x="2680388" y="2901525"/>
            <a:ext cx="165600" cy="116700"/>
          </a:xfrm>
          <a:prstGeom prst="straightConnector1">
            <a:avLst/>
          </a:prstGeom>
          <a:noFill/>
          <a:ln cap="flat" cmpd="sng" w="19050">
            <a:solidFill>
              <a:schemeClr val="dk2"/>
            </a:solidFill>
            <a:prstDash val="solid"/>
            <a:round/>
            <a:headEnd len="med" w="med" type="stealth"/>
            <a:tailEnd len="med" w="med" type="none"/>
          </a:ln>
        </p:spPr>
      </p:cxnSp>
      <p:cxnSp>
        <p:nvCxnSpPr>
          <p:cNvPr id="313" name="Shape 313"/>
          <p:cNvCxnSpPr/>
          <p:nvPr/>
        </p:nvCxnSpPr>
        <p:spPr>
          <a:xfrm>
            <a:off x="3289988" y="1368000"/>
            <a:ext cx="165600" cy="116700"/>
          </a:xfrm>
          <a:prstGeom prst="straightConnector1">
            <a:avLst/>
          </a:prstGeom>
          <a:noFill/>
          <a:ln cap="flat" cmpd="sng" w="19050">
            <a:solidFill>
              <a:schemeClr val="dk2"/>
            </a:solidFill>
            <a:prstDash val="solid"/>
            <a:round/>
            <a:headEnd len="med" w="med" type="stealth"/>
            <a:tailEnd len="med" w="med" type="none"/>
          </a:ln>
        </p:spPr>
      </p:cxnSp>
      <p:cxnSp>
        <p:nvCxnSpPr>
          <p:cNvPr id="314" name="Shape 314"/>
          <p:cNvCxnSpPr/>
          <p:nvPr/>
        </p:nvCxnSpPr>
        <p:spPr>
          <a:xfrm>
            <a:off x="3268188" y="2525288"/>
            <a:ext cx="165600" cy="116700"/>
          </a:xfrm>
          <a:prstGeom prst="straightConnector1">
            <a:avLst/>
          </a:prstGeom>
          <a:noFill/>
          <a:ln cap="flat" cmpd="sng" w="19050">
            <a:solidFill>
              <a:schemeClr val="dk2"/>
            </a:solidFill>
            <a:prstDash val="solid"/>
            <a:round/>
            <a:headEnd len="med" w="med" type="stealth"/>
            <a:tailEnd len="med" w="med" type="none"/>
          </a:ln>
        </p:spPr>
      </p:cxnSp>
      <p:cxnSp>
        <p:nvCxnSpPr>
          <p:cNvPr id="315" name="Shape 315"/>
          <p:cNvCxnSpPr/>
          <p:nvPr/>
        </p:nvCxnSpPr>
        <p:spPr>
          <a:xfrm>
            <a:off x="3268188" y="1753763"/>
            <a:ext cx="165600" cy="116700"/>
          </a:xfrm>
          <a:prstGeom prst="straightConnector1">
            <a:avLst/>
          </a:prstGeom>
          <a:noFill/>
          <a:ln cap="flat" cmpd="sng" w="19050">
            <a:solidFill>
              <a:schemeClr val="dk2"/>
            </a:solidFill>
            <a:prstDash val="solid"/>
            <a:round/>
            <a:headEnd len="med" w="med" type="stealth"/>
            <a:tailEnd len="med" w="med" type="none"/>
          </a:ln>
        </p:spPr>
      </p:cxnSp>
      <p:cxnSp>
        <p:nvCxnSpPr>
          <p:cNvPr id="316" name="Shape 316"/>
          <p:cNvCxnSpPr/>
          <p:nvPr/>
        </p:nvCxnSpPr>
        <p:spPr>
          <a:xfrm>
            <a:off x="3270938" y="3296825"/>
            <a:ext cx="165600" cy="116700"/>
          </a:xfrm>
          <a:prstGeom prst="straightConnector1">
            <a:avLst/>
          </a:prstGeom>
          <a:noFill/>
          <a:ln cap="flat" cmpd="sng" w="19050">
            <a:solidFill>
              <a:schemeClr val="dk2"/>
            </a:solidFill>
            <a:prstDash val="solid"/>
            <a:round/>
            <a:headEnd len="med" w="med" type="stealth"/>
            <a:tailEnd len="med" w="med" type="none"/>
          </a:ln>
        </p:spPr>
      </p:cxnSp>
      <p:cxnSp>
        <p:nvCxnSpPr>
          <p:cNvPr id="317" name="Shape 317"/>
          <p:cNvCxnSpPr/>
          <p:nvPr/>
        </p:nvCxnSpPr>
        <p:spPr>
          <a:xfrm>
            <a:off x="3268188" y="2134763"/>
            <a:ext cx="165600" cy="116700"/>
          </a:xfrm>
          <a:prstGeom prst="straightConnector1">
            <a:avLst/>
          </a:prstGeom>
          <a:noFill/>
          <a:ln cap="flat" cmpd="sng" w="19050">
            <a:solidFill>
              <a:schemeClr val="dk2"/>
            </a:solidFill>
            <a:prstDash val="solid"/>
            <a:round/>
            <a:headEnd len="med" w="med" type="stealth"/>
            <a:tailEnd len="med" w="med" type="none"/>
          </a:ln>
        </p:spPr>
      </p:cxnSp>
      <p:cxnSp>
        <p:nvCxnSpPr>
          <p:cNvPr id="318" name="Shape 318"/>
          <p:cNvCxnSpPr/>
          <p:nvPr/>
        </p:nvCxnSpPr>
        <p:spPr>
          <a:xfrm>
            <a:off x="3877788" y="2537188"/>
            <a:ext cx="165600" cy="116700"/>
          </a:xfrm>
          <a:prstGeom prst="straightConnector1">
            <a:avLst/>
          </a:prstGeom>
          <a:noFill/>
          <a:ln cap="flat" cmpd="sng" w="19050">
            <a:solidFill>
              <a:schemeClr val="dk2"/>
            </a:solidFill>
            <a:prstDash val="solid"/>
            <a:round/>
            <a:headEnd len="med" w="med" type="stealth"/>
            <a:tailEnd len="med" w="med" type="none"/>
          </a:ln>
        </p:spPr>
      </p:cxnSp>
      <p:cxnSp>
        <p:nvCxnSpPr>
          <p:cNvPr id="319" name="Shape 319"/>
          <p:cNvCxnSpPr/>
          <p:nvPr/>
        </p:nvCxnSpPr>
        <p:spPr>
          <a:xfrm>
            <a:off x="3877788" y="2134763"/>
            <a:ext cx="165600" cy="116700"/>
          </a:xfrm>
          <a:prstGeom prst="straightConnector1">
            <a:avLst/>
          </a:prstGeom>
          <a:noFill/>
          <a:ln cap="flat" cmpd="sng" w="19050">
            <a:solidFill>
              <a:schemeClr val="dk2"/>
            </a:solidFill>
            <a:prstDash val="solid"/>
            <a:round/>
            <a:headEnd len="med" w="med" type="stealth"/>
            <a:tailEnd len="med" w="med" type="none"/>
          </a:ln>
        </p:spPr>
      </p:cxnSp>
      <p:cxnSp>
        <p:nvCxnSpPr>
          <p:cNvPr id="320" name="Shape 320"/>
          <p:cNvCxnSpPr/>
          <p:nvPr/>
        </p:nvCxnSpPr>
        <p:spPr>
          <a:xfrm>
            <a:off x="3877788" y="3701625"/>
            <a:ext cx="165600" cy="116700"/>
          </a:xfrm>
          <a:prstGeom prst="straightConnector1">
            <a:avLst/>
          </a:prstGeom>
          <a:noFill/>
          <a:ln cap="flat" cmpd="sng" w="19050">
            <a:solidFill>
              <a:schemeClr val="dk2"/>
            </a:solidFill>
            <a:prstDash val="solid"/>
            <a:round/>
            <a:headEnd len="med" w="med" type="stealth"/>
            <a:tailEnd len="med" w="med" type="none"/>
          </a:ln>
        </p:spPr>
      </p:cxnSp>
      <p:cxnSp>
        <p:nvCxnSpPr>
          <p:cNvPr id="321" name="Shape 321"/>
          <p:cNvCxnSpPr/>
          <p:nvPr/>
        </p:nvCxnSpPr>
        <p:spPr>
          <a:xfrm>
            <a:off x="4509188" y="1368000"/>
            <a:ext cx="165600" cy="116700"/>
          </a:xfrm>
          <a:prstGeom prst="straightConnector1">
            <a:avLst/>
          </a:prstGeom>
          <a:noFill/>
          <a:ln cap="flat" cmpd="sng" w="19050">
            <a:solidFill>
              <a:schemeClr val="dk2"/>
            </a:solidFill>
            <a:prstDash val="solid"/>
            <a:round/>
            <a:headEnd len="med" w="med" type="stealth"/>
            <a:tailEnd len="med" w="med" type="none"/>
          </a:ln>
        </p:spPr>
      </p:cxnSp>
      <p:cxnSp>
        <p:nvCxnSpPr>
          <p:cNvPr id="322" name="Shape 322"/>
          <p:cNvCxnSpPr/>
          <p:nvPr/>
        </p:nvCxnSpPr>
        <p:spPr>
          <a:xfrm>
            <a:off x="4487388" y="2537188"/>
            <a:ext cx="165600" cy="116700"/>
          </a:xfrm>
          <a:prstGeom prst="straightConnector1">
            <a:avLst/>
          </a:prstGeom>
          <a:noFill/>
          <a:ln cap="flat" cmpd="sng" w="19050">
            <a:solidFill>
              <a:schemeClr val="dk2"/>
            </a:solidFill>
            <a:prstDash val="solid"/>
            <a:round/>
            <a:headEnd len="med" w="med" type="stealth"/>
            <a:tailEnd len="med" w="med" type="none"/>
          </a:ln>
        </p:spPr>
      </p:cxnSp>
      <p:cxnSp>
        <p:nvCxnSpPr>
          <p:cNvPr id="323" name="Shape 323"/>
          <p:cNvCxnSpPr/>
          <p:nvPr/>
        </p:nvCxnSpPr>
        <p:spPr>
          <a:xfrm>
            <a:off x="4487388" y="1753763"/>
            <a:ext cx="165600" cy="116700"/>
          </a:xfrm>
          <a:prstGeom prst="straightConnector1">
            <a:avLst/>
          </a:prstGeom>
          <a:noFill/>
          <a:ln cap="flat" cmpd="sng" w="19050">
            <a:solidFill>
              <a:schemeClr val="dk2"/>
            </a:solidFill>
            <a:prstDash val="solid"/>
            <a:round/>
            <a:headEnd len="med" w="med" type="stealth"/>
            <a:tailEnd len="med" w="med" type="none"/>
          </a:ln>
        </p:spPr>
      </p:cxnSp>
      <p:cxnSp>
        <p:nvCxnSpPr>
          <p:cNvPr id="324" name="Shape 324"/>
          <p:cNvCxnSpPr/>
          <p:nvPr/>
        </p:nvCxnSpPr>
        <p:spPr>
          <a:xfrm>
            <a:off x="4487388" y="3320625"/>
            <a:ext cx="165600" cy="116700"/>
          </a:xfrm>
          <a:prstGeom prst="straightConnector1">
            <a:avLst/>
          </a:prstGeom>
          <a:noFill/>
          <a:ln cap="flat" cmpd="sng" w="19050">
            <a:solidFill>
              <a:schemeClr val="dk2"/>
            </a:solidFill>
            <a:prstDash val="solid"/>
            <a:round/>
            <a:headEnd len="med" w="med" type="stealth"/>
            <a:tailEnd len="med" w="med" type="none"/>
          </a:ln>
        </p:spPr>
      </p:cxnSp>
      <p:cxnSp>
        <p:nvCxnSpPr>
          <p:cNvPr id="325" name="Shape 325"/>
          <p:cNvCxnSpPr/>
          <p:nvPr/>
        </p:nvCxnSpPr>
        <p:spPr>
          <a:xfrm>
            <a:off x="4487388" y="2134763"/>
            <a:ext cx="165600" cy="116700"/>
          </a:xfrm>
          <a:prstGeom prst="straightConnector1">
            <a:avLst/>
          </a:prstGeom>
          <a:noFill/>
          <a:ln cap="flat" cmpd="sng" w="19050">
            <a:solidFill>
              <a:schemeClr val="dk2"/>
            </a:solidFill>
            <a:prstDash val="solid"/>
            <a:round/>
            <a:headEnd len="med" w="med" type="stealth"/>
            <a:tailEnd len="med" w="med" type="none"/>
          </a:ln>
        </p:spPr>
      </p:cxnSp>
      <p:cxnSp>
        <p:nvCxnSpPr>
          <p:cNvPr id="326" name="Shape 326"/>
          <p:cNvCxnSpPr/>
          <p:nvPr/>
        </p:nvCxnSpPr>
        <p:spPr>
          <a:xfrm>
            <a:off x="4487388" y="2918188"/>
            <a:ext cx="165600" cy="116700"/>
          </a:xfrm>
          <a:prstGeom prst="straightConnector1">
            <a:avLst/>
          </a:prstGeom>
          <a:noFill/>
          <a:ln cap="flat" cmpd="sng" w="19050">
            <a:solidFill>
              <a:schemeClr val="dk2"/>
            </a:solidFill>
            <a:prstDash val="solid"/>
            <a:round/>
            <a:headEnd len="med" w="med" type="stealth"/>
            <a:tailEnd len="med" w="med" type="none"/>
          </a:ln>
        </p:spPr>
      </p:cxnSp>
      <p:cxnSp>
        <p:nvCxnSpPr>
          <p:cNvPr id="327" name="Shape 327"/>
          <p:cNvCxnSpPr/>
          <p:nvPr/>
        </p:nvCxnSpPr>
        <p:spPr>
          <a:xfrm>
            <a:off x="4487388" y="3701625"/>
            <a:ext cx="165600" cy="116700"/>
          </a:xfrm>
          <a:prstGeom prst="straightConnector1">
            <a:avLst/>
          </a:prstGeom>
          <a:noFill/>
          <a:ln cap="flat" cmpd="sng" w="19050">
            <a:solidFill>
              <a:schemeClr val="dk2"/>
            </a:solidFill>
            <a:prstDash val="solid"/>
            <a:round/>
            <a:headEnd len="med" w="med" type="stealth"/>
            <a:tailEnd len="med" w="med" type="none"/>
          </a:ln>
        </p:spPr>
      </p:cxnSp>
      <p:cxnSp>
        <p:nvCxnSpPr>
          <p:cNvPr id="328" name="Shape 328"/>
          <p:cNvCxnSpPr/>
          <p:nvPr/>
        </p:nvCxnSpPr>
        <p:spPr>
          <a:xfrm>
            <a:off x="5096988" y="3342050"/>
            <a:ext cx="165600" cy="116700"/>
          </a:xfrm>
          <a:prstGeom prst="straightConnector1">
            <a:avLst/>
          </a:prstGeom>
          <a:noFill/>
          <a:ln cap="flat" cmpd="sng" w="19050">
            <a:solidFill>
              <a:schemeClr val="dk2"/>
            </a:solidFill>
            <a:prstDash val="solid"/>
            <a:round/>
            <a:headEnd len="med" w="med" type="stealth"/>
            <a:tailEnd len="med" w="med" type="none"/>
          </a:ln>
        </p:spPr>
      </p:cxnSp>
      <p:cxnSp>
        <p:nvCxnSpPr>
          <p:cNvPr id="329" name="Shape 329"/>
          <p:cNvCxnSpPr/>
          <p:nvPr/>
        </p:nvCxnSpPr>
        <p:spPr>
          <a:xfrm>
            <a:off x="5096988" y="2156188"/>
            <a:ext cx="165600" cy="116700"/>
          </a:xfrm>
          <a:prstGeom prst="straightConnector1">
            <a:avLst/>
          </a:prstGeom>
          <a:noFill/>
          <a:ln cap="flat" cmpd="sng" w="19050">
            <a:solidFill>
              <a:schemeClr val="dk2"/>
            </a:solidFill>
            <a:prstDash val="solid"/>
            <a:round/>
            <a:headEnd len="med" w="med" type="stealth"/>
            <a:tailEnd len="med" w="med" type="none"/>
          </a:ln>
        </p:spPr>
      </p:cxnSp>
      <p:cxnSp>
        <p:nvCxnSpPr>
          <p:cNvPr id="330" name="Shape 330"/>
          <p:cNvCxnSpPr/>
          <p:nvPr/>
        </p:nvCxnSpPr>
        <p:spPr>
          <a:xfrm>
            <a:off x="5096988" y="2939613"/>
            <a:ext cx="165600" cy="116700"/>
          </a:xfrm>
          <a:prstGeom prst="straightConnector1">
            <a:avLst/>
          </a:prstGeom>
          <a:noFill/>
          <a:ln cap="flat" cmpd="sng" w="19050">
            <a:solidFill>
              <a:schemeClr val="dk2"/>
            </a:solidFill>
            <a:prstDash val="solid"/>
            <a:round/>
            <a:headEnd len="med" w="med" type="stealth"/>
            <a:tailEnd len="med" w="med" type="none"/>
          </a:ln>
        </p:spPr>
      </p:cxnSp>
      <p:cxnSp>
        <p:nvCxnSpPr>
          <p:cNvPr id="331" name="Shape 331"/>
          <p:cNvCxnSpPr/>
          <p:nvPr/>
        </p:nvCxnSpPr>
        <p:spPr>
          <a:xfrm>
            <a:off x="5096988" y="3723050"/>
            <a:ext cx="165600" cy="116700"/>
          </a:xfrm>
          <a:prstGeom prst="straightConnector1">
            <a:avLst/>
          </a:prstGeom>
          <a:noFill/>
          <a:ln cap="flat" cmpd="sng" w="19050">
            <a:solidFill>
              <a:schemeClr val="dk2"/>
            </a:solidFill>
            <a:prstDash val="solid"/>
            <a:round/>
            <a:headEnd len="med" w="med" type="stealth"/>
            <a:tailEnd len="med" w="med" type="none"/>
          </a:ln>
        </p:spPr>
      </p:cxnSp>
      <p:cxnSp>
        <p:nvCxnSpPr>
          <p:cNvPr id="332" name="Shape 332"/>
          <p:cNvCxnSpPr/>
          <p:nvPr/>
        </p:nvCxnSpPr>
        <p:spPr>
          <a:xfrm>
            <a:off x="5706588" y="2539563"/>
            <a:ext cx="165600" cy="116700"/>
          </a:xfrm>
          <a:prstGeom prst="straightConnector1">
            <a:avLst/>
          </a:prstGeom>
          <a:noFill/>
          <a:ln cap="flat" cmpd="sng" w="19050">
            <a:solidFill>
              <a:schemeClr val="dk2"/>
            </a:solidFill>
            <a:prstDash val="solid"/>
            <a:round/>
            <a:headEnd len="med" w="med" type="stealth"/>
            <a:tailEnd len="med" w="med" type="none"/>
          </a:ln>
        </p:spPr>
      </p:cxnSp>
      <p:cxnSp>
        <p:nvCxnSpPr>
          <p:cNvPr id="333" name="Shape 333"/>
          <p:cNvCxnSpPr/>
          <p:nvPr/>
        </p:nvCxnSpPr>
        <p:spPr>
          <a:xfrm>
            <a:off x="5706588" y="3323000"/>
            <a:ext cx="165600" cy="116700"/>
          </a:xfrm>
          <a:prstGeom prst="straightConnector1">
            <a:avLst/>
          </a:prstGeom>
          <a:noFill/>
          <a:ln cap="flat" cmpd="sng" w="19050">
            <a:solidFill>
              <a:schemeClr val="dk2"/>
            </a:solidFill>
            <a:prstDash val="solid"/>
            <a:round/>
            <a:headEnd len="med" w="med" type="stealth"/>
            <a:tailEnd len="med" w="med" type="none"/>
          </a:ln>
        </p:spPr>
      </p:cxnSp>
      <p:cxnSp>
        <p:nvCxnSpPr>
          <p:cNvPr id="334" name="Shape 334"/>
          <p:cNvCxnSpPr/>
          <p:nvPr/>
        </p:nvCxnSpPr>
        <p:spPr>
          <a:xfrm>
            <a:off x="5706588" y="3704000"/>
            <a:ext cx="165600" cy="116700"/>
          </a:xfrm>
          <a:prstGeom prst="straightConnector1">
            <a:avLst/>
          </a:prstGeom>
          <a:noFill/>
          <a:ln cap="flat" cmpd="sng" w="19050">
            <a:solidFill>
              <a:schemeClr val="dk2"/>
            </a:solidFill>
            <a:prstDash val="solid"/>
            <a:round/>
            <a:headEnd len="med" w="med" type="stealth"/>
            <a:tailEnd len="med" w="med" type="none"/>
          </a:ln>
        </p:spPr>
      </p:cxnSp>
      <p:cxnSp>
        <p:nvCxnSpPr>
          <p:cNvPr id="335" name="Shape 335"/>
          <p:cNvCxnSpPr/>
          <p:nvPr/>
        </p:nvCxnSpPr>
        <p:spPr>
          <a:xfrm>
            <a:off x="6280838" y="2537188"/>
            <a:ext cx="165600" cy="116700"/>
          </a:xfrm>
          <a:prstGeom prst="straightConnector1">
            <a:avLst/>
          </a:prstGeom>
          <a:noFill/>
          <a:ln cap="flat" cmpd="sng" w="19050">
            <a:solidFill>
              <a:schemeClr val="dk2"/>
            </a:solidFill>
            <a:prstDash val="solid"/>
            <a:round/>
            <a:headEnd len="med" w="med" type="stealth"/>
            <a:tailEnd len="med" w="med" type="none"/>
          </a:ln>
        </p:spPr>
      </p:cxnSp>
      <p:cxnSp>
        <p:nvCxnSpPr>
          <p:cNvPr id="336" name="Shape 336"/>
          <p:cNvCxnSpPr/>
          <p:nvPr/>
        </p:nvCxnSpPr>
        <p:spPr>
          <a:xfrm>
            <a:off x="6280838" y="2918188"/>
            <a:ext cx="165600" cy="116700"/>
          </a:xfrm>
          <a:prstGeom prst="straightConnector1">
            <a:avLst/>
          </a:prstGeom>
          <a:noFill/>
          <a:ln cap="flat" cmpd="sng" w="19050">
            <a:solidFill>
              <a:schemeClr val="dk2"/>
            </a:solidFill>
            <a:prstDash val="solid"/>
            <a:round/>
            <a:headEnd len="med" w="med" type="stealth"/>
            <a:tailEnd len="med" w="med" type="none"/>
          </a:ln>
        </p:spPr>
      </p:cxnSp>
      <p:cxnSp>
        <p:nvCxnSpPr>
          <p:cNvPr id="337" name="Shape 337"/>
          <p:cNvCxnSpPr/>
          <p:nvPr/>
        </p:nvCxnSpPr>
        <p:spPr>
          <a:xfrm>
            <a:off x="6280838" y="3701613"/>
            <a:ext cx="165600" cy="116700"/>
          </a:xfrm>
          <a:prstGeom prst="straightConnector1">
            <a:avLst/>
          </a:prstGeom>
          <a:noFill/>
          <a:ln cap="flat" cmpd="sng" w="19050">
            <a:solidFill>
              <a:schemeClr val="dk2"/>
            </a:solidFill>
            <a:prstDash val="solid"/>
            <a:round/>
            <a:headEnd len="med" w="med" type="stealth"/>
            <a:tailEnd len="med" w="med" type="none"/>
          </a:ln>
        </p:spPr>
      </p:cxnSp>
      <p:cxnSp>
        <p:nvCxnSpPr>
          <p:cNvPr id="338" name="Shape 338"/>
          <p:cNvCxnSpPr/>
          <p:nvPr/>
        </p:nvCxnSpPr>
        <p:spPr>
          <a:xfrm>
            <a:off x="6890438" y="1367988"/>
            <a:ext cx="165600" cy="116700"/>
          </a:xfrm>
          <a:prstGeom prst="straightConnector1">
            <a:avLst/>
          </a:prstGeom>
          <a:noFill/>
          <a:ln cap="flat" cmpd="sng" w="19050">
            <a:solidFill>
              <a:schemeClr val="dk2"/>
            </a:solidFill>
            <a:prstDash val="solid"/>
            <a:round/>
            <a:headEnd len="med" w="med" type="stealth"/>
            <a:tailEnd len="med" w="med" type="none"/>
          </a:ln>
        </p:spPr>
      </p:cxnSp>
      <p:cxnSp>
        <p:nvCxnSpPr>
          <p:cNvPr id="339" name="Shape 339"/>
          <p:cNvCxnSpPr/>
          <p:nvPr/>
        </p:nvCxnSpPr>
        <p:spPr>
          <a:xfrm>
            <a:off x="6890438" y="2939613"/>
            <a:ext cx="165600" cy="116700"/>
          </a:xfrm>
          <a:prstGeom prst="straightConnector1">
            <a:avLst/>
          </a:prstGeom>
          <a:noFill/>
          <a:ln cap="flat" cmpd="sng" w="19050">
            <a:solidFill>
              <a:schemeClr val="dk2"/>
            </a:solidFill>
            <a:prstDash val="solid"/>
            <a:round/>
            <a:headEnd len="med" w="med" type="stealth"/>
            <a:tailEnd len="med" w="med" type="none"/>
          </a:ln>
        </p:spPr>
      </p:cxnSp>
      <p:cxnSp>
        <p:nvCxnSpPr>
          <p:cNvPr id="340" name="Shape 340"/>
          <p:cNvCxnSpPr/>
          <p:nvPr/>
        </p:nvCxnSpPr>
        <p:spPr>
          <a:xfrm>
            <a:off x="6890438" y="3711138"/>
            <a:ext cx="165600" cy="116700"/>
          </a:xfrm>
          <a:prstGeom prst="straightConnector1">
            <a:avLst/>
          </a:prstGeom>
          <a:noFill/>
          <a:ln cap="flat" cmpd="sng" w="19050">
            <a:solidFill>
              <a:schemeClr val="dk2"/>
            </a:solidFill>
            <a:prstDash val="solid"/>
            <a:round/>
            <a:headEnd len="med" w="med" type="stealth"/>
            <a:tailEnd len="med" w="med" type="none"/>
          </a:ln>
        </p:spPr>
      </p:cxnSp>
      <p:cxnSp>
        <p:nvCxnSpPr>
          <p:cNvPr id="341" name="Shape 341"/>
          <p:cNvCxnSpPr/>
          <p:nvPr/>
        </p:nvCxnSpPr>
        <p:spPr>
          <a:xfrm rot="10800000">
            <a:off x="6677950" y="3277125"/>
            <a:ext cx="0" cy="203700"/>
          </a:xfrm>
          <a:prstGeom prst="straightConnector1">
            <a:avLst/>
          </a:prstGeom>
          <a:noFill/>
          <a:ln cap="flat" cmpd="sng" w="19050">
            <a:solidFill>
              <a:schemeClr val="dk2"/>
            </a:solidFill>
            <a:prstDash val="solid"/>
            <a:round/>
            <a:headEnd len="med" w="med" type="none"/>
            <a:tailEnd len="med" w="med" type="stealth"/>
          </a:ln>
        </p:spPr>
      </p:cxnSp>
      <p:cxnSp>
        <p:nvCxnSpPr>
          <p:cNvPr id="342" name="Shape 342"/>
          <p:cNvCxnSpPr/>
          <p:nvPr/>
        </p:nvCxnSpPr>
        <p:spPr>
          <a:xfrm rot="10800000">
            <a:off x="7287550" y="3277125"/>
            <a:ext cx="0" cy="203700"/>
          </a:xfrm>
          <a:prstGeom prst="straightConnector1">
            <a:avLst/>
          </a:prstGeom>
          <a:noFill/>
          <a:ln cap="flat" cmpd="sng" w="19050">
            <a:solidFill>
              <a:schemeClr val="dk2"/>
            </a:solidFill>
            <a:prstDash val="solid"/>
            <a:round/>
            <a:headEnd len="med" w="med" type="none"/>
            <a:tailEnd len="med" w="med" type="stealth"/>
          </a:ln>
        </p:spPr>
      </p:cxnSp>
      <p:cxnSp>
        <p:nvCxnSpPr>
          <p:cNvPr id="343" name="Shape 343"/>
          <p:cNvCxnSpPr/>
          <p:nvPr/>
        </p:nvCxnSpPr>
        <p:spPr>
          <a:xfrm>
            <a:off x="7500038" y="3331338"/>
            <a:ext cx="165600" cy="116700"/>
          </a:xfrm>
          <a:prstGeom prst="straightConnector1">
            <a:avLst/>
          </a:prstGeom>
          <a:noFill/>
          <a:ln cap="flat" cmpd="sng" w="19050">
            <a:solidFill>
              <a:schemeClr val="dk2"/>
            </a:solidFill>
            <a:prstDash val="solid"/>
            <a:round/>
            <a:headEnd len="med" w="med" type="stealth"/>
            <a:tailEnd len="med" w="med" type="none"/>
          </a:ln>
        </p:spPr>
      </p:cxnSp>
      <p:cxnSp>
        <p:nvCxnSpPr>
          <p:cNvPr id="344" name="Shape 344"/>
          <p:cNvCxnSpPr/>
          <p:nvPr/>
        </p:nvCxnSpPr>
        <p:spPr>
          <a:xfrm>
            <a:off x="7500038" y="2928900"/>
            <a:ext cx="165600" cy="116700"/>
          </a:xfrm>
          <a:prstGeom prst="straightConnector1">
            <a:avLst/>
          </a:prstGeom>
          <a:noFill/>
          <a:ln cap="flat" cmpd="sng" w="19050">
            <a:solidFill>
              <a:schemeClr val="dk2"/>
            </a:solidFill>
            <a:prstDash val="solid"/>
            <a:round/>
            <a:headEnd len="med" w="med" type="stealth"/>
            <a:tailEnd len="med" w="med" type="none"/>
          </a:ln>
        </p:spPr>
      </p:cxnSp>
      <p:cxnSp>
        <p:nvCxnSpPr>
          <p:cNvPr id="345" name="Shape 345"/>
          <p:cNvCxnSpPr/>
          <p:nvPr/>
        </p:nvCxnSpPr>
        <p:spPr>
          <a:xfrm>
            <a:off x="7500038" y="3712338"/>
            <a:ext cx="165600" cy="116700"/>
          </a:xfrm>
          <a:prstGeom prst="straightConnector1">
            <a:avLst/>
          </a:prstGeom>
          <a:noFill/>
          <a:ln cap="flat" cmpd="sng" w="19050">
            <a:solidFill>
              <a:schemeClr val="dk2"/>
            </a:solidFill>
            <a:prstDash val="solid"/>
            <a:round/>
            <a:headEnd len="med" w="med" type="stealth"/>
            <a:tailEnd len="med" w="med" type="none"/>
          </a:ln>
        </p:spPr>
      </p:cxnSp>
      <p:cxnSp>
        <p:nvCxnSpPr>
          <p:cNvPr id="346" name="Shape 346"/>
          <p:cNvCxnSpPr/>
          <p:nvPr/>
        </p:nvCxnSpPr>
        <p:spPr>
          <a:xfrm>
            <a:off x="7500038" y="1328700"/>
            <a:ext cx="165600" cy="116700"/>
          </a:xfrm>
          <a:prstGeom prst="straightConnector1">
            <a:avLst/>
          </a:prstGeom>
          <a:noFill/>
          <a:ln cap="flat" cmpd="sng" w="19050">
            <a:solidFill>
              <a:schemeClr val="dk2"/>
            </a:solidFill>
            <a:prstDash val="solid"/>
            <a:round/>
            <a:headEnd len="med" w="med" type="stealth"/>
            <a:tailEnd len="med" w="med" type="none"/>
          </a:ln>
        </p:spPr>
      </p:cxnSp>
      <p:cxnSp>
        <p:nvCxnSpPr>
          <p:cNvPr id="347" name="Shape 347"/>
          <p:cNvCxnSpPr/>
          <p:nvPr/>
        </p:nvCxnSpPr>
        <p:spPr>
          <a:xfrm>
            <a:off x="3963350" y="1515025"/>
            <a:ext cx="0" cy="203700"/>
          </a:xfrm>
          <a:prstGeom prst="straightConnector1">
            <a:avLst/>
          </a:prstGeom>
          <a:noFill/>
          <a:ln cap="flat" cmpd="sng" w="19050">
            <a:solidFill>
              <a:schemeClr val="dk2"/>
            </a:solidFill>
            <a:prstDash val="solid"/>
            <a:round/>
            <a:headEnd len="med" w="med" type="none"/>
            <a:tailEnd len="med" w="med" type="stealth"/>
          </a:ln>
        </p:spPr>
      </p:cxnSp>
      <p:cxnSp>
        <p:nvCxnSpPr>
          <p:cNvPr id="348" name="Shape 348"/>
          <p:cNvCxnSpPr/>
          <p:nvPr/>
        </p:nvCxnSpPr>
        <p:spPr>
          <a:xfrm>
            <a:off x="5163500" y="1515025"/>
            <a:ext cx="0" cy="203700"/>
          </a:xfrm>
          <a:prstGeom prst="straightConnector1">
            <a:avLst/>
          </a:prstGeom>
          <a:noFill/>
          <a:ln cap="flat" cmpd="sng" w="19050">
            <a:solidFill>
              <a:schemeClr val="dk2"/>
            </a:solidFill>
            <a:prstDash val="solid"/>
            <a:round/>
            <a:headEnd len="med" w="med" type="none"/>
            <a:tailEnd len="med" w="med" type="stealth"/>
          </a:ln>
        </p:spPr>
      </p:cxnSp>
      <p:cxnSp>
        <p:nvCxnSpPr>
          <p:cNvPr id="349" name="Shape 349"/>
          <p:cNvCxnSpPr/>
          <p:nvPr/>
        </p:nvCxnSpPr>
        <p:spPr>
          <a:xfrm>
            <a:off x="5754050" y="1515025"/>
            <a:ext cx="0" cy="203700"/>
          </a:xfrm>
          <a:prstGeom prst="straightConnector1">
            <a:avLst/>
          </a:prstGeom>
          <a:noFill/>
          <a:ln cap="flat" cmpd="sng" w="19050">
            <a:solidFill>
              <a:schemeClr val="dk2"/>
            </a:solidFill>
            <a:prstDash val="solid"/>
            <a:round/>
            <a:headEnd len="med" w="med" type="none"/>
            <a:tailEnd len="med" w="med" type="stealth"/>
          </a:ln>
        </p:spPr>
      </p:cxnSp>
      <p:cxnSp>
        <p:nvCxnSpPr>
          <p:cNvPr id="350" name="Shape 350"/>
          <p:cNvCxnSpPr/>
          <p:nvPr/>
        </p:nvCxnSpPr>
        <p:spPr>
          <a:xfrm>
            <a:off x="6363650" y="1515025"/>
            <a:ext cx="0" cy="203700"/>
          </a:xfrm>
          <a:prstGeom prst="straightConnector1">
            <a:avLst/>
          </a:prstGeom>
          <a:noFill/>
          <a:ln cap="flat" cmpd="sng" w="19050">
            <a:solidFill>
              <a:schemeClr val="dk2"/>
            </a:solidFill>
            <a:prstDash val="solid"/>
            <a:round/>
            <a:headEnd len="med" w="med" type="none"/>
            <a:tailEnd len="med" w="med" type="stealth"/>
          </a:ln>
        </p:spPr>
      </p:cxnSp>
      <p:cxnSp>
        <p:nvCxnSpPr>
          <p:cNvPr id="351" name="Shape 351"/>
          <p:cNvCxnSpPr/>
          <p:nvPr/>
        </p:nvCxnSpPr>
        <p:spPr>
          <a:xfrm>
            <a:off x="3953825" y="1919825"/>
            <a:ext cx="0" cy="203700"/>
          </a:xfrm>
          <a:prstGeom prst="straightConnector1">
            <a:avLst/>
          </a:prstGeom>
          <a:noFill/>
          <a:ln cap="flat" cmpd="sng" w="19050">
            <a:solidFill>
              <a:schemeClr val="dk2"/>
            </a:solidFill>
            <a:prstDash val="solid"/>
            <a:round/>
            <a:headEnd len="med" w="med" type="none"/>
            <a:tailEnd len="med" w="med" type="stealth"/>
          </a:ln>
        </p:spPr>
      </p:cxnSp>
      <p:cxnSp>
        <p:nvCxnSpPr>
          <p:cNvPr id="352" name="Shape 352"/>
          <p:cNvCxnSpPr/>
          <p:nvPr/>
        </p:nvCxnSpPr>
        <p:spPr>
          <a:xfrm>
            <a:off x="5153975" y="1919825"/>
            <a:ext cx="0" cy="203700"/>
          </a:xfrm>
          <a:prstGeom prst="straightConnector1">
            <a:avLst/>
          </a:prstGeom>
          <a:noFill/>
          <a:ln cap="flat" cmpd="sng" w="19050">
            <a:solidFill>
              <a:schemeClr val="dk2"/>
            </a:solidFill>
            <a:prstDash val="solid"/>
            <a:round/>
            <a:headEnd len="med" w="med" type="none"/>
            <a:tailEnd len="med" w="med" type="stealth"/>
          </a:ln>
        </p:spPr>
      </p:cxnSp>
      <p:cxnSp>
        <p:nvCxnSpPr>
          <p:cNvPr id="353" name="Shape 353"/>
          <p:cNvCxnSpPr/>
          <p:nvPr/>
        </p:nvCxnSpPr>
        <p:spPr>
          <a:xfrm>
            <a:off x="5744525" y="1919825"/>
            <a:ext cx="0" cy="203700"/>
          </a:xfrm>
          <a:prstGeom prst="straightConnector1">
            <a:avLst/>
          </a:prstGeom>
          <a:noFill/>
          <a:ln cap="flat" cmpd="sng" w="19050">
            <a:solidFill>
              <a:schemeClr val="dk2"/>
            </a:solidFill>
            <a:prstDash val="solid"/>
            <a:round/>
            <a:headEnd len="med" w="med" type="none"/>
            <a:tailEnd len="med" w="med" type="stealth"/>
          </a:ln>
        </p:spPr>
      </p:cxnSp>
      <p:cxnSp>
        <p:nvCxnSpPr>
          <p:cNvPr id="354" name="Shape 354"/>
          <p:cNvCxnSpPr/>
          <p:nvPr/>
        </p:nvCxnSpPr>
        <p:spPr>
          <a:xfrm>
            <a:off x="6354125" y="1919825"/>
            <a:ext cx="0" cy="203700"/>
          </a:xfrm>
          <a:prstGeom prst="straightConnector1">
            <a:avLst/>
          </a:prstGeom>
          <a:noFill/>
          <a:ln cap="flat" cmpd="sng" w="19050">
            <a:solidFill>
              <a:schemeClr val="dk2"/>
            </a:solidFill>
            <a:prstDash val="solid"/>
            <a:round/>
            <a:headEnd len="med" w="med" type="none"/>
            <a:tailEnd len="med" w="med" type="stealth"/>
          </a:ln>
        </p:spPr>
      </p:cxnSp>
      <p:cxnSp>
        <p:nvCxnSpPr>
          <p:cNvPr id="355" name="Shape 355"/>
          <p:cNvCxnSpPr/>
          <p:nvPr/>
        </p:nvCxnSpPr>
        <p:spPr>
          <a:xfrm>
            <a:off x="6944675" y="1919825"/>
            <a:ext cx="0" cy="203700"/>
          </a:xfrm>
          <a:prstGeom prst="straightConnector1">
            <a:avLst/>
          </a:prstGeom>
          <a:noFill/>
          <a:ln cap="flat" cmpd="sng" w="19050">
            <a:solidFill>
              <a:schemeClr val="dk2"/>
            </a:solidFill>
            <a:prstDash val="solid"/>
            <a:round/>
            <a:headEnd len="med" w="med" type="none"/>
            <a:tailEnd len="med" w="med" type="stealth"/>
          </a:ln>
        </p:spPr>
      </p:cxnSp>
      <p:cxnSp>
        <p:nvCxnSpPr>
          <p:cNvPr id="356" name="Shape 356"/>
          <p:cNvCxnSpPr/>
          <p:nvPr/>
        </p:nvCxnSpPr>
        <p:spPr>
          <a:xfrm>
            <a:off x="7554275" y="1919825"/>
            <a:ext cx="0" cy="203700"/>
          </a:xfrm>
          <a:prstGeom prst="straightConnector1">
            <a:avLst/>
          </a:prstGeom>
          <a:noFill/>
          <a:ln cap="flat" cmpd="sng" w="19050">
            <a:solidFill>
              <a:schemeClr val="dk2"/>
            </a:solidFill>
            <a:prstDash val="solid"/>
            <a:round/>
            <a:headEnd len="med" w="med" type="none"/>
            <a:tailEnd len="med" w="med" type="stealth"/>
          </a:ln>
        </p:spPr>
      </p:cxnSp>
      <p:cxnSp>
        <p:nvCxnSpPr>
          <p:cNvPr id="357" name="Shape 357"/>
          <p:cNvCxnSpPr/>
          <p:nvPr/>
        </p:nvCxnSpPr>
        <p:spPr>
          <a:xfrm>
            <a:off x="5773075" y="2310350"/>
            <a:ext cx="0" cy="203700"/>
          </a:xfrm>
          <a:prstGeom prst="straightConnector1">
            <a:avLst/>
          </a:prstGeom>
          <a:noFill/>
          <a:ln cap="flat" cmpd="sng" w="19050">
            <a:solidFill>
              <a:schemeClr val="dk2"/>
            </a:solidFill>
            <a:prstDash val="solid"/>
            <a:round/>
            <a:headEnd len="med" w="med" type="none"/>
            <a:tailEnd len="med" w="med" type="stealth"/>
          </a:ln>
        </p:spPr>
      </p:cxnSp>
      <p:cxnSp>
        <p:nvCxnSpPr>
          <p:cNvPr id="358" name="Shape 358"/>
          <p:cNvCxnSpPr/>
          <p:nvPr/>
        </p:nvCxnSpPr>
        <p:spPr>
          <a:xfrm>
            <a:off x="6382675" y="2310350"/>
            <a:ext cx="0" cy="203700"/>
          </a:xfrm>
          <a:prstGeom prst="straightConnector1">
            <a:avLst/>
          </a:prstGeom>
          <a:noFill/>
          <a:ln cap="flat" cmpd="sng" w="19050">
            <a:solidFill>
              <a:schemeClr val="dk2"/>
            </a:solidFill>
            <a:prstDash val="solid"/>
            <a:round/>
            <a:headEnd len="med" w="med" type="none"/>
            <a:tailEnd len="med" w="med" type="stealth"/>
          </a:ln>
        </p:spPr>
      </p:cxnSp>
      <p:cxnSp>
        <p:nvCxnSpPr>
          <p:cNvPr id="359" name="Shape 359"/>
          <p:cNvCxnSpPr/>
          <p:nvPr/>
        </p:nvCxnSpPr>
        <p:spPr>
          <a:xfrm>
            <a:off x="6973225" y="2310350"/>
            <a:ext cx="0" cy="203700"/>
          </a:xfrm>
          <a:prstGeom prst="straightConnector1">
            <a:avLst/>
          </a:prstGeom>
          <a:noFill/>
          <a:ln cap="flat" cmpd="sng" w="19050">
            <a:solidFill>
              <a:schemeClr val="dk2"/>
            </a:solidFill>
            <a:prstDash val="solid"/>
            <a:round/>
            <a:headEnd len="med" w="med" type="none"/>
            <a:tailEnd len="med" w="med" type="stealth"/>
          </a:ln>
        </p:spPr>
      </p:cxnSp>
      <p:cxnSp>
        <p:nvCxnSpPr>
          <p:cNvPr id="360" name="Shape 360"/>
          <p:cNvCxnSpPr/>
          <p:nvPr/>
        </p:nvCxnSpPr>
        <p:spPr>
          <a:xfrm>
            <a:off x="7582825" y="2310350"/>
            <a:ext cx="0" cy="203700"/>
          </a:xfrm>
          <a:prstGeom prst="straightConnector1">
            <a:avLst/>
          </a:prstGeom>
          <a:noFill/>
          <a:ln cap="flat" cmpd="sng" w="19050">
            <a:solidFill>
              <a:schemeClr val="dk2"/>
            </a:solidFill>
            <a:prstDash val="solid"/>
            <a:round/>
            <a:headEnd len="med" w="med" type="none"/>
            <a:tailEnd len="med" w="med" type="stealth"/>
          </a:ln>
        </p:spPr>
      </p:cxnSp>
      <p:cxnSp>
        <p:nvCxnSpPr>
          <p:cNvPr id="361" name="Shape 361"/>
          <p:cNvCxnSpPr/>
          <p:nvPr/>
        </p:nvCxnSpPr>
        <p:spPr>
          <a:xfrm>
            <a:off x="6982750" y="2697888"/>
            <a:ext cx="0" cy="203700"/>
          </a:xfrm>
          <a:prstGeom prst="straightConnector1">
            <a:avLst/>
          </a:prstGeom>
          <a:noFill/>
          <a:ln cap="flat" cmpd="sng" w="19050">
            <a:solidFill>
              <a:schemeClr val="dk2"/>
            </a:solidFill>
            <a:prstDash val="solid"/>
            <a:round/>
            <a:headEnd len="med" w="med" type="none"/>
            <a:tailEnd len="med" w="med" type="stealth"/>
          </a:ln>
        </p:spPr>
      </p:cxnSp>
      <p:cxnSp>
        <p:nvCxnSpPr>
          <p:cNvPr id="362" name="Shape 362"/>
          <p:cNvCxnSpPr/>
          <p:nvPr/>
        </p:nvCxnSpPr>
        <p:spPr>
          <a:xfrm>
            <a:off x="7592350" y="2697888"/>
            <a:ext cx="0" cy="203700"/>
          </a:xfrm>
          <a:prstGeom prst="straightConnector1">
            <a:avLst/>
          </a:prstGeom>
          <a:noFill/>
          <a:ln cap="flat" cmpd="sng" w="19050">
            <a:solidFill>
              <a:schemeClr val="dk2"/>
            </a:solidFill>
            <a:prstDash val="solid"/>
            <a:round/>
            <a:headEnd len="med" w="med" type="none"/>
            <a:tailEnd len="med" w="med" type="stealth"/>
          </a:ln>
        </p:spPr>
      </p:cxnSp>
      <p:cxnSp>
        <p:nvCxnSpPr>
          <p:cNvPr id="363" name="Shape 363"/>
          <p:cNvCxnSpPr/>
          <p:nvPr/>
        </p:nvCxnSpPr>
        <p:spPr>
          <a:xfrm>
            <a:off x="3963350" y="3488463"/>
            <a:ext cx="0" cy="203700"/>
          </a:xfrm>
          <a:prstGeom prst="straightConnector1">
            <a:avLst/>
          </a:prstGeom>
          <a:noFill/>
          <a:ln cap="flat" cmpd="sng" w="19050">
            <a:solidFill>
              <a:schemeClr val="dk2"/>
            </a:solidFill>
            <a:prstDash val="solid"/>
            <a:round/>
            <a:headEnd len="med" w="med" type="none"/>
            <a:tailEnd len="med" w="med" type="stealth"/>
          </a:ln>
        </p:spPr>
      </p:cxnSp>
      <p:sp>
        <p:nvSpPr>
          <p:cNvPr id="364" name="Shape 364"/>
          <p:cNvSpPr txBox="1"/>
          <p:nvPr/>
        </p:nvSpPr>
        <p:spPr>
          <a:xfrm>
            <a:off x="1690675" y="95250"/>
            <a:ext cx="6538800" cy="442800"/>
          </a:xfrm>
          <a:prstGeom prst="rect">
            <a:avLst/>
          </a:prstGeom>
          <a:solidFill>
            <a:srgbClr val="FFFFFF"/>
          </a:solid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800">
                <a:solidFill>
                  <a:srgbClr val="0B5394"/>
                </a:solidFill>
              </a:rPr>
              <a:t>5: create alignment by traceback </a:t>
            </a:r>
            <a:endParaRPr sz="1800"/>
          </a:p>
        </p:txBody>
      </p:sp>
      <p:sp>
        <p:nvSpPr>
          <p:cNvPr id="365" name="Shape 365"/>
          <p:cNvSpPr txBox="1"/>
          <p:nvPr/>
        </p:nvSpPr>
        <p:spPr>
          <a:xfrm>
            <a:off x="3052250" y="4143825"/>
            <a:ext cx="2425800" cy="7959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en" sz="2000">
                <a:solidFill>
                  <a:srgbClr val="FF0000"/>
                </a:solidFill>
                <a:latin typeface="Courier New"/>
                <a:ea typeface="Courier New"/>
                <a:cs typeface="Courier New"/>
                <a:sym typeface="Courier New"/>
              </a:rPr>
              <a:t>E</a:t>
            </a:r>
            <a:endParaRPr b="1" sz="2000">
              <a:solidFill>
                <a:srgbClr val="434343"/>
              </a:solidFill>
              <a:latin typeface="Courier New"/>
              <a:ea typeface="Courier New"/>
              <a:cs typeface="Courier New"/>
              <a:sym typeface="Courier New"/>
            </a:endParaRPr>
          </a:p>
          <a:p>
            <a:pPr indent="0" lvl="0" marL="0" rtl="0" algn="r">
              <a:spcBef>
                <a:spcPts val="0"/>
              </a:spcBef>
              <a:spcAft>
                <a:spcPts val="0"/>
              </a:spcAft>
              <a:buNone/>
            </a:pPr>
            <a:r>
              <a:rPr b="1" lang="en" sz="2000">
                <a:solidFill>
                  <a:srgbClr val="FF0000"/>
                </a:solidFill>
                <a:latin typeface="Courier New"/>
                <a:ea typeface="Courier New"/>
                <a:cs typeface="Courier New"/>
                <a:sym typeface="Courier New"/>
              </a:rPr>
              <a:t>E</a:t>
            </a:r>
            <a:endParaRPr b="1" sz="2000">
              <a:solidFill>
                <a:srgbClr val="FF0000"/>
              </a:solidFill>
              <a:latin typeface="Courier New"/>
              <a:ea typeface="Courier New"/>
              <a:cs typeface="Courier New"/>
              <a:sym typeface="Courier New"/>
            </a:endParaRPr>
          </a:p>
        </p:txBody>
      </p:sp>
      <p:cxnSp>
        <p:nvCxnSpPr>
          <p:cNvPr id="366" name="Shape 366"/>
          <p:cNvCxnSpPr/>
          <p:nvPr/>
        </p:nvCxnSpPr>
        <p:spPr>
          <a:xfrm>
            <a:off x="7500038" y="3712338"/>
            <a:ext cx="165600" cy="116700"/>
          </a:xfrm>
          <a:prstGeom prst="straightConnector1">
            <a:avLst/>
          </a:prstGeom>
          <a:noFill/>
          <a:ln cap="flat" cmpd="sng" w="19050">
            <a:solidFill>
              <a:srgbClr val="FF0000"/>
            </a:solidFill>
            <a:prstDash val="solid"/>
            <a:round/>
            <a:headEnd len="med" w="med" type="stealth"/>
            <a:tailEnd len="med" w="med" type="none"/>
          </a:ln>
        </p:spPr>
      </p:cxnSp>
      <p:sp>
        <p:nvSpPr>
          <p:cNvPr id="367" name="Shape 367"/>
          <p:cNvSpPr txBox="1"/>
          <p:nvPr/>
        </p:nvSpPr>
        <p:spPr>
          <a:xfrm>
            <a:off x="3052250" y="4143825"/>
            <a:ext cx="2425800" cy="7959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en" sz="2000">
                <a:solidFill>
                  <a:srgbClr val="FF0000"/>
                </a:solidFill>
                <a:latin typeface="Courier New"/>
                <a:ea typeface="Courier New"/>
                <a:cs typeface="Courier New"/>
                <a:sym typeface="Courier New"/>
              </a:rPr>
              <a:t>-E</a:t>
            </a:r>
            <a:endParaRPr b="1" sz="2000">
              <a:solidFill>
                <a:srgbClr val="434343"/>
              </a:solidFill>
              <a:latin typeface="Courier New"/>
              <a:ea typeface="Courier New"/>
              <a:cs typeface="Courier New"/>
              <a:sym typeface="Courier New"/>
            </a:endParaRPr>
          </a:p>
          <a:p>
            <a:pPr indent="0" lvl="0" marL="0" rtl="0" algn="r">
              <a:spcBef>
                <a:spcPts val="0"/>
              </a:spcBef>
              <a:spcAft>
                <a:spcPts val="0"/>
              </a:spcAft>
              <a:buNone/>
            </a:pPr>
            <a:r>
              <a:rPr b="1" lang="en" sz="2000">
                <a:solidFill>
                  <a:srgbClr val="FF0000"/>
                </a:solidFill>
                <a:latin typeface="Courier New"/>
                <a:ea typeface="Courier New"/>
                <a:cs typeface="Courier New"/>
                <a:sym typeface="Courier New"/>
              </a:rPr>
              <a:t>AE</a:t>
            </a:r>
            <a:endParaRPr b="1" sz="2000">
              <a:solidFill>
                <a:srgbClr val="FF0000"/>
              </a:solidFill>
              <a:latin typeface="Courier New"/>
              <a:ea typeface="Courier New"/>
              <a:cs typeface="Courier New"/>
              <a:sym typeface="Courier New"/>
            </a:endParaRPr>
          </a:p>
        </p:txBody>
      </p:sp>
      <p:cxnSp>
        <p:nvCxnSpPr>
          <p:cNvPr id="368" name="Shape 368"/>
          <p:cNvCxnSpPr/>
          <p:nvPr/>
        </p:nvCxnSpPr>
        <p:spPr>
          <a:xfrm rot="10800000">
            <a:off x="7287550" y="3277125"/>
            <a:ext cx="0" cy="203700"/>
          </a:xfrm>
          <a:prstGeom prst="straightConnector1">
            <a:avLst/>
          </a:prstGeom>
          <a:noFill/>
          <a:ln cap="flat" cmpd="sng" w="19050">
            <a:solidFill>
              <a:srgbClr val="FF0000"/>
            </a:solidFill>
            <a:prstDash val="solid"/>
            <a:round/>
            <a:headEnd len="med" w="med" type="none"/>
            <a:tailEnd len="med" w="med" type="stealth"/>
          </a:ln>
        </p:spPr>
      </p:cxnSp>
      <p:sp>
        <p:nvSpPr>
          <p:cNvPr id="369" name="Shape 369"/>
          <p:cNvSpPr txBox="1"/>
          <p:nvPr/>
        </p:nvSpPr>
        <p:spPr>
          <a:xfrm>
            <a:off x="3052250" y="4143825"/>
            <a:ext cx="2425800" cy="7959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en" sz="2000">
                <a:solidFill>
                  <a:srgbClr val="FF0000"/>
                </a:solidFill>
                <a:latin typeface="Courier New"/>
                <a:ea typeface="Courier New"/>
                <a:cs typeface="Courier New"/>
                <a:sym typeface="Courier New"/>
              </a:rPr>
              <a:t>E-E</a:t>
            </a:r>
            <a:endParaRPr b="1" sz="2000">
              <a:solidFill>
                <a:srgbClr val="434343"/>
              </a:solidFill>
              <a:latin typeface="Courier New"/>
              <a:ea typeface="Courier New"/>
              <a:cs typeface="Courier New"/>
              <a:sym typeface="Courier New"/>
            </a:endParaRPr>
          </a:p>
          <a:p>
            <a:pPr indent="0" lvl="0" marL="0" rtl="0" algn="r">
              <a:spcBef>
                <a:spcPts val="0"/>
              </a:spcBef>
              <a:spcAft>
                <a:spcPts val="0"/>
              </a:spcAft>
              <a:buNone/>
            </a:pPr>
            <a:r>
              <a:rPr b="1" lang="en" sz="2000">
                <a:solidFill>
                  <a:srgbClr val="FF0000"/>
                </a:solidFill>
                <a:latin typeface="Courier New"/>
                <a:ea typeface="Courier New"/>
                <a:cs typeface="Courier New"/>
                <a:sym typeface="Courier New"/>
              </a:rPr>
              <a:t>EAE</a:t>
            </a:r>
            <a:endParaRPr b="1" sz="2000">
              <a:solidFill>
                <a:srgbClr val="FF0000"/>
              </a:solidFill>
              <a:latin typeface="Courier New"/>
              <a:ea typeface="Courier New"/>
              <a:cs typeface="Courier New"/>
              <a:sym typeface="Courier New"/>
            </a:endParaRPr>
          </a:p>
        </p:txBody>
      </p:sp>
      <p:cxnSp>
        <p:nvCxnSpPr>
          <p:cNvPr id="370" name="Shape 370"/>
          <p:cNvCxnSpPr/>
          <p:nvPr/>
        </p:nvCxnSpPr>
        <p:spPr>
          <a:xfrm>
            <a:off x="6890438" y="2939613"/>
            <a:ext cx="165600" cy="116700"/>
          </a:xfrm>
          <a:prstGeom prst="straightConnector1">
            <a:avLst/>
          </a:prstGeom>
          <a:noFill/>
          <a:ln cap="flat" cmpd="sng" w="19050">
            <a:solidFill>
              <a:srgbClr val="FF0000"/>
            </a:solidFill>
            <a:prstDash val="solid"/>
            <a:round/>
            <a:headEnd len="med" w="med" type="stealth"/>
            <a:tailEnd len="med" w="med" type="none"/>
          </a:ln>
        </p:spPr>
      </p:cxnSp>
      <p:sp>
        <p:nvSpPr>
          <p:cNvPr id="371" name="Shape 371"/>
          <p:cNvSpPr txBox="1"/>
          <p:nvPr/>
        </p:nvSpPr>
        <p:spPr>
          <a:xfrm>
            <a:off x="3052250" y="4143825"/>
            <a:ext cx="2425800" cy="7959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en" sz="2000">
                <a:solidFill>
                  <a:srgbClr val="FF0000"/>
                </a:solidFill>
                <a:latin typeface="Courier New"/>
                <a:ea typeface="Courier New"/>
                <a:cs typeface="Courier New"/>
                <a:sym typeface="Courier New"/>
              </a:rPr>
              <a:t>HE-E</a:t>
            </a:r>
            <a:endParaRPr b="1" sz="2000">
              <a:solidFill>
                <a:srgbClr val="434343"/>
              </a:solidFill>
              <a:latin typeface="Courier New"/>
              <a:ea typeface="Courier New"/>
              <a:cs typeface="Courier New"/>
              <a:sym typeface="Courier New"/>
            </a:endParaRPr>
          </a:p>
          <a:p>
            <a:pPr indent="0" lvl="0" marL="0" rtl="0" algn="r">
              <a:spcBef>
                <a:spcPts val="0"/>
              </a:spcBef>
              <a:spcAft>
                <a:spcPts val="0"/>
              </a:spcAft>
              <a:buNone/>
            </a:pPr>
            <a:r>
              <a:rPr b="1" lang="en" sz="2000">
                <a:solidFill>
                  <a:srgbClr val="FF0000"/>
                </a:solidFill>
                <a:latin typeface="Courier New"/>
                <a:ea typeface="Courier New"/>
                <a:cs typeface="Courier New"/>
                <a:sym typeface="Courier New"/>
              </a:rPr>
              <a:t>HEAE</a:t>
            </a:r>
            <a:endParaRPr b="1" sz="2000">
              <a:solidFill>
                <a:srgbClr val="FF0000"/>
              </a:solidFill>
              <a:latin typeface="Courier New"/>
              <a:ea typeface="Courier New"/>
              <a:cs typeface="Courier New"/>
              <a:sym typeface="Courier New"/>
            </a:endParaRPr>
          </a:p>
        </p:txBody>
      </p:sp>
      <p:cxnSp>
        <p:nvCxnSpPr>
          <p:cNvPr id="372" name="Shape 372"/>
          <p:cNvCxnSpPr/>
          <p:nvPr/>
        </p:nvCxnSpPr>
        <p:spPr>
          <a:xfrm>
            <a:off x="6280838" y="2537188"/>
            <a:ext cx="165600" cy="116700"/>
          </a:xfrm>
          <a:prstGeom prst="straightConnector1">
            <a:avLst/>
          </a:prstGeom>
          <a:noFill/>
          <a:ln cap="flat" cmpd="sng" w="19050">
            <a:solidFill>
              <a:srgbClr val="FF0000"/>
            </a:solidFill>
            <a:prstDash val="solid"/>
            <a:round/>
            <a:headEnd len="med" w="med" type="stealth"/>
            <a:tailEnd len="med" w="med" type="none"/>
          </a:ln>
        </p:spPr>
      </p:cxnSp>
      <p:cxnSp>
        <p:nvCxnSpPr>
          <p:cNvPr id="373" name="Shape 373"/>
          <p:cNvCxnSpPr/>
          <p:nvPr/>
        </p:nvCxnSpPr>
        <p:spPr>
          <a:xfrm>
            <a:off x="5773075" y="2310350"/>
            <a:ext cx="0" cy="203700"/>
          </a:xfrm>
          <a:prstGeom prst="straightConnector1">
            <a:avLst/>
          </a:prstGeom>
          <a:noFill/>
          <a:ln cap="flat" cmpd="sng" w="19050">
            <a:solidFill>
              <a:srgbClr val="FF0000"/>
            </a:solidFill>
            <a:prstDash val="solid"/>
            <a:round/>
            <a:headEnd len="med" w="med" type="none"/>
            <a:tailEnd len="med" w="med" type="stealth"/>
          </a:ln>
        </p:spPr>
      </p:cxnSp>
      <p:sp>
        <p:nvSpPr>
          <p:cNvPr id="374" name="Shape 374"/>
          <p:cNvSpPr txBox="1"/>
          <p:nvPr/>
        </p:nvSpPr>
        <p:spPr>
          <a:xfrm>
            <a:off x="3052250" y="4143825"/>
            <a:ext cx="2425800" cy="7959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en" sz="2000">
                <a:solidFill>
                  <a:srgbClr val="FF0000"/>
                </a:solidFill>
                <a:latin typeface="Courier New"/>
                <a:ea typeface="Courier New"/>
                <a:cs typeface="Courier New"/>
                <a:sym typeface="Courier New"/>
              </a:rPr>
              <a:t>GHE-E</a:t>
            </a:r>
            <a:endParaRPr b="1" sz="2000">
              <a:solidFill>
                <a:srgbClr val="434343"/>
              </a:solidFill>
              <a:latin typeface="Courier New"/>
              <a:ea typeface="Courier New"/>
              <a:cs typeface="Courier New"/>
              <a:sym typeface="Courier New"/>
            </a:endParaRPr>
          </a:p>
          <a:p>
            <a:pPr indent="0" lvl="0" marL="0" rtl="0" algn="r">
              <a:spcBef>
                <a:spcPts val="0"/>
              </a:spcBef>
              <a:spcAft>
                <a:spcPts val="0"/>
              </a:spcAft>
              <a:buNone/>
            </a:pPr>
            <a:r>
              <a:rPr b="1" lang="en" sz="2000">
                <a:solidFill>
                  <a:srgbClr val="FF0000"/>
                </a:solidFill>
                <a:latin typeface="Courier New"/>
                <a:ea typeface="Courier New"/>
                <a:cs typeface="Courier New"/>
                <a:sym typeface="Courier New"/>
              </a:rPr>
              <a:t>-HEAE</a:t>
            </a:r>
            <a:endParaRPr b="1" sz="2000">
              <a:solidFill>
                <a:srgbClr val="FF0000"/>
              </a:solidFill>
              <a:latin typeface="Courier New"/>
              <a:ea typeface="Courier New"/>
              <a:cs typeface="Courier New"/>
              <a:sym typeface="Courier New"/>
            </a:endParaRPr>
          </a:p>
        </p:txBody>
      </p:sp>
      <p:sp>
        <p:nvSpPr>
          <p:cNvPr id="375" name="Shape 375"/>
          <p:cNvSpPr txBox="1"/>
          <p:nvPr/>
        </p:nvSpPr>
        <p:spPr>
          <a:xfrm>
            <a:off x="3052250" y="4143825"/>
            <a:ext cx="2425800" cy="7959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en" sz="2000">
                <a:solidFill>
                  <a:srgbClr val="FF0000"/>
                </a:solidFill>
                <a:latin typeface="Courier New"/>
                <a:ea typeface="Courier New"/>
                <a:cs typeface="Courier New"/>
                <a:sym typeface="Courier New"/>
              </a:rPr>
              <a:t>WGHE-E</a:t>
            </a:r>
            <a:endParaRPr b="1" sz="2000">
              <a:solidFill>
                <a:srgbClr val="434343"/>
              </a:solidFill>
              <a:latin typeface="Courier New"/>
              <a:ea typeface="Courier New"/>
              <a:cs typeface="Courier New"/>
              <a:sym typeface="Courier New"/>
            </a:endParaRPr>
          </a:p>
          <a:p>
            <a:pPr indent="0" lvl="0" marL="0" rtl="0" algn="r">
              <a:spcBef>
                <a:spcPts val="0"/>
              </a:spcBef>
              <a:spcAft>
                <a:spcPts val="0"/>
              </a:spcAft>
              <a:buNone/>
            </a:pPr>
            <a:r>
              <a:rPr b="1" lang="en" sz="2000">
                <a:solidFill>
                  <a:srgbClr val="FF0000"/>
                </a:solidFill>
                <a:latin typeface="Courier New"/>
                <a:ea typeface="Courier New"/>
                <a:cs typeface="Courier New"/>
                <a:sym typeface="Courier New"/>
              </a:rPr>
              <a:t>W-HEAE</a:t>
            </a:r>
            <a:endParaRPr b="1" sz="2000">
              <a:solidFill>
                <a:srgbClr val="FF0000"/>
              </a:solidFill>
              <a:latin typeface="Courier New"/>
              <a:ea typeface="Courier New"/>
              <a:cs typeface="Courier New"/>
              <a:sym typeface="Courier New"/>
            </a:endParaRPr>
          </a:p>
        </p:txBody>
      </p:sp>
      <p:cxnSp>
        <p:nvCxnSpPr>
          <p:cNvPr id="376" name="Shape 376"/>
          <p:cNvCxnSpPr/>
          <p:nvPr/>
        </p:nvCxnSpPr>
        <p:spPr>
          <a:xfrm>
            <a:off x="5096988" y="2156188"/>
            <a:ext cx="165600" cy="116700"/>
          </a:xfrm>
          <a:prstGeom prst="straightConnector1">
            <a:avLst/>
          </a:prstGeom>
          <a:noFill/>
          <a:ln cap="flat" cmpd="sng" w="19050">
            <a:solidFill>
              <a:srgbClr val="FF0000"/>
            </a:solidFill>
            <a:prstDash val="solid"/>
            <a:round/>
            <a:headEnd len="med" w="med" type="stealth"/>
            <a:tailEnd len="med" w="med" type="none"/>
          </a:ln>
        </p:spPr>
      </p:cxnSp>
      <p:sp>
        <p:nvSpPr>
          <p:cNvPr id="377" name="Shape 377"/>
          <p:cNvSpPr txBox="1"/>
          <p:nvPr/>
        </p:nvSpPr>
        <p:spPr>
          <a:xfrm>
            <a:off x="3052250" y="4143825"/>
            <a:ext cx="2425800" cy="7959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en" sz="2000">
                <a:solidFill>
                  <a:srgbClr val="FF0000"/>
                </a:solidFill>
                <a:latin typeface="Courier New"/>
                <a:ea typeface="Courier New"/>
                <a:cs typeface="Courier New"/>
                <a:sym typeface="Courier New"/>
              </a:rPr>
              <a:t>AWGHE-E</a:t>
            </a:r>
            <a:endParaRPr b="1" sz="2000">
              <a:solidFill>
                <a:srgbClr val="434343"/>
              </a:solidFill>
              <a:latin typeface="Courier New"/>
              <a:ea typeface="Courier New"/>
              <a:cs typeface="Courier New"/>
              <a:sym typeface="Courier New"/>
            </a:endParaRPr>
          </a:p>
          <a:p>
            <a:pPr indent="0" lvl="0" marL="0" rtl="0" algn="r">
              <a:spcBef>
                <a:spcPts val="0"/>
              </a:spcBef>
              <a:spcAft>
                <a:spcPts val="0"/>
              </a:spcAft>
              <a:buNone/>
            </a:pPr>
            <a:r>
              <a:rPr b="1" lang="en" sz="2000">
                <a:solidFill>
                  <a:srgbClr val="FF0000"/>
                </a:solidFill>
                <a:latin typeface="Courier New"/>
                <a:ea typeface="Courier New"/>
                <a:cs typeface="Courier New"/>
                <a:sym typeface="Courier New"/>
              </a:rPr>
              <a:t>AW-HEAE</a:t>
            </a:r>
            <a:endParaRPr b="1" sz="2000">
              <a:solidFill>
                <a:srgbClr val="FF0000"/>
              </a:solidFill>
              <a:latin typeface="Courier New"/>
              <a:ea typeface="Courier New"/>
              <a:cs typeface="Courier New"/>
              <a:sym typeface="Courier New"/>
            </a:endParaRPr>
          </a:p>
        </p:txBody>
      </p:sp>
      <p:cxnSp>
        <p:nvCxnSpPr>
          <p:cNvPr id="378" name="Shape 378"/>
          <p:cNvCxnSpPr/>
          <p:nvPr/>
        </p:nvCxnSpPr>
        <p:spPr>
          <a:xfrm>
            <a:off x="4487388" y="1753763"/>
            <a:ext cx="165600" cy="116700"/>
          </a:xfrm>
          <a:prstGeom prst="straightConnector1">
            <a:avLst/>
          </a:prstGeom>
          <a:noFill/>
          <a:ln cap="flat" cmpd="sng" w="19050">
            <a:solidFill>
              <a:srgbClr val="FF0000"/>
            </a:solidFill>
            <a:prstDash val="solid"/>
            <a:round/>
            <a:headEnd len="med" w="med" type="stealth"/>
            <a:tailEnd len="med" w="med" type="none"/>
          </a:ln>
        </p:spPr>
      </p:cxnSp>
      <p:sp>
        <p:nvSpPr>
          <p:cNvPr id="379" name="Shape 379"/>
          <p:cNvSpPr txBox="1"/>
          <p:nvPr/>
        </p:nvSpPr>
        <p:spPr>
          <a:xfrm>
            <a:off x="3052250" y="4143825"/>
            <a:ext cx="2425800" cy="7959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en" sz="2000">
                <a:solidFill>
                  <a:srgbClr val="FF0000"/>
                </a:solidFill>
                <a:latin typeface="Courier New"/>
                <a:ea typeface="Courier New"/>
                <a:cs typeface="Courier New"/>
                <a:sym typeface="Courier New"/>
              </a:rPr>
              <a:t>GAWGHE-E</a:t>
            </a:r>
            <a:endParaRPr b="1" sz="2000">
              <a:solidFill>
                <a:srgbClr val="434343"/>
              </a:solidFill>
              <a:latin typeface="Courier New"/>
              <a:ea typeface="Courier New"/>
              <a:cs typeface="Courier New"/>
              <a:sym typeface="Courier New"/>
            </a:endParaRPr>
          </a:p>
          <a:p>
            <a:pPr indent="0" lvl="0" marL="0" rtl="0" algn="r">
              <a:spcBef>
                <a:spcPts val="0"/>
              </a:spcBef>
              <a:spcAft>
                <a:spcPts val="0"/>
              </a:spcAft>
              <a:buNone/>
            </a:pPr>
            <a:r>
              <a:rPr b="1" lang="en" sz="2000">
                <a:solidFill>
                  <a:srgbClr val="FF0000"/>
                </a:solidFill>
                <a:latin typeface="Courier New"/>
                <a:ea typeface="Courier New"/>
                <a:cs typeface="Courier New"/>
                <a:sym typeface="Courier New"/>
              </a:rPr>
              <a:t>-AW-HEAE</a:t>
            </a:r>
            <a:endParaRPr b="1" sz="2000">
              <a:solidFill>
                <a:srgbClr val="FF0000"/>
              </a:solidFill>
              <a:latin typeface="Courier New"/>
              <a:ea typeface="Courier New"/>
              <a:cs typeface="Courier New"/>
              <a:sym typeface="Courier New"/>
            </a:endParaRPr>
          </a:p>
        </p:txBody>
      </p:sp>
      <p:cxnSp>
        <p:nvCxnSpPr>
          <p:cNvPr id="380" name="Shape 380"/>
          <p:cNvCxnSpPr/>
          <p:nvPr/>
        </p:nvCxnSpPr>
        <p:spPr>
          <a:xfrm>
            <a:off x="3963350" y="1515025"/>
            <a:ext cx="0" cy="203700"/>
          </a:xfrm>
          <a:prstGeom prst="straightConnector1">
            <a:avLst/>
          </a:prstGeom>
          <a:noFill/>
          <a:ln cap="flat" cmpd="sng" w="19050">
            <a:solidFill>
              <a:srgbClr val="FF0000"/>
            </a:solidFill>
            <a:prstDash val="solid"/>
            <a:round/>
            <a:headEnd len="med" w="med" type="none"/>
            <a:tailEnd len="med" w="med" type="stealth"/>
          </a:ln>
        </p:spPr>
      </p:cxnSp>
      <p:sp>
        <p:nvSpPr>
          <p:cNvPr id="381" name="Shape 381"/>
          <p:cNvSpPr txBox="1"/>
          <p:nvPr/>
        </p:nvSpPr>
        <p:spPr>
          <a:xfrm>
            <a:off x="3052250" y="4143825"/>
            <a:ext cx="2425800" cy="7959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en" sz="2000">
                <a:solidFill>
                  <a:srgbClr val="FF0000"/>
                </a:solidFill>
                <a:latin typeface="Courier New"/>
                <a:ea typeface="Courier New"/>
                <a:cs typeface="Courier New"/>
                <a:sym typeface="Courier New"/>
              </a:rPr>
              <a:t>AGAWGHE-E</a:t>
            </a:r>
            <a:endParaRPr b="1" sz="2000">
              <a:solidFill>
                <a:srgbClr val="434343"/>
              </a:solidFill>
              <a:latin typeface="Courier New"/>
              <a:ea typeface="Courier New"/>
              <a:cs typeface="Courier New"/>
              <a:sym typeface="Courier New"/>
            </a:endParaRPr>
          </a:p>
          <a:p>
            <a:pPr indent="0" lvl="0" marL="0" rtl="0" algn="r">
              <a:spcBef>
                <a:spcPts val="0"/>
              </a:spcBef>
              <a:spcAft>
                <a:spcPts val="0"/>
              </a:spcAft>
              <a:buNone/>
            </a:pPr>
            <a:r>
              <a:rPr b="1" lang="en" sz="2000">
                <a:solidFill>
                  <a:srgbClr val="FF0000"/>
                </a:solidFill>
                <a:latin typeface="Courier New"/>
                <a:ea typeface="Courier New"/>
                <a:cs typeface="Courier New"/>
                <a:sym typeface="Courier New"/>
              </a:rPr>
              <a:t>P-AW-HEAE</a:t>
            </a:r>
            <a:endParaRPr b="1" sz="2000">
              <a:solidFill>
                <a:srgbClr val="FF0000"/>
              </a:solidFill>
              <a:latin typeface="Courier New"/>
              <a:ea typeface="Courier New"/>
              <a:cs typeface="Courier New"/>
              <a:sym typeface="Courier New"/>
            </a:endParaRPr>
          </a:p>
        </p:txBody>
      </p:sp>
      <p:cxnSp>
        <p:nvCxnSpPr>
          <p:cNvPr id="382" name="Shape 382"/>
          <p:cNvCxnSpPr/>
          <p:nvPr/>
        </p:nvCxnSpPr>
        <p:spPr>
          <a:xfrm>
            <a:off x="3289988" y="1368000"/>
            <a:ext cx="165600" cy="116700"/>
          </a:xfrm>
          <a:prstGeom prst="straightConnector1">
            <a:avLst/>
          </a:prstGeom>
          <a:noFill/>
          <a:ln cap="flat" cmpd="sng" w="19050">
            <a:solidFill>
              <a:srgbClr val="FF0000"/>
            </a:solidFill>
            <a:prstDash val="solid"/>
            <a:round/>
            <a:headEnd len="med" w="med" type="stealth"/>
            <a:tailEnd len="med" w="med" type="none"/>
          </a:ln>
        </p:spPr>
      </p:cxnSp>
      <p:cxnSp>
        <p:nvCxnSpPr>
          <p:cNvPr id="383" name="Shape 383"/>
          <p:cNvCxnSpPr/>
          <p:nvPr/>
        </p:nvCxnSpPr>
        <p:spPr>
          <a:xfrm>
            <a:off x="2763200" y="1119725"/>
            <a:ext cx="0" cy="203700"/>
          </a:xfrm>
          <a:prstGeom prst="straightConnector1">
            <a:avLst/>
          </a:prstGeom>
          <a:noFill/>
          <a:ln cap="flat" cmpd="sng" w="19050">
            <a:solidFill>
              <a:srgbClr val="FF0000"/>
            </a:solidFill>
            <a:prstDash val="solid"/>
            <a:round/>
            <a:headEnd len="med" w="med" type="none"/>
            <a:tailEnd len="med" w="med" type="stealth"/>
          </a:ln>
        </p:spPr>
      </p:cxnSp>
      <p:sp>
        <p:nvSpPr>
          <p:cNvPr id="384" name="Shape 384"/>
          <p:cNvSpPr txBox="1"/>
          <p:nvPr/>
        </p:nvSpPr>
        <p:spPr>
          <a:xfrm>
            <a:off x="3052250" y="4143825"/>
            <a:ext cx="2425800" cy="7959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en" sz="2000">
                <a:solidFill>
                  <a:srgbClr val="FF0000"/>
                </a:solidFill>
                <a:latin typeface="Courier New"/>
                <a:ea typeface="Courier New"/>
                <a:cs typeface="Courier New"/>
                <a:sym typeface="Courier New"/>
              </a:rPr>
              <a:t>EAGAWGHE-E</a:t>
            </a:r>
            <a:endParaRPr b="1" sz="2000">
              <a:solidFill>
                <a:srgbClr val="434343"/>
              </a:solidFill>
              <a:latin typeface="Courier New"/>
              <a:ea typeface="Courier New"/>
              <a:cs typeface="Courier New"/>
              <a:sym typeface="Courier New"/>
            </a:endParaRPr>
          </a:p>
          <a:p>
            <a:pPr indent="0" lvl="0" marL="0" rtl="0" algn="r">
              <a:spcBef>
                <a:spcPts val="0"/>
              </a:spcBef>
              <a:spcAft>
                <a:spcPts val="0"/>
              </a:spcAft>
              <a:buNone/>
            </a:pPr>
            <a:r>
              <a:rPr b="1" lang="en" sz="2000">
                <a:solidFill>
                  <a:srgbClr val="FF0000"/>
                </a:solidFill>
                <a:latin typeface="Courier New"/>
                <a:ea typeface="Courier New"/>
                <a:cs typeface="Courier New"/>
                <a:sym typeface="Courier New"/>
              </a:rPr>
              <a:t>-P-AW-HEAE</a:t>
            </a:r>
            <a:endParaRPr b="1" sz="2000">
              <a:solidFill>
                <a:srgbClr val="FF0000"/>
              </a:solidFill>
              <a:latin typeface="Courier New"/>
              <a:ea typeface="Courier New"/>
              <a:cs typeface="Courier New"/>
              <a:sym typeface="Courier New"/>
            </a:endParaRPr>
          </a:p>
        </p:txBody>
      </p:sp>
      <p:cxnSp>
        <p:nvCxnSpPr>
          <p:cNvPr id="385" name="Shape 385"/>
          <p:cNvCxnSpPr/>
          <p:nvPr/>
        </p:nvCxnSpPr>
        <p:spPr>
          <a:xfrm>
            <a:off x="2134550" y="1119725"/>
            <a:ext cx="0" cy="203700"/>
          </a:xfrm>
          <a:prstGeom prst="straightConnector1">
            <a:avLst/>
          </a:prstGeom>
          <a:noFill/>
          <a:ln cap="flat" cmpd="sng" w="19050">
            <a:solidFill>
              <a:schemeClr val="dk2"/>
            </a:solidFill>
            <a:prstDash val="solid"/>
            <a:round/>
            <a:headEnd len="med" w="med" type="none"/>
            <a:tailEnd len="med" w="med" type="stealth"/>
          </a:ln>
        </p:spPr>
      </p:cxnSp>
      <p:sp>
        <p:nvSpPr>
          <p:cNvPr id="386" name="Shape 386"/>
          <p:cNvSpPr txBox="1"/>
          <p:nvPr/>
        </p:nvSpPr>
        <p:spPr>
          <a:xfrm>
            <a:off x="3052250" y="4143825"/>
            <a:ext cx="2425800" cy="7959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en" sz="2000">
                <a:solidFill>
                  <a:srgbClr val="FF0000"/>
                </a:solidFill>
                <a:latin typeface="Courier New"/>
                <a:ea typeface="Courier New"/>
                <a:cs typeface="Courier New"/>
                <a:sym typeface="Courier New"/>
              </a:rPr>
              <a:t>HEAGAWGHE-E</a:t>
            </a:r>
            <a:endParaRPr b="1" sz="2000">
              <a:solidFill>
                <a:srgbClr val="434343"/>
              </a:solidFill>
              <a:latin typeface="Courier New"/>
              <a:ea typeface="Courier New"/>
              <a:cs typeface="Courier New"/>
              <a:sym typeface="Courier New"/>
            </a:endParaRPr>
          </a:p>
          <a:p>
            <a:pPr indent="0" lvl="0" marL="0" rtl="0" algn="r">
              <a:spcBef>
                <a:spcPts val="0"/>
              </a:spcBef>
              <a:spcAft>
                <a:spcPts val="0"/>
              </a:spcAft>
              <a:buNone/>
            </a:pPr>
            <a:r>
              <a:rPr b="1" lang="en" sz="2000">
                <a:solidFill>
                  <a:srgbClr val="FF0000"/>
                </a:solidFill>
                <a:latin typeface="Courier New"/>
                <a:ea typeface="Courier New"/>
                <a:cs typeface="Courier New"/>
                <a:sym typeface="Courier New"/>
              </a:rPr>
              <a:t>--P-AW-HEAE</a:t>
            </a:r>
            <a:endParaRPr b="1" sz="2000">
              <a:solidFill>
                <a:srgbClr val="FF0000"/>
              </a:solidFill>
              <a:latin typeface="Courier New"/>
              <a:ea typeface="Courier New"/>
              <a:cs typeface="Courier New"/>
              <a:sym typeface="Courier New"/>
            </a:endParaRPr>
          </a:p>
        </p:txBody>
      </p:sp>
      <p:cxnSp>
        <p:nvCxnSpPr>
          <p:cNvPr id="387" name="Shape 387"/>
          <p:cNvCxnSpPr/>
          <p:nvPr/>
        </p:nvCxnSpPr>
        <p:spPr>
          <a:xfrm>
            <a:off x="2134550" y="1119725"/>
            <a:ext cx="0" cy="203700"/>
          </a:xfrm>
          <a:prstGeom prst="straightConnector1">
            <a:avLst/>
          </a:prstGeom>
          <a:noFill/>
          <a:ln cap="flat" cmpd="sng" w="19050">
            <a:solidFill>
              <a:srgbClr val="FF0000"/>
            </a:solidFill>
            <a:prstDash val="solid"/>
            <a:round/>
            <a:headEnd len="med" w="med" type="none"/>
            <a:tailEnd len="med" w="med" type="stealth"/>
          </a:ln>
        </p:spPr>
      </p:cxnSp>
      <p:sp>
        <p:nvSpPr>
          <p:cNvPr id="388" name="Shape 388"/>
          <p:cNvSpPr txBox="1"/>
          <p:nvPr/>
        </p:nvSpPr>
        <p:spPr>
          <a:xfrm>
            <a:off x="6450850" y="4367200"/>
            <a:ext cx="1789500" cy="442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800">
                <a:solidFill>
                  <a:srgbClr val="434343"/>
                </a:solidFill>
              </a:rPr>
              <a:t>Final Score: </a:t>
            </a:r>
            <a:r>
              <a:rPr b="1" lang="en" sz="1800">
                <a:solidFill>
                  <a:srgbClr val="FF0000"/>
                </a:solidFill>
              </a:rPr>
              <a:t>1</a:t>
            </a:r>
            <a:endParaRPr b="1" sz="1800">
              <a:solidFill>
                <a:srgbClr val="FF0000"/>
              </a:solidFill>
            </a:endParaRPr>
          </a:p>
        </p:txBody>
      </p:sp>
      <p:sp>
        <p:nvSpPr>
          <p:cNvPr id="389" name="Shape 389"/>
          <p:cNvSpPr txBox="1"/>
          <p:nvPr/>
        </p:nvSpPr>
        <p:spPr>
          <a:xfrm>
            <a:off x="1690675" y="95250"/>
            <a:ext cx="6538800" cy="442800"/>
          </a:xfrm>
          <a:prstGeom prst="rect">
            <a:avLst/>
          </a:prstGeom>
          <a:solidFill>
            <a:srgbClr val="FFFFFF"/>
          </a:solid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800">
                <a:solidFill>
                  <a:srgbClr val="0B5394"/>
                </a:solidFill>
              </a:rPr>
              <a:t>6: final score of alignment is value in bottom right cell </a:t>
            </a:r>
            <a:endParaRPr sz="1800"/>
          </a:p>
        </p:txBody>
      </p:sp>
      <p:sp>
        <p:nvSpPr>
          <p:cNvPr id="390" name="Shape 390"/>
          <p:cNvSpPr txBox="1"/>
          <p:nvPr/>
        </p:nvSpPr>
        <p:spPr>
          <a:xfrm>
            <a:off x="7741850" y="3733800"/>
            <a:ext cx="379500" cy="442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sz="1800">
                <a:solidFill>
                  <a:srgbClr val="FF0000"/>
                </a:solidFill>
              </a:rPr>
              <a:t>1</a:t>
            </a:r>
            <a:endParaRPr b="1" sz="1800">
              <a:solidFill>
                <a:srgbClr val="FF0000"/>
              </a:solidFill>
            </a:endParaRPr>
          </a:p>
        </p:txBody>
      </p:sp>
      <p:cxnSp>
        <p:nvCxnSpPr>
          <p:cNvPr id="391" name="Shape 391"/>
          <p:cNvCxnSpPr/>
          <p:nvPr/>
        </p:nvCxnSpPr>
        <p:spPr>
          <a:xfrm flipH="1" rot="10800000">
            <a:off x="1162050" y="1003850"/>
            <a:ext cx="6865500" cy="3900"/>
          </a:xfrm>
          <a:prstGeom prst="straightConnector1">
            <a:avLst/>
          </a:prstGeom>
          <a:noFill/>
          <a:ln cap="flat" cmpd="sng" w="19050">
            <a:solidFill>
              <a:schemeClr val="dk2"/>
            </a:solidFill>
            <a:prstDash val="solid"/>
            <a:round/>
            <a:headEnd len="med" w="med" type="none"/>
            <a:tailEnd len="med" w="med" type="none"/>
          </a:ln>
        </p:spPr>
      </p:cxnSp>
      <p:cxnSp>
        <p:nvCxnSpPr>
          <p:cNvPr id="392" name="Shape 392"/>
          <p:cNvCxnSpPr/>
          <p:nvPr/>
        </p:nvCxnSpPr>
        <p:spPr>
          <a:xfrm>
            <a:off x="1544850" y="697250"/>
            <a:ext cx="7800" cy="3471000"/>
          </a:xfrm>
          <a:prstGeom prst="straightConnector1">
            <a:avLst/>
          </a:prstGeom>
          <a:noFill/>
          <a:ln cap="flat" cmpd="sng" w="19050">
            <a:solidFill>
              <a:schemeClr val="dk2"/>
            </a:solidFill>
            <a:prstDash val="solid"/>
            <a:round/>
            <a:headEnd len="med" w="med" type="none"/>
            <a:tailEnd len="med" w="med" type="none"/>
          </a:ln>
        </p:spPr>
      </p:cxnSp>
      <p:sp>
        <p:nvSpPr>
          <p:cNvPr id="393" name="Shape 39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7"/>
                                        </p:tgtEl>
                                        <p:attrNameLst>
                                          <p:attrName>style.visibility</p:attrName>
                                        </p:attrNameLst>
                                      </p:cBhvr>
                                      <p:to>
                                        <p:strVal val="visible"/>
                                      </p:to>
                                    </p:set>
                                    <p:animEffect filter="fade" transition="in">
                                      <p:cBhvr>
                                        <p:cTn dur="1000"/>
                                        <p:tgtEl>
                                          <p:spTgt spid="25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3"/>
                                        </p:tgtEl>
                                        <p:attrNameLst>
                                          <p:attrName>style.visibility</p:attrName>
                                        </p:attrNameLst>
                                      </p:cBhvr>
                                      <p:to>
                                        <p:strVal val="visible"/>
                                      </p:to>
                                    </p:set>
                                    <p:animEffect filter="fade" transition="in">
                                      <p:cBhvr>
                                        <p:cTn dur="1000"/>
                                        <p:tgtEl>
                                          <p:spTgt spid="25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4"/>
                                        </p:tgtEl>
                                        <p:attrNameLst>
                                          <p:attrName>style.visibility</p:attrName>
                                        </p:attrNameLst>
                                      </p:cBhvr>
                                      <p:to>
                                        <p:strVal val="visible"/>
                                      </p:to>
                                    </p:set>
                                    <p:animEffect filter="fade" transition="in">
                                      <p:cBhvr>
                                        <p:cTn dur="1000"/>
                                        <p:tgtEl>
                                          <p:spTgt spid="25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5"/>
                                        </p:tgtEl>
                                        <p:attrNameLst>
                                          <p:attrName>style.visibility</p:attrName>
                                        </p:attrNameLst>
                                      </p:cBhvr>
                                      <p:to>
                                        <p:strVal val="visible"/>
                                      </p:to>
                                    </p:set>
                                    <p:animEffect filter="fade" transition="in">
                                      <p:cBhvr>
                                        <p:cTn dur="1000"/>
                                        <p:tgtEl>
                                          <p:spTgt spid="25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8"/>
                                        </p:tgtEl>
                                        <p:attrNameLst>
                                          <p:attrName>style.visibility</p:attrName>
                                        </p:attrNameLst>
                                      </p:cBhvr>
                                      <p:to>
                                        <p:strVal val="visible"/>
                                      </p:to>
                                    </p:set>
                                    <p:animEffect filter="fade" transition="in">
                                      <p:cBhvr>
                                        <p:cTn dur="1000"/>
                                        <p:tgtEl>
                                          <p:spTgt spid="25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0"/>
                                        </p:tgtEl>
                                        <p:attrNameLst>
                                          <p:attrName>style.visibility</p:attrName>
                                        </p:attrNameLst>
                                      </p:cBhvr>
                                      <p:to>
                                        <p:strVal val="visible"/>
                                      </p:to>
                                    </p:set>
                                    <p:animEffect filter="fade" transition="in">
                                      <p:cBhvr>
                                        <p:cTn dur="1000"/>
                                        <p:tgtEl>
                                          <p:spTgt spid="260"/>
                                        </p:tgtEl>
                                      </p:cBhvr>
                                    </p:animEffect>
                                  </p:childTnLst>
                                </p:cTn>
                              </p:par>
                              <p:par>
                                <p:cTn fill="hold" nodeType="withEffect" presetClass="entr" presetID="10" presetSubtype="0">
                                  <p:stCondLst>
                                    <p:cond delay="0"/>
                                  </p:stCondLst>
                                  <p:childTnLst>
                                    <p:set>
                                      <p:cBhvr>
                                        <p:cTn dur="1" fill="hold">
                                          <p:stCondLst>
                                            <p:cond delay="0"/>
                                          </p:stCondLst>
                                        </p:cTn>
                                        <p:tgtEl>
                                          <p:spTgt spid="259"/>
                                        </p:tgtEl>
                                        <p:attrNameLst>
                                          <p:attrName>style.visibility</p:attrName>
                                        </p:attrNameLst>
                                      </p:cBhvr>
                                      <p:to>
                                        <p:strVal val="visible"/>
                                      </p:to>
                                    </p:set>
                                    <p:animEffect filter="fade" transition="in">
                                      <p:cBhvr>
                                        <p:cTn dur="1000"/>
                                        <p:tgtEl>
                                          <p:spTgt spid="25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2"/>
                                        </p:tgtEl>
                                        <p:attrNameLst>
                                          <p:attrName>style.visibility</p:attrName>
                                        </p:attrNameLst>
                                      </p:cBhvr>
                                      <p:to>
                                        <p:strVal val="visible"/>
                                      </p:to>
                                    </p:set>
                                    <p:animEffect filter="fade" transition="in">
                                      <p:cBhvr>
                                        <p:cTn dur="1000"/>
                                        <p:tgtEl>
                                          <p:spTgt spid="26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1"/>
                                        </p:tgtEl>
                                        <p:attrNameLst>
                                          <p:attrName>style.visibility</p:attrName>
                                        </p:attrNameLst>
                                      </p:cBhvr>
                                      <p:to>
                                        <p:strVal val="visible"/>
                                      </p:to>
                                    </p:set>
                                    <p:animEffect filter="fade" transition="in">
                                      <p:cBhvr>
                                        <p:cTn dur="1000"/>
                                        <p:tgtEl>
                                          <p:spTgt spid="26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4"/>
                                        </p:tgtEl>
                                        <p:attrNameLst>
                                          <p:attrName>style.visibility</p:attrName>
                                        </p:attrNameLst>
                                      </p:cBhvr>
                                      <p:to>
                                        <p:strVal val="visible"/>
                                      </p:to>
                                    </p:set>
                                    <p:animEffect filter="fade" transition="in">
                                      <p:cBhvr>
                                        <p:cTn dur="1000"/>
                                        <p:tgtEl>
                                          <p:spTgt spid="26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8"/>
                                        </p:tgtEl>
                                        <p:attrNameLst>
                                          <p:attrName>style.visibility</p:attrName>
                                        </p:attrNameLst>
                                      </p:cBhvr>
                                      <p:to>
                                        <p:strVal val="visible"/>
                                      </p:to>
                                    </p:set>
                                    <p:animEffect filter="fade" transition="in">
                                      <p:cBhvr>
                                        <p:cTn dur="1000"/>
                                        <p:tgtEl>
                                          <p:spTgt spid="268"/>
                                        </p:tgtEl>
                                      </p:cBhvr>
                                    </p:animEffect>
                                  </p:childTnLst>
                                </p:cTn>
                              </p:par>
                              <p:par>
                                <p:cTn fill="hold" nodeType="withEffect" presetClass="entr" presetID="10" presetSubtype="0">
                                  <p:stCondLst>
                                    <p:cond delay="0"/>
                                  </p:stCondLst>
                                  <p:childTnLst>
                                    <p:set>
                                      <p:cBhvr>
                                        <p:cTn dur="1" fill="hold">
                                          <p:stCondLst>
                                            <p:cond delay="0"/>
                                          </p:stCondLst>
                                        </p:cTn>
                                        <p:tgtEl>
                                          <p:spTgt spid="263"/>
                                        </p:tgtEl>
                                        <p:attrNameLst>
                                          <p:attrName>style.visibility</p:attrName>
                                        </p:attrNameLst>
                                      </p:cBhvr>
                                      <p:to>
                                        <p:strVal val="visible"/>
                                      </p:to>
                                    </p:set>
                                    <p:animEffect filter="fade" transition="in">
                                      <p:cBhvr>
                                        <p:cTn dur="1000"/>
                                        <p:tgtEl>
                                          <p:spTgt spid="26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6"/>
                                        </p:tgtEl>
                                        <p:attrNameLst>
                                          <p:attrName>style.visibility</p:attrName>
                                        </p:attrNameLst>
                                      </p:cBhvr>
                                      <p:to>
                                        <p:strVal val="visible"/>
                                      </p:to>
                                    </p:set>
                                    <p:animEffect filter="fade" transition="in">
                                      <p:cBhvr>
                                        <p:cTn dur="1000"/>
                                        <p:tgtEl>
                                          <p:spTgt spid="26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9"/>
                                        </p:tgtEl>
                                        <p:attrNameLst>
                                          <p:attrName>style.visibility</p:attrName>
                                        </p:attrNameLst>
                                      </p:cBhvr>
                                      <p:to>
                                        <p:strVal val="visible"/>
                                      </p:to>
                                    </p:set>
                                    <p:animEffect filter="fade" transition="in">
                                      <p:cBhvr>
                                        <p:cTn dur="1000"/>
                                        <p:tgtEl>
                                          <p:spTgt spid="269"/>
                                        </p:tgtEl>
                                      </p:cBhvr>
                                    </p:animEffect>
                                  </p:childTnLst>
                                </p:cTn>
                              </p:par>
                              <p:par>
                                <p:cTn fill="hold" nodeType="withEffect" presetClass="entr" presetID="10" presetSubtype="0">
                                  <p:stCondLst>
                                    <p:cond delay="0"/>
                                  </p:stCondLst>
                                  <p:childTnLst>
                                    <p:set>
                                      <p:cBhvr>
                                        <p:cTn dur="1" fill="hold">
                                          <p:stCondLst>
                                            <p:cond delay="0"/>
                                          </p:stCondLst>
                                        </p:cTn>
                                        <p:tgtEl>
                                          <p:spTgt spid="265"/>
                                        </p:tgtEl>
                                        <p:attrNameLst>
                                          <p:attrName>style.visibility</p:attrName>
                                        </p:attrNameLst>
                                      </p:cBhvr>
                                      <p:to>
                                        <p:strVal val="visible"/>
                                      </p:to>
                                    </p:set>
                                    <p:animEffect filter="fade" transition="in">
                                      <p:cBhvr>
                                        <p:cTn dur="1000"/>
                                        <p:tgtEl>
                                          <p:spTgt spid="26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7"/>
                                        </p:tgtEl>
                                        <p:attrNameLst>
                                          <p:attrName>style.visibility</p:attrName>
                                        </p:attrNameLst>
                                      </p:cBhvr>
                                      <p:to>
                                        <p:strVal val="visible"/>
                                      </p:to>
                                    </p:set>
                                    <p:animEffect filter="fade" transition="in">
                                      <p:cBhvr>
                                        <p:cTn dur="1000"/>
                                        <p:tgtEl>
                                          <p:spTgt spid="26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0"/>
                                        </p:tgtEl>
                                        <p:attrNameLst>
                                          <p:attrName>style.visibility</p:attrName>
                                        </p:attrNameLst>
                                      </p:cBhvr>
                                      <p:to>
                                        <p:strVal val="visible"/>
                                      </p:to>
                                    </p:set>
                                    <p:animEffect filter="fade" transition="in">
                                      <p:cBhvr>
                                        <p:cTn dur="1000"/>
                                        <p:tgtEl>
                                          <p:spTgt spid="27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1"/>
                                        </p:tgtEl>
                                        <p:attrNameLst>
                                          <p:attrName>style.visibility</p:attrName>
                                        </p:attrNameLst>
                                      </p:cBhvr>
                                      <p:to>
                                        <p:strVal val="visible"/>
                                      </p:to>
                                    </p:set>
                                    <p:animEffect filter="fade" transition="in">
                                      <p:cBhvr>
                                        <p:cTn dur="1000"/>
                                        <p:tgtEl>
                                          <p:spTgt spid="27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270"/>
                                        </p:tgtEl>
                                      </p:cBhvr>
                                    </p:animEffect>
                                    <p:set>
                                      <p:cBhvr>
                                        <p:cTn dur="1" fill="hold">
                                          <p:stCondLst>
                                            <p:cond delay="1000"/>
                                          </p:stCondLst>
                                        </p:cTn>
                                        <p:tgtEl>
                                          <p:spTgt spid="270"/>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265"/>
                                        </p:tgtEl>
                                      </p:cBhvr>
                                    </p:animEffect>
                                    <p:set>
                                      <p:cBhvr>
                                        <p:cTn dur="1" fill="hold">
                                          <p:stCondLst>
                                            <p:cond delay="1000"/>
                                          </p:stCondLst>
                                        </p:cTn>
                                        <p:tgtEl>
                                          <p:spTgt spid="265"/>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269"/>
                                        </p:tgtEl>
                                      </p:cBhvr>
                                    </p:animEffect>
                                    <p:set>
                                      <p:cBhvr>
                                        <p:cTn dur="1" fill="hold">
                                          <p:stCondLst>
                                            <p:cond delay="1000"/>
                                          </p:stCondLst>
                                        </p:cTn>
                                        <p:tgtEl>
                                          <p:spTgt spid="269"/>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265"/>
                                        </p:tgtEl>
                                      </p:cBhvr>
                                    </p:animEffect>
                                    <p:set>
                                      <p:cBhvr>
                                        <p:cTn dur="1" fill="hold">
                                          <p:stCondLst>
                                            <p:cond delay="1000"/>
                                          </p:stCondLst>
                                        </p:cTn>
                                        <p:tgtEl>
                                          <p:spTgt spid="265"/>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261"/>
                                        </p:tgtEl>
                                      </p:cBhvr>
                                    </p:animEffect>
                                    <p:set>
                                      <p:cBhvr>
                                        <p:cTn dur="1" fill="hold">
                                          <p:stCondLst>
                                            <p:cond delay="1000"/>
                                          </p:stCondLst>
                                        </p:cTn>
                                        <p:tgtEl>
                                          <p:spTgt spid="261"/>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3"/>
                                        </p:tgtEl>
                                        <p:attrNameLst>
                                          <p:attrName>style.visibility</p:attrName>
                                        </p:attrNameLst>
                                      </p:cBhvr>
                                      <p:to>
                                        <p:strVal val="visible"/>
                                      </p:to>
                                    </p:set>
                                    <p:animEffect filter="fade" transition="in">
                                      <p:cBhvr>
                                        <p:cTn dur="1000"/>
                                        <p:tgtEl>
                                          <p:spTgt spid="27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2"/>
                                        </p:tgtEl>
                                        <p:attrNameLst>
                                          <p:attrName>style.visibility</p:attrName>
                                        </p:attrNameLst>
                                      </p:cBhvr>
                                      <p:to>
                                        <p:strVal val="visible"/>
                                      </p:to>
                                    </p:set>
                                    <p:animEffect filter="fade" transition="in">
                                      <p:cBhvr>
                                        <p:cTn dur="1000"/>
                                        <p:tgtEl>
                                          <p:spTgt spid="27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5"/>
                                        </p:tgtEl>
                                        <p:attrNameLst>
                                          <p:attrName>style.visibility</p:attrName>
                                        </p:attrNameLst>
                                      </p:cBhvr>
                                      <p:to>
                                        <p:strVal val="visible"/>
                                      </p:to>
                                    </p:set>
                                    <p:animEffect filter="fade" transition="in">
                                      <p:cBhvr>
                                        <p:cTn dur="1000"/>
                                        <p:tgtEl>
                                          <p:spTgt spid="275"/>
                                        </p:tgtEl>
                                      </p:cBhvr>
                                    </p:animEffect>
                                  </p:childTnLst>
                                </p:cTn>
                              </p:par>
                              <p:par>
                                <p:cTn fill="hold" nodeType="withEffect" presetClass="entr" presetID="10" presetSubtype="0">
                                  <p:stCondLst>
                                    <p:cond delay="0"/>
                                  </p:stCondLst>
                                  <p:childTnLst>
                                    <p:set>
                                      <p:cBhvr>
                                        <p:cTn dur="1" fill="hold">
                                          <p:stCondLst>
                                            <p:cond delay="0"/>
                                          </p:stCondLst>
                                        </p:cTn>
                                        <p:tgtEl>
                                          <p:spTgt spid="274"/>
                                        </p:tgtEl>
                                        <p:attrNameLst>
                                          <p:attrName>style.visibility</p:attrName>
                                        </p:attrNameLst>
                                      </p:cBhvr>
                                      <p:to>
                                        <p:strVal val="visible"/>
                                      </p:to>
                                    </p:set>
                                    <p:animEffect filter="fade" transition="in">
                                      <p:cBhvr>
                                        <p:cTn dur="1000"/>
                                        <p:tgtEl>
                                          <p:spTgt spid="27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272"/>
                                        </p:tgtEl>
                                      </p:cBhvr>
                                    </p:animEffect>
                                    <p:set>
                                      <p:cBhvr>
                                        <p:cTn dur="1" fill="hold">
                                          <p:stCondLst>
                                            <p:cond delay="1000"/>
                                          </p:stCondLst>
                                        </p:cTn>
                                        <p:tgtEl>
                                          <p:spTgt spid="272"/>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276"/>
                                        </p:tgtEl>
                                        <p:attrNameLst>
                                          <p:attrName>style.visibility</p:attrName>
                                        </p:attrNameLst>
                                      </p:cBhvr>
                                      <p:to>
                                        <p:strVal val="visible"/>
                                      </p:to>
                                    </p:set>
                                    <p:animEffect filter="fade" transition="in">
                                      <p:cBhvr>
                                        <p:cTn dur="1100"/>
                                        <p:tgtEl>
                                          <p:spTgt spid="276"/>
                                        </p:tgtEl>
                                      </p:cBhvr>
                                    </p:animEffect>
                                  </p:childTnLst>
                                </p:cTn>
                              </p:par>
                              <p:par>
                                <p:cTn fill="hold" nodeType="withEffect" presetClass="entr" presetID="10" presetSubtype="0">
                                  <p:stCondLst>
                                    <p:cond delay="0"/>
                                  </p:stCondLst>
                                  <p:childTnLst>
                                    <p:set>
                                      <p:cBhvr>
                                        <p:cTn dur="1" fill="hold">
                                          <p:stCondLst>
                                            <p:cond delay="0"/>
                                          </p:stCondLst>
                                        </p:cTn>
                                        <p:tgtEl>
                                          <p:spTgt spid="278"/>
                                        </p:tgtEl>
                                        <p:attrNameLst>
                                          <p:attrName>style.visibility</p:attrName>
                                        </p:attrNameLst>
                                      </p:cBhvr>
                                      <p:to>
                                        <p:strVal val="visible"/>
                                      </p:to>
                                    </p:set>
                                    <p:animEffect filter="fade" transition="in">
                                      <p:cBhvr>
                                        <p:cTn dur="1000"/>
                                        <p:tgtEl>
                                          <p:spTgt spid="278"/>
                                        </p:tgtEl>
                                      </p:cBhvr>
                                    </p:animEffect>
                                  </p:childTnLst>
                                </p:cTn>
                              </p:par>
                              <p:par>
                                <p:cTn fill="hold" nodeType="withEffect" presetClass="entr" presetID="10" presetSubtype="0">
                                  <p:stCondLst>
                                    <p:cond delay="0"/>
                                  </p:stCondLst>
                                  <p:childTnLst>
                                    <p:set>
                                      <p:cBhvr>
                                        <p:cTn dur="1" fill="hold">
                                          <p:stCondLst>
                                            <p:cond delay="0"/>
                                          </p:stCondLst>
                                        </p:cTn>
                                        <p:tgtEl>
                                          <p:spTgt spid="277"/>
                                        </p:tgtEl>
                                        <p:attrNameLst>
                                          <p:attrName>style.visibility</p:attrName>
                                        </p:attrNameLst>
                                      </p:cBhvr>
                                      <p:to>
                                        <p:strVal val="visible"/>
                                      </p:to>
                                    </p:set>
                                    <p:animEffect filter="fade" transition="in">
                                      <p:cBhvr>
                                        <p:cTn dur="1100"/>
                                        <p:tgtEl>
                                          <p:spTgt spid="27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200"/>
                                        <p:tgtEl>
                                          <p:spTgt spid="276"/>
                                        </p:tgtEl>
                                      </p:cBhvr>
                                    </p:animEffect>
                                    <p:set>
                                      <p:cBhvr>
                                        <p:cTn dur="1" fill="hold">
                                          <p:stCondLst>
                                            <p:cond delay="1200"/>
                                          </p:stCondLst>
                                        </p:cTn>
                                        <p:tgtEl>
                                          <p:spTgt spid="276"/>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9"/>
                                        </p:tgtEl>
                                        <p:attrNameLst>
                                          <p:attrName>style.visibility</p:attrName>
                                        </p:attrNameLst>
                                      </p:cBhvr>
                                      <p:to>
                                        <p:strVal val="visible"/>
                                      </p:to>
                                    </p:set>
                                    <p:animEffect filter="fade" transition="in">
                                      <p:cBhvr>
                                        <p:cTn dur="1000"/>
                                        <p:tgtEl>
                                          <p:spTgt spid="279"/>
                                        </p:tgtEl>
                                      </p:cBhvr>
                                    </p:animEffect>
                                  </p:childTnLst>
                                </p:cTn>
                              </p:par>
                              <p:par>
                                <p:cTn fill="hold" nodeType="withEffect" presetClass="entr" presetID="10" presetSubtype="0">
                                  <p:stCondLst>
                                    <p:cond delay="0"/>
                                  </p:stCondLst>
                                  <p:childTnLst>
                                    <p:set>
                                      <p:cBhvr>
                                        <p:cTn dur="1" fill="hold">
                                          <p:stCondLst>
                                            <p:cond delay="0"/>
                                          </p:stCondLst>
                                        </p:cTn>
                                        <p:tgtEl>
                                          <p:spTgt spid="279"/>
                                        </p:tgtEl>
                                        <p:attrNameLst>
                                          <p:attrName>style.visibility</p:attrName>
                                        </p:attrNameLst>
                                      </p:cBhvr>
                                      <p:to>
                                        <p:strVal val="visible"/>
                                      </p:to>
                                    </p:set>
                                    <p:animEffect filter="fade" transition="in">
                                      <p:cBhvr>
                                        <p:cTn dur="1000"/>
                                        <p:tgtEl>
                                          <p:spTgt spid="279"/>
                                        </p:tgtEl>
                                      </p:cBhvr>
                                    </p:animEffect>
                                  </p:childTnLst>
                                </p:cTn>
                              </p:par>
                              <p:par>
                                <p:cTn fill="hold" nodeType="withEffect" presetClass="entr" presetID="10" presetSubtype="0">
                                  <p:stCondLst>
                                    <p:cond delay="0"/>
                                  </p:stCondLst>
                                  <p:childTnLst>
                                    <p:set>
                                      <p:cBhvr>
                                        <p:cTn dur="1" fill="hold">
                                          <p:stCondLst>
                                            <p:cond delay="0"/>
                                          </p:stCondLst>
                                        </p:cTn>
                                        <p:tgtEl>
                                          <p:spTgt spid="280"/>
                                        </p:tgtEl>
                                        <p:attrNameLst>
                                          <p:attrName>style.visibility</p:attrName>
                                        </p:attrNameLst>
                                      </p:cBhvr>
                                      <p:to>
                                        <p:strVal val="visible"/>
                                      </p:to>
                                    </p:set>
                                    <p:animEffect filter="fade" transition="in">
                                      <p:cBhvr>
                                        <p:cTn dur="1000"/>
                                        <p:tgtEl>
                                          <p:spTgt spid="280"/>
                                        </p:tgtEl>
                                      </p:cBhvr>
                                    </p:animEffect>
                                  </p:childTnLst>
                                </p:cTn>
                              </p:par>
                              <p:par>
                                <p:cTn fill="hold" nodeType="withEffect" presetClass="entr" presetID="10" presetSubtype="0">
                                  <p:stCondLst>
                                    <p:cond delay="0"/>
                                  </p:stCondLst>
                                  <p:childTnLst>
                                    <p:set>
                                      <p:cBhvr>
                                        <p:cTn dur="1" fill="hold">
                                          <p:stCondLst>
                                            <p:cond delay="0"/>
                                          </p:stCondLst>
                                        </p:cTn>
                                        <p:tgtEl>
                                          <p:spTgt spid="281"/>
                                        </p:tgtEl>
                                        <p:attrNameLst>
                                          <p:attrName>style.visibility</p:attrName>
                                        </p:attrNameLst>
                                      </p:cBhvr>
                                      <p:to>
                                        <p:strVal val="visible"/>
                                      </p:to>
                                    </p:set>
                                    <p:animEffect filter="fade" transition="in">
                                      <p:cBhvr>
                                        <p:cTn dur="1000"/>
                                        <p:tgtEl>
                                          <p:spTgt spid="281"/>
                                        </p:tgtEl>
                                      </p:cBhvr>
                                    </p:animEffect>
                                  </p:childTnLst>
                                </p:cTn>
                              </p:par>
                              <p:par>
                                <p:cTn fill="hold" nodeType="withEffect" presetClass="entr" presetID="10" presetSubtype="0">
                                  <p:stCondLst>
                                    <p:cond delay="0"/>
                                  </p:stCondLst>
                                  <p:childTnLst>
                                    <p:set>
                                      <p:cBhvr>
                                        <p:cTn dur="1" fill="hold">
                                          <p:stCondLst>
                                            <p:cond delay="0"/>
                                          </p:stCondLst>
                                        </p:cTn>
                                        <p:tgtEl>
                                          <p:spTgt spid="282"/>
                                        </p:tgtEl>
                                        <p:attrNameLst>
                                          <p:attrName>style.visibility</p:attrName>
                                        </p:attrNameLst>
                                      </p:cBhvr>
                                      <p:to>
                                        <p:strVal val="visible"/>
                                      </p:to>
                                    </p:set>
                                    <p:animEffect filter="fade" transition="in">
                                      <p:cBhvr>
                                        <p:cTn dur="1000"/>
                                        <p:tgtEl>
                                          <p:spTgt spid="282"/>
                                        </p:tgtEl>
                                      </p:cBhvr>
                                    </p:animEffect>
                                  </p:childTnLst>
                                </p:cTn>
                              </p:par>
                              <p:par>
                                <p:cTn fill="hold" nodeType="withEffect" presetClass="entr" presetID="10" presetSubtype="0">
                                  <p:stCondLst>
                                    <p:cond delay="0"/>
                                  </p:stCondLst>
                                  <p:childTnLst>
                                    <p:set>
                                      <p:cBhvr>
                                        <p:cTn dur="1" fill="hold">
                                          <p:stCondLst>
                                            <p:cond delay="0"/>
                                          </p:stCondLst>
                                        </p:cTn>
                                        <p:tgtEl>
                                          <p:spTgt spid="283"/>
                                        </p:tgtEl>
                                        <p:attrNameLst>
                                          <p:attrName>style.visibility</p:attrName>
                                        </p:attrNameLst>
                                      </p:cBhvr>
                                      <p:to>
                                        <p:strVal val="visible"/>
                                      </p:to>
                                    </p:set>
                                    <p:animEffect filter="fade" transition="in">
                                      <p:cBhvr>
                                        <p:cTn dur="1000"/>
                                        <p:tgtEl>
                                          <p:spTgt spid="283"/>
                                        </p:tgtEl>
                                      </p:cBhvr>
                                    </p:animEffect>
                                  </p:childTnLst>
                                </p:cTn>
                              </p:par>
                              <p:par>
                                <p:cTn fill="hold" nodeType="withEffect" presetClass="entr" presetID="10" presetSubtype="0">
                                  <p:stCondLst>
                                    <p:cond delay="0"/>
                                  </p:stCondLst>
                                  <p:childTnLst>
                                    <p:set>
                                      <p:cBhvr>
                                        <p:cTn dur="1" fill="hold">
                                          <p:stCondLst>
                                            <p:cond delay="0"/>
                                          </p:stCondLst>
                                        </p:cTn>
                                        <p:tgtEl>
                                          <p:spTgt spid="284"/>
                                        </p:tgtEl>
                                        <p:attrNameLst>
                                          <p:attrName>style.visibility</p:attrName>
                                        </p:attrNameLst>
                                      </p:cBhvr>
                                      <p:to>
                                        <p:strVal val="visible"/>
                                      </p:to>
                                    </p:set>
                                    <p:animEffect filter="fade" transition="in">
                                      <p:cBhvr>
                                        <p:cTn dur="1000"/>
                                        <p:tgtEl>
                                          <p:spTgt spid="284"/>
                                        </p:tgtEl>
                                      </p:cBhvr>
                                    </p:animEffect>
                                  </p:childTnLst>
                                </p:cTn>
                              </p:par>
                              <p:par>
                                <p:cTn fill="hold" nodeType="withEffect" presetClass="entr" presetID="10" presetSubtype="0">
                                  <p:stCondLst>
                                    <p:cond delay="0"/>
                                  </p:stCondLst>
                                  <p:childTnLst>
                                    <p:set>
                                      <p:cBhvr>
                                        <p:cTn dur="1" fill="hold">
                                          <p:stCondLst>
                                            <p:cond delay="0"/>
                                          </p:stCondLst>
                                        </p:cTn>
                                        <p:tgtEl>
                                          <p:spTgt spid="285"/>
                                        </p:tgtEl>
                                        <p:attrNameLst>
                                          <p:attrName>style.visibility</p:attrName>
                                        </p:attrNameLst>
                                      </p:cBhvr>
                                      <p:to>
                                        <p:strVal val="visible"/>
                                      </p:to>
                                    </p:set>
                                    <p:animEffect filter="fade" transition="in">
                                      <p:cBhvr>
                                        <p:cTn dur="1000"/>
                                        <p:tgtEl>
                                          <p:spTgt spid="285"/>
                                        </p:tgtEl>
                                      </p:cBhvr>
                                    </p:animEffect>
                                  </p:childTnLst>
                                </p:cTn>
                              </p:par>
                              <p:par>
                                <p:cTn fill="hold" nodeType="withEffect" presetClass="entr" presetID="10" presetSubtype="0">
                                  <p:stCondLst>
                                    <p:cond delay="0"/>
                                  </p:stCondLst>
                                  <p:childTnLst>
                                    <p:set>
                                      <p:cBhvr>
                                        <p:cTn dur="1" fill="hold">
                                          <p:stCondLst>
                                            <p:cond delay="0"/>
                                          </p:stCondLst>
                                        </p:cTn>
                                        <p:tgtEl>
                                          <p:spTgt spid="286"/>
                                        </p:tgtEl>
                                        <p:attrNameLst>
                                          <p:attrName>style.visibility</p:attrName>
                                        </p:attrNameLst>
                                      </p:cBhvr>
                                      <p:to>
                                        <p:strVal val="visible"/>
                                      </p:to>
                                    </p:set>
                                    <p:animEffect filter="fade" transition="in">
                                      <p:cBhvr>
                                        <p:cTn dur="1000"/>
                                        <p:tgtEl>
                                          <p:spTgt spid="286"/>
                                        </p:tgtEl>
                                      </p:cBhvr>
                                    </p:animEffect>
                                  </p:childTnLst>
                                </p:cTn>
                              </p:par>
                              <p:par>
                                <p:cTn fill="hold" nodeType="withEffect" presetClass="entr" presetID="10" presetSubtype="0">
                                  <p:stCondLst>
                                    <p:cond delay="0"/>
                                  </p:stCondLst>
                                  <p:childTnLst>
                                    <p:set>
                                      <p:cBhvr>
                                        <p:cTn dur="1" fill="hold">
                                          <p:stCondLst>
                                            <p:cond delay="0"/>
                                          </p:stCondLst>
                                        </p:cTn>
                                        <p:tgtEl>
                                          <p:spTgt spid="287"/>
                                        </p:tgtEl>
                                        <p:attrNameLst>
                                          <p:attrName>style.visibility</p:attrName>
                                        </p:attrNameLst>
                                      </p:cBhvr>
                                      <p:to>
                                        <p:strVal val="visible"/>
                                      </p:to>
                                    </p:set>
                                    <p:animEffect filter="fade" transition="in">
                                      <p:cBhvr>
                                        <p:cTn dur="1000"/>
                                        <p:tgtEl>
                                          <p:spTgt spid="287"/>
                                        </p:tgtEl>
                                      </p:cBhvr>
                                    </p:animEffect>
                                  </p:childTnLst>
                                </p:cTn>
                              </p:par>
                              <p:par>
                                <p:cTn fill="hold" nodeType="withEffect" presetClass="entr" presetID="10" presetSubtype="0">
                                  <p:stCondLst>
                                    <p:cond delay="0"/>
                                  </p:stCondLst>
                                  <p:childTnLst>
                                    <p:set>
                                      <p:cBhvr>
                                        <p:cTn dur="1" fill="hold">
                                          <p:stCondLst>
                                            <p:cond delay="0"/>
                                          </p:stCondLst>
                                        </p:cTn>
                                        <p:tgtEl>
                                          <p:spTgt spid="288"/>
                                        </p:tgtEl>
                                        <p:attrNameLst>
                                          <p:attrName>style.visibility</p:attrName>
                                        </p:attrNameLst>
                                      </p:cBhvr>
                                      <p:to>
                                        <p:strVal val="visible"/>
                                      </p:to>
                                    </p:set>
                                    <p:animEffect filter="fade" transition="in">
                                      <p:cBhvr>
                                        <p:cTn dur="1000"/>
                                        <p:tgtEl>
                                          <p:spTgt spid="288"/>
                                        </p:tgtEl>
                                      </p:cBhvr>
                                    </p:animEffect>
                                  </p:childTnLst>
                                </p:cTn>
                              </p:par>
                              <p:par>
                                <p:cTn fill="hold" nodeType="withEffect" presetClass="entr" presetID="10" presetSubtype="0">
                                  <p:stCondLst>
                                    <p:cond delay="0"/>
                                  </p:stCondLst>
                                  <p:childTnLst>
                                    <p:set>
                                      <p:cBhvr>
                                        <p:cTn dur="1" fill="hold">
                                          <p:stCondLst>
                                            <p:cond delay="0"/>
                                          </p:stCondLst>
                                        </p:cTn>
                                        <p:tgtEl>
                                          <p:spTgt spid="289"/>
                                        </p:tgtEl>
                                        <p:attrNameLst>
                                          <p:attrName>style.visibility</p:attrName>
                                        </p:attrNameLst>
                                      </p:cBhvr>
                                      <p:to>
                                        <p:strVal val="visible"/>
                                      </p:to>
                                    </p:set>
                                    <p:animEffect filter="fade" transition="in">
                                      <p:cBhvr>
                                        <p:cTn dur="1000"/>
                                        <p:tgtEl>
                                          <p:spTgt spid="289"/>
                                        </p:tgtEl>
                                      </p:cBhvr>
                                    </p:animEffect>
                                  </p:childTnLst>
                                </p:cTn>
                              </p:par>
                              <p:par>
                                <p:cTn fill="hold" nodeType="withEffect" presetClass="entr" presetID="10" presetSubtype="0">
                                  <p:stCondLst>
                                    <p:cond delay="0"/>
                                  </p:stCondLst>
                                  <p:childTnLst>
                                    <p:set>
                                      <p:cBhvr>
                                        <p:cTn dur="1" fill="hold">
                                          <p:stCondLst>
                                            <p:cond delay="0"/>
                                          </p:stCondLst>
                                        </p:cTn>
                                        <p:tgtEl>
                                          <p:spTgt spid="290"/>
                                        </p:tgtEl>
                                        <p:attrNameLst>
                                          <p:attrName>style.visibility</p:attrName>
                                        </p:attrNameLst>
                                      </p:cBhvr>
                                      <p:to>
                                        <p:strVal val="visible"/>
                                      </p:to>
                                    </p:set>
                                    <p:animEffect filter="fade" transition="in">
                                      <p:cBhvr>
                                        <p:cTn dur="1000"/>
                                        <p:tgtEl>
                                          <p:spTgt spid="290"/>
                                        </p:tgtEl>
                                      </p:cBhvr>
                                    </p:animEffect>
                                  </p:childTnLst>
                                </p:cTn>
                              </p:par>
                              <p:par>
                                <p:cTn fill="hold" nodeType="withEffect" presetClass="entr" presetID="10" presetSubtype="0">
                                  <p:stCondLst>
                                    <p:cond delay="0"/>
                                  </p:stCondLst>
                                  <p:childTnLst>
                                    <p:set>
                                      <p:cBhvr>
                                        <p:cTn dur="1" fill="hold">
                                          <p:stCondLst>
                                            <p:cond delay="0"/>
                                          </p:stCondLst>
                                        </p:cTn>
                                        <p:tgtEl>
                                          <p:spTgt spid="291"/>
                                        </p:tgtEl>
                                        <p:attrNameLst>
                                          <p:attrName>style.visibility</p:attrName>
                                        </p:attrNameLst>
                                      </p:cBhvr>
                                      <p:to>
                                        <p:strVal val="visible"/>
                                      </p:to>
                                    </p:set>
                                    <p:animEffect filter="fade" transition="in">
                                      <p:cBhvr>
                                        <p:cTn dur="1000"/>
                                        <p:tgtEl>
                                          <p:spTgt spid="291"/>
                                        </p:tgtEl>
                                      </p:cBhvr>
                                    </p:animEffect>
                                  </p:childTnLst>
                                </p:cTn>
                              </p:par>
                              <p:par>
                                <p:cTn fill="hold" nodeType="withEffect" presetClass="entr" presetID="10" presetSubtype="0">
                                  <p:stCondLst>
                                    <p:cond delay="0"/>
                                  </p:stCondLst>
                                  <p:childTnLst>
                                    <p:set>
                                      <p:cBhvr>
                                        <p:cTn dur="1" fill="hold">
                                          <p:stCondLst>
                                            <p:cond delay="0"/>
                                          </p:stCondLst>
                                        </p:cTn>
                                        <p:tgtEl>
                                          <p:spTgt spid="292"/>
                                        </p:tgtEl>
                                        <p:attrNameLst>
                                          <p:attrName>style.visibility</p:attrName>
                                        </p:attrNameLst>
                                      </p:cBhvr>
                                      <p:to>
                                        <p:strVal val="visible"/>
                                      </p:to>
                                    </p:set>
                                    <p:animEffect filter="fade" transition="in">
                                      <p:cBhvr>
                                        <p:cTn dur="1000"/>
                                        <p:tgtEl>
                                          <p:spTgt spid="292"/>
                                        </p:tgtEl>
                                      </p:cBhvr>
                                    </p:animEffect>
                                  </p:childTnLst>
                                </p:cTn>
                              </p:par>
                              <p:par>
                                <p:cTn fill="hold" nodeType="withEffect" presetClass="entr" presetID="10" presetSubtype="0">
                                  <p:stCondLst>
                                    <p:cond delay="0"/>
                                  </p:stCondLst>
                                  <p:childTnLst>
                                    <p:set>
                                      <p:cBhvr>
                                        <p:cTn dur="1" fill="hold">
                                          <p:stCondLst>
                                            <p:cond delay="0"/>
                                          </p:stCondLst>
                                        </p:cTn>
                                        <p:tgtEl>
                                          <p:spTgt spid="293"/>
                                        </p:tgtEl>
                                        <p:attrNameLst>
                                          <p:attrName>style.visibility</p:attrName>
                                        </p:attrNameLst>
                                      </p:cBhvr>
                                      <p:to>
                                        <p:strVal val="visible"/>
                                      </p:to>
                                    </p:set>
                                    <p:animEffect filter="fade" transition="in">
                                      <p:cBhvr>
                                        <p:cTn dur="1000"/>
                                        <p:tgtEl>
                                          <p:spTgt spid="293"/>
                                        </p:tgtEl>
                                      </p:cBhvr>
                                    </p:animEffect>
                                  </p:childTnLst>
                                </p:cTn>
                              </p:par>
                              <p:par>
                                <p:cTn fill="hold" nodeType="withEffect" presetClass="entr" presetID="10" presetSubtype="0">
                                  <p:stCondLst>
                                    <p:cond delay="0"/>
                                  </p:stCondLst>
                                  <p:childTnLst>
                                    <p:set>
                                      <p:cBhvr>
                                        <p:cTn dur="1" fill="hold">
                                          <p:stCondLst>
                                            <p:cond delay="0"/>
                                          </p:stCondLst>
                                        </p:cTn>
                                        <p:tgtEl>
                                          <p:spTgt spid="294"/>
                                        </p:tgtEl>
                                        <p:attrNameLst>
                                          <p:attrName>style.visibility</p:attrName>
                                        </p:attrNameLst>
                                      </p:cBhvr>
                                      <p:to>
                                        <p:strVal val="visible"/>
                                      </p:to>
                                    </p:set>
                                    <p:animEffect filter="fade" transition="in">
                                      <p:cBhvr>
                                        <p:cTn dur="1000"/>
                                        <p:tgtEl>
                                          <p:spTgt spid="294"/>
                                        </p:tgtEl>
                                      </p:cBhvr>
                                    </p:animEffect>
                                  </p:childTnLst>
                                </p:cTn>
                              </p:par>
                              <p:par>
                                <p:cTn fill="hold" nodeType="withEffect" presetClass="entr" presetID="10" presetSubtype="0">
                                  <p:stCondLst>
                                    <p:cond delay="0"/>
                                  </p:stCondLst>
                                  <p:childTnLst>
                                    <p:set>
                                      <p:cBhvr>
                                        <p:cTn dur="1" fill="hold">
                                          <p:stCondLst>
                                            <p:cond delay="0"/>
                                          </p:stCondLst>
                                        </p:cTn>
                                        <p:tgtEl>
                                          <p:spTgt spid="295"/>
                                        </p:tgtEl>
                                        <p:attrNameLst>
                                          <p:attrName>style.visibility</p:attrName>
                                        </p:attrNameLst>
                                      </p:cBhvr>
                                      <p:to>
                                        <p:strVal val="visible"/>
                                      </p:to>
                                    </p:set>
                                    <p:animEffect filter="fade" transition="in">
                                      <p:cBhvr>
                                        <p:cTn dur="1000"/>
                                        <p:tgtEl>
                                          <p:spTgt spid="295"/>
                                        </p:tgtEl>
                                      </p:cBhvr>
                                    </p:animEffect>
                                  </p:childTnLst>
                                </p:cTn>
                              </p:par>
                              <p:par>
                                <p:cTn fill="hold" nodeType="withEffect" presetClass="entr" presetID="10" presetSubtype="0">
                                  <p:stCondLst>
                                    <p:cond delay="0"/>
                                  </p:stCondLst>
                                  <p:childTnLst>
                                    <p:set>
                                      <p:cBhvr>
                                        <p:cTn dur="1" fill="hold">
                                          <p:stCondLst>
                                            <p:cond delay="0"/>
                                          </p:stCondLst>
                                        </p:cTn>
                                        <p:tgtEl>
                                          <p:spTgt spid="296"/>
                                        </p:tgtEl>
                                        <p:attrNameLst>
                                          <p:attrName>style.visibility</p:attrName>
                                        </p:attrNameLst>
                                      </p:cBhvr>
                                      <p:to>
                                        <p:strVal val="visible"/>
                                      </p:to>
                                    </p:set>
                                    <p:animEffect filter="fade" transition="in">
                                      <p:cBhvr>
                                        <p:cTn dur="1000"/>
                                        <p:tgtEl>
                                          <p:spTgt spid="296"/>
                                        </p:tgtEl>
                                      </p:cBhvr>
                                    </p:animEffect>
                                  </p:childTnLst>
                                </p:cTn>
                              </p:par>
                              <p:par>
                                <p:cTn fill="hold" nodeType="withEffect" presetClass="entr" presetID="10" presetSubtype="0">
                                  <p:stCondLst>
                                    <p:cond delay="0"/>
                                  </p:stCondLst>
                                  <p:childTnLst>
                                    <p:set>
                                      <p:cBhvr>
                                        <p:cTn dur="1" fill="hold">
                                          <p:stCondLst>
                                            <p:cond delay="0"/>
                                          </p:stCondLst>
                                        </p:cTn>
                                        <p:tgtEl>
                                          <p:spTgt spid="297"/>
                                        </p:tgtEl>
                                        <p:attrNameLst>
                                          <p:attrName>style.visibility</p:attrName>
                                        </p:attrNameLst>
                                      </p:cBhvr>
                                      <p:to>
                                        <p:strVal val="visible"/>
                                      </p:to>
                                    </p:set>
                                    <p:animEffect filter="fade" transition="in">
                                      <p:cBhvr>
                                        <p:cTn dur="1000"/>
                                        <p:tgtEl>
                                          <p:spTgt spid="297"/>
                                        </p:tgtEl>
                                      </p:cBhvr>
                                    </p:animEffect>
                                  </p:childTnLst>
                                </p:cTn>
                              </p:par>
                              <p:par>
                                <p:cTn fill="hold" nodeType="withEffect" presetClass="entr" presetID="10" presetSubtype="0">
                                  <p:stCondLst>
                                    <p:cond delay="0"/>
                                  </p:stCondLst>
                                  <p:childTnLst>
                                    <p:set>
                                      <p:cBhvr>
                                        <p:cTn dur="1" fill="hold">
                                          <p:stCondLst>
                                            <p:cond delay="0"/>
                                          </p:stCondLst>
                                        </p:cTn>
                                        <p:tgtEl>
                                          <p:spTgt spid="298"/>
                                        </p:tgtEl>
                                        <p:attrNameLst>
                                          <p:attrName>style.visibility</p:attrName>
                                        </p:attrNameLst>
                                      </p:cBhvr>
                                      <p:to>
                                        <p:strVal val="visible"/>
                                      </p:to>
                                    </p:set>
                                    <p:animEffect filter="fade" transition="in">
                                      <p:cBhvr>
                                        <p:cTn dur="1000"/>
                                        <p:tgtEl>
                                          <p:spTgt spid="298"/>
                                        </p:tgtEl>
                                      </p:cBhvr>
                                    </p:animEffect>
                                  </p:childTnLst>
                                </p:cTn>
                              </p:par>
                              <p:par>
                                <p:cTn fill="hold" nodeType="withEffect" presetClass="entr" presetID="10" presetSubtype="0">
                                  <p:stCondLst>
                                    <p:cond delay="0"/>
                                  </p:stCondLst>
                                  <p:childTnLst>
                                    <p:set>
                                      <p:cBhvr>
                                        <p:cTn dur="1" fill="hold">
                                          <p:stCondLst>
                                            <p:cond delay="0"/>
                                          </p:stCondLst>
                                        </p:cTn>
                                        <p:tgtEl>
                                          <p:spTgt spid="299"/>
                                        </p:tgtEl>
                                        <p:attrNameLst>
                                          <p:attrName>style.visibility</p:attrName>
                                        </p:attrNameLst>
                                      </p:cBhvr>
                                      <p:to>
                                        <p:strVal val="visible"/>
                                      </p:to>
                                    </p:set>
                                    <p:animEffect filter="fade" transition="in">
                                      <p:cBhvr>
                                        <p:cTn dur="1000"/>
                                        <p:tgtEl>
                                          <p:spTgt spid="299"/>
                                        </p:tgtEl>
                                      </p:cBhvr>
                                    </p:animEffect>
                                  </p:childTnLst>
                                </p:cTn>
                              </p:par>
                              <p:par>
                                <p:cTn fill="hold" nodeType="withEffect" presetClass="entr" presetID="10" presetSubtype="0">
                                  <p:stCondLst>
                                    <p:cond delay="0"/>
                                  </p:stCondLst>
                                  <p:childTnLst>
                                    <p:set>
                                      <p:cBhvr>
                                        <p:cTn dur="1" fill="hold">
                                          <p:stCondLst>
                                            <p:cond delay="0"/>
                                          </p:stCondLst>
                                        </p:cTn>
                                        <p:tgtEl>
                                          <p:spTgt spid="300"/>
                                        </p:tgtEl>
                                        <p:attrNameLst>
                                          <p:attrName>style.visibility</p:attrName>
                                        </p:attrNameLst>
                                      </p:cBhvr>
                                      <p:to>
                                        <p:strVal val="visible"/>
                                      </p:to>
                                    </p:set>
                                    <p:animEffect filter="fade" transition="in">
                                      <p:cBhvr>
                                        <p:cTn dur="1000"/>
                                        <p:tgtEl>
                                          <p:spTgt spid="300"/>
                                        </p:tgtEl>
                                      </p:cBhvr>
                                    </p:animEffect>
                                  </p:childTnLst>
                                </p:cTn>
                              </p:par>
                              <p:par>
                                <p:cTn fill="hold" nodeType="withEffect" presetClass="entr" presetID="10" presetSubtype="0">
                                  <p:stCondLst>
                                    <p:cond delay="0"/>
                                  </p:stCondLst>
                                  <p:childTnLst>
                                    <p:set>
                                      <p:cBhvr>
                                        <p:cTn dur="1" fill="hold">
                                          <p:stCondLst>
                                            <p:cond delay="0"/>
                                          </p:stCondLst>
                                        </p:cTn>
                                        <p:tgtEl>
                                          <p:spTgt spid="301"/>
                                        </p:tgtEl>
                                        <p:attrNameLst>
                                          <p:attrName>style.visibility</p:attrName>
                                        </p:attrNameLst>
                                      </p:cBhvr>
                                      <p:to>
                                        <p:strVal val="visible"/>
                                      </p:to>
                                    </p:set>
                                    <p:animEffect filter="fade" transition="in">
                                      <p:cBhvr>
                                        <p:cTn dur="1000"/>
                                        <p:tgtEl>
                                          <p:spTgt spid="301"/>
                                        </p:tgtEl>
                                      </p:cBhvr>
                                    </p:animEffect>
                                  </p:childTnLst>
                                </p:cTn>
                              </p:par>
                              <p:par>
                                <p:cTn fill="hold" nodeType="withEffect" presetClass="entr" presetID="10" presetSubtype="0">
                                  <p:stCondLst>
                                    <p:cond delay="0"/>
                                  </p:stCondLst>
                                  <p:childTnLst>
                                    <p:set>
                                      <p:cBhvr>
                                        <p:cTn dur="1" fill="hold">
                                          <p:stCondLst>
                                            <p:cond delay="0"/>
                                          </p:stCondLst>
                                        </p:cTn>
                                        <p:tgtEl>
                                          <p:spTgt spid="302"/>
                                        </p:tgtEl>
                                        <p:attrNameLst>
                                          <p:attrName>style.visibility</p:attrName>
                                        </p:attrNameLst>
                                      </p:cBhvr>
                                      <p:to>
                                        <p:strVal val="visible"/>
                                      </p:to>
                                    </p:set>
                                    <p:animEffect filter="fade" transition="in">
                                      <p:cBhvr>
                                        <p:cTn dur="1000"/>
                                        <p:tgtEl>
                                          <p:spTgt spid="302"/>
                                        </p:tgtEl>
                                      </p:cBhvr>
                                    </p:animEffect>
                                  </p:childTnLst>
                                </p:cTn>
                              </p:par>
                              <p:par>
                                <p:cTn fill="hold" nodeType="withEffect" presetClass="entr" presetID="10" presetSubtype="0">
                                  <p:stCondLst>
                                    <p:cond delay="0"/>
                                  </p:stCondLst>
                                  <p:childTnLst>
                                    <p:set>
                                      <p:cBhvr>
                                        <p:cTn dur="1" fill="hold">
                                          <p:stCondLst>
                                            <p:cond delay="0"/>
                                          </p:stCondLst>
                                        </p:cTn>
                                        <p:tgtEl>
                                          <p:spTgt spid="303"/>
                                        </p:tgtEl>
                                        <p:attrNameLst>
                                          <p:attrName>style.visibility</p:attrName>
                                        </p:attrNameLst>
                                      </p:cBhvr>
                                      <p:to>
                                        <p:strVal val="visible"/>
                                      </p:to>
                                    </p:set>
                                    <p:animEffect filter="fade" transition="in">
                                      <p:cBhvr>
                                        <p:cTn dur="1000"/>
                                        <p:tgtEl>
                                          <p:spTgt spid="303"/>
                                        </p:tgtEl>
                                      </p:cBhvr>
                                    </p:animEffect>
                                  </p:childTnLst>
                                </p:cTn>
                              </p:par>
                              <p:par>
                                <p:cTn fill="hold" nodeType="withEffect" presetClass="entr" presetID="10" presetSubtype="0">
                                  <p:stCondLst>
                                    <p:cond delay="0"/>
                                  </p:stCondLst>
                                  <p:childTnLst>
                                    <p:set>
                                      <p:cBhvr>
                                        <p:cTn dur="1" fill="hold">
                                          <p:stCondLst>
                                            <p:cond delay="0"/>
                                          </p:stCondLst>
                                        </p:cTn>
                                        <p:tgtEl>
                                          <p:spTgt spid="304"/>
                                        </p:tgtEl>
                                        <p:attrNameLst>
                                          <p:attrName>style.visibility</p:attrName>
                                        </p:attrNameLst>
                                      </p:cBhvr>
                                      <p:to>
                                        <p:strVal val="visible"/>
                                      </p:to>
                                    </p:set>
                                    <p:animEffect filter="fade" transition="in">
                                      <p:cBhvr>
                                        <p:cTn dur="1000"/>
                                        <p:tgtEl>
                                          <p:spTgt spid="304"/>
                                        </p:tgtEl>
                                      </p:cBhvr>
                                    </p:animEffect>
                                  </p:childTnLst>
                                </p:cTn>
                              </p:par>
                              <p:par>
                                <p:cTn fill="hold" nodeType="withEffect" presetClass="entr" presetID="10" presetSubtype="0">
                                  <p:stCondLst>
                                    <p:cond delay="0"/>
                                  </p:stCondLst>
                                  <p:childTnLst>
                                    <p:set>
                                      <p:cBhvr>
                                        <p:cTn dur="1" fill="hold">
                                          <p:stCondLst>
                                            <p:cond delay="0"/>
                                          </p:stCondLst>
                                        </p:cTn>
                                        <p:tgtEl>
                                          <p:spTgt spid="305"/>
                                        </p:tgtEl>
                                        <p:attrNameLst>
                                          <p:attrName>style.visibility</p:attrName>
                                        </p:attrNameLst>
                                      </p:cBhvr>
                                      <p:to>
                                        <p:strVal val="visible"/>
                                      </p:to>
                                    </p:set>
                                    <p:animEffect filter="fade" transition="in">
                                      <p:cBhvr>
                                        <p:cTn dur="1000"/>
                                        <p:tgtEl>
                                          <p:spTgt spid="305"/>
                                        </p:tgtEl>
                                      </p:cBhvr>
                                    </p:animEffect>
                                  </p:childTnLst>
                                </p:cTn>
                              </p:par>
                              <p:par>
                                <p:cTn fill="hold" nodeType="withEffect" presetClass="entr" presetID="10" presetSubtype="0">
                                  <p:stCondLst>
                                    <p:cond delay="0"/>
                                  </p:stCondLst>
                                  <p:childTnLst>
                                    <p:set>
                                      <p:cBhvr>
                                        <p:cTn dur="1" fill="hold">
                                          <p:stCondLst>
                                            <p:cond delay="0"/>
                                          </p:stCondLst>
                                        </p:cTn>
                                        <p:tgtEl>
                                          <p:spTgt spid="306"/>
                                        </p:tgtEl>
                                        <p:attrNameLst>
                                          <p:attrName>style.visibility</p:attrName>
                                        </p:attrNameLst>
                                      </p:cBhvr>
                                      <p:to>
                                        <p:strVal val="visible"/>
                                      </p:to>
                                    </p:set>
                                    <p:animEffect filter="fade" transition="in">
                                      <p:cBhvr>
                                        <p:cTn dur="1000"/>
                                        <p:tgtEl>
                                          <p:spTgt spid="306"/>
                                        </p:tgtEl>
                                      </p:cBhvr>
                                    </p:animEffect>
                                  </p:childTnLst>
                                </p:cTn>
                              </p:par>
                              <p:par>
                                <p:cTn fill="hold" nodeType="withEffect" presetClass="entr" presetID="10" presetSubtype="0">
                                  <p:stCondLst>
                                    <p:cond delay="0"/>
                                  </p:stCondLst>
                                  <p:childTnLst>
                                    <p:set>
                                      <p:cBhvr>
                                        <p:cTn dur="1" fill="hold">
                                          <p:stCondLst>
                                            <p:cond delay="0"/>
                                          </p:stCondLst>
                                        </p:cTn>
                                        <p:tgtEl>
                                          <p:spTgt spid="307"/>
                                        </p:tgtEl>
                                        <p:attrNameLst>
                                          <p:attrName>style.visibility</p:attrName>
                                        </p:attrNameLst>
                                      </p:cBhvr>
                                      <p:to>
                                        <p:strVal val="visible"/>
                                      </p:to>
                                    </p:set>
                                    <p:animEffect filter="fade" transition="in">
                                      <p:cBhvr>
                                        <p:cTn dur="1000"/>
                                        <p:tgtEl>
                                          <p:spTgt spid="307"/>
                                        </p:tgtEl>
                                      </p:cBhvr>
                                    </p:animEffect>
                                  </p:childTnLst>
                                </p:cTn>
                              </p:par>
                              <p:par>
                                <p:cTn fill="hold" nodeType="withEffect" presetClass="entr" presetID="10" presetSubtype="0">
                                  <p:stCondLst>
                                    <p:cond delay="0"/>
                                  </p:stCondLst>
                                  <p:childTnLst>
                                    <p:set>
                                      <p:cBhvr>
                                        <p:cTn dur="1" fill="hold">
                                          <p:stCondLst>
                                            <p:cond delay="0"/>
                                          </p:stCondLst>
                                        </p:cTn>
                                        <p:tgtEl>
                                          <p:spTgt spid="308"/>
                                        </p:tgtEl>
                                        <p:attrNameLst>
                                          <p:attrName>style.visibility</p:attrName>
                                        </p:attrNameLst>
                                      </p:cBhvr>
                                      <p:to>
                                        <p:strVal val="visible"/>
                                      </p:to>
                                    </p:set>
                                    <p:animEffect filter="fade" transition="in">
                                      <p:cBhvr>
                                        <p:cTn dur="1000"/>
                                        <p:tgtEl>
                                          <p:spTgt spid="308"/>
                                        </p:tgtEl>
                                      </p:cBhvr>
                                    </p:animEffect>
                                  </p:childTnLst>
                                </p:cTn>
                              </p:par>
                              <p:par>
                                <p:cTn fill="hold" nodeType="withEffect" presetClass="entr" presetID="10" presetSubtype="0">
                                  <p:stCondLst>
                                    <p:cond delay="0"/>
                                  </p:stCondLst>
                                  <p:childTnLst>
                                    <p:set>
                                      <p:cBhvr>
                                        <p:cTn dur="1" fill="hold">
                                          <p:stCondLst>
                                            <p:cond delay="0"/>
                                          </p:stCondLst>
                                        </p:cTn>
                                        <p:tgtEl>
                                          <p:spTgt spid="309"/>
                                        </p:tgtEl>
                                        <p:attrNameLst>
                                          <p:attrName>style.visibility</p:attrName>
                                        </p:attrNameLst>
                                      </p:cBhvr>
                                      <p:to>
                                        <p:strVal val="visible"/>
                                      </p:to>
                                    </p:set>
                                    <p:animEffect filter="fade" transition="in">
                                      <p:cBhvr>
                                        <p:cTn dur="1000"/>
                                        <p:tgtEl>
                                          <p:spTgt spid="309"/>
                                        </p:tgtEl>
                                      </p:cBhvr>
                                    </p:animEffect>
                                  </p:childTnLst>
                                </p:cTn>
                              </p:par>
                              <p:par>
                                <p:cTn fill="hold" nodeType="withEffect" presetClass="entr" presetID="10" presetSubtype="0">
                                  <p:stCondLst>
                                    <p:cond delay="0"/>
                                  </p:stCondLst>
                                  <p:childTnLst>
                                    <p:set>
                                      <p:cBhvr>
                                        <p:cTn dur="1" fill="hold">
                                          <p:stCondLst>
                                            <p:cond delay="0"/>
                                          </p:stCondLst>
                                        </p:cTn>
                                        <p:tgtEl>
                                          <p:spTgt spid="310"/>
                                        </p:tgtEl>
                                        <p:attrNameLst>
                                          <p:attrName>style.visibility</p:attrName>
                                        </p:attrNameLst>
                                      </p:cBhvr>
                                      <p:to>
                                        <p:strVal val="visible"/>
                                      </p:to>
                                    </p:set>
                                    <p:animEffect filter="fade" transition="in">
                                      <p:cBhvr>
                                        <p:cTn dur="1000"/>
                                        <p:tgtEl>
                                          <p:spTgt spid="310"/>
                                        </p:tgtEl>
                                      </p:cBhvr>
                                    </p:animEffect>
                                  </p:childTnLst>
                                </p:cTn>
                              </p:par>
                              <p:par>
                                <p:cTn fill="hold" nodeType="withEffect" presetClass="entr" presetID="10" presetSubtype="0">
                                  <p:stCondLst>
                                    <p:cond delay="0"/>
                                  </p:stCondLst>
                                  <p:childTnLst>
                                    <p:set>
                                      <p:cBhvr>
                                        <p:cTn dur="1" fill="hold">
                                          <p:stCondLst>
                                            <p:cond delay="0"/>
                                          </p:stCondLst>
                                        </p:cTn>
                                        <p:tgtEl>
                                          <p:spTgt spid="311"/>
                                        </p:tgtEl>
                                        <p:attrNameLst>
                                          <p:attrName>style.visibility</p:attrName>
                                        </p:attrNameLst>
                                      </p:cBhvr>
                                      <p:to>
                                        <p:strVal val="visible"/>
                                      </p:to>
                                    </p:set>
                                    <p:animEffect filter="fade" transition="in">
                                      <p:cBhvr>
                                        <p:cTn dur="1000"/>
                                        <p:tgtEl>
                                          <p:spTgt spid="311"/>
                                        </p:tgtEl>
                                      </p:cBhvr>
                                    </p:animEffect>
                                  </p:childTnLst>
                                </p:cTn>
                              </p:par>
                              <p:par>
                                <p:cTn fill="hold" nodeType="withEffect" presetClass="entr" presetID="10" presetSubtype="0">
                                  <p:stCondLst>
                                    <p:cond delay="0"/>
                                  </p:stCondLst>
                                  <p:childTnLst>
                                    <p:set>
                                      <p:cBhvr>
                                        <p:cTn dur="1" fill="hold">
                                          <p:stCondLst>
                                            <p:cond delay="0"/>
                                          </p:stCondLst>
                                        </p:cTn>
                                        <p:tgtEl>
                                          <p:spTgt spid="312"/>
                                        </p:tgtEl>
                                        <p:attrNameLst>
                                          <p:attrName>style.visibility</p:attrName>
                                        </p:attrNameLst>
                                      </p:cBhvr>
                                      <p:to>
                                        <p:strVal val="visible"/>
                                      </p:to>
                                    </p:set>
                                    <p:animEffect filter="fade" transition="in">
                                      <p:cBhvr>
                                        <p:cTn dur="1000"/>
                                        <p:tgtEl>
                                          <p:spTgt spid="312"/>
                                        </p:tgtEl>
                                      </p:cBhvr>
                                    </p:animEffect>
                                  </p:childTnLst>
                                </p:cTn>
                              </p:par>
                              <p:par>
                                <p:cTn fill="hold" nodeType="withEffect" presetClass="entr" presetID="10" presetSubtype="0">
                                  <p:stCondLst>
                                    <p:cond delay="0"/>
                                  </p:stCondLst>
                                  <p:childTnLst>
                                    <p:set>
                                      <p:cBhvr>
                                        <p:cTn dur="1" fill="hold">
                                          <p:stCondLst>
                                            <p:cond delay="0"/>
                                          </p:stCondLst>
                                        </p:cTn>
                                        <p:tgtEl>
                                          <p:spTgt spid="313"/>
                                        </p:tgtEl>
                                        <p:attrNameLst>
                                          <p:attrName>style.visibility</p:attrName>
                                        </p:attrNameLst>
                                      </p:cBhvr>
                                      <p:to>
                                        <p:strVal val="visible"/>
                                      </p:to>
                                    </p:set>
                                    <p:animEffect filter="fade" transition="in">
                                      <p:cBhvr>
                                        <p:cTn dur="1000"/>
                                        <p:tgtEl>
                                          <p:spTgt spid="313"/>
                                        </p:tgtEl>
                                      </p:cBhvr>
                                    </p:animEffect>
                                  </p:childTnLst>
                                </p:cTn>
                              </p:par>
                              <p:par>
                                <p:cTn fill="hold" nodeType="withEffect" presetClass="entr" presetID="10" presetSubtype="0">
                                  <p:stCondLst>
                                    <p:cond delay="0"/>
                                  </p:stCondLst>
                                  <p:childTnLst>
                                    <p:set>
                                      <p:cBhvr>
                                        <p:cTn dur="1" fill="hold">
                                          <p:stCondLst>
                                            <p:cond delay="0"/>
                                          </p:stCondLst>
                                        </p:cTn>
                                        <p:tgtEl>
                                          <p:spTgt spid="314"/>
                                        </p:tgtEl>
                                        <p:attrNameLst>
                                          <p:attrName>style.visibility</p:attrName>
                                        </p:attrNameLst>
                                      </p:cBhvr>
                                      <p:to>
                                        <p:strVal val="visible"/>
                                      </p:to>
                                    </p:set>
                                    <p:animEffect filter="fade" transition="in">
                                      <p:cBhvr>
                                        <p:cTn dur="1000"/>
                                        <p:tgtEl>
                                          <p:spTgt spid="314"/>
                                        </p:tgtEl>
                                      </p:cBhvr>
                                    </p:animEffect>
                                  </p:childTnLst>
                                </p:cTn>
                              </p:par>
                              <p:par>
                                <p:cTn fill="hold" nodeType="withEffect" presetClass="entr" presetID="10" presetSubtype="0">
                                  <p:stCondLst>
                                    <p:cond delay="0"/>
                                  </p:stCondLst>
                                  <p:childTnLst>
                                    <p:set>
                                      <p:cBhvr>
                                        <p:cTn dur="1" fill="hold">
                                          <p:stCondLst>
                                            <p:cond delay="0"/>
                                          </p:stCondLst>
                                        </p:cTn>
                                        <p:tgtEl>
                                          <p:spTgt spid="315"/>
                                        </p:tgtEl>
                                        <p:attrNameLst>
                                          <p:attrName>style.visibility</p:attrName>
                                        </p:attrNameLst>
                                      </p:cBhvr>
                                      <p:to>
                                        <p:strVal val="visible"/>
                                      </p:to>
                                    </p:set>
                                    <p:animEffect filter="fade" transition="in">
                                      <p:cBhvr>
                                        <p:cTn dur="1000"/>
                                        <p:tgtEl>
                                          <p:spTgt spid="315"/>
                                        </p:tgtEl>
                                      </p:cBhvr>
                                    </p:animEffect>
                                  </p:childTnLst>
                                </p:cTn>
                              </p:par>
                              <p:par>
                                <p:cTn fill="hold" nodeType="withEffect" presetClass="entr" presetID="10" presetSubtype="0">
                                  <p:stCondLst>
                                    <p:cond delay="0"/>
                                  </p:stCondLst>
                                  <p:childTnLst>
                                    <p:set>
                                      <p:cBhvr>
                                        <p:cTn dur="1" fill="hold">
                                          <p:stCondLst>
                                            <p:cond delay="0"/>
                                          </p:stCondLst>
                                        </p:cTn>
                                        <p:tgtEl>
                                          <p:spTgt spid="316"/>
                                        </p:tgtEl>
                                        <p:attrNameLst>
                                          <p:attrName>style.visibility</p:attrName>
                                        </p:attrNameLst>
                                      </p:cBhvr>
                                      <p:to>
                                        <p:strVal val="visible"/>
                                      </p:to>
                                    </p:set>
                                    <p:animEffect filter="fade" transition="in">
                                      <p:cBhvr>
                                        <p:cTn dur="1000"/>
                                        <p:tgtEl>
                                          <p:spTgt spid="316"/>
                                        </p:tgtEl>
                                      </p:cBhvr>
                                    </p:animEffect>
                                  </p:childTnLst>
                                </p:cTn>
                              </p:par>
                              <p:par>
                                <p:cTn fill="hold" nodeType="withEffect" presetClass="entr" presetID="10" presetSubtype="0">
                                  <p:stCondLst>
                                    <p:cond delay="0"/>
                                  </p:stCondLst>
                                  <p:childTnLst>
                                    <p:set>
                                      <p:cBhvr>
                                        <p:cTn dur="1" fill="hold">
                                          <p:stCondLst>
                                            <p:cond delay="0"/>
                                          </p:stCondLst>
                                        </p:cTn>
                                        <p:tgtEl>
                                          <p:spTgt spid="317"/>
                                        </p:tgtEl>
                                        <p:attrNameLst>
                                          <p:attrName>style.visibility</p:attrName>
                                        </p:attrNameLst>
                                      </p:cBhvr>
                                      <p:to>
                                        <p:strVal val="visible"/>
                                      </p:to>
                                    </p:set>
                                    <p:animEffect filter="fade" transition="in">
                                      <p:cBhvr>
                                        <p:cTn dur="1000"/>
                                        <p:tgtEl>
                                          <p:spTgt spid="317"/>
                                        </p:tgtEl>
                                      </p:cBhvr>
                                    </p:animEffect>
                                  </p:childTnLst>
                                </p:cTn>
                              </p:par>
                              <p:par>
                                <p:cTn fill="hold" nodeType="withEffect" presetClass="entr" presetID="10" presetSubtype="0">
                                  <p:stCondLst>
                                    <p:cond delay="0"/>
                                  </p:stCondLst>
                                  <p:childTnLst>
                                    <p:set>
                                      <p:cBhvr>
                                        <p:cTn dur="1" fill="hold">
                                          <p:stCondLst>
                                            <p:cond delay="0"/>
                                          </p:stCondLst>
                                        </p:cTn>
                                        <p:tgtEl>
                                          <p:spTgt spid="318"/>
                                        </p:tgtEl>
                                        <p:attrNameLst>
                                          <p:attrName>style.visibility</p:attrName>
                                        </p:attrNameLst>
                                      </p:cBhvr>
                                      <p:to>
                                        <p:strVal val="visible"/>
                                      </p:to>
                                    </p:set>
                                    <p:animEffect filter="fade" transition="in">
                                      <p:cBhvr>
                                        <p:cTn dur="1000"/>
                                        <p:tgtEl>
                                          <p:spTgt spid="318"/>
                                        </p:tgtEl>
                                      </p:cBhvr>
                                    </p:animEffect>
                                  </p:childTnLst>
                                </p:cTn>
                              </p:par>
                              <p:par>
                                <p:cTn fill="hold" nodeType="withEffect" presetClass="entr" presetID="10" presetSubtype="0">
                                  <p:stCondLst>
                                    <p:cond delay="0"/>
                                  </p:stCondLst>
                                  <p:childTnLst>
                                    <p:set>
                                      <p:cBhvr>
                                        <p:cTn dur="1" fill="hold">
                                          <p:stCondLst>
                                            <p:cond delay="0"/>
                                          </p:stCondLst>
                                        </p:cTn>
                                        <p:tgtEl>
                                          <p:spTgt spid="319"/>
                                        </p:tgtEl>
                                        <p:attrNameLst>
                                          <p:attrName>style.visibility</p:attrName>
                                        </p:attrNameLst>
                                      </p:cBhvr>
                                      <p:to>
                                        <p:strVal val="visible"/>
                                      </p:to>
                                    </p:set>
                                    <p:animEffect filter="fade" transition="in">
                                      <p:cBhvr>
                                        <p:cTn dur="1000"/>
                                        <p:tgtEl>
                                          <p:spTgt spid="319"/>
                                        </p:tgtEl>
                                      </p:cBhvr>
                                    </p:animEffect>
                                  </p:childTnLst>
                                </p:cTn>
                              </p:par>
                              <p:par>
                                <p:cTn fill="hold" nodeType="withEffect" presetClass="entr" presetID="10" presetSubtype="0">
                                  <p:stCondLst>
                                    <p:cond delay="0"/>
                                  </p:stCondLst>
                                  <p:childTnLst>
                                    <p:set>
                                      <p:cBhvr>
                                        <p:cTn dur="1" fill="hold">
                                          <p:stCondLst>
                                            <p:cond delay="0"/>
                                          </p:stCondLst>
                                        </p:cTn>
                                        <p:tgtEl>
                                          <p:spTgt spid="320"/>
                                        </p:tgtEl>
                                        <p:attrNameLst>
                                          <p:attrName>style.visibility</p:attrName>
                                        </p:attrNameLst>
                                      </p:cBhvr>
                                      <p:to>
                                        <p:strVal val="visible"/>
                                      </p:to>
                                    </p:set>
                                    <p:animEffect filter="fade" transition="in">
                                      <p:cBhvr>
                                        <p:cTn dur="1000"/>
                                        <p:tgtEl>
                                          <p:spTgt spid="320"/>
                                        </p:tgtEl>
                                      </p:cBhvr>
                                    </p:animEffect>
                                  </p:childTnLst>
                                </p:cTn>
                              </p:par>
                              <p:par>
                                <p:cTn fill="hold" nodeType="withEffect" presetClass="entr" presetID="10" presetSubtype="0">
                                  <p:stCondLst>
                                    <p:cond delay="0"/>
                                  </p:stCondLst>
                                  <p:childTnLst>
                                    <p:set>
                                      <p:cBhvr>
                                        <p:cTn dur="1" fill="hold">
                                          <p:stCondLst>
                                            <p:cond delay="0"/>
                                          </p:stCondLst>
                                        </p:cTn>
                                        <p:tgtEl>
                                          <p:spTgt spid="321"/>
                                        </p:tgtEl>
                                        <p:attrNameLst>
                                          <p:attrName>style.visibility</p:attrName>
                                        </p:attrNameLst>
                                      </p:cBhvr>
                                      <p:to>
                                        <p:strVal val="visible"/>
                                      </p:to>
                                    </p:set>
                                    <p:animEffect filter="fade" transition="in">
                                      <p:cBhvr>
                                        <p:cTn dur="1000"/>
                                        <p:tgtEl>
                                          <p:spTgt spid="321"/>
                                        </p:tgtEl>
                                      </p:cBhvr>
                                    </p:animEffect>
                                  </p:childTnLst>
                                </p:cTn>
                              </p:par>
                              <p:par>
                                <p:cTn fill="hold" nodeType="withEffect" presetClass="entr" presetID="10" presetSubtype="0">
                                  <p:stCondLst>
                                    <p:cond delay="0"/>
                                  </p:stCondLst>
                                  <p:childTnLst>
                                    <p:set>
                                      <p:cBhvr>
                                        <p:cTn dur="1" fill="hold">
                                          <p:stCondLst>
                                            <p:cond delay="0"/>
                                          </p:stCondLst>
                                        </p:cTn>
                                        <p:tgtEl>
                                          <p:spTgt spid="322"/>
                                        </p:tgtEl>
                                        <p:attrNameLst>
                                          <p:attrName>style.visibility</p:attrName>
                                        </p:attrNameLst>
                                      </p:cBhvr>
                                      <p:to>
                                        <p:strVal val="visible"/>
                                      </p:to>
                                    </p:set>
                                    <p:animEffect filter="fade" transition="in">
                                      <p:cBhvr>
                                        <p:cTn dur="1000"/>
                                        <p:tgtEl>
                                          <p:spTgt spid="322"/>
                                        </p:tgtEl>
                                      </p:cBhvr>
                                    </p:animEffect>
                                  </p:childTnLst>
                                </p:cTn>
                              </p:par>
                              <p:par>
                                <p:cTn fill="hold" nodeType="withEffect" presetClass="entr" presetID="10" presetSubtype="0">
                                  <p:stCondLst>
                                    <p:cond delay="0"/>
                                  </p:stCondLst>
                                  <p:childTnLst>
                                    <p:set>
                                      <p:cBhvr>
                                        <p:cTn dur="1" fill="hold">
                                          <p:stCondLst>
                                            <p:cond delay="0"/>
                                          </p:stCondLst>
                                        </p:cTn>
                                        <p:tgtEl>
                                          <p:spTgt spid="323"/>
                                        </p:tgtEl>
                                        <p:attrNameLst>
                                          <p:attrName>style.visibility</p:attrName>
                                        </p:attrNameLst>
                                      </p:cBhvr>
                                      <p:to>
                                        <p:strVal val="visible"/>
                                      </p:to>
                                    </p:set>
                                    <p:animEffect filter="fade" transition="in">
                                      <p:cBhvr>
                                        <p:cTn dur="1000"/>
                                        <p:tgtEl>
                                          <p:spTgt spid="323"/>
                                        </p:tgtEl>
                                      </p:cBhvr>
                                    </p:animEffect>
                                  </p:childTnLst>
                                </p:cTn>
                              </p:par>
                              <p:par>
                                <p:cTn fill="hold" nodeType="withEffect" presetClass="entr" presetID="10" presetSubtype="0">
                                  <p:stCondLst>
                                    <p:cond delay="0"/>
                                  </p:stCondLst>
                                  <p:childTnLst>
                                    <p:set>
                                      <p:cBhvr>
                                        <p:cTn dur="1" fill="hold">
                                          <p:stCondLst>
                                            <p:cond delay="0"/>
                                          </p:stCondLst>
                                        </p:cTn>
                                        <p:tgtEl>
                                          <p:spTgt spid="324"/>
                                        </p:tgtEl>
                                        <p:attrNameLst>
                                          <p:attrName>style.visibility</p:attrName>
                                        </p:attrNameLst>
                                      </p:cBhvr>
                                      <p:to>
                                        <p:strVal val="visible"/>
                                      </p:to>
                                    </p:set>
                                    <p:animEffect filter="fade" transition="in">
                                      <p:cBhvr>
                                        <p:cTn dur="1000"/>
                                        <p:tgtEl>
                                          <p:spTgt spid="324"/>
                                        </p:tgtEl>
                                      </p:cBhvr>
                                    </p:animEffect>
                                  </p:childTnLst>
                                </p:cTn>
                              </p:par>
                              <p:par>
                                <p:cTn fill="hold" nodeType="withEffect" presetClass="entr" presetID="10" presetSubtype="0">
                                  <p:stCondLst>
                                    <p:cond delay="0"/>
                                  </p:stCondLst>
                                  <p:childTnLst>
                                    <p:set>
                                      <p:cBhvr>
                                        <p:cTn dur="1" fill="hold">
                                          <p:stCondLst>
                                            <p:cond delay="0"/>
                                          </p:stCondLst>
                                        </p:cTn>
                                        <p:tgtEl>
                                          <p:spTgt spid="325"/>
                                        </p:tgtEl>
                                        <p:attrNameLst>
                                          <p:attrName>style.visibility</p:attrName>
                                        </p:attrNameLst>
                                      </p:cBhvr>
                                      <p:to>
                                        <p:strVal val="visible"/>
                                      </p:to>
                                    </p:set>
                                    <p:animEffect filter="fade" transition="in">
                                      <p:cBhvr>
                                        <p:cTn dur="1000"/>
                                        <p:tgtEl>
                                          <p:spTgt spid="325"/>
                                        </p:tgtEl>
                                      </p:cBhvr>
                                    </p:animEffect>
                                  </p:childTnLst>
                                </p:cTn>
                              </p:par>
                              <p:par>
                                <p:cTn fill="hold" nodeType="withEffect" presetClass="entr" presetID="10" presetSubtype="0">
                                  <p:stCondLst>
                                    <p:cond delay="0"/>
                                  </p:stCondLst>
                                  <p:childTnLst>
                                    <p:set>
                                      <p:cBhvr>
                                        <p:cTn dur="1" fill="hold">
                                          <p:stCondLst>
                                            <p:cond delay="0"/>
                                          </p:stCondLst>
                                        </p:cTn>
                                        <p:tgtEl>
                                          <p:spTgt spid="326"/>
                                        </p:tgtEl>
                                        <p:attrNameLst>
                                          <p:attrName>style.visibility</p:attrName>
                                        </p:attrNameLst>
                                      </p:cBhvr>
                                      <p:to>
                                        <p:strVal val="visible"/>
                                      </p:to>
                                    </p:set>
                                    <p:animEffect filter="fade" transition="in">
                                      <p:cBhvr>
                                        <p:cTn dur="1000"/>
                                        <p:tgtEl>
                                          <p:spTgt spid="326"/>
                                        </p:tgtEl>
                                      </p:cBhvr>
                                    </p:animEffect>
                                  </p:childTnLst>
                                </p:cTn>
                              </p:par>
                              <p:par>
                                <p:cTn fill="hold" nodeType="withEffect" presetClass="entr" presetID="10" presetSubtype="0">
                                  <p:stCondLst>
                                    <p:cond delay="0"/>
                                  </p:stCondLst>
                                  <p:childTnLst>
                                    <p:set>
                                      <p:cBhvr>
                                        <p:cTn dur="1" fill="hold">
                                          <p:stCondLst>
                                            <p:cond delay="0"/>
                                          </p:stCondLst>
                                        </p:cTn>
                                        <p:tgtEl>
                                          <p:spTgt spid="327"/>
                                        </p:tgtEl>
                                        <p:attrNameLst>
                                          <p:attrName>style.visibility</p:attrName>
                                        </p:attrNameLst>
                                      </p:cBhvr>
                                      <p:to>
                                        <p:strVal val="visible"/>
                                      </p:to>
                                    </p:set>
                                    <p:animEffect filter="fade" transition="in">
                                      <p:cBhvr>
                                        <p:cTn dur="1000"/>
                                        <p:tgtEl>
                                          <p:spTgt spid="327"/>
                                        </p:tgtEl>
                                      </p:cBhvr>
                                    </p:animEffect>
                                  </p:childTnLst>
                                </p:cTn>
                              </p:par>
                              <p:par>
                                <p:cTn fill="hold" nodeType="withEffect" presetClass="entr" presetID="10" presetSubtype="0">
                                  <p:stCondLst>
                                    <p:cond delay="0"/>
                                  </p:stCondLst>
                                  <p:childTnLst>
                                    <p:set>
                                      <p:cBhvr>
                                        <p:cTn dur="1" fill="hold">
                                          <p:stCondLst>
                                            <p:cond delay="0"/>
                                          </p:stCondLst>
                                        </p:cTn>
                                        <p:tgtEl>
                                          <p:spTgt spid="328"/>
                                        </p:tgtEl>
                                        <p:attrNameLst>
                                          <p:attrName>style.visibility</p:attrName>
                                        </p:attrNameLst>
                                      </p:cBhvr>
                                      <p:to>
                                        <p:strVal val="visible"/>
                                      </p:to>
                                    </p:set>
                                    <p:animEffect filter="fade" transition="in">
                                      <p:cBhvr>
                                        <p:cTn dur="1000"/>
                                        <p:tgtEl>
                                          <p:spTgt spid="328"/>
                                        </p:tgtEl>
                                      </p:cBhvr>
                                    </p:animEffect>
                                  </p:childTnLst>
                                </p:cTn>
                              </p:par>
                              <p:par>
                                <p:cTn fill="hold" nodeType="withEffect" presetClass="entr" presetID="10" presetSubtype="0">
                                  <p:stCondLst>
                                    <p:cond delay="0"/>
                                  </p:stCondLst>
                                  <p:childTnLst>
                                    <p:set>
                                      <p:cBhvr>
                                        <p:cTn dur="1" fill="hold">
                                          <p:stCondLst>
                                            <p:cond delay="0"/>
                                          </p:stCondLst>
                                        </p:cTn>
                                        <p:tgtEl>
                                          <p:spTgt spid="329"/>
                                        </p:tgtEl>
                                        <p:attrNameLst>
                                          <p:attrName>style.visibility</p:attrName>
                                        </p:attrNameLst>
                                      </p:cBhvr>
                                      <p:to>
                                        <p:strVal val="visible"/>
                                      </p:to>
                                    </p:set>
                                    <p:animEffect filter="fade" transition="in">
                                      <p:cBhvr>
                                        <p:cTn dur="1000"/>
                                        <p:tgtEl>
                                          <p:spTgt spid="329"/>
                                        </p:tgtEl>
                                      </p:cBhvr>
                                    </p:animEffect>
                                  </p:childTnLst>
                                </p:cTn>
                              </p:par>
                              <p:par>
                                <p:cTn fill="hold" nodeType="withEffect" presetClass="entr" presetID="10" presetSubtype="0">
                                  <p:stCondLst>
                                    <p:cond delay="0"/>
                                  </p:stCondLst>
                                  <p:childTnLst>
                                    <p:set>
                                      <p:cBhvr>
                                        <p:cTn dur="1" fill="hold">
                                          <p:stCondLst>
                                            <p:cond delay="0"/>
                                          </p:stCondLst>
                                        </p:cTn>
                                        <p:tgtEl>
                                          <p:spTgt spid="330"/>
                                        </p:tgtEl>
                                        <p:attrNameLst>
                                          <p:attrName>style.visibility</p:attrName>
                                        </p:attrNameLst>
                                      </p:cBhvr>
                                      <p:to>
                                        <p:strVal val="visible"/>
                                      </p:to>
                                    </p:set>
                                    <p:animEffect filter="fade" transition="in">
                                      <p:cBhvr>
                                        <p:cTn dur="1000"/>
                                        <p:tgtEl>
                                          <p:spTgt spid="330"/>
                                        </p:tgtEl>
                                      </p:cBhvr>
                                    </p:animEffect>
                                  </p:childTnLst>
                                </p:cTn>
                              </p:par>
                              <p:par>
                                <p:cTn fill="hold" nodeType="withEffect" presetClass="entr" presetID="10" presetSubtype="0">
                                  <p:stCondLst>
                                    <p:cond delay="0"/>
                                  </p:stCondLst>
                                  <p:childTnLst>
                                    <p:set>
                                      <p:cBhvr>
                                        <p:cTn dur="1" fill="hold">
                                          <p:stCondLst>
                                            <p:cond delay="0"/>
                                          </p:stCondLst>
                                        </p:cTn>
                                        <p:tgtEl>
                                          <p:spTgt spid="331"/>
                                        </p:tgtEl>
                                        <p:attrNameLst>
                                          <p:attrName>style.visibility</p:attrName>
                                        </p:attrNameLst>
                                      </p:cBhvr>
                                      <p:to>
                                        <p:strVal val="visible"/>
                                      </p:to>
                                    </p:set>
                                    <p:animEffect filter="fade" transition="in">
                                      <p:cBhvr>
                                        <p:cTn dur="1000"/>
                                        <p:tgtEl>
                                          <p:spTgt spid="331"/>
                                        </p:tgtEl>
                                      </p:cBhvr>
                                    </p:animEffect>
                                  </p:childTnLst>
                                </p:cTn>
                              </p:par>
                              <p:par>
                                <p:cTn fill="hold" nodeType="withEffect" presetClass="entr" presetID="10" presetSubtype="0">
                                  <p:stCondLst>
                                    <p:cond delay="0"/>
                                  </p:stCondLst>
                                  <p:childTnLst>
                                    <p:set>
                                      <p:cBhvr>
                                        <p:cTn dur="1" fill="hold">
                                          <p:stCondLst>
                                            <p:cond delay="0"/>
                                          </p:stCondLst>
                                        </p:cTn>
                                        <p:tgtEl>
                                          <p:spTgt spid="332"/>
                                        </p:tgtEl>
                                        <p:attrNameLst>
                                          <p:attrName>style.visibility</p:attrName>
                                        </p:attrNameLst>
                                      </p:cBhvr>
                                      <p:to>
                                        <p:strVal val="visible"/>
                                      </p:to>
                                    </p:set>
                                    <p:animEffect filter="fade" transition="in">
                                      <p:cBhvr>
                                        <p:cTn dur="1000"/>
                                        <p:tgtEl>
                                          <p:spTgt spid="332"/>
                                        </p:tgtEl>
                                      </p:cBhvr>
                                    </p:animEffect>
                                  </p:childTnLst>
                                </p:cTn>
                              </p:par>
                              <p:par>
                                <p:cTn fill="hold" nodeType="withEffect" presetClass="entr" presetID="10" presetSubtype="0">
                                  <p:stCondLst>
                                    <p:cond delay="0"/>
                                  </p:stCondLst>
                                  <p:childTnLst>
                                    <p:set>
                                      <p:cBhvr>
                                        <p:cTn dur="1" fill="hold">
                                          <p:stCondLst>
                                            <p:cond delay="0"/>
                                          </p:stCondLst>
                                        </p:cTn>
                                        <p:tgtEl>
                                          <p:spTgt spid="333"/>
                                        </p:tgtEl>
                                        <p:attrNameLst>
                                          <p:attrName>style.visibility</p:attrName>
                                        </p:attrNameLst>
                                      </p:cBhvr>
                                      <p:to>
                                        <p:strVal val="visible"/>
                                      </p:to>
                                    </p:set>
                                    <p:animEffect filter="fade" transition="in">
                                      <p:cBhvr>
                                        <p:cTn dur="1000"/>
                                        <p:tgtEl>
                                          <p:spTgt spid="333"/>
                                        </p:tgtEl>
                                      </p:cBhvr>
                                    </p:animEffect>
                                  </p:childTnLst>
                                </p:cTn>
                              </p:par>
                              <p:par>
                                <p:cTn fill="hold" nodeType="withEffect" presetClass="entr" presetID="10" presetSubtype="0">
                                  <p:stCondLst>
                                    <p:cond delay="0"/>
                                  </p:stCondLst>
                                  <p:childTnLst>
                                    <p:set>
                                      <p:cBhvr>
                                        <p:cTn dur="1" fill="hold">
                                          <p:stCondLst>
                                            <p:cond delay="0"/>
                                          </p:stCondLst>
                                        </p:cTn>
                                        <p:tgtEl>
                                          <p:spTgt spid="334"/>
                                        </p:tgtEl>
                                        <p:attrNameLst>
                                          <p:attrName>style.visibility</p:attrName>
                                        </p:attrNameLst>
                                      </p:cBhvr>
                                      <p:to>
                                        <p:strVal val="visible"/>
                                      </p:to>
                                    </p:set>
                                    <p:animEffect filter="fade" transition="in">
                                      <p:cBhvr>
                                        <p:cTn dur="1000"/>
                                        <p:tgtEl>
                                          <p:spTgt spid="334"/>
                                        </p:tgtEl>
                                      </p:cBhvr>
                                    </p:animEffect>
                                  </p:childTnLst>
                                </p:cTn>
                              </p:par>
                              <p:par>
                                <p:cTn fill="hold" nodeType="withEffect" presetClass="entr" presetID="10" presetSubtype="0">
                                  <p:stCondLst>
                                    <p:cond delay="0"/>
                                  </p:stCondLst>
                                  <p:childTnLst>
                                    <p:set>
                                      <p:cBhvr>
                                        <p:cTn dur="1" fill="hold">
                                          <p:stCondLst>
                                            <p:cond delay="0"/>
                                          </p:stCondLst>
                                        </p:cTn>
                                        <p:tgtEl>
                                          <p:spTgt spid="335"/>
                                        </p:tgtEl>
                                        <p:attrNameLst>
                                          <p:attrName>style.visibility</p:attrName>
                                        </p:attrNameLst>
                                      </p:cBhvr>
                                      <p:to>
                                        <p:strVal val="visible"/>
                                      </p:to>
                                    </p:set>
                                    <p:animEffect filter="fade" transition="in">
                                      <p:cBhvr>
                                        <p:cTn dur="1000"/>
                                        <p:tgtEl>
                                          <p:spTgt spid="335"/>
                                        </p:tgtEl>
                                      </p:cBhvr>
                                    </p:animEffect>
                                  </p:childTnLst>
                                </p:cTn>
                              </p:par>
                              <p:par>
                                <p:cTn fill="hold" nodeType="withEffect" presetClass="entr" presetID="10" presetSubtype="0">
                                  <p:stCondLst>
                                    <p:cond delay="0"/>
                                  </p:stCondLst>
                                  <p:childTnLst>
                                    <p:set>
                                      <p:cBhvr>
                                        <p:cTn dur="1" fill="hold">
                                          <p:stCondLst>
                                            <p:cond delay="0"/>
                                          </p:stCondLst>
                                        </p:cTn>
                                        <p:tgtEl>
                                          <p:spTgt spid="336"/>
                                        </p:tgtEl>
                                        <p:attrNameLst>
                                          <p:attrName>style.visibility</p:attrName>
                                        </p:attrNameLst>
                                      </p:cBhvr>
                                      <p:to>
                                        <p:strVal val="visible"/>
                                      </p:to>
                                    </p:set>
                                    <p:animEffect filter="fade" transition="in">
                                      <p:cBhvr>
                                        <p:cTn dur="1000"/>
                                        <p:tgtEl>
                                          <p:spTgt spid="336"/>
                                        </p:tgtEl>
                                      </p:cBhvr>
                                    </p:animEffect>
                                  </p:childTnLst>
                                </p:cTn>
                              </p:par>
                              <p:par>
                                <p:cTn fill="hold" nodeType="withEffect" presetClass="entr" presetID="10" presetSubtype="0">
                                  <p:stCondLst>
                                    <p:cond delay="0"/>
                                  </p:stCondLst>
                                  <p:childTnLst>
                                    <p:set>
                                      <p:cBhvr>
                                        <p:cTn dur="1" fill="hold">
                                          <p:stCondLst>
                                            <p:cond delay="0"/>
                                          </p:stCondLst>
                                        </p:cTn>
                                        <p:tgtEl>
                                          <p:spTgt spid="337"/>
                                        </p:tgtEl>
                                        <p:attrNameLst>
                                          <p:attrName>style.visibility</p:attrName>
                                        </p:attrNameLst>
                                      </p:cBhvr>
                                      <p:to>
                                        <p:strVal val="visible"/>
                                      </p:to>
                                    </p:set>
                                    <p:animEffect filter="fade" transition="in">
                                      <p:cBhvr>
                                        <p:cTn dur="1000"/>
                                        <p:tgtEl>
                                          <p:spTgt spid="337"/>
                                        </p:tgtEl>
                                      </p:cBhvr>
                                    </p:animEffect>
                                  </p:childTnLst>
                                </p:cTn>
                              </p:par>
                              <p:par>
                                <p:cTn fill="hold" nodeType="withEffect" presetClass="entr" presetID="10" presetSubtype="0">
                                  <p:stCondLst>
                                    <p:cond delay="0"/>
                                  </p:stCondLst>
                                  <p:childTnLst>
                                    <p:set>
                                      <p:cBhvr>
                                        <p:cTn dur="1" fill="hold">
                                          <p:stCondLst>
                                            <p:cond delay="0"/>
                                          </p:stCondLst>
                                        </p:cTn>
                                        <p:tgtEl>
                                          <p:spTgt spid="338"/>
                                        </p:tgtEl>
                                        <p:attrNameLst>
                                          <p:attrName>style.visibility</p:attrName>
                                        </p:attrNameLst>
                                      </p:cBhvr>
                                      <p:to>
                                        <p:strVal val="visible"/>
                                      </p:to>
                                    </p:set>
                                    <p:animEffect filter="fade" transition="in">
                                      <p:cBhvr>
                                        <p:cTn dur="1000"/>
                                        <p:tgtEl>
                                          <p:spTgt spid="338"/>
                                        </p:tgtEl>
                                      </p:cBhvr>
                                    </p:animEffect>
                                  </p:childTnLst>
                                </p:cTn>
                              </p:par>
                              <p:par>
                                <p:cTn fill="hold" nodeType="withEffect" presetClass="entr" presetID="10" presetSubtype="0">
                                  <p:stCondLst>
                                    <p:cond delay="0"/>
                                  </p:stCondLst>
                                  <p:childTnLst>
                                    <p:set>
                                      <p:cBhvr>
                                        <p:cTn dur="1" fill="hold">
                                          <p:stCondLst>
                                            <p:cond delay="0"/>
                                          </p:stCondLst>
                                        </p:cTn>
                                        <p:tgtEl>
                                          <p:spTgt spid="339"/>
                                        </p:tgtEl>
                                        <p:attrNameLst>
                                          <p:attrName>style.visibility</p:attrName>
                                        </p:attrNameLst>
                                      </p:cBhvr>
                                      <p:to>
                                        <p:strVal val="visible"/>
                                      </p:to>
                                    </p:set>
                                    <p:animEffect filter="fade" transition="in">
                                      <p:cBhvr>
                                        <p:cTn dur="1000"/>
                                        <p:tgtEl>
                                          <p:spTgt spid="339"/>
                                        </p:tgtEl>
                                      </p:cBhvr>
                                    </p:animEffect>
                                  </p:childTnLst>
                                </p:cTn>
                              </p:par>
                              <p:par>
                                <p:cTn fill="hold" nodeType="withEffect" presetClass="entr" presetID="10" presetSubtype="0">
                                  <p:stCondLst>
                                    <p:cond delay="0"/>
                                  </p:stCondLst>
                                  <p:childTnLst>
                                    <p:set>
                                      <p:cBhvr>
                                        <p:cTn dur="1" fill="hold">
                                          <p:stCondLst>
                                            <p:cond delay="0"/>
                                          </p:stCondLst>
                                        </p:cTn>
                                        <p:tgtEl>
                                          <p:spTgt spid="340"/>
                                        </p:tgtEl>
                                        <p:attrNameLst>
                                          <p:attrName>style.visibility</p:attrName>
                                        </p:attrNameLst>
                                      </p:cBhvr>
                                      <p:to>
                                        <p:strVal val="visible"/>
                                      </p:to>
                                    </p:set>
                                    <p:animEffect filter="fade" transition="in">
                                      <p:cBhvr>
                                        <p:cTn dur="1000"/>
                                        <p:tgtEl>
                                          <p:spTgt spid="340"/>
                                        </p:tgtEl>
                                      </p:cBhvr>
                                    </p:animEffect>
                                  </p:childTnLst>
                                </p:cTn>
                              </p:par>
                              <p:par>
                                <p:cTn fill="hold" nodeType="withEffect" presetClass="entr" presetID="10" presetSubtype="0">
                                  <p:stCondLst>
                                    <p:cond delay="0"/>
                                  </p:stCondLst>
                                  <p:childTnLst>
                                    <p:set>
                                      <p:cBhvr>
                                        <p:cTn dur="1" fill="hold">
                                          <p:stCondLst>
                                            <p:cond delay="0"/>
                                          </p:stCondLst>
                                        </p:cTn>
                                        <p:tgtEl>
                                          <p:spTgt spid="341"/>
                                        </p:tgtEl>
                                        <p:attrNameLst>
                                          <p:attrName>style.visibility</p:attrName>
                                        </p:attrNameLst>
                                      </p:cBhvr>
                                      <p:to>
                                        <p:strVal val="visible"/>
                                      </p:to>
                                    </p:set>
                                    <p:animEffect filter="fade" transition="in">
                                      <p:cBhvr>
                                        <p:cTn dur="1000"/>
                                        <p:tgtEl>
                                          <p:spTgt spid="341"/>
                                        </p:tgtEl>
                                      </p:cBhvr>
                                    </p:animEffect>
                                  </p:childTnLst>
                                </p:cTn>
                              </p:par>
                              <p:par>
                                <p:cTn fill="hold" nodeType="withEffect" presetClass="entr" presetID="10" presetSubtype="0">
                                  <p:stCondLst>
                                    <p:cond delay="0"/>
                                  </p:stCondLst>
                                  <p:childTnLst>
                                    <p:set>
                                      <p:cBhvr>
                                        <p:cTn dur="1" fill="hold">
                                          <p:stCondLst>
                                            <p:cond delay="0"/>
                                          </p:stCondLst>
                                        </p:cTn>
                                        <p:tgtEl>
                                          <p:spTgt spid="342"/>
                                        </p:tgtEl>
                                        <p:attrNameLst>
                                          <p:attrName>style.visibility</p:attrName>
                                        </p:attrNameLst>
                                      </p:cBhvr>
                                      <p:to>
                                        <p:strVal val="visible"/>
                                      </p:to>
                                    </p:set>
                                    <p:animEffect filter="fade" transition="in">
                                      <p:cBhvr>
                                        <p:cTn dur="1000"/>
                                        <p:tgtEl>
                                          <p:spTgt spid="342"/>
                                        </p:tgtEl>
                                      </p:cBhvr>
                                    </p:animEffect>
                                  </p:childTnLst>
                                </p:cTn>
                              </p:par>
                              <p:par>
                                <p:cTn fill="hold" nodeType="withEffect" presetClass="entr" presetID="10" presetSubtype="0">
                                  <p:stCondLst>
                                    <p:cond delay="0"/>
                                  </p:stCondLst>
                                  <p:childTnLst>
                                    <p:set>
                                      <p:cBhvr>
                                        <p:cTn dur="1" fill="hold">
                                          <p:stCondLst>
                                            <p:cond delay="0"/>
                                          </p:stCondLst>
                                        </p:cTn>
                                        <p:tgtEl>
                                          <p:spTgt spid="343"/>
                                        </p:tgtEl>
                                        <p:attrNameLst>
                                          <p:attrName>style.visibility</p:attrName>
                                        </p:attrNameLst>
                                      </p:cBhvr>
                                      <p:to>
                                        <p:strVal val="visible"/>
                                      </p:to>
                                    </p:set>
                                    <p:animEffect filter="fade" transition="in">
                                      <p:cBhvr>
                                        <p:cTn dur="1000"/>
                                        <p:tgtEl>
                                          <p:spTgt spid="343"/>
                                        </p:tgtEl>
                                      </p:cBhvr>
                                    </p:animEffect>
                                  </p:childTnLst>
                                </p:cTn>
                              </p:par>
                              <p:par>
                                <p:cTn fill="hold" nodeType="withEffect" presetClass="entr" presetID="10" presetSubtype="0">
                                  <p:stCondLst>
                                    <p:cond delay="0"/>
                                  </p:stCondLst>
                                  <p:childTnLst>
                                    <p:set>
                                      <p:cBhvr>
                                        <p:cTn dur="1" fill="hold">
                                          <p:stCondLst>
                                            <p:cond delay="0"/>
                                          </p:stCondLst>
                                        </p:cTn>
                                        <p:tgtEl>
                                          <p:spTgt spid="344"/>
                                        </p:tgtEl>
                                        <p:attrNameLst>
                                          <p:attrName>style.visibility</p:attrName>
                                        </p:attrNameLst>
                                      </p:cBhvr>
                                      <p:to>
                                        <p:strVal val="visible"/>
                                      </p:to>
                                    </p:set>
                                    <p:animEffect filter="fade" transition="in">
                                      <p:cBhvr>
                                        <p:cTn dur="1000"/>
                                        <p:tgtEl>
                                          <p:spTgt spid="344"/>
                                        </p:tgtEl>
                                      </p:cBhvr>
                                    </p:animEffect>
                                  </p:childTnLst>
                                </p:cTn>
                              </p:par>
                              <p:par>
                                <p:cTn fill="hold" nodeType="withEffect" presetClass="entr" presetID="10" presetSubtype="0">
                                  <p:stCondLst>
                                    <p:cond delay="0"/>
                                  </p:stCondLst>
                                  <p:childTnLst>
                                    <p:set>
                                      <p:cBhvr>
                                        <p:cTn dur="1" fill="hold">
                                          <p:stCondLst>
                                            <p:cond delay="0"/>
                                          </p:stCondLst>
                                        </p:cTn>
                                        <p:tgtEl>
                                          <p:spTgt spid="345"/>
                                        </p:tgtEl>
                                        <p:attrNameLst>
                                          <p:attrName>style.visibility</p:attrName>
                                        </p:attrNameLst>
                                      </p:cBhvr>
                                      <p:to>
                                        <p:strVal val="visible"/>
                                      </p:to>
                                    </p:set>
                                    <p:animEffect filter="fade" transition="in">
                                      <p:cBhvr>
                                        <p:cTn dur="1000"/>
                                        <p:tgtEl>
                                          <p:spTgt spid="345"/>
                                        </p:tgtEl>
                                      </p:cBhvr>
                                    </p:animEffect>
                                  </p:childTnLst>
                                </p:cTn>
                              </p:par>
                              <p:par>
                                <p:cTn fill="hold" nodeType="withEffect" presetClass="entr" presetID="10" presetSubtype="0">
                                  <p:stCondLst>
                                    <p:cond delay="0"/>
                                  </p:stCondLst>
                                  <p:childTnLst>
                                    <p:set>
                                      <p:cBhvr>
                                        <p:cTn dur="1" fill="hold">
                                          <p:stCondLst>
                                            <p:cond delay="0"/>
                                          </p:stCondLst>
                                        </p:cTn>
                                        <p:tgtEl>
                                          <p:spTgt spid="346"/>
                                        </p:tgtEl>
                                        <p:attrNameLst>
                                          <p:attrName>style.visibility</p:attrName>
                                        </p:attrNameLst>
                                      </p:cBhvr>
                                      <p:to>
                                        <p:strVal val="visible"/>
                                      </p:to>
                                    </p:set>
                                    <p:animEffect filter="fade" transition="in">
                                      <p:cBhvr>
                                        <p:cTn dur="1000"/>
                                        <p:tgtEl>
                                          <p:spTgt spid="346"/>
                                        </p:tgtEl>
                                      </p:cBhvr>
                                    </p:animEffect>
                                  </p:childTnLst>
                                </p:cTn>
                              </p:par>
                              <p:par>
                                <p:cTn fill="hold" nodeType="withEffect" presetClass="entr" presetID="10" presetSubtype="0">
                                  <p:stCondLst>
                                    <p:cond delay="0"/>
                                  </p:stCondLst>
                                  <p:childTnLst>
                                    <p:set>
                                      <p:cBhvr>
                                        <p:cTn dur="1" fill="hold">
                                          <p:stCondLst>
                                            <p:cond delay="0"/>
                                          </p:stCondLst>
                                        </p:cTn>
                                        <p:tgtEl>
                                          <p:spTgt spid="347"/>
                                        </p:tgtEl>
                                        <p:attrNameLst>
                                          <p:attrName>style.visibility</p:attrName>
                                        </p:attrNameLst>
                                      </p:cBhvr>
                                      <p:to>
                                        <p:strVal val="visible"/>
                                      </p:to>
                                    </p:set>
                                    <p:animEffect filter="fade" transition="in">
                                      <p:cBhvr>
                                        <p:cTn dur="1000"/>
                                        <p:tgtEl>
                                          <p:spTgt spid="347"/>
                                        </p:tgtEl>
                                      </p:cBhvr>
                                    </p:animEffect>
                                  </p:childTnLst>
                                </p:cTn>
                              </p:par>
                              <p:par>
                                <p:cTn fill="hold" nodeType="withEffect" presetClass="entr" presetID="10" presetSubtype="0">
                                  <p:stCondLst>
                                    <p:cond delay="0"/>
                                  </p:stCondLst>
                                  <p:childTnLst>
                                    <p:set>
                                      <p:cBhvr>
                                        <p:cTn dur="1" fill="hold">
                                          <p:stCondLst>
                                            <p:cond delay="0"/>
                                          </p:stCondLst>
                                        </p:cTn>
                                        <p:tgtEl>
                                          <p:spTgt spid="348"/>
                                        </p:tgtEl>
                                        <p:attrNameLst>
                                          <p:attrName>style.visibility</p:attrName>
                                        </p:attrNameLst>
                                      </p:cBhvr>
                                      <p:to>
                                        <p:strVal val="visible"/>
                                      </p:to>
                                    </p:set>
                                    <p:animEffect filter="fade" transition="in">
                                      <p:cBhvr>
                                        <p:cTn dur="1000"/>
                                        <p:tgtEl>
                                          <p:spTgt spid="348"/>
                                        </p:tgtEl>
                                      </p:cBhvr>
                                    </p:animEffect>
                                  </p:childTnLst>
                                </p:cTn>
                              </p:par>
                              <p:par>
                                <p:cTn fill="hold" nodeType="withEffect" presetClass="entr" presetID="10" presetSubtype="0">
                                  <p:stCondLst>
                                    <p:cond delay="0"/>
                                  </p:stCondLst>
                                  <p:childTnLst>
                                    <p:set>
                                      <p:cBhvr>
                                        <p:cTn dur="1" fill="hold">
                                          <p:stCondLst>
                                            <p:cond delay="0"/>
                                          </p:stCondLst>
                                        </p:cTn>
                                        <p:tgtEl>
                                          <p:spTgt spid="349"/>
                                        </p:tgtEl>
                                        <p:attrNameLst>
                                          <p:attrName>style.visibility</p:attrName>
                                        </p:attrNameLst>
                                      </p:cBhvr>
                                      <p:to>
                                        <p:strVal val="visible"/>
                                      </p:to>
                                    </p:set>
                                    <p:animEffect filter="fade" transition="in">
                                      <p:cBhvr>
                                        <p:cTn dur="1000"/>
                                        <p:tgtEl>
                                          <p:spTgt spid="349"/>
                                        </p:tgtEl>
                                      </p:cBhvr>
                                    </p:animEffect>
                                  </p:childTnLst>
                                </p:cTn>
                              </p:par>
                              <p:par>
                                <p:cTn fill="hold" nodeType="withEffect" presetClass="entr" presetID="10" presetSubtype="0">
                                  <p:stCondLst>
                                    <p:cond delay="0"/>
                                  </p:stCondLst>
                                  <p:childTnLst>
                                    <p:set>
                                      <p:cBhvr>
                                        <p:cTn dur="1" fill="hold">
                                          <p:stCondLst>
                                            <p:cond delay="0"/>
                                          </p:stCondLst>
                                        </p:cTn>
                                        <p:tgtEl>
                                          <p:spTgt spid="350"/>
                                        </p:tgtEl>
                                        <p:attrNameLst>
                                          <p:attrName>style.visibility</p:attrName>
                                        </p:attrNameLst>
                                      </p:cBhvr>
                                      <p:to>
                                        <p:strVal val="visible"/>
                                      </p:to>
                                    </p:set>
                                    <p:animEffect filter="fade" transition="in">
                                      <p:cBhvr>
                                        <p:cTn dur="1000"/>
                                        <p:tgtEl>
                                          <p:spTgt spid="350"/>
                                        </p:tgtEl>
                                      </p:cBhvr>
                                    </p:animEffect>
                                  </p:childTnLst>
                                </p:cTn>
                              </p:par>
                              <p:par>
                                <p:cTn fill="hold" nodeType="withEffect" presetClass="entr" presetID="10" presetSubtype="0">
                                  <p:stCondLst>
                                    <p:cond delay="0"/>
                                  </p:stCondLst>
                                  <p:childTnLst>
                                    <p:set>
                                      <p:cBhvr>
                                        <p:cTn dur="1" fill="hold">
                                          <p:stCondLst>
                                            <p:cond delay="0"/>
                                          </p:stCondLst>
                                        </p:cTn>
                                        <p:tgtEl>
                                          <p:spTgt spid="351"/>
                                        </p:tgtEl>
                                        <p:attrNameLst>
                                          <p:attrName>style.visibility</p:attrName>
                                        </p:attrNameLst>
                                      </p:cBhvr>
                                      <p:to>
                                        <p:strVal val="visible"/>
                                      </p:to>
                                    </p:set>
                                    <p:animEffect filter="fade" transition="in">
                                      <p:cBhvr>
                                        <p:cTn dur="1000"/>
                                        <p:tgtEl>
                                          <p:spTgt spid="351"/>
                                        </p:tgtEl>
                                      </p:cBhvr>
                                    </p:animEffect>
                                  </p:childTnLst>
                                </p:cTn>
                              </p:par>
                              <p:par>
                                <p:cTn fill="hold" nodeType="withEffect" presetClass="entr" presetID="10" presetSubtype="0">
                                  <p:stCondLst>
                                    <p:cond delay="0"/>
                                  </p:stCondLst>
                                  <p:childTnLst>
                                    <p:set>
                                      <p:cBhvr>
                                        <p:cTn dur="1" fill="hold">
                                          <p:stCondLst>
                                            <p:cond delay="0"/>
                                          </p:stCondLst>
                                        </p:cTn>
                                        <p:tgtEl>
                                          <p:spTgt spid="352"/>
                                        </p:tgtEl>
                                        <p:attrNameLst>
                                          <p:attrName>style.visibility</p:attrName>
                                        </p:attrNameLst>
                                      </p:cBhvr>
                                      <p:to>
                                        <p:strVal val="visible"/>
                                      </p:to>
                                    </p:set>
                                    <p:animEffect filter="fade" transition="in">
                                      <p:cBhvr>
                                        <p:cTn dur="1000"/>
                                        <p:tgtEl>
                                          <p:spTgt spid="352"/>
                                        </p:tgtEl>
                                      </p:cBhvr>
                                    </p:animEffect>
                                  </p:childTnLst>
                                </p:cTn>
                              </p:par>
                              <p:par>
                                <p:cTn fill="hold" nodeType="withEffect" presetClass="entr" presetID="10" presetSubtype="0">
                                  <p:stCondLst>
                                    <p:cond delay="0"/>
                                  </p:stCondLst>
                                  <p:childTnLst>
                                    <p:set>
                                      <p:cBhvr>
                                        <p:cTn dur="1" fill="hold">
                                          <p:stCondLst>
                                            <p:cond delay="0"/>
                                          </p:stCondLst>
                                        </p:cTn>
                                        <p:tgtEl>
                                          <p:spTgt spid="353"/>
                                        </p:tgtEl>
                                        <p:attrNameLst>
                                          <p:attrName>style.visibility</p:attrName>
                                        </p:attrNameLst>
                                      </p:cBhvr>
                                      <p:to>
                                        <p:strVal val="visible"/>
                                      </p:to>
                                    </p:set>
                                    <p:animEffect filter="fade" transition="in">
                                      <p:cBhvr>
                                        <p:cTn dur="1000"/>
                                        <p:tgtEl>
                                          <p:spTgt spid="353"/>
                                        </p:tgtEl>
                                      </p:cBhvr>
                                    </p:animEffect>
                                  </p:childTnLst>
                                </p:cTn>
                              </p:par>
                              <p:par>
                                <p:cTn fill="hold" nodeType="withEffect" presetClass="entr" presetID="10" presetSubtype="0">
                                  <p:stCondLst>
                                    <p:cond delay="0"/>
                                  </p:stCondLst>
                                  <p:childTnLst>
                                    <p:set>
                                      <p:cBhvr>
                                        <p:cTn dur="1" fill="hold">
                                          <p:stCondLst>
                                            <p:cond delay="0"/>
                                          </p:stCondLst>
                                        </p:cTn>
                                        <p:tgtEl>
                                          <p:spTgt spid="354"/>
                                        </p:tgtEl>
                                        <p:attrNameLst>
                                          <p:attrName>style.visibility</p:attrName>
                                        </p:attrNameLst>
                                      </p:cBhvr>
                                      <p:to>
                                        <p:strVal val="visible"/>
                                      </p:to>
                                    </p:set>
                                    <p:animEffect filter="fade" transition="in">
                                      <p:cBhvr>
                                        <p:cTn dur="1000"/>
                                        <p:tgtEl>
                                          <p:spTgt spid="354"/>
                                        </p:tgtEl>
                                      </p:cBhvr>
                                    </p:animEffect>
                                  </p:childTnLst>
                                </p:cTn>
                              </p:par>
                              <p:par>
                                <p:cTn fill="hold" nodeType="withEffect" presetClass="entr" presetID="10" presetSubtype="0">
                                  <p:stCondLst>
                                    <p:cond delay="0"/>
                                  </p:stCondLst>
                                  <p:childTnLst>
                                    <p:set>
                                      <p:cBhvr>
                                        <p:cTn dur="1" fill="hold">
                                          <p:stCondLst>
                                            <p:cond delay="0"/>
                                          </p:stCondLst>
                                        </p:cTn>
                                        <p:tgtEl>
                                          <p:spTgt spid="355"/>
                                        </p:tgtEl>
                                        <p:attrNameLst>
                                          <p:attrName>style.visibility</p:attrName>
                                        </p:attrNameLst>
                                      </p:cBhvr>
                                      <p:to>
                                        <p:strVal val="visible"/>
                                      </p:to>
                                    </p:set>
                                    <p:animEffect filter="fade" transition="in">
                                      <p:cBhvr>
                                        <p:cTn dur="1000"/>
                                        <p:tgtEl>
                                          <p:spTgt spid="355"/>
                                        </p:tgtEl>
                                      </p:cBhvr>
                                    </p:animEffect>
                                  </p:childTnLst>
                                </p:cTn>
                              </p:par>
                              <p:par>
                                <p:cTn fill="hold" nodeType="withEffect" presetClass="entr" presetID="10" presetSubtype="0">
                                  <p:stCondLst>
                                    <p:cond delay="0"/>
                                  </p:stCondLst>
                                  <p:childTnLst>
                                    <p:set>
                                      <p:cBhvr>
                                        <p:cTn dur="1" fill="hold">
                                          <p:stCondLst>
                                            <p:cond delay="0"/>
                                          </p:stCondLst>
                                        </p:cTn>
                                        <p:tgtEl>
                                          <p:spTgt spid="356"/>
                                        </p:tgtEl>
                                        <p:attrNameLst>
                                          <p:attrName>style.visibility</p:attrName>
                                        </p:attrNameLst>
                                      </p:cBhvr>
                                      <p:to>
                                        <p:strVal val="visible"/>
                                      </p:to>
                                    </p:set>
                                    <p:animEffect filter="fade" transition="in">
                                      <p:cBhvr>
                                        <p:cTn dur="1000"/>
                                        <p:tgtEl>
                                          <p:spTgt spid="356"/>
                                        </p:tgtEl>
                                      </p:cBhvr>
                                    </p:animEffect>
                                  </p:childTnLst>
                                </p:cTn>
                              </p:par>
                              <p:par>
                                <p:cTn fill="hold" nodeType="withEffect" presetClass="entr" presetID="10" presetSubtype="0">
                                  <p:stCondLst>
                                    <p:cond delay="0"/>
                                  </p:stCondLst>
                                  <p:childTnLst>
                                    <p:set>
                                      <p:cBhvr>
                                        <p:cTn dur="1" fill="hold">
                                          <p:stCondLst>
                                            <p:cond delay="0"/>
                                          </p:stCondLst>
                                        </p:cTn>
                                        <p:tgtEl>
                                          <p:spTgt spid="357"/>
                                        </p:tgtEl>
                                        <p:attrNameLst>
                                          <p:attrName>style.visibility</p:attrName>
                                        </p:attrNameLst>
                                      </p:cBhvr>
                                      <p:to>
                                        <p:strVal val="visible"/>
                                      </p:to>
                                    </p:set>
                                    <p:animEffect filter="fade" transition="in">
                                      <p:cBhvr>
                                        <p:cTn dur="1000"/>
                                        <p:tgtEl>
                                          <p:spTgt spid="357"/>
                                        </p:tgtEl>
                                      </p:cBhvr>
                                    </p:animEffect>
                                  </p:childTnLst>
                                </p:cTn>
                              </p:par>
                              <p:par>
                                <p:cTn fill="hold" nodeType="withEffect" presetClass="entr" presetID="10" presetSubtype="0">
                                  <p:stCondLst>
                                    <p:cond delay="0"/>
                                  </p:stCondLst>
                                  <p:childTnLst>
                                    <p:set>
                                      <p:cBhvr>
                                        <p:cTn dur="1" fill="hold">
                                          <p:stCondLst>
                                            <p:cond delay="0"/>
                                          </p:stCondLst>
                                        </p:cTn>
                                        <p:tgtEl>
                                          <p:spTgt spid="358"/>
                                        </p:tgtEl>
                                        <p:attrNameLst>
                                          <p:attrName>style.visibility</p:attrName>
                                        </p:attrNameLst>
                                      </p:cBhvr>
                                      <p:to>
                                        <p:strVal val="visible"/>
                                      </p:to>
                                    </p:set>
                                    <p:animEffect filter="fade" transition="in">
                                      <p:cBhvr>
                                        <p:cTn dur="1000"/>
                                        <p:tgtEl>
                                          <p:spTgt spid="358"/>
                                        </p:tgtEl>
                                      </p:cBhvr>
                                    </p:animEffect>
                                  </p:childTnLst>
                                </p:cTn>
                              </p:par>
                              <p:par>
                                <p:cTn fill="hold" nodeType="withEffect" presetClass="entr" presetID="10" presetSubtype="0">
                                  <p:stCondLst>
                                    <p:cond delay="0"/>
                                  </p:stCondLst>
                                  <p:childTnLst>
                                    <p:set>
                                      <p:cBhvr>
                                        <p:cTn dur="1" fill="hold">
                                          <p:stCondLst>
                                            <p:cond delay="0"/>
                                          </p:stCondLst>
                                        </p:cTn>
                                        <p:tgtEl>
                                          <p:spTgt spid="359"/>
                                        </p:tgtEl>
                                        <p:attrNameLst>
                                          <p:attrName>style.visibility</p:attrName>
                                        </p:attrNameLst>
                                      </p:cBhvr>
                                      <p:to>
                                        <p:strVal val="visible"/>
                                      </p:to>
                                    </p:set>
                                    <p:animEffect filter="fade" transition="in">
                                      <p:cBhvr>
                                        <p:cTn dur="1000"/>
                                        <p:tgtEl>
                                          <p:spTgt spid="359"/>
                                        </p:tgtEl>
                                      </p:cBhvr>
                                    </p:animEffect>
                                  </p:childTnLst>
                                </p:cTn>
                              </p:par>
                              <p:par>
                                <p:cTn fill="hold" nodeType="withEffect" presetClass="entr" presetID="10" presetSubtype="0">
                                  <p:stCondLst>
                                    <p:cond delay="0"/>
                                  </p:stCondLst>
                                  <p:childTnLst>
                                    <p:set>
                                      <p:cBhvr>
                                        <p:cTn dur="1" fill="hold">
                                          <p:stCondLst>
                                            <p:cond delay="0"/>
                                          </p:stCondLst>
                                        </p:cTn>
                                        <p:tgtEl>
                                          <p:spTgt spid="385"/>
                                        </p:tgtEl>
                                        <p:attrNameLst>
                                          <p:attrName>style.visibility</p:attrName>
                                        </p:attrNameLst>
                                      </p:cBhvr>
                                      <p:to>
                                        <p:strVal val="visible"/>
                                      </p:to>
                                    </p:set>
                                    <p:animEffect filter="fade" transition="in">
                                      <p:cBhvr>
                                        <p:cTn dur="1000"/>
                                        <p:tgtEl>
                                          <p:spTgt spid="385"/>
                                        </p:tgtEl>
                                      </p:cBhvr>
                                    </p:animEffect>
                                  </p:childTnLst>
                                </p:cTn>
                              </p:par>
                              <p:par>
                                <p:cTn fill="hold" nodeType="withEffect" presetClass="entr" presetID="10" presetSubtype="0">
                                  <p:stCondLst>
                                    <p:cond delay="0"/>
                                  </p:stCondLst>
                                  <p:childTnLst>
                                    <p:set>
                                      <p:cBhvr>
                                        <p:cTn dur="1" fill="hold">
                                          <p:stCondLst>
                                            <p:cond delay="0"/>
                                          </p:stCondLst>
                                        </p:cTn>
                                        <p:tgtEl>
                                          <p:spTgt spid="360"/>
                                        </p:tgtEl>
                                        <p:attrNameLst>
                                          <p:attrName>style.visibility</p:attrName>
                                        </p:attrNameLst>
                                      </p:cBhvr>
                                      <p:to>
                                        <p:strVal val="visible"/>
                                      </p:to>
                                    </p:set>
                                    <p:animEffect filter="fade" transition="in">
                                      <p:cBhvr>
                                        <p:cTn dur="1000"/>
                                        <p:tgtEl>
                                          <p:spTgt spid="360"/>
                                        </p:tgtEl>
                                      </p:cBhvr>
                                    </p:animEffect>
                                  </p:childTnLst>
                                </p:cTn>
                              </p:par>
                              <p:par>
                                <p:cTn fill="hold" nodeType="withEffect" presetClass="entr" presetID="10" presetSubtype="0">
                                  <p:stCondLst>
                                    <p:cond delay="0"/>
                                  </p:stCondLst>
                                  <p:childTnLst>
                                    <p:set>
                                      <p:cBhvr>
                                        <p:cTn dur="1" fill="hold">
                                          <p:stCondLst>
                                            <p:cond delay="0"/>
                                          </p:stCondLst>
                                        </p:cTn>
                                        <p:tgtEl>
                                          <p:spTgt spid="361"/>
                                        </p:tgtEl>
                                        <p:attrNameLst>
                                          <p:attrName>style.visibility</p:attrName>
                                        </p:attrNameLst>
                                      </p:cBhvr>
                                      <p:to>
                                        <p:strVal val="visible"/>
                                      </p:to>
                                    </p:set>
                                    <p:animEffect filter="fade" transition="in">
                                      <p:cBhvr>
                                        <p:cTn dur="1000"/>
                                        <p:tgtEl>
                                          <p:spTgt spid="361"/>
                                        </p:tgtEl>
                                      </p:cBhvr>
                                    </p:animEffect>
                                  </p:childTnLst>
                                </p:cTn>
                              </p:par>
                              <p:par>
                                <p:cTn fill="hold" nodeType="withEffect" presetClass="entr" presetID="10" presetSubtype="0">
                                  <p:stCondLst>
                                    <p:cond delay="0"/>
                                  </p:stCondLst>
                                  <p:childTnLst>
                                    <p:set>
                                      <p:cBhvr>
                                        <p:cTn dur="1" fill="hold">
                                          <p:stCondLst>
                                            <p:cond delay="0"/>
                                          </p:stCondLst>
                                        </p:cTn>
                                        <p:tgtEl>
                                          <p:spTgt spid="362"/>
                                        </p:tgtEl>
                                        <p:attrNameLst>
                                          <p:attrName>style.visibility</p:attrName>
                                        </p:attrNameLst>
                                      </p:cBhvr>
                                      <p:to>
                                        <p:strVal val="visible"/>
                                      </p:to>
                                    </p:set>
                                    <p:animEffect filter="fade" transition="in">
                                      <p:cBhvr>
                                        <p:cTn dur="1000"/>
                                        <p:tgtEl>
                                          <p:spTgt spid="362"/>
                                        </p:tgtEl>
                                      </p:cBhvr>
                                    </p:animEffect>
                                  </p:childTnLst>
                                </p:cTn>
                              </p:par>
                              <p:par>
                                <p:cTn fill="hold" nodeType="withEffect" presetClass="entr" presetID="10" presetSubtype="0">
                                  <p:stCondLst>
                                    <p:cond delay="0"/>
                                  </p:stCondLst>
                                  <p:childTnLst>
                                    <p:set>
                                      <p:cBhvr>
                                        <p:cTn dur="1" fill="hold">
                                          <p:stCondLst>
                                            <p:cond delay="0"/>
                                          </p:stCondLst>
                                        </p:cTn>
                                        <p:tgtEl>
                                          <p:spTgt spid="363"/>
                                        </p:tgtEl>
                                        <p:attrNameLst>
                                          <p:attrName>style.visibility</p:attrName>
                                        </p:attrNameLst>
                                      </p:cBhvr>
                                      <p:to>
                                        <p:strVal val="visible"/>
                                      </p:to>
                                    </p:set>
                                    <p:animEffect filter="fade" transition="in">
                                      <p:cBhvr>
                                        <p:cTn dur="1000"/>
                                        <p:tgtEl>
                                          <p:spTgt spid="36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4"/>
                                        </p:tgtEl>
                                        <p:attrNameLst>
                                          <p:attrName>style.visibility</p:attrName>
                                        </p:attrNameLst>
                                      </p:cBhvr>
                                      <p:to>
                                        <p:strVal val="visible"/>
                                      </p:to>
                                    </p:set>
                                    <p:animEffect filter="fade" transition="in">
                                      <p:cBhvr>
                                        <p:cTn dur="1000"/>
                                        <p:tgtEl>
                                          <p:spTgt spid="36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6"/>
                                        </p:tgtEl>
                                        <p:attrNameLst>
                                          <p:attrName>style.visibility</p:attrName>
                                        </p:attrNameLst>
                                      </p:cBhvr>
                                      <p:to>
                                        <p:strVal val="visible"/>
                                      </p:to>
                                    </p:set>
                                    <p:animEffect filter="fade" transition="in">
                                      <p:cBhvr>
                                        <p:cTn dur="1000"/>
                                        <p:tgtEl>
                                          <p:spTgt spid="366"/>
                                        </p:tgtEl>
                                      </p:cBhvr>
                                    </p:animEffect>
                                  </p:childTnLst>
                                </p:cTn>
                              </p:par>
                              <p:par>
                                <p:cTn fill="hold" nodeType="withEffect" presetClass="entr" presetID="10" presetSubtype="0">
                                  <p:stCondLst>
                                    <p:cond delay="0"/>
                                  </p:stCondLst>
                                  <p:childTnLst>
                                    <p:set>
                                      <p:cBhvr>
                                        <p:cTn dur="1" fill="hold">
                                          <p:stCondLst>
                                            <p:cond delay="0"/>
                                          </p:stCondLst>
                                        </p:cTn>
                                        <p:tgtEl>
                                          <p:spTgt spid="365"/>
                                        </p:tgtEl>
                                        <p:attrNameLst>
                                          <p:attrName>style.visibility</p:attrName>
                                        </p:attrNameLst>
                                      </p:cBhvr>
                                      <p:to>
                                        <p:strVal val="visible"/>
                                      </p:to>
                                    </p:set>
                                    <p:animEffect filter="fade" transition="in">
                                      <p:cBhvr>
                                        <p:cTn dur="1000"/>
                                        <p:tgtEl>
                                          <p:spTgt spid="36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8"/>
                                        </p:tgtEl>
                                        <p:attrNameLst>
                                          <p:attrName>style.visibility</p:attrName>
                                        </p:attrNameLst>
                                      </p:cBhvr>
                                      <p:to>
                                        <p:strVal val="visible"/>
                                      </p:to>
                                    </p:set>
                                    <p:animEffect filter="fade" transition="in">
                                      <p:cBhvr>
                                        <p:cTn dur="1000"/>
                                        <p:tgtEl>
                                          <p:spTgt spid="368"/>
                                        </p:tgtEl>
                                      </p:cBhvr>
                                    </p:animEffect>
                                  </p:childTnLst>
                                </p:cTn>
                              </p:par>
                              <p:par>
                                <p:cTn fill="hold" nodeType="withEffect" presetClass="entr" presetID="10" presetSubtype="0">
                                  <p:stCondLst>
                                    <p:cond delay="0"/>
                                  </p:stCondLst>
                                  <p:childTnLst>
                                    <p:set>
                                      <p:cBhvr>
                                        <p:cTn dur="1" fill="hold">
                                          <p:stCondLst>
                                            <p:cond delay="0"/>
                                          </p:stCondLst>
                                        </p:cTn>
                                        <p:tgtEl>
                                          <p:spTgt spid="367"/>
                                        </p:tgtEl>
                                        <p:attrNameLst>
                                          <p:attrName>style.visibility</p:attrName>
                                        </p:attrNameLst>
                                      </p:cBhvr>
                                      <p:to>
                                        <p:strVal val="visible"/>
                                      </p:to>
                                    </p:set>
                                    <p:animEffect filter="fade" transition="in">
                                      <p:cBhvr>
                                        <p:cTn dur="1000"/>
                                        <p:tgtEl>
                                          <p:spTgt spid="36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0"/>
                                        </p:tgtEl>
                                        <p:attrNameLst>
                                          <p:attrName>style.visibility</p:attrName>
                                        </p:attrNameLst>
                                      </p:cBhvr>
                                      <p:to>
                                        <p:strVal val="visible"/>
                                      </p:to>
                                    </p:set>
                                    <p:animEffect filter="fade" transition="in">
                                      <p:cBhvr>
                                        <p:cTn dur="1000"/>
                                        <p:tgtEl>
                                          <p:spTgt spid="370"/>
                                        </p:tgtEl>
                                      </p:cBhvr>
                                    </p:animEffect>
                                  </p:childTnLst>
                                </p:cTn>
                              </p:par>
                              <p:par>
                                <p:cTn fill="hold" nodeType="withEffect" presetClass="entr" presetID="10" presetSubtype="0">
                                  <p:stCondLst>
                                    <p:cond delay="0"/>
                                  </p:stCondLst>
                                  <p:childTnLst>
                                    <p:set>
                                      <p:cBhvr>
                                        <p:cTn dur="1" fill="hold">
                                          <p:stCondLst>
                                            <p:cond delay="0"/>
                                          </p:stCondLst>
                                        </p:cTn>
                                        <p:tgtEl>
                                          <p:spTgt spid="369"/>
                                        </p:tgtEl>
                                        <p:attrNameLst>
                                          <p:attrName>style.visibility</p:attrName>
                                        </p:attrNameLst>
                                      </p:cBhvr>
                                      <p:to>
                                        <p:strVal val="visible"/>
                                      </p:to>
                                    </p:set>
                                    <p:animEffect filter="fade" transition="in">
                                      <p:cBhvr>
                                        <p:cTn dur="1000"/>
                                        <p:tgtEl>
                                          <p:spTgt spid="36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2"/>
                                        </p:tgtEl>
                                        <p:attrNameLst>
                                          <p:attrName>style.visibility</p:attrName>
                                        </p:attrNameLst>
                                      </p:cBhvr>
                                      <p:to>
                                        <p:strVal val="visible"/>
                                      </p:to>
                                    </p:set>
                                    <p:animEffect filter="fade" transition="in">
                                      <p:cBhvr>
                                        <p:cTn dur="1000"/>
                                        <p:tgtEl>
                                          <p:spTgt spid="372"/>
                                        </p:tgtEl>
                                      </p:cBhvr>
                                    </p:animEffect>
                                  </p:childTnLst>
                                </p:cTn>
                              </p:par>
                              <p:par>
                                <p:cTn fill="hold" nodeType="withEffect" presetClass="entr" presetID="10" presetSubtype="0">
                                  <p:stCondLst>
                                    <p:cond delay="0"/>
                                  </p:stCondLst>
                                  <p:childTnLst>
                                    <p:set>
                                      <p:cBhvr>
                                        <p:cTn dur="1" fill="hold">
                                          <p:stCondLst>
                                            <p:cond delay="0"/>
                                          </p:stCondLst>
                                        </p:cTn>
                                        <p:tgtEl>
                                          <p:spTgt spid="371"/>
                                        </p:tgtEl>
                                        <p:attrNameLst>
                                          <p:attrName>style.visibility</p:attrName>
                                        </p:attrNameLst>
                                      </p:cBhvr>
                                      <p:to>
                                        <p:strVal val="visible"/>
                                      </p:to>
                                    </p:set>
                                    <p:animEffect filter="fade" transition="in">
                                      <p:cBhvr>
                                        <p:cTn dur="1000"/>
                                        <p:tgtEl>
                                          <p:spTgt spid="37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3"/>
                                        </p:tgtEl>
                                        <p:attrNameLst>
                                          <p:attrName>style.visibility</p:attrName>
                                        </p:attrNameLst>
                                      </p:cBhvr>
                                      <p:to>
                                        <p:strVal val="visible"/>
                                      </p:to>
                                    </p:set>
                                    <p:animEffect filter="fade" transition="in">
                                      <p:cBhvr>
                                        <p:cTn dur="1000"/>
                                        <p:tgtEl>
                                          <p:spTgt spid="373"/>
                                        </p:tgtEl>
                                      </p:cBhvr>
                                    </p:animEffect>
                                  </p:childTnLst>
                                </p:cTn>
                              </p:par>
                              <p:par>
                                <p:cTn fill="hold" nodeType="withEffect" presetClass="entr" presetID="10" presetSubtype="0">
                                  <p:stCondLst>
                                    <p:cond delay="0"/>
                                  </p:stCondLst>
                                  <p:childTnLst>
                                    <p:set>
                                      <p:cBhvr>
                                        <p:cTn dur="1" fill="hold">
                                          <p:stCondLst>
                                            <p:cond delay="0"/>
                                          </p:stCondLst>
                                        </p:cTn>
                                        <p:tgtEl>
                                          <p:spTgt spid="374"/>
                                        </p:tgtEl>
                                        <p:attrNameLst>
                                          <p:attrName>style.visibility</p:attrName>
                                        </p:attrNameLst>
                                      </p:cBhvr>
                                      <p:to>
                                        <p:strVal val="visible"/>
                                      </p:to>
                                    </p:set>
                                    <p:animEffect filter="fade" transition="in">
                                      <p:cBhvr>
                                        <p:cTn dur="1000"/>
                                        <p:tgtEl>
                                          <p:spTgt spid="37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6"/>
                                        </p:tgtEl>
                                        <p:attrNameLst>
                                          <p:attrName>style.visibility</p:attrName>
                                        </p:attrNameLst>
                                      </p:cBhvr>
                                      <p:to>
                                        <p:strVal val="visible"/>
                                      </p:to>
                                    </p:set>
                                    <p:animEffect filter="fade" transition="in">
                                      <p:cBhvr>
                                        <p:cTn dur="1000"/>
                                        <p:tgtEl>
                                          <p:spTgt spid="376"/>
                                        </p:tgtEl>
                                      </p:cBhvr>
                                    </p:animEffect>
                                  </p:childTnLst>
                                </p:cTn>
                              </p:par>
                              <p:par>
                                <p:cTn fill="hold" nodeType="withEffect" presetClass="entr" presetID="10" presetSubtype="0">
                                  <p:stCondLst>
                                    <p:cond delay="0"/>
                                  </p:stCondLst>
                                  <p:childTnLst>
                                    <p:set>
                                      <p:cBhvr>
                                        <p:cTn dur="1" fill="hold">
                                          <p:stCondLst>
                                            <p:cond delay="0"/>
                                          </p:stCondLst>
                                        </p:cTn>
                                        <p:tgtEl>
                                          <p:spTgt spid="375"/>
                                        </p:tgtEl>
                                        <p:attrNameLst>
                                          <p:attrName>style.visibility</p:attrName>
                                        </p:attrNameLst>
                                      </p:cBhvr>
                                      <p:to>
                                        <p:strVal val="visible"/>
                                      </p:to>
                                    </p:set>
                                    <p:animEffect filter="fade" transition="in">
                                      <p:cBhvr>
                                        <p:cTn dur="1000"/>
                                        <p:tgtEl>
                                          <p:spTgt spid="37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8"/>
                                        </p:tgtEl>
                                        <p:attrNameLst>
                                          <p:attrName>style.visibility</p:attrName>
                                        </p:attrNameLst>
                                      </p:cBhvr>
                                      <p:to>
                                        <p:strVal val="visible"/>
                                      </p:to>
                                    </p:set>
                                    <p:animEffect filter="fade" transition="in">
                                      <p:cBhvr>
                                        <p:cTn dur="1000"/>
                                        <p:tgtEl>
                                          <p:spTgt spid="378"/>
                                        </p:tgtEl>
                                      </p:cBhvr>
                                    </p:animEffect>
                                  </p:childTnLst>
                                </p:cTn>
                              </p:par>
                              <p:par>
                                <p:cTn fill="hold" nodeType="withEffect" presetClass="entr" presetID="10" presetSubtype="0">
                                  <p:stCondLst>
                                    <p:cond delay="0"/>
                                  </p:stCondLst>
                                  <p:childTnLst>
                                    <p:set>
                                      <p:cBhvr>
                                        <p:cTn dur="1" fill="hold">
                                          <p:stCondLst>
                                            <p:cond delay="0"/>
                                          </p:stCondLst>
                                        </p:cTn>
                                        <p:tgtEl>
                                          <p:spTgt spid="377"/>
                                        </p:tgtEl>
                                        <p:attrNameLst>
                                          <p:attrName>style.visibility</p:attrName>
                                        </p:attrNameLst>
                                      </p:cBhvr>
                                      <p:to>
                                        <p:strVal val="visible"/>
                                      </p:to>
                                    </p:set>
                                    <p:animEffect filter="fade" transition="in">
                                      <p:cBhvr>
                                        <p:cTn dur="1000"/>
                                        <p:tgtEl>
                                          <p:spTgt spid="37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0"/>
                                        </p:tgtEl>
                                        <p:attrNameLst>
                                          <p:attrName>style.visibility</p:attrName>
                                        </p:attrNameLst>
                                      </p:cBhvr>
                                      <p:to>
                                        <p:strVal val="visible"/>
                                      </p:to>
                                    </p:set>
                                    <p:animEffect filter="fade" transition="in">
                                      <p:cBhvr>
                                        <p:cTn dur="1000"/>
                                        <p:tgtEl>
                                          <p:spTgt spid="380"/>
                                        </p:tgtEl>
                                      </p:cBhvr>
                                    </p:animEffect>
                                  </p:childTnLst>
                                </p:cTn>
                              </p:par>
                              <p:par>
                                <p:cTn fill="hold" nodeType="withEffect" presetClass="entr" presetID="10" presetSubtype="0">
                                  <p:stCondLst>
                                    <p:cond delay="0"/>
                                  </p:stCondLst>
                                  <p:childTnLst>
                                    <p:set>
                                      <p:cBhvr>
                                        <p:cTn dur="1" fill="hold">
                                          <p:stCondLst>
                                            <p:cond delay="0"/>
                                          </p:stCondLst>
                                        </p:cTn>
                                        <p:tgtEl>
                                          <p:spTgt spid="379"/>
                                        </p:tgtEl>
                                        <p:attrNameLst>
                                          <p:attrName>style.visibility</p:attrName>
                                        </p:attrNameLst>
                                      </p:cBhvr>
                                      <p:to>
                                        <p:strVal val="visible"/>
                                      </p:to>
                                    </p:set>
                                    <p:animEffect filter="fade" transition="in">
                                      <p:cBhvr>
                                        <p:cTn dur="1000"/>
                                        <p:tgtEl>
                                          <p:spTgt spid="37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2"/>
                                        </p:tgtEl>
                                        <p:attrNameLst>
                                          <p:attrName>style.visibility</p:attrName>
                                        </p:attrNameLst>
                                      </p:cBhvr>
                                      <p:to>
                                        <p:strVal val="visible"/>
                                      </p:to>
                                    </p:set>
                                    <p:animEffect filter="fade" transition="in">
                                      <p:cBhvr>
                                        <p:cTn dur="1000"/>
                                        <p:tgtEl>
                                          <p:spTgt spid="382"/>
                                        </p:tgtEl>
                                      </p:cBhvr>
                                    </p:animEffect>
                                  </p:childTnLst>
                                </p:cTn>
                              </p:par>
                              <p:par>
                                <p:cTn fill="hold" nodeType="withEffect" presetClass="entr" presetID="10" presetSubtype="0">
                                  <p:stCondLst>
                                    <p:cond delay="0"/>
                                  </p:stCondLst>
                                  <p:childTnLst>
                                    <p:set>
                                      <p:cBhvr>
                                        <p:cTn dur="1" fill="hold">
                                          <p:stCondLst>
                                            <p:cond delay="0"/>
                                          </p:stCondLst>
                                        </p:cTn>
                                        <p:tgtEl>
                                          <p:spTgt spid="381"/>
                                        </p:tgtEl>
                                        <p:attrNameLst>
                                          <p:attrName>style.visibility</p:attrName>
                                        </p:attrNameLst>
                                      </p:cBhvr>
                                      <p:to>
                                        <p:strVal val="visible"/>
                                      </p:to>
                                    </p:set>
                                    <p:animEffect filter="fade" transition="in">
                                      <p:cBhvr>
                                        <p:cTn dur="1000"/>
                                        <p:tgtEl>
                                          <p:spTgt spid="38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4"/>
                                        </p:tgtEl>
                                        <p:attrNameLst>
                                          <p:attrName>style.visibility</p:attrName>
                                        </p:attrNameLst>
                                      </p:cBhvr>
                                      <p:to>
                                        <p:strVal val="visible"/>
                                      </p:to>
                                    </p:set>
                                    <p:animEffect filter="fade" transition="in">
                                      <p:cBhvr>
                                        <p:cTn dur="1000"/>
                                        <p:tgtEl>
                                          <p:spTgt spid="384"/>
                                        </p:tgtEl>
                                      </p:cBhvr>
                                    </p:animEffect>
                                  </p:childTnLst>
                                </p:cTn>
                              </p:par>
                              <p:par>
                                <p:cTn fill="hold" nodeType="withEffect" presetClass="entr" presetID="10" presetSubtype="0">
                                  <p:stCondLst>
                                    <p:cond delay="0"/>
                                  </p:stCondLst>
                                  <p:childTnLst>
                                    <p:set>
                                      <p:cBhvr>
                                        <p:cTn dur="1" fill="hold">
                                          <p:stCondLst>
                                            <p:cond delay="0"/>
                                          </p:stCondLst>
                                        </p:cTn>
                                        <p:tgtEl>
                                          <p:spTgt spid="383"/>
                                        </p:tgtEl>
                                        <p:attrNameLst>
                                          <p:attrName>style.visibility</p:attrName>
                                        </p:attrNameLst>
                                      </p:cBhvr>
                                      <p:to>
                                        <p:strVal val="visible"/>
                                      </p:to>
                                    </p:set>
                                    <p:animEffect filter="fade" transition="in">
                                      <p:cBhvr>
                                        <p:cTn dur="1000"/>
                                        <p:tgtEl>
                                          <p:spTgt spid="38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7"/>
                                        </p:tgtEl>
                                        <p:attrNameLst>
                                          <p:attrName>style.visibility</p:attrName>
                                        </p:attrNameLst>
                                      </p:cBhvr>
                                      <p:to>
                                        <p:strVal val="visible"/>
                                      </p:to>
                                    </p:set>
                                    <p:animEffect filter="fade" transition="in">
                                      <p:cBhvr>
                                        <p:cTn dur="1000"/>
                                        <p:tgtEl>
                                          <p:spTgt spid="387"/>
                                        </p:tgtEl>
                                      </p:cBhvr>
                                    </p:animEffect>
                                  </p:childTnLst>
                                </p:cTn>
                              </p:par>
                              <p:par>
                                <p:cTn fill="hold" nodeType="withEffect" presetClass="entr" presetID="10" presetSubtype="0">
                                  <p:stCondLst>
                                    <p:cond delay="0"/>
                                  </p:stCondLst>
                                  <p:childTnLst>
                                    <p:set>
                                      <p:cBhvr>
                                        <p:cTn dur="1" fill="hold">
                                          <p:stCondLst>
                                            <p:cond delay="0"/>
                                          </p:stCondLst>
                                        </p:cTn>
                                        <p:tgtEl>
                                          <p:spTgt spid="386"/>
                                        </p:tgtEl>
                                        <p:attrNameLst>
                                          <p:attrName>style.visibility</p:attrName>
                                        </p:attrNameLst>
                                      </p:cBhvr>
                                      <p:to>
                                        <p:strVal val="visible"/>
                                      </p:to>
                                    </p:set>
                                    <p:animEffect filter="fade" transition="in">
                                      <p:cBhvr>
                                        <p:cTn dur="1000"/>
                                        <p:tgtEl>
                                          <p:spTgt spid="38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9"/>
                                        </p:tgtEl>
                                        <p:attrNameLst>
                                          <p:attrName>style.visibility</p:attrName>
                                        </p:attrNameLst>
                                      </p:cBhvr>
                                      <p:to>
                                        <p:strVal val="visible"/>
                                      </p:to>
                                    </p:set>
                                    <p:animEffect filter="fade" transition="in">
                                      <p:cBhvr>
                                        <p:cTn dur="1000"/>
                                        <p:tgtEl>
                                          <p:spTgt spid="38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0"/>
                                        </p:tgtEl>
                                        <p:attrNameLst>
                                          <p:attrName>style.visibility</p:attrName>
                                        </p:attrNameLst>
                                      </p:cBhvr>
                                      <p:to>
                                        <p:strVal val="visible"/>
                                      </p:to>
                                    </p:set>
                                    <p:animEffect filter="fade" transition="in">
                                      <p:cBhvr>
                                        <p:cTn dur="1000"/>
                                        <p:tgtEl>
                                          <p:spTgt spid="390"/>
                                        </p:tgtEl>
                                      </p:cBhvr>
                                    </p:animEffect>
                                  </p:childTnLst>
                                </p:cTn>
                              </p:par>
                              <p:par>
                                <p:cTn fill="hold" nodeType="withEffect" presetClass="entr" presetID="10" presetSubtype="0">
                                  <p:stCondLst>
                                    <p:cond delay="0"/>
                                  </p:stCondLst>
                                  <p:childTnLst>
                                    <p:set>
                                      <p:cBhvr>
                                        <p:cTn dur="1" fill="hold">
                                          <p:stCondLst>
                                            <p:cond delay="0"/>
                                          </p:stCondLst>
                                        </p:cTn>
                                        <p:tgtEl>
                                          <p:spTgt spid="388"/>
                                        </p:tgtEl>
                                        <p:attrNameLst>
                                          <p:attrName>style.visibility</p:attrName>
                                        </p:attrNameLst>
                                      </p:cBhvr>
                                      <p:to>
                                        <p:strVal val="visible"/>
                                      </p:to>
                                    </p:set>
                                    <p:animEffect filter="fade" transition="in">
                                      <p:cBhvr>
                                        <p:cTn dur="1000"/>
                                        <p:tgtEl>
                                          <p:spTgt spid="38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7" name="Shape 397"/>
        <p:cNvGrpSpPr/>
        <p:nvPr/>
      </p:nvGrpSpPr>
      <p:grpSpPr>
        <a:xfrm>
          <a:off x="0" y="0"/>
          <a:ext cx="0" cy="0"/>
          <a:chOff x="0" y="0"/>
          <a:chExt cx="0" cy="0"/>
        </a:xfrm>
      </p:grpSpPr>
      <p:sp>
        <p:nvSpPr>
          <p:cNvPr id="398" name="Shape 398"/>
          <p:cNvSpPr txBox="1"/>
          <p:nvPr>
            <p:ph type="title"/>
          </p:nvPr>
        </p:nvSpPr>
        <p:spPr>
          <a:xfrm>
            <a:off x="311700" y="1402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Complexity of Algorithm</a:t>
            </a:r>
            <a:endParaRPr/>
          </a:p>
        </p:txBody>
      </p:sp>
      <p:sp>
        <p:nvSpPr>
          <p:cNvPr id="399" name="Shape 399"/>
          <p:cNvSpPr txBox="1"/>
          <p:nvPr>
            <p:ph idx="1" type="body"/>
          </p:nvPr>
        </p:nvSpPr>
        <p:spPr>
          <a:xfrm>
            <a:off x="873900" y="1564850"/>
            <a:ext cx="7794000" cy="2270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Time and memory cost: </a:t>
            </a:r>
            <a:r>
              <a:rPr i="1" lang="en"/>
              <a:t>O(nm)</a:t>
            </a:r>
            <a:endParaRPr i="1"/>
          </a:p>
          <a:p>
            <a:pPr indent="0" lvl="0" marL="457200" rtl="0">
              <a:spcBef>
                <a:spcPts val="1000"/>
              </a:spcBef>
              <a:spcAft>
                <a:spcPts val="0"/>
              </a:spcAft>
              <a:buNone/>
            </a:pPr>
            <a:r>
              <a:rPr i="1" lang="en"/>
              <a:t>nm</a:t>
            </a:r>
            <a:r>
              <a:rPr lang="en"/>
              <a:t>: product of length of two sequences</a:t>
            </a:r>
            <a:endParaRPr/>
          </a:p>
          <a:p>
            <a:pPr indent="0" lvl="0" marL="457200" rtl="0">
              <a:spcBef>
                <a:spcPts val="1000"/>
              </a:spcBef>
              <a:spcAft>
                <a:spcPts val="1000"/>
              </a:spcAft>
              <a:buNone/>
            </a:pPr>
            <a:r>
              <a:rPr i="1" lang="en"/>
              <a:t>O</a:t>
            </a:r>
            <a:r>
              <a:rPr lang="en"/>
              <a:t>: ”of order </a:t>
            </a:r>
            <a:r>
              <a:rPr i="1" lang="en"/>
              <a:t>nm</a:t>
            </a:r>
            <a:r>
              <a:rPr lang="en"/>
              <a:t>”</a:t>
            </a:r>
            <a:endParaRPr/>
          </a:p>
        </p:txBody>
      </p:sp>
      <p:sp>
        <p:nvSpPr>
          <p:cNvPr id="400" name="Shape 40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4" name="Shape 404"/>
        <p:cNvGrpSpPr/>
        <p:nvPr/>
      </p:nvGrpSpPr>
      <p:grpSpPr>
        <a:xfrm>
          <a:off x="0" y="0"/>
          <a:ext cx="0" cy="0"/>
          <a:chOff x="0" y="0"/>
          <a:chExt cx="0" cy="0"/>
        </a:xfrm>
      </p:grpSpPr>
      <p:sp>
        <p:nvSpPr>
          <p:cNvPr id="405" name="Shape 405"/>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Outline</a:t>
            </a:r>
            <a:endParaRPr/>
          </a:p>
        </p:txBody>
      </p:sp>
      <p:sp>
        <p:nvSpPr>
          <p:cNvPr id="406" name="Shape 406"/>
          <p:cNvSpPr txBox="1"/>
          <p:nvPr>
            <p:ph idx="1" type="body"/>
          </p:nvPr>
        </p:nvSpPr>
        <p:spPr>
          <a:xfrm>
            <a:off x="94250" y="640775"/>
            <a:ext cx="8767800" cy="2241600"/>
          </a:xfrm>
          <a:prstGeom prst="rect">
            <a:avLst/>
          </a:prstGeom>
        </p:spPr>
        <p:txBody>
          <a:bodyPr anchorCtr="0" anchor="t" bIns="91425" lIns="91425" spcFirstLastPara="1" rIns="91425" wrap="square" tIns="91425">
            <a:noAutofit/>
          </a:bodyPr>
          <a:lstStyle/>
          <a:p>
            <a:pPr indent="0" lvl="0" marL="457200" rtl="0">
              <a:spcBef>
                <a:spcPts val="0"/>
              </a:spcBef>
              <a:spcAft>
                <a:spcPts val="0"/>
              </a:spcAft>
              <a:buNone/>
            </a:pPr>
            <a:r>
              <a:rPr lang="en" sz="1600">
                <a:solidFill>
                  <a:srgbClr val="999999"/>
                </a:solidFill>
              </a:rPr>
              <a:t>Utilities of Sequence Alignments</a:t>
            </a:r>
            <a:endParaRPr sz="1600">
              <a:solidFill>
                <a:srgbClr val="999999"/>
              </a:solidFill>
            </a:endParaRPr>
          </a:p>
          <a:p>
            <a:pPr indent="0" lvl="0" marL="457200" rtl="0">
              <a:spcBef>
                <a:spcPts val="0"/>
              </a:spcBef>
              <a:spcAft>
                <a:spcPts val="0"/>
              </a:spcAft>
              <a:buNone/>
            </a:pPr>
            <a:r>
              <a:rPr lang="en" sz="1600"/>
              <a:t>Pairwise Alignment Algorithms</a:t>
            </a:r>
            <a:endParaRPr sz="1600"/>
          </a:p>
          <a:p>
            <a:pPr indent="0" lvl="0" marL="914400" rtl="0">
              <a:spcBef>
                <a:spcPts val="0"/>
              </a:spcBef>
              <a:spcAft>
                <a:spcPts val="0"/>
              </a:spcAft>
              <a:buNone/>
            </a:pPr>
            <a:r>
              <a:rPr lang="en" sz="1600">
                <a:solidFill>
                  <a:srgbClr val="999999"/>
                </a:solidFill>
              </a:rPr>
              <a:t>Pairwise Alignment</a:t>
            </a:r>
            <a:endParaRPr sz="1600">
              <a:solidFill>
                <a:srgbClr val="999999"/>
              </a:solidFill>
            </a:endParaRPr>
          </a:p>
          <a:p>
            <a:pPr indent="0" lvl="0" marL="914400" rtl="0">
              <a:spcBef>
                <a:spcPts val="0"/>
              </a:spcBef>
              <a:spcAft>
                <a:spcPts val="0"/>
              </a:spcAft>
              <a:buNone/>
            </a:pPr>
            <a:r>
              <a:rPr lang="en" sz="1600">
                <a:solidFill>
                  <a:srgbClr val="999999"/>
                </a:solidFill>
              </a:rPr>
              <a:t>Example of Substitution Matrices</a:t>
            </a:r>
            <a:endParaRPr sz="1600">
              <a:solidFill>
                <a:srgbClr val="999999"/>
              </a:solidFill>
            </a:endParaRPr>
          </a:p>
          <a:p>
            <a:pPr indent="0" lvl="0" marL="914400" rtl="0">
              <a:spcBef>
                <a:spcPts val="0"/>
              </a:spcBef>
              <a:spcAft>
                <a:spcPts val="0"/>
              </a:spcAft>
              <a:buNone/>
            </a:pPr>
            <a:r>
              <a:rPr lang="en" sz="1600">
                <a:solidFill>
                  <a:srgbClr val="999999"/>
                </a:solidFill>
              </a:rPr>
              <a:t>Global Alignment</a:t>
            </a:r>
            <a:endParaRPr sz="1600">
              <a:solidFill>
                <a:srgbClr val="999999"/>
              </a:solidFill>
            </a:endParaRPr>
          </a:p>
          <a:p>
            <a:pPr indent="0" lvl="0" marL="914400" rtl="0">
              <a:spcBef>
                <a:spcPts val="0"/>
              </a:spcBef>
              <a:spcAft>
                <a:spcPts val="0"/>
              </a:spcAft>
              <a:buNone/>
            </a:pPr>
            <a:r>
              <a:rPr lang="en" sz="1600"/>
              <a:t>Local Alignment</a:t>
            </a:r>
            <a:endParaRPr sz="1600"/>
          </a:p>
          <a:p>
            <a:pPr indent="0" lvl="0" marL="914400" rtl="0">
              <a:spcBef>
                <a:spcPts val="0"/>
              </a:spcBef>
              <a:spcAft>
                <a:spcPts val="0"/>
              </a:spcAft>
              <a:buNone/>
            </a:pPr>
            <a:r>
              <a:rPr lang="en" sz="1600">
                <a:solidFill>
                  <a:srgbClr val="999999"/>
                </a:solidFill>
              </a:rPr>
              <a:t>Other Alignments</a:t>
            </a:r>
            <a:endParaRPr sz="1600">
              <a:solidFill>
                <a:srgbClr val="999999"/>
              </a:solidFill>
            </a:endParaRPr>
          </a:p>
          <a:p>
            <a:pPr indent="0" lvl="0" marL="457200" rtl="0">
              <a:spcBef>
                <a:spcPts val="0"/>
              </a:spcBef>
              <a:spcAft>
                <a:spcPts val="0"/>
              </a:spcAft>
              <a:buNone/>
            </a:pPr>
            <a:r>
              <a:rPr lang="en" sz="1600">
                <a:solidFill>
                  <a:srgbClr val="999999"/>
                </a:solidFill>
              </a:rPr>
              <a:t>Sequence Similarity Searching</a:t>
            </a:r>
            <a:endParaRPr sz="1600">
              <a:solidFill>
                <a:srgbClr val="999999"/>
              </a:solidFill>
            </a:endParaRPr>
          </a:p>
          <a:p>
            <a:pPr indent="457200" lvl="0" marL="457200" rtl="0">
              <a:spcBef>
                <a:spcPts val="0"/>
              </a:spcBef>
              <a:spcAft>
                <a:spcPts val="0"/>
              </a:spcAft>
              <a:buNone/>
            </a:pPr>
            <a:r>
              <a:rPr lang="en" sz="1600">
                <a:solidFill>
                  <a:srgbClr val="999999"/>
                </a:solidFill>
              </a:rPr>
              <a:t>Background</a:t>
            </a:r>
            <a:endParaRPr sz="1600">
              <a:solidFill>
                <a:srgbClr val="999999"/>
              </a:solidFill>
            </a:endParaRPr>
          </a:p>
          <a:p>
            <a:pPr indent="0" lvl="0" marL="914400" rtl="0">
              <a:spcBef>
                <a:spcPts val="0"/>
              </a:spcBef>
              <a:spcAft>
                <a:spcPts val="0"/>
              </a:spcAft>
              <a:buNone/>
            </a:pPr>
            <a:r>
              <a:rPr lang="en" sz="1600">
                <a:solidFill>
                  <a:srgbClr val="999999"/>
                </a:solidFill>
              </a:rPr>
              <a:t>SSearch</a:t>
            </a:r>
            <a:endParaRPr sz="1600">
              <a:solidFill>
                <a:srgbClr val="999999"/>
              </a:solidFill>
            </a:endParaRPr>
          </a:p>
          <a:p>
            <a:pPr indent="0" lvl="0" marL="914400" rtl="0">
              <a:spcBef>
                <a:spcPts val="0"/>
              </a:spcBef>
              <a:spcAft>
                <a:spcPts val="0"/>
              </a:spcAft>
              <a:buNone/>
            </a:pPr>
            <a:r>
              <a:rPr lang="en" sz="1600">
                <a:solidFill>
                  <a:srgbClr val="999999"/>
                </a:solidFill>
              </a:rPr>
              <a:t>BLAST</a:t>
            </a:r>
            <a:endParaRPr sz="1600">
              <a:solidFill>
                <a:srgbClr val="999999"/>
              </a:solidFill>
            </a:endParaRPr>
          </a:p>
          <a:p>
            <a:pPr indent="457200" lvl="0" marL="457200" rtl="0">
              <a:spcBef>
                <a:spcPts val="0"/>
              </a:spcBef>
              <a:spcAft>
                <a:spcPts val="0"/>
              </a:spcAft>
              <a:buNone/>
            </a:pPr>
            <a:r>
              <a:rPr lang="en" sz="1600">
                <a:solidFill>
                  <a:srgbClr val="999999"/>
                </a:solidFill>
              </a:rPr>
              <a:t>FASTA</a:t>
            </a:r>
            <a:endParaRPr sz="1600">
              <a:solidFill>
                <a:srgbClr val="999999"/>
              </a:solidFill>
            </a:endParaRPr>
          </a:p>
          <a:p>
            <a:pPr indent="0" lvl="0" marL="457200" rtl="0">
              <a:spcBef>
                <a:spcPts val="0"/>
              </a:spcBef>
              <a:spcAft>
                <a:spcPts val="0"/>
              </a:spcAft>
              <a:buNone/>
            </a:pPr>
            <a:r>
              <a:rPr lang="en" sz="1600">
                <a:solidFill>
                  <a:srgbClr val="999999"/>
                </a:solidFill>
              </a:rPr>
              <a:t>Software</a:t>
            </a:r>
            <a:endParaRPr sz="1600">
              <a:solidFill>
                <a:srgbClr val="999999"/>
              </a:solidFill>
            </a:endParaRPr>
          </a:p>
          <a:p>
            <a:pPr indent="0" lvl="0" marL="457200" rtl="0">
              <a:spcBef>
                <a:spcPts val="0"/>
              </a:spcBef>
              <a:spcAft>
                <a:spcPts val="0"/>
              </a:spcAft>
              <a:buNone/>
            </a:pPr>
            <a:r>
              <a:rPr lang="en" sz="1600">
                <a:solidFill>
                  <a:srgbClr val="999999"/>
                </a:solidFill>
              </a:rPr>
              <a:t>Homework</a:t>
            </a:r>
            <a:endParaRPr sz="1600">
              <a:solidFill>
                <a:srgbClr val="999999"/>
              </a:solidFill>
            </a:endParaRPr>
          </a:p>
          <a:p>
            <a:pPr indent="0" lvl="0" marL="457200" rtl="0">
              <a:spcBef>
                <a:spcPts val="0"/>
              </a:spcBef>
              <a:spcAft>
                <a:spcPts val="0"/>
              </a:spcAft>
              <a:buNone/>
            </a:pPr>
            <a:r>
              <a:rPr lang="en" sz="1600">
                <a:solidFill>
                  <a:srgbClr val="999999"/>
                </a:solidFill>
              </a:rPr>
              <a:t>References</a:t>
            </a:r>
            <a:endParaRPr sz="1600">
              <a:solidFill>
                <a:srgbClr val="999999"/>
              </a:solidFill>
            </a:endParaRPr>
          </a:p>
          <a:p>
            <a:pPr indent="-342900" lvl="0" marL="457200" rtl="0">
              <a:spcBef>
                <a:spcPts val="0"/>
              </a:spcBef>
              <a:spcAft>
                <a:spcPts val="1000"/>
              </a:spcAft>
              <a:buClr>
                <a:srgbClr val="999999"/>
              </a:buClr>
              <a:buSzPts val="1800"/>
              <a:buChar char=" "/>
            </a:pPr>
            <a:r>
              <a:t/>
            </a:r>
            <a:endParaRPr>
              <a:solidFill>
                <a:srgbClr val="999999"/>
              </a:solidFill>
            </a:endParaRPr>
          </a:p>
        </p:txBody>
      </p:sp>
      <p:sp>
        <p:nvSpPr>
          <p:cNvPr id="407" name="Shape 40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Shape 73"/>
          <p:cNvSpPr txBox="1"/>
          <p:nvPr>
            <p:ph type="title"/>
          </p:nvPr>
        </p:nvSpPr>
        <p:spPr>
          <a:xfrm>
            <a:off x="235500" y="64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Illustration of Sequence Alignment Process</a:t>
            </a:r>
            <a:endParaRPr/>
          </a:p>
        </p:txBody>
      </p:sp>
      <p:sp>
        <p:nvSpPr>
          <p:cNvPr id="74" name="Shape 7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pic>
        <p:nvPicPr>
          <p:cNvPr descr="prefix-04.png" id="75" name="Shape 75"/>
          <p:cNvPicPr preferRelativeResize="0"/>
          <p:nvPr/>
        </p:nvPicPr>
        <p:blipFill rotWithShape="1">
          <a:blip r:embed="rId3">
            <a:alphaModFix/>
          </a:blip>
          <a:srcRect b="14017" l="0" r="0" t="18944"/>
          <a:stretch/>
        </p:blipFill>
        <p:spPr>
          <a:xfrm>
            <a:off x="914400" y="1203050"/>
            <a:ext cx="6858001" cy="3448250"/>
          </a:xfrm>
          <a:prstGeom prst="rect">
            <a:avLst/>
          </a:prstGeom>
          <a:noFill/>
          <a:ln>
            <a:noFill/>
          </a:ln>
        </p:spPr>
      </p:pic>
      <p:sp>
        <p:nvSpPr>
          <p:cNvPr id="76" name="Shape 76"/>
          <p:cNvSpPr txBox="1"/>
          <p:nvPr/>
        </p:nvSpPr>
        <p:spPr>
          <a:xfrm>
            <a:off x="1174775" y="729100"/>
            <a:ext cx="6409800" cy="5220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1300">
                <a:solidFill>
                  <a:srgbClr val="FF0000"/>
                </a:solidFill>
              </a:rPr>
              <a:t>Goal: maximize number of identical and similar residues in columns of alignment.</a:t>
            </a:r>
            <a:endParaRPr sz="1300">
              <a:solidFill>
                <a:srgbClr val="FF0000"/>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1" name="Shape 411"/>
        <p:cNvGrpSpPr/>
        <p:nvPr/>
      </p:nvGrpSpPr>
      <p:grpSpPr>
        <a:xfrm>
          <a:off x="0" y="0"/>
          <a:ext cx="0" cy="0"/>
          <a:chOff x="0" y="0"/>
          <a:chExt cx="0" cy="0"/>
        </a:xfrm>
      </p:grpSpPr>
      <p:sp>
        <p:nvSpPr>
          <p:cNvPr id="412" name="Shape 412"/>
          <p:cNvSpPr txBox="1"/>
          <p:nvPr>
            <p:ph type="title"/>
          </p:nvPr>
        </p:nvSpPr>
        <p:spPr>
          <a:xfrm>
            <a:off x="311700" y="1402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Local Alignment: Smith-Waterman Algorithm</a:t>
            </a:r>
            <a:endParaRPr/>
          </a:p>
        </p:txBody>
      </p:sp>
      <p:sp>
        <p:nvSpPr>
          <p:cNvPr id="413" name="Shape 413"/>
          <p:cNvSpPr txBox="1"/>
          <p:nvPr>
            <p:ph idx="1" type="body"/>
          </p:nvPr>
        </p:nvSpPr>
        <p:spPr>
          <a:xfrm>
            <a:off x="479350" y="1488650"/>
            <a:ext cx="8278200" cy="22707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Often more important than global alignment, because related sequences show frequently only local similarities.</a:t>
            </a:r>
            <a:endParaRPr/>
          </a:p>
          <a:p>
            <a:pPr indent="-342900" lvl="0" marL="457200" rtl="0">
              <a:spcBef>
                <a:spcPts val="1000"/>
              </a:spcBef>
              <a:spcAft>
                <a:spcPts val="0"/>
              </a:spcAft>
              <a:buSzPts val="1800"/>
              <a:buChar char="●"/>
            </a:pPr>
            <a:r>
              <a:rPr lang="en"/>
              <a:t>Initial algorithm (Smith and Waterman, 1981)</a:t>
            </a:r>
            <a:endParaRPr/>
          </a:p>
          <a:p>
            <a:pPr indent="-342900" lvl="0" marL="457200" rtl="0">
              <a:spcBef>
                <a:spcPts val="1000"/>
              </a:spcBef>
              <a:spcAft>
                <a:spcPts val="1000"/>
              </a:spcAft>
              <a:buSzPts val="1800"/>
              <a:buChar char="●"/>
            </a:pPr>
            <a:r>
              <a:rPr lang="en"/>
              <a:t>Improved version (Gotoh 1982)</a:t>
            </a:r>
            <a:endParaRPr/>
          </a:p>
        </p:txBody>
      </p:sp>
      <p:sp>
        <p:nvSpPr>
          <p:cNvPr id="414" name="Shape 4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8" name="Shape 418"/>
        <p:cNvGrpSpPr/>
        <p:nvPr/>
      </p:nvGrpSpPr>
      <p:grpSpPr>
        <a:xfrm>
          <a:off x="0" y="0"/>
          <a:ext cx="0" cy="0"/>
          <a:chOff x="0" y="0"/>
          <a:chExt cx="0" cy="0"/>
        </a:xfrm>
      </p:grpSpPr>
      <p:pic>
        <p:nvPicPr>
          <p:cNvPr descr="prefix-32.png" id="419" name="Shape 419"/>
          <p:cNvPicPr preferRelativeResize="0"/>
          <p:nvPr/>
        </p:nvPicPr>
        <p:blipFill rotWithShape="1">
          <a:blip r:embed="rId3">
            <a:alphaModFix/>
          </a:blip>
          <a:srcRect b="19969" l="0" r="0" t="21894"/>
          <a:stretch/>
        </p:blipFill>
        <p:spPr>
          <a:xfrm>
            <a:off x="473775" y="1057625"/>
            <a:ext cx="7782823" cy="3393475"/>
          </a:xfrm>
          <a:prstGeom prst="rect">
            <a:avLst/>
          </a:prstGeom>
          <a:noFill/>
          <a:ln>
            <a:noFill/>
          </a:ln>
        </p:spPr>
      </p:pic>
      <p:sp>
        <p:nvSpPr>
          <p:cNvPr id="420" name="Shape 420"/>
          <p:cNvSpPr txBox="1"/>
          <p:nvPr>
            <p:ph type="title"/>
          </p:nvPr>
        </p:nvSpPr>
        <p:spPr>
          <a:xfrm>
            <a:off x="235500" y="1402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Local Sequence Alignment Algorithm</a:t>
            </a:r>
            <a:endParaRPr/>
          </a:p>
          <a:p>
            <a:pPr indent="0" lvl="0" marL="0" rtl="0">
              <a:spcBef>
                <a:spcPts val="0"/>
              </a:spcBef>
              <a:spcAft>
                <a:spcPts val="0"/>
              </a:spcAft>
              <a:buNone/>
            </a:pPr>
            <a:r>
              <a:t/>
            </a:r>
            <a:endParaRPr/>
          </a:p>
        </p:txBody>
      </p:sp>
      <p:sp>
        <p:nvSpPr>
          <p:cNvPr id="421" name="Shape 421"/>
          <p:cNvSpPr txBox="1"/>
          <p:nvPr>
            <p:ph idx="1" type="body"/>
          </p:nvPr>
        </p:nvSpPr>
        <p:spPr>
          <a:xfrm>
            <a:off x="241625" y="650450"/>
            <a:ext cx="8094300" cy="2270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400"/>
              <a:t>Algorithm closely related to global alignment approach, with the following modifications:</a:t>
            </a:r>
            <a:endParaRPr sz="1400"/>
          </a:p>
          <a:p>
            <a:pPr indent="0" lvl="0" marL="0" rtl="0">
              <a:spcBef>
                <a:spcPts val="1000"/>
              </a:spcBef>
              <a:spcAft>
                <a:spcPts val="0"/>
              </a:spcAft>
              <a:buNone/>
            </a:pPr>
            <a:r>
              <a:t/>
            </a:r>
            <a:endParaRPr sz="1400"/>
          </a:p>
          <a:p>
            <a:pPr indent="0" lvl="0" marL="0" rtl="0">
              <a:spcBef>
                <a:spcPts val="1000"/>
              </a:spcBef>
              <a:spcAft>
                <a:spcPts val="0"/>
              </a:spcAft>
              <a:buNone/>
            </a:pPr>
            <a:r>
              <a:t/>
            </a:r>
            <a:endParaRPr sz="1400"/>
          </a:p>
          <a:p>
            <a:pPr indent="0" lvl="0" marL="0" rtl="0">
              <a:spcBef>
                <a:spcPts val="1000"/>
              </a:spcBef>
              <a:spcAft>
                <a:spcPts val="0"/>
              </a:spcAft>
              <a:buNone/>
            </a:pPr>
            <a:r>
              <a:t/>
            </a:r>
            <a:endParaRPr sz="1400"/>
          </a:p>
          <a:p>
            <a:pPr indent="0" lvl="0" marL="0" rtl="0">
              <a:spcBef>
                <a:spcPts val="1000"/>
              </a:spcBef>
              <a:spcAft>
                <a:spcPts val="0"/>
              </a:spcAft>
              <a:buNone/>
            </a:pPr>
            <a:r>
              <a:t/>
            </a:r>
            <a:endParaRPr sz="1400"/>
          </a:p>
          <a:p>
            <a:pPr indent="0" lvl="0" marL="0" rtl="0">
              <a:spcBef>
                <a:spcPts val="1000"/>
              </a:spcBef>
              <a:spcAft>
                <a:spcPts val="0"/>
              </a:spcAft>
              <a:buNone/>
            </a:pPr>
            <a:r>
              <a:t/>
            </a:r>
            <a:endParaRPr sz="1400"/>
          </a:p>
          <a:p>
            <a:pPr indent="0" lvl="0" marL="0" rtl="0">
              <a:spcBef>
                <a:spcPts val="1000"/>
              </a:spcBef>
              <a:spcAft>
                <a:spcPts val="0"/>
              </a:spcAft>
              <a:buNone/>
            </a:pPr>
            <a:r>
              <a:t/>
            </a:r>
            <a:endParaRPr sz="1400"/>
          </a:p>
          <a:p>
            <a:pPr indent="0" lvl="0" marL="0" rtl="0">
              <a:spcBef>
                <a:spcPts val="1000"/>
              </a:spcBef>
              <a:spcAft>
                <a:spcPts val="0"/>
              </a:spcAft>
              <a:buNone/>
            </a:pPr>
            <a:r>
              <a:t/>
            </a:r>
            <a:endParaRPr sz="1400"/>
          </a:p>
          <a:p>
            <a:pPr indent="0" lvl="0" marL="0" rtl="0">
              <a:spcBef>
                <a:spcPts val="1000"/>
              </a:spcBef>
              <a:spcAft>
                <a:spcPts val="0"/>
              </a:spcAft>
              <a:buNone/>
            </a:pPr>
            <a:r>
              <a:t/>
            </a:r>
            <a:endParaRPr sz="1400"/>
          </a:p>
          <a:p>
            <a:pPr indent="0" lvl="0" marL="0" rtl="0" algn="just">
              <a:spcBef>
                <a:spcPts val="1000"/>
              </a:spcBef>
              <a:spcAft>
                <a:spcPts val="0"/>
              </a:spcAft>
              <a:buNone/>
            </a:pPr>
            <a:r>
              <a:t/>
            </a:r>
            <a:endParaRPr sz="1400">
              <a:solidFill>
                <a:srgbClr val="FF0000"/>
              </a:solidFill>
            </a:endParaRPr>
          </a:p>
          <a:p>
            <a:pPr indent="0" lvl="0" marL="0" rtl="0" algn="just">
              <a:spcBef>
                <a:spcPts val="1000"/>
              </a:spcBef>
              <a:spcAft>
                <a:spcPts val="0"/>
              </a:spcAft>
              <a:buClr>
                <a:schemeClr val="dk1"/>
              </a:buClr>
              <a:buSzPts val="1100"/>
              <a:buFont typeface="Arial"/>
              <a:buNone/>
            </a:pPr>
            <a:r>
              <a:rPr lang="en" sz="1200">
                <a:solidFill>
                  <a:srgbClr val="FF0000"/>
                </a:solidFill>
              </a:rPr>
              <a:t>*Important requirement: random matches must receive negative values by scoring system, otherwise long unrelated matches would mask significant local matches!</a:t>
            </a:r>
            <a:endParaRPr sz="1200">
              <a:solidFill>
                <a:srgbClr val="FF0000"/>
              </a:solidFill>
            </a:endParaRPr>
          </a:p>
          <a:p>
            <a:pPr indent="0" lvl="0" marL="0" rtl="0">
              <a:spcBef>
                <a:spcPts val="1000"/>
              </a:spcBef>
              <a:spcAft>
                <a:spcPts val="1000"/>
              </a:spcAft>
              <a:buNone/>
            </a:pPr>
            <a:r>
              <a:t/>
            </a:r>
            <a:endParaRPr sz="1400"/>
          </a:p>
        </p:txBody>
      </p:sp>
      <p:sp>
        <p:nvSpPr>
          <p:cNvPr id="422" name="Shape 4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6" name="Shape 426"/>
        <p:cNvGrpSpPr/>
        <p:nvPr/>
      </p:nvGrpSpPr>
      <p:grpSpPr>
        <a:xfrm>
          <a:off x="0" y="0"/>
          <a:ext cx="0" cy="0"/>
          <a:chOff x="0" y="0"/>
          <a:chExt cx="0" cy="0"/>
        </a:xfrm>
      </p:grpSpPr>
      <p:pic>
        <p:nvPicPr>
          <p:cNvPr descr="prefix-33.png" id="427" name="Shape 427"/>
          <p:cNvPicPr preferRelativeResize="0"/>
          <p:nvPr/>
        </p:nvPicPr>
        <p:blipFill rotWithShape="1">
          <a:blip r:embed="rId3">
            <a:alphaModFix/>
          </a:blip>
          <a:srcRect b="6361" l="16285" r="14149" t="24111"/>
          <a:stretch/>
        </p:blipFill>
        <p:spPr>
          <a:xfrm>
            <a:off x="2259800" y="1087825"/>
            <a:ext cx="5151101" cy="3861276"/>
          </a:xfrm>
          <a:prstGeom prst="rect">
            <a:avLst/>
          </a:prstGeom>
          <a:noFill/>
          <a:ln>
            <a:noFill/>
          </a:ln>
        </p:spPr>
      </p:pic>
      <p:sp>
        <p:nvSpPr>
          <p:cNvPr id="428" name="Shape 428"/>
          <p:cNvSpPr txBox="1"/>
          <p:nvPr>
            <p:ph type="title"/>
          </p:nvPr>
        </p:nvSpPr>
        <p:spPr>
          <a:xfrm>
            <a:off x="235500" y="64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Dynamic Programming Matrix: Local Alignment</a:t>
            </a:r>
            <a:endParaRPr/>
          </a:p>
          <a:p>
            <a:pPr indent="0" lvl="0" marL="0" rtl="0">
              <a:spcBef>
                <a:spcPts val="0"/>
              </a:spcBef>
              <a:spcAft>
                <a:spcPts val="0"/>
              </a:spcAft>
              <a:buNone/>
            </a:pPr>
            <a:r>
              <a:t/>
            </a:r>
            <a:endParaRPr/>
          </a:p>
        </p:txBody>
      </p:sp>
      <p:sp>
        <p:nvSpPr>
          <p:cNvPr id="429" name="Shape 429"/>
          <p:cNvSpPr txBox="1"/>
          <p:nvPr>
            <p:ph idx="1" type="body"/>
          </p:nvPr>
        </p:nvSpPr>
        <p:spPr>
          <a:xfrm>
            <a:off x="546425" y="574250"/>
            <a:ext cx="8094300" cy="2270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400"/>
              <a:t>Substitution matrix: BLOSUM50</a:t>
            </a:r>
            <a:endParaRPr sz="1400"/>
          </a:p>
          <a:p>
            <a:pPr indent="0" lvl="0" marL="0" rtl="0" algn="ctr">
              <a:spcBef>
                <a:spcPts val="0"/>
              </a:spcBef>
              <a:spcAft>
                <a:spcPts val="0"/>
              </a:spcAft>
              <a:buNone/>
            </a:pPr>
            <a:r>
              <a:rPr lang="en" sz="1400"/>
              <a:t>Gap opening and extension penalties: 8</a:t>
            </a:r>
            <a:endParaRPr sz="1400"/>
          </a:p>
        </p:txBody>
      </p:sp>
      <p:sp>
        <p:nvSpPr>
          <p:cNvPr id="430" name="Shape 43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4" name="Shape 434"/>
        <p:cNvGrpSpPr/>
        <p:nvPr/>
      </p:nvGrpSpPr>
      <p:grpSpPr>
        <a:xfrm>
          <a:off x="0" y="0"/>
          <a:ext cx="0" cy="0"/>
          <a:chOff x="0" y="0"/>
          <a:chExt cx="0" cy="0"/>
        </a:xfrm>
      </p:grpSpPr>
      <p:sp>
        <p:nvSpPr>
          <p:cNvPr id="435" name="Shape 435"/>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Outline</a:t>
            </a:r>
            <a:endParaRPr/>
          </a:p>
        </p:txBody>
      </p:sp>
      <p:sp>
        <p:nvSpPr>
          <p:cNvPr id="436" name="Shape 436"/>
          <p:cNvSpPr txBox="1"/>
          <p:nvPr>
            <p:ph idx="1" type="body"/>
          </p:nvPr>
        </p:nvSpPr>
        <p:spPr>
          <a:xfrm>
            <a:off x="94250" y="640775"/>
            <a:ext cx="8767800" cy="2241600"/>
          </a:xfrm>
          <a:prstGeom prst="rect">
            <a:avLst/>
          </a:prstGeom>
        </p:spPr>
        <p:txBody>
          <a:bodyPr anchorCtr="0" anchor="t" bIns="91425" lIns="91425" spcFirstLastPara="1" rIns="91425" wrap="square" tIns="91425">
            <a:noAutofit/>
          </a:bodyPr>
          <a:lstStyle/>
          <a:p>
            <a:pPr indent="0" lvl="0" marL="457200" rtl="0">
              <a:spcBef>
                <a:spcPts val="0"/>
              </a:spcBef>
              <a:spcAft>
                <a:spcPts val="0"/>
              </a:spcAft>
              <a:buNone/>
            </a:pPr>
            <a:r>
              <a:rPr lang="en" sz="1600">
                <a:solidFill>
                  <a:srgbClr val="999999"/>
                </a:solidFill>
              </a:rPr>
              <a:t>Utilities of Sequence Alignments</a:t>
            </a:r>
            <a:endParaRPr sz="1600">
              <a:solidFill>
                <a:srgbClr val="999999"/>
              </a:solidFill>
            </a:endParaRPr>
          </a:p>
          <a:p>
            <a:pPr indent="0" lvl="0" marL="457200" rtl="0">
              <a:spcBef>
                <a:spcPts val="0"/>
              </a:spcBef>
              <a:spcAft>
                <a:spcPts val="0"/>
              </a:spcAft>
              <a:buNone/>
            </a:pPr>
            <a:r>
              <a:rPr lang="en" sz="1600"/>
              <a:t>Pairwise Alignment Algorithms</a:t>
            </a:r>
            <a:endParaRPr sz="1600"/>
          </a:p>
          <a:p>
            <a:pPr indent="0" lvl="0" marL="914400" rtl="0">
              <a:spcBef>
                <a:spcPts val="0"/>
              </a:spcBef>
              <a:spcAft>
                <a:spcPts val="0"/>
              </a:spcAft>
              <a:buNone/>
            </a:pPr>
            <a:r>
              <a:rPr lang="en" sz="1600">
                <a:solidFill>
                  <a:srgbClr val="999999"/>
                </a:solidFill>
              </a:rPr>
              <a:t>Pairwise Alignment</a:t>
            </a:r>
            <a:endParaRPr sz="1600">
              <a:solidFill>
                <a:srgbClr val="999999"/>
              </a:solidFill>
            </a:endParaRPr>
          </a:p>
          <a:p>
            <a:pPr indent="0" lvl="0" marL="914400" rtl="0">
              <a:spcBef>
                <a:spcPts val="0"/>
              </a:spcBef>
              <a:spcAft>
                <a:spcPts val="0"/>
              </a:spcAft>
              <a:buNone/>
            </a:pPr>
            <a:r>
              <a:rPr lang="en" sz="1600">
                <a:solidFill>
                  <a:srgbClr val="999999"/>
                </a:solidFill>
              </a:rPr>
              <a:t>Example of Substitution Matrices</a:t>
            </a:r>
            <a:endParaRPr sz="1600">
              <a:solidFill>
                <a:srgbClr val="999999"/>
              </a:solidFill>
            </a:endParaRPr>
          </a:p>
          <a:p>
            <a:pPr indent="0" lvl="0" marL="914400" rtl="0">
              <a:spcBef>
                <a:spcPts val="0"/>
              </a:spcBef>
              <a:spcAft>
                <a:spcPts val="0"/>
              </a:spcAft>
              <a:buNone/>
            </a:pPr>
            <a:r>
              <a:rPr lang="en" sz="1600">
                <a:solidFill>
                  <a:srgbClr val="999999"/>
                </a:solidFill>
              </a:rPr>
              <a:t>Global Alignment</a:t>
            </a:r>
            <a:endParaRPr sz="1600">
              <a:solidFill>
                <a:srgbClr val="999999"/>
              </a:solidFill>
            </a:endParaRPr>
          </a:p>
          <a:p>
            <a:pPr indent="0" lvl="0" marL="914400" rtl="0">
              <a:spcBef>
                <a:spcPts val="0"/>
              </a:spcBef>
              <a:spcAft>
                <a:spcPts val="0"/>
              </a:spcAft>
              <a:buNone/>
            </a:pPr>
            <a:r>
              <a:rPr lang="en" sz="1600">
                <a:solidFill>
                  <a:srgbClr val="999999"/>
                </a:solidFill>
              </a:rPr>
              <a:t>Local Alignment</a:t>
            </a:r>
            <a:endParaRPr sz="1600">
              <a:solidFill>
                <a:srgbClr val="999999"/>
              </a:solidFill>
            </a:endParaRPr>
          </a:p>
          <a:p>
            <a:pPr indent="0" lvl="0" marL="914400" rtl="0">
              <a:spcBef>
                <a:spcPts val="0"/>
              </a:spcBef>
              <a:spcAft>
                <a:spcPts val="0"/>
              </a:spcAft>
              <a:buNone/>
            </a:pPr>
            <a:r>
              <a:rPr lang="en" sz="1600"/>
              <a:t>Other Alignments</a:t>
            </a:r>
            <a:endParaRPr sz="1600"/>
          </a:p>
          <a:p>
            <a:pPr indent="0" lvl="0" marL="457200" rtl="0">
              <a:spcBef>
                <a:spcPts val="0"/>
              </a:spcBef>
              <a:spcAft>
                <a:spcPts val="0"/>
              </a:spcAft>
              <a:buNone/>
            </a:pPr>
            <a:r>
              <a:rPr lang="en" sz="1600">
                <a:solidFill>
                  <a:srgbClr val="999999"/>
                </a:solidFill>
              </a:rPr>
              <a:t>Sequence Similarity Searching</a:t>
            </a:r>
            <a:endParaRPr sz="1600">
              <a:solidFill>
                <a:srgbClr val="999999"/>
              </a:solidFill>
            </a:endParaRPr>
          </a:p>
          <a:p>
            <a:pPr indent="457200" lvl="0" marL="457200" rtl="0">
              <a:spcBef>
                <a:spcPts val="0"/>
              </a:spcBef>
              <a:spcAft>
                <a:spcPts val="0"/>
              </a:spcAft>
              <a:buNone/>
            </a:pPr>
            <a:r>
              <a:rPr lang="en" sz="1600">
                <a:solidFill>
                  <a:srgbClr val="999999"/>
                </a:solidFill>
              </a:rPr>
              <a:t>Background</a:t>
            </a:r>
            <a:endParaRPr sz="1600">
              <a:solidFill>
                <a:srgbClr val="999999"/>
              </a:solidFill>
            </a:endParaRPr>
          </a:p>
          <a:p>
            <a:pPr indent="0" lvl="0" marL="914400" rtl="0">
              <a:spcBef>
                <a:spcPts val="0"/>
              </a:spcBef>
              <a:spcAft>
                <a:spcPts val="0"/>
              </a:spcAft>
              <a:buNone/>
            </a:pPr>
            <a:r>
              <a:rPr lang="en" sz="1600">
                <a:solidFill>
                  <a:srgbClr val="999999"/>
                </a:solidFill>
              </a:rPr>
              <a:t>SSearch</a:t>
            </a:r>
            <a:endParaRPr sz="1600">
              <a:solidFill>
                <a:srgbClr val="999999"/>
              </a:solidFill>
            </a:endParaRPr>
          </a:p>
          <a:p>
            <a:pPr indent="0" lvl="0" marL="914400" rtl="0">
              <a:spcBef>
                <a:spcPts val="0"/>
              </a:spcBef>
              <a:spcAft>
                <a:spcPts val="0"/>
              </a:spcAft>
              <a:buNone/>
            </a:pPr>
            <a:r>
              <a:rPr lang="en" sz="1600">
                <a:solidFill>
                  <a:srgbClr val="999999"/>
                </a:solidFill>
              </a:rPr>
              <a:t>BLAST</a:t>
            </a:r>
            <a:endParaRPr sz="1600">
              <a:solidFill>
                <a:srgbClr val="999999"/>
              </a:solidFill>
            </a:endParaRPr>
          </a:p>
          <a:p>
            <a:pPr indent="457200" lvl="0" marL="457200" rtl="0">
              <a:spcBef>
                <a:spcPts val="0"/>
              </a:spcBef>
              <a:spcAft>
                <a:spcPts val="0"/>
              </a:spcAft>
              <a:buNone/>
            </a:pPr>
            <a:r>
              <a:rPr lang="en" sz="1600">
                <a:solidFill>
                  <a:srgbClr val="999999"/>
                </a:solidFill>
              </a:rPr>
              <a:t>FASTA</a:t>
            </a:r>
            <a:endParaRPr sz="1600">
              <a:solidFill>
                <a:srgbClr val="999999"/>
              </a:solidFill>
            </a:endParaRPr>
          </a:p>
          <a:p>
            <a:pPr indent="0" lvl="0" marL="457200" rtl="0">
              <a:spcBef>
                <a:spcPts val="0"/>
              </a:spcBef>
              <a:spcAft>
                <a:spcPts val="0"/>
              </a:spcAft>
              <a:buNone/>
            </a:pPr>
            <a:r>
              <a:rPr lang="en" sz="1600">
                <a:solidFill>
                  <a:srgbClr val="999999"/>
                </a:solidFill>
              </a:rPr>
              <a:t>Software</a:t>
            </a:r>
            <a:endParaRPr sz="1600">
              <a:solidFill>
                <a:srgbClr val="999999"/>
              </a:solidFill>
            </a:endParaRPr>
          </a:p>
          <a:p>
            <a:pPr indent="0" lvl="0" marL="457200" rtl="0">
              <a:spcBef>
                <a:spcPts val="0"/>
              </a:spcBef>
              <a:spcAft>
                <a:spcPts val="0"/>
              </a:spcAft>
              <a:buNone/>
            </a:pPr>
            <a:r>
              <a:rPr lang="en" sz="1600">
                <a:solidFill>
                  <a:srgbClr val="999999"/>
                </a:solidFill>
              </a:rPr>
              <a:t>Homework</a:t>
            </a:r>
            <a:endParaRPr sz="1600">
              <a:solidFill>
                <a:srgbClr val="999999"/>
              </a:solidFill>
            </a:endParaRPr>
          </a:p>
          <a:p>
            <a:pPr indent="0" lvl="0" marL="457200" rtl="0">
              <a:spcBef>
                <a:spcPts val="0"/>
              </a:spcBef>
              <a:spcAft>
                <a:spcPts val="0"/>
              </a:spcAft>
              <a:buNone/>
            </a:pPr>
            <a:r>
              <a:rPr lang="en" sz="1600">
                <a:solidFill>
                  <a:srgbClr val="999999"/>
                </a:solidFill>
              </a:rPr>
              <a:t>References</a:t>
            </a:r>
            <a:endParaRPr sz="1600">
              <a:solidFill>
                <a:srgbClr val="999999"/>
              </a:solidFill>
            </a:endParaRPr>
          </a:p>
          <a:p>
            <a:pPr indent="-342900" lvl="0" marL="457200" rtl="0">
              <a:spcBef>
                <a:spcPts val="0"/>
              </a:spcBef>
              <a:spcAft>
                <a:spcPts val="1000"/>
              </a:spcAft>
              <a:buClr>
                <a:srgbClr val="999999"/>
              </a:buClr>
              <a:buSzPts val="1800"/>
              <a:buChar char=" "/>
            </a:pPr>
            <a:r>
              <a:t/>
            </a:r>
            <a:endParaRPr>
              <a:solidFill>
                <a:srgbClr val="999999"/>
              </a:solidFill>
            </a:endParaRPr>
          </a:p>
        </p:txBody>
      </p:sp>
      <p:sp>
        <p:nvSpPr>
          <p:cNvPr id="437" name="Shape 43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1" name="Shape 441"/>
        <p:cNvGrpSpPr/>
        <p:nvPr/>
      </p:nvGrpSpPr>
      <p:grpSpPr>
        <a:xfrm>
          <a:off x="0" y="0"/>
          <a:ext cx="0" cy="0"/>
          <a:chOff x="0" y="0"/>
          <a:chExt cx="0" cy="0"/>
        </a:xfrm>
      </p:grpSpPr>
      <p:sp>
        <p:nvSpPr>
          <p:cNvPr id="442" name="Shape 442"/>
          <p:cNvSpPr txBox="1"/>
          <p:nvPr>
            <p:ph type="title"/>
          </p:nvPr>
        </p:nvSpPr>
        <p:spPr>
          <a:xfrm>
            <a:off x="235500" y="64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Additional Algorithms for Pairwise Alignments</a:t>
            </a:r>
            <a:endParaRPr/>
          </a:p>
          <a:p>
            <a:pPr indent="0" lvl="0" marL="0" rtl="0">
              <a:spcBef>
                <a:spcPts val="0"/>
              </a:spcBef>
              <a:spcAft>
                <a:spcPts val="0"/>
              </a:spcAft>
              <a:buNone/>
            </a:pPr>
            <a:r>
              <a:t/>
            </a:r>
            <a:endParaRPr/>
          </a:p>
        </p:txBody>
      </p:sp>
      <p:sp>
        <p:nvSpPr>
          <p:cNvPr id="443" name="Shape 443"/>
          <p:cNvSpPr txBox="1"/>
          <p:nvPr>
            <p:ph idx="1" type="body"/>
          </p:nvPr>
        </p:nvSpPr>
        <p:spPr>
          <a:xfrm>
            <a:off x="470225" y="802850"/>
            <a:ext cx="8094300" cy="2270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2A528F"/>
                </a:solidFill>
              </a:rPr>
              <a:t>Repeat alignment algorithm</a:t>
            </a:r>
            <a:endParaRPr>
              <a:solidFill>
                <a:srgbClr val="2A528F"/>
              </a:solidFill>
            </a:endParaRPr>
          </a:p>
          <a:p>
            <a:pPr indent="-342900" lvl="0" marL="457200" rtl="0">
              <a:spcBef>
                <a:spcPts val="1000"/>
              </a:spcBef>
              <a:spcAft>
                <a:spcPts val="0"/>
              </a:spcAft>
              <a:buSzPts val="1800"/>
              <a:buChar char="●"/>
            </a:pPr>
            <a:r>
              <a:rPr lang="en"/>
              <a:t>Algorithm for obtaining all non-overlapping local alignments with significant scores.</a:t>
            </a:r>
            <a:endParaRPr/>
          </a:p>
          <a:p>
            <a:pPr indent="0" lvl="0" marL="0" rtl="0">
              <a:spcBef>
                <a:spcPts val="1000"/>
              </a:spcBef>
              <a:spcAft>
                <a:spcPts val="0"/>
              </a:spcAft>
              <a:buNone/>
            </a:pPr>
            <a:r>
              <a:rPr lang="en">
                <a:solidFill>
                  <a:srgbClr val="2A528F"/>
                </a:solidFill>
              </a:rPr>
              <a:t>Maximum overlap match algorithm</a:t>
            </a:r>
            <a:endParaRPr>
              <a:solidFill>
                <a:srgbClr val="2A528F"/>
              </a:solidFill>
            </a:endParaRPr>
          </a:p>
          <a:p>
            <a:pPr indent="-342900" lvl="0" marL="457200" rtl="0">
              <a:spcBef>
                <a:spcPts val="1000"/>
              </a:spcBef>
              <a:spcAft>
                <a:spcPts val="0"/>
              </a:spcAft>
              <a:buSzPts val="1800"/>
              <a:buChar char="●"/>
            </a:pPr>
            <a:r>
              <a:rPr lang="en"/>
              <a:t>Global alignment algorithm without penalizing overhanging ends like in sequence assembly problem.</a:t>
            </a:r>
            <a:endParaRPr/>
          </a:p>
          <a:p>
            <a:pPr indent="0" lvl="0" marL="0" rtl="0">
              <a:spcBef>
                <a:spcPts val="1000"/>
              </a:spcBef>
              <a:spcAft>
                <a:spcPts val="0"/>
              </a:spcAft>
              <a:buNone/>
            </a:pPr>
            <a:r>
              <a:rPr lang="en">
                <a:solidFill>
                  <a:srgbClr val="2A528F"/>
                </a:solidFill>
              </a:rPr>
              <a:t>Algorithms tolerating long gaps</a:t>
            </a:r>
            <a:endParaRPr>
              <a:solidFill>
                <a:srgbClr val="2A528F"/>
              </a:solidFill>
            </a:endParaRPr>
          </a:p>
          <a:p>
            <a:pPr indent="-342900" lvl="0" marL="457200" rtl="0">
              <a:spcBef>
                <a:spcPts val="1000"/>
              </a:spcBef>
              <a:spcAft>
                <a:spcPts val="0"/>
              </a:spcAft>
              <a:buSzPts val="1800"/>
              <a:buChar char="●"/>
            </a:pPr>
            <a:r>
              <a:rPr lang="en"/>
              <a:t>Aligning cDNA (no introns) to genomic DNA (introns).</a:t>
            </a:r>
            <a:endParaRPr/>
          </a:p>
          <a:p>
            <a:pPr indent="0" lvl="0" marL="0" rtl="0">
              <a:spcBef>
                <a:spcPts val="1000"/>
              </a:spcBef>
              <a:spcAft>
                <a:spcPts val="1000"/>
              </a:spcAft>
              <a:buNone/>
            </a:pPr>
            <a:r>
              <a:rPr lang="en">
                <a:solidFill>
                  <a:srgbClr val="2A528F"/>
                </a:solidFill>
              </a:rPr>
              <a:t>Many more algorithms for specific alignment problems</a:t>
            </a:r>
            <a:endParaRPr>
              <a:solidFill>
                <a:srgbClr val="2A528F"/>
              </a:solidFill>
            </a:endParaRPr>
          </a:p>
        </p:txBody>
      </p:sp>
      <p:sp>
        <p:nvSpPr>
          <p:cNvPr id="444" name="Shape 44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8" name="Shape 448"/>
        <p:cNvGrpSpPr/>
        <p:nvPr/>
      </p:nvGrpSpPr>
      <p:grpSpPr>
        <a:xfrm>
          <a:off x="0" y="0"/>
          <a:ext cx="0" cy="0"/>
          <a:chOff x="0" y="0"/>
          <a:chExt cx="0" cy="0"/>
        </a:xfrm>
      </p:grpSpPr>
      <p:sp>
        <p:nvSpPr>
          <p:cNvPr id="449" name="Shape 449"/>
          <p:cNvSpPr txBox="1"/>
          <p:nvPr>
            <p:ph type="title"/>
          </p:nvPr>
        </p:nvSpPr>
        <p:spPr>
          <a:xfrm>
            <a:off x="235500" y="64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Repeat</a:t>
            </a:r>
            <a:r>
              <a:rPr lang="en"/>
              <a:t> Alignment Algorithm</a:t>
            </a:r>
            <a:endParaRPr/>
          </a:p>
        </p:txBody>
      </p:sp>
      <p:sp>
        <p:nvSpPr>
          <p:cNvPr id="450" name="Shape 45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pic>
        <p:nvPicPr>
          <p:cNvPr descr="prefix-35.png" id="451" name="Shape 451"/>
          <p:cNvPicPr preferRelativeResize="0"/>
          <p:nvPr/>
        </p:nvPicPr>
        <p:blipFill rotWithShape="1">
          <a:blip r:embed="rId3">
            <a:alphaModFix/>
          </a:blip>
          <a:srcRect b="3953" l="0" r="0" t="14353"/>
          <a:stretch/>
        </p:blipFill>
        <p:spPr>
          <a:xfrm>
            <a:off x="919475" y="706600"/>
            <a:ext cx="6707875" cy="4109826"/>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5" name="Shape 455"/>
        <p:cNvGrpSpPr/>
        <p:nvPr/>
      </p:nvGrpSpPr>
      <p:grpSpPr>
        <a:xfrm>
          <a:off x="0" y="0"/>
          <a:ext cx="0" cy="0"/>
          <a:chOff x="0" y="0"/>
          <a:chExt cx="0" cy="0"/>
        </a:xfrm>
      </p:grpSpPr>
      <p:sp>
        <p:nvSpPr>
          <p:cNvPr id="456" name="Shape 456"/>
          <p:cNvSpPr txBox="1"/>
          <p:nvPr>
            <p:ph type="title"/>
          </p:nvPr>
        </p:nvSpPr>
        <p:spPr>
          <a:xfrm>
            <a:off x="159300" y="64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Dynamic Programming Matrix: R</a:t>
            </a:r>
            <a:r>
              <a:rPr lang="en"/>
              <a:t>epeat Alignment</a:t>
            </a:r>
            <a:endParaRPr/>
          </a:p>
        </p:txBody>
      </p:sp>
      <p:sp>
        <p:nvSpPr>
          <p:cNvPr id="457" name="Shape 45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pic>
        <p:nvPicPr>
          <p:cNvPr descr="prefix-36.png" id="458" name="Shape 458"/>
          <p:cNvPicPr preferRelativeResize="0"/>
          <p:nvPr/>
        </p:nvPicPr>
        <p:blipFill rotWithShape="1">
          <a:blip r:embed="rId3">
            <a:alphaModFix/>
          </a:blip>
          <a:srcRect b="7159" l="0" r="0" t="17556"/>
          <a:stretch/>
        </p:blipFill>
        <p:spPr>
          <a:xfrm>
            <a:off x="533400" y="866500"/>
            <a:ext cx="7737399" cy="406810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2" name="Shape 462"/>
        <p:cNvGrpSpPr/>
        <p:nvPr/>
      </p:nvGrpSpPr>
      <p:grpSpPr>
        <a:xfrm>
          <a:off x="0" y="0"/>
          <a:ext cx="0" cy="0"/>
          <a:chOff x="0" y="0"/>
          <a:chExt cx="0" cy="0"/>
        </a:xfrm>
      </p:grpSpPr>
      <p:sp>
        <p:nvSpPr>
          <p:cNvPr id="463" name="Shape 463"/>
          <p:cNvSpPr txBox="1"/>
          <p:nvPr>
            <p:ph type="title"/>
          </p:nvPr>
        </p:nvSpPr>
        <p:spPr>
          <a:xfrm>
            <a:off x="159300" y="64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Maximum Overlap Match Algorithm</a:t>
            </a:r>
            <a:endParaRPr/>
          </a:p>
        </p:txBody>
      </p:sp>
      <p:sp>
        <p:nvSpPr>
          <p:cNvPr id="464" name="Shape 46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pic>
        <p:nvPicPr>
          <p:cNvPr descr="prefix-37.png" id="465" name="Shape 465"/>
          <p:cNvPicPr preferRelativeResize="0"/>
          <p:nvPr/>
        </p:nvPicPr>
        <p:blipFill rotWithShape="1">
          <a:blip r:embed="rId3">
            <a:alphaModFix/>
          </a:blip>
          <a:srcRect b="26433" l="6110" r="8192" t="22683"/>
          <a:stretch/>
        </p:blipFill>
        <p:spPr>
          <a:xfrm>
            <a:off x="875575" y="1263050"/>
            <a:ext cx="6816977" cy="303577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9" name="Shape 469"/>
        <p:cNvGrpSpPr/>
        <p:nvPr/>
      </p:nvGrpSpPr>
      <p:grpSpPr>
        <a:xfrm>
          <a:off x="0" y="0"/>
          <a:ext cx="0" cy="0"/>
          <a:chOff x="0" y="0"/>
          <a:chExt cx="0" cy="0"/>
        </a:xfrm>
      </p:grpSpPr>
      <p:sp>
        <p:nvSpPr>
          <p:cNvPr id="470" name="Shape 470"/>
          <p:cNvSpPr txBox="1"/>
          <p:nvPr>
            <p:ph type="title"/>
          </p:nvPr>
        </p:nvSpPr>
        <p:spPr>
          <a:xfrm>
            <a:off x="159300" y="64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Dynamic Programming Matrix: Overlap Match</a:t>
            </a:r>
            <a:endParaRPr/>
          </a:p>
        </p:txBody>
      </p:sp>
      <p:sp>
        <p:nvSpPr>
          <p:cNvPr id="471" name="Shape 47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pic>
        <p:nvPicPr>
          <p:cNvPr descr="prefix-38.png" id="472" name="Shape 472"/>
          <p:cNvPicPr preferRelativeResize="0"/>
          <p:nvPr/>
        </p:nvPicPr>
        <p:blipFill rotWithShape="1">
          <a:blip r:embed="rId3">
            <a:alphaModFix/>
          </a:blip>
          <a:srcRect b="6876" l="18196" r="16208" t="16892"/>
          <a:stretch/>
        </p:blipFill>
        <p:spPr>
          <a:xfrm>
            <a:off x="1933750" y="684450"/>
            <a:ext cx="4883900" cy="4256999"/>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6" name="Shape 476"/>
        <p:cNvGrpSpPr/>
        <p:nvPr/>
      </p:nvGrpSpPr>
      <p:grpSpPr>
        <a:xfrm>
          <a:off x="0" y="0"/>
          <a:ext cx="0" cy="0"/>
          <a:chOff x="0" y="0"/>
          <a:chExt cx="0" cy="0"/>
        </a:xfrm>
      </p:grpSpPr>
      <p:sp>
        <p:nvSpPr>
          <p:cNvPr id="477" name="Shape 477"/>
          <p:cNvSpPr txBox="1"/>
          <p:nvPr>
            <p:ph type="title"/>
          </p:nvPr>
        </p:nvSpPr>
        <p:spPr>
          <a:xfrm>
            <a:off x="311700" y="1402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Summary</a:t>
            </a:r>
            <a:endParaRPr/>
          </a:p>
          <a:p>
            <a:pPr indent="0" lvl="0" marL="0" rtl="0">
              <a:spcBef>
                <a:spcPts val="0"/>
              </a:spcBef>
              <a:spcAft>
                <a:spcPts val="0"/>
              </a:spcAft>
              <a:buNone/>
            </a:pPr>
            <a:r>
              <a:t/>
            </a:r>
            <a:endParaRPr/>
          </a:p>
        </p:txBody>
      </p:sp>
      <p:sp>
        <p:nvSpPr>
          <p:cNvPr id="478" name="Shape 478"/>
          <p:cNvSpPr txBox="1"/>
          <p:nvPr>
            <p:ph idx="1" type="body"/>
          </p:nvPr>
        </p:nvSpPr>
        <p:spPr>
          <a:xfrm>
            <a:off x="470225" y="1183850"/>
            <a:ext cx="8094300" cy="22707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Clr>
                <a:srgbClr val="2A528F"/>
              </a:buClr>
              <a:buSzPts val="1800"/>
              <a:buChar char="●"/>
            </a:pPr>
            <a:r>
              <a:rPr lang="en"/>
              <a:t>Many variants of dynamic programming algorithms exist. They mainly differ in their:</a:t>
            </a:r>
            <a:endParaRPr/>
          </a:p>
          <a:p>
            <a:pPr indent="-330200" lvl="1" marL="914400" rtl="0">
              <a:spcBef>
                <a:spcPts val="1000"/>
              </a:spcBef>
              <a:spcAft>
                <a:spcPts val="0"/>
              </a:spcAft>
              <a:buClr>
                <a:srgbClr val="2A528F"/>
              </a:buClr>
              <a:buSzPts val="1600"/>
              <a:buChar char="○"/>
            </a:pPr>
            <a:r>
              <a:rPr lang="en" sz="1600"/>
              <a:t>Boundary conditions</a:t>
            </a:r>
            <a:endParaRPr sz="1600"/>
          </a:p>
          <a:p>
            <a:pPr indent="-330200" lvl="1" marL="914400" rtl="0">
              <a:spcBef>
                <a:spcPts val="0"/>
              </a:spcBef>
              <a:spcAft>
                <a:spcPts val="0"/>
              </a:spcAft>
              <a:buClr>
                <a:srgbClr val="2A528F"/>
              </a:buClr>
              <a:buSzPts val="1600"/>
              <a:buChar char="○"/>
            </a:pPr>
            <a:r>
              <a:rPr lang="en" sz="1600"/>
              <a:t>Recurrence rules</a:t>
            </a:r>
            <a:endParaRPr sz="1600"/>
          </a:p>
          <a:p>
            <a:pPr indent="-342900" lvl="0" marL="457200" rtl="0">
              <a:spcBef>
                <a:spcPts val="1000"/>
              </a:spcBef>
              <a:spcAft>
                <a:spcPts val="0"/>
              </a:spcAft>
              <a:buClr>
                <a:srgbClr val="2A528F"/>
              </a:buClr>
              <a:buSzPts val="1800"/>
              <a:buChar char="●"/>
            </a:pPr>
            <a:r>
              <a:rPr lang="en"/>
              <a:t>They are all necessary to solve the wide variety of alignment problems.</a:t>
            </a:r>
            <a:endParaRPr/>
          </a:p>
          <a:p>
            <a:pPr indent="-342900" lvl="0" marL="457200" rtl="0">
              <a:spcBef>
                <a:spcPts val="1000"/>
              </a:spcBef>
              <a:spcAft>
                <a:spcPts val="1000"/>
              </a:spcAft>
              <a:buClr>
                <a:srgbClr val="2A528F"/>
              </a:buClr>
              <a:buSzPts val="1800"/>
              <a:buChar char="●"/>
            </a:pPr>
            <a:r>
              <a:rPr lang="en"/>
              <a:t>An all-purpose alignment algorithm does not exist.</a:t>
            </a:r>
            <a:endParaRPr>
              <a:solidFill>
                <a:srgbClr val="2A528F"/>
              </a:solidFill>
            </a:endParaRPr>
          </a:p>
        </p:txBody>
      </p:sp>
      <p:sp>
        <p:nvSpPr>
          <p:cNvPr id="479" name="Shape 47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 name="Shape 80"/>
        <p:cNvGrpSpPr/>
        <p:nvPr/>
      </p:nvGrpSpPr>
      <p:grpSpPr>
        <a:xfrm>
          <a:off x="0" y="0"/>
          <a:ext cx="0" cy="0"/>
          <a:chOff x="0" y="0"/>
          <a:chExt cx="0" cy="0"/>
        </a:xfrm>
      </p:grpSpPr>
      <p:sp>
        <p:nvSpPr>
          <p:cNvPr id="81" name="Shape 81"/>
          <p:cNvSpPr txBox="1"/>
          <p:nvPr>
            <p:ph type="title"/>
          </p:nvPr>
        </p:nvSpPr>
        <p:spPr>
          <a:xfrm>
            <a:off x="235500" y="1402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Why Comparing Sequences?</a:t>
            </a:r>
            <a:endParaRPr/>
          </a:p>
        </p:txBody>
      </p:sp>
      <p:sp>
        <p:nvSpPr>
          <p:cNvPr id="82" name="Shape 82"/>
          <p:cNvSpPr txBox="1"/>
          <p:nvPr>
            <p:ph idx="1" type="body"/>
          </p:nvPr>
        </p:nvSpPr>
        <p:spPr>
          <a:xfrm>
            <a:off x="280125" y="716975"/>
            <a:ext cx="87411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en">
                <a:solidFill>
                  <a:srgbClr val="2A528F"/>
                </a:solidFill>
              </a:rPr>
              <a:t>Background</a:t>
            </a:r>
            <a:endParaRPr>
              <a:solidFill>
                <a:srgbClr val="2A528F"/>
              </a:solidFill>
            </a:endParaRPr>
          </a:p>
          <a:p>
            <a:pPr indent="-330200" lvl="0" marL="457200" rtl="0">
              <a:lnSpc>
                <a:spcPct val="100000"/>
              </a:lnSpc>
              <a:spcBef>
                <a:spcPts val="0"/>
              </a:spcBef>
              <a:spcAft>
                <a:spcPts val="0"/>
              </a:spcAft>
              <a:buSzPts val="1600"/>
              <a:buChar char="○"/>
            </a:pPr>
            <a:r>
              <a:rPr lang="en" sz="1600"/>
              <a:t>The evolution of biological sequences is mainly driven by </a:t>
            </a:r>
            <a:r>
              <a:rPr lang="en" sz="1600">
                <a:solidFill>
                  <a:srgbClr val="2F5B9D"/>
                </a:solidFill>
              </a:rPr>
              <a:t>gene duplications, point mutations, insertions and deletions</a:t>
            </a:r>
            <a:r>
              <a:rPr lang="en" sz="1600"/>
              <a:t>.</a:t>
            </a:r>
            <a:endParaRPr sz="1600"/>
          </a:p>
          <a:p>
            <a:pPr indent="-330200" lvl="0" marL="457200" rtl="0">
              <a:lnSpc>
                <a:spcPct val="100000"/>
              </a:lnSpc>
              <a:spcBef>
                <a:spcPts val="0"/>
              </a:spcBef>
              <a:spcAft>
                <a:spcPts val="0"/>
              </a:spcAft>
              <a:buSzPts val="1600"/>
              <a:buChar char="○"/>
            </a:pPr>
            <a:r>
              <a:rPr lang="en" sz="1600"/>
              <a:t>Alignment algorithms are </a:t>
            </a:r>
            <a:r>
              <a:rPr lang="en" sz="1600">
                <a:solidFill>
                  <a:srgbClr val="595959"/>
                </a:solidFill>
              </a:rPr>
              <a:t>the</a:t>
            </a:r>
            <a:r>
              <a:rPr lang="en" sz="1600"/>
              <a:t> central tool to detect these events and to perform sequence similarity analyses in general.</a:t>
            </a:r>
            <a:endParaRPr sz="1600"/>
          </a:p>
          <a:p>
            <a:pPr indent="0" lvl="0" marL="0" rtl="0">
              <a:spcBef>
                <a:spcPts val="1000"/>
              </a:spcBef>
              <a:spcAft>
                <a:spcPts val="0"/>
              </a:spcAft>
              <a:buClr>
                <a:schemeClr val="dk1"/>
              </a:buClr>
              <a:buSzPts val="1100"/>
              <a:buFont typeface="Arial"/>
              <a:buNone/>
            </a:pPr>
            <a:r>
              <a:rPr lang="en">
                <a:solidFill>
                  <a:srgbClr val="2A528F"/>
                </a:solidFill>
              </a:rPr>
              <a:t>Utilities</a:t>
            </a:r>
            <a:endParaRPr>
              <a:solidFill>
                <a:srgbClr val="2A528F"/>
              </a:solidFill>
            </a:endParaRPr>
          </a:p>
          <a:p>
            <a:pPr indent="-330200" lvl="0" marL="457200" rtl="0">
              <a:lnSpc>
                <a:spcPct val="100000"/>
              </a:lnSpc>
              <a:spcBef>
                <a:spcPts val="0"/>
              </a:spcBef>
              <a:spcAft>
                <a:spcPts val="0"/>
              </a:spcAft>
              <a:buSzPts val="1600"/>
              <a:buChar char="○"/>
            </a:pPr>
            <a:r>
              <a:rPr lang="en" sz="1600"/>
              <a:t>Functional analyses:</a:t>
            </a:r>
            <a:endParaRPr sz="1600"/>
          </a:p>
          <a:p>
            <a:pPr indent="-330200" lvl="0" marL="914400" rtl="0">
              <a:lnSpc>
                <a:spcPct val="100000"/>
              </a:lnSpc>
              <a:spcBef>
                <a:spcPts val="0"/>
              </a:spcBef>
              <a:spcAft>
                <a:spcPts val="0"/>
              </a:spcAft>
              <a:buClr>
                <a:srgbClr val="2A528F"/>
              </a:buClr>
              <a:buSzPts val="1600"/>
              <a:buChar char="⇒"/>
            </a:pPr>
            <a:r>
              <a:rPr lang="en" sz="1600"/>
              <a:t>Conserved sequence regions are functionally important.</a:t>
            </a:r>
            <a:endParaRPr sz="1600"/>
          </a:p>
          <a:p>
            <a:pPr indent="-330200" lvl="0" marL="457200" rtl="0">
              <a:lnSpc>
                <a:spcPct val="100000"/>
              </a:lnSpc>
              <a:spcBef>
                <a:spcPts val="0"/>
              </a:spcBef>
              <a:spcAft>
                <a:spcPts val="0"/>
              </a:spcAft>
              <a:buSzPts val="1600"/>
              <a:buChar char="○"/>
            </a:pPr>
            <a:r>
              <a:rPr lang="en" sz="1600"/>
              <a:t>Evolutionary analyses:</a:t>
            </a:r>
            <a:endParaRPr sz="1600"/>
          </a:p>
          <a:p>
            <a:pPr indent="-330200" lvl="0" marL="914400" rtl="0">
              <a:lnSpc>
                <a:spcPct val="100000"/>
              </a:lnSpc>
              <a:spcBef>
                <a:spcPts val="0"/>
              </a:spcBef>
              <a:spcAft>
                <a:spcPts val="0"/>
              </a:spcAft>
              <a:buClr>
                <a:srgbClr val="2A528F"/>
              </a:buClr>
              <a:buSzPts val="1600"/>
              <a:buChar char="⇒"/>
            </a:pPr>
            <a:r>
              <a:rPr lang="en" sz="1600"/>
              <a:t>Sequences divergence patterns can be used to reconstruct their phylogenetic relationships.</a:t>
            </a:r>
            <a:endParaRPr sz="1600"/>
          </a:p>
          <a:p>
            <a:pPr indent="-330200" lvl="0" marL="457200" rtl="0">
              <a:lnSpc>
                <a:spcPct val="100000"/>
              </a:lnSpc>
              <a:spcBef>
                <a:spcPts val="0"/>
              </a:spcBef>
              <a:spcAft>
                <a:spcPts val="0"/>
              </a:spcAft>
              <a:buSzPts val="1600"/>
              <a:buChar char="○"/>
            </a:pPr>
            <a:r>
              <a:rPr lang="en" sz="1600"/>
              <a:t>Mutation and SNP analyses</a:t>
            </a:r>
            <a:endParaRPr sz="1600"/>
          </a:p>
          <a:p>
            <a:pPr indent="-330200" lvl="0" marL="457200" rtl="0">
              <a:lnSpc>
                <a:spcPct val="100000"/>
              </a:lnSpc>
              <a:spcBef>
                <a:spcPts val="0"/>
              </a:spcBef>
              <a:spcAft>
                <a:spcPts val="0"/>
              </a:spcAft>
              <a:buSzPts val="1600"/>
              <a:buChar char="○"/>
            </a:pPr>
            <a:r>
              <a:rPr lang="en" sz="1600"/>
              <a:t>Comparative genomics</a:t>
            </a:r>
            <a:endParaRPr sz="1600"/>
          </a:p>
          <a:p>
            <a:pPr indent="-330200" lvl="0" marL="457200" rtl="0">
              <a:lnSpc>
                <a:spcPct val="100000"/>
              </a:lnSpc>
              <a:spcBef>
                <a:spcPts val="0"/>
              </a:spcBef>
              <a:spcAft>
                <a:spcPts val="0"/>
              </a:spcAft>
              <a:buSzPts val="1600"/>
              <a:buChar char="○"/>
            </a:pPr>
            <a:r>
              <a:rPr lang="en" sz="1600"/>
              <a:t>Sequence similarity searching is based on alignment methods.</a:t>
            </a:r>
            <a:endParaRPr sz="1600"/>
          </a:p>
          <a:p>
            <a:pPr indent="-330200" lvl="0" marL="457200" rtl="0">
              <a:lnSpc>
                <a:spcPct val="100000"/>
              </a:lnSpc>
              <a:spcBef>
                <a:spcPts val="0"/>
              </a:spcBef>
              <a:spcAft>
                <a:spcPts val="0"/>
              </a:spcAft>
              <a:buSzPts val="1600"/>
              <a:buChar char="○"/>
            </a:pPr>
            <a:r>
              <a:rPr lang="en" sz="1600"/>
              <a:t>Many other utilities</a:t>
            </a:r>
            <a:endParaRPr sz="1600"/>
          </a:p>
        </p:txBody>
      </p:sp>
      <p:sp>
        <p:nvSpPr>
          <p:cNvPr id="83" name="Shape 8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3" name="Shape 483"/>
        <p:cNvGrpSpPr/>
        <p:nvPr/>
      </p:nvGrpSpPr>
      <p:grpSpPr>
        <a:xfrm>
          <a:off x="0" y="0"/>
          <a:ext cx="0" cy="0"/>
          <a:chOff x="0" y="0"/>
          <a:chExt cx="0" cy="0"/>
        </a:xfrm>
      </p:grpSpPr>
      <p:sp>
        <p:nvSpPr>
          <p:cNvPr id="484" name="Shape 484"/>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Outline</a:t>
            </a:r>
            <a:endParaRPr/>
          </a:p>
        </p:txBody>
      </p:sp>
      <p:sp>
        <p:nvSpPr>
          <p:cNvPr id="485" name="Shape 485"/>
          <p:cNvSpPr txBox="1"/>
          <p:nvPr>
            <p:ph idx="1" type="body"/>
          </p:nvPr>
        </p:nvSpPr>
        <p:spPr>
          <a:xfrm>
            <a:off x="94250" y="640775"/>
            <a:ext cx="8767800" cy="2241600"/>
          </a:xfrm>
          <a:prstGeom prst="rect">
            <a:avLst/>
          </a:prstGeom>
        </p:spPr>
        <p:txBody>
          <a:bodyPr anchorCtr="0" anchor="t" bIns="91425" lIns="91425" spcFirstLastPara="1" rIns="91425" wrap="square" tIns="91425">
            <a:noAutofit/>
          </a:bodyPr>
          <a:lstStyle/>
          <a:p>
            <a:pPr indent="0" lvl="0" marL="457200" rtl="0">
              <a:spcBef>
                <a:spcPts val="0"/>
              </a:spcBef>
              <a:spcAft>
                <a:spcPts val="0"/>
              </a:spcAft>
              <a:buNone/>
            </a:pPr>
            <a:r>
              <a:rPr lang="en" sz="1600">
                <a:solidFill>
                  <a:srgbClr val="999999"/>
                </a:solidFill>
              </a:rPr>
              <a:t>Utilities of Sequence Alignments</a:t>
            </a:r>
            <a:endParaRPr sz="1600">
              <a:solidFill>
                <a:srgbClr val="999999"/>
              </a:solidFill>
            </a:endParaRPr>
          </a:p>
          <a:p>
            <a:pPr indent="0" lvl="0" marL="457200" rtl="0">
              <a:spcBef>
                <a:spcPts val="0"/>
              </a:spcBef>
              <a:spcAft>
                <a:spcPts val="0"/>
              </a:spcAft>
              <a:buNone/>
            </a:pPr>
            <a:r>
              <a:rPr lang="en" sz="1600">
                <a:solidFill>
                  <a:srgbClr val="999999"/>
                </a:solidFill>
              </a:rPr>
              <a:t>Pairwise Alignment Algorithms</a:t>
            </a:r>
            <a:endParaRPr sz="1600">
              <a:solidFill>
                <a:srgbClr val="999999"/>
              </a:solidFill>
            </a:endParaRPr>
          </a:p>
          <a:p>
            <a:pPr indent="0" lvl="0" marL="914400" rtl="0">
              <a:spcBef>
                <a:spcPts val="0"/>
              </a:spcBef>
              <a:spcAft>
                <a:spcPts val="0"/>
              </a:spcAft>
              <a:buNone/>
            </a:pPr>
            <a:r>
              <a:rPr lang="en" sz="1600">
                <a:solidFill>
                  <a:srgbClr val="999999"/>
                </a:solidFill>
              </a:rPr>
              <a:t>Pairwise Alignment</a:t>
            </a:r>
            <a:endParaRPr sz="1600">
              <a:solidFill>
                <a:srgbClr val="999999"/>
              </a:solidFill>
            </a:endParaRPr>
          </a:p>
          <a:p>
            <a:pPr indent="0" lvl="0" marL="914400" rtl="0">
              <a:spcBef>
                <a:spcPts val="0"/>
              </a:spcBef>
              <a:spcAft>
                <a:spcPts val="0"/>
              </a:spcAft>
              <a:buNone/>
            </a:pPr>
            <a:r>
              <a:rPr lang="en" sz="1600">
                <a:solidFill>
                  <a:srgbClr val="999999"/>
                </a:solidFill>
              </a:rPr>
              <a:t>Example of Substitution Matrices</a:t>
            </a:r>
            <a:endParaRPr sz="1600">
              <a:solidFill>
                <a:srgbClr val="999999"/>
              </a:solidFill>
            </a:endParaRPr>
          </a:p>
          <a:p>
            <a:pPr indent="0" lvl="0" marL="914400" rtl="0">
              <a:spcBef>
                <a:spcPts val="0"/>
              </a:spcBef>
              <a:spcAft>
                <a:spcPts val="0"/>
              </a:spcAft>
              <a:buNone/>
            </a:pPr>
            <a:r>
              <a:rPr lang="en" sz="1600">
                <a:solidFill>
                  <a:srgbClr val="999999"/>
                </a:solidFill>
              </a:rPr>
              <a:t>Global Alignment</a:t>
            </a:r>
            <a:endParaRPr sz="1600">
              <a:solidFill>
                <a:srgbClr val="999999"/>
              </a:solidFill>
            </a:endParaRPr>
          </a:p>
          <a:p>
            <a:pPr indent="0" lvl="0" marL="914400" rtl="0">
              <a:spcBef>
                <a:spcPts val="0"/>
              </a:spcBef>
              <a:spcAft>
                <a:spcPts val="0"/>
              </a:spcAft>
              <a:buNone/>
            </a:pPr>
            <a:r>
              <a:rPr lang="en" sz="1600">
                <a:solidFill>
                  <a:srgbClr val="999999"/>
                </a:solidFill>
              </a:rPr>
              <a:t>Local Alignment</a:t>
            </a:r>
            <a:endParaRPr sz="1600">
              <a:solidFill>
                <a:srgbClr val="999999"/>
              </a:solidFill>
            </a:endParaRPr>
          </a:p>
          <a:p>
            <a:pPr indent="0" lvl="0" marL="914400" rtl="0">
              <a:spcBef>
                <a:spcPts val="0"/>
              </a:spcBef>
              <a:spcAft>
                <a:spcPts val="0"/>
              </a:spcAft>
              <a:buNone/>
            </a:pPr>
            <a:r>
              <a:rPr lang="en" sz="1600">
                <a:solidFill>
                  <a:srgbClr val="999999"/>
                </a:solidFill>
              </a:rPr>
              <a:t>Other Alignments</a:t>
            </a:r>
            <a:endParaRPr sz="1600">
              <a:solidFill>
                <a:srgbClr val="999999"/>
              </a:solidFill>
            </a:endParaRPr>
          </a:p>
          <a:p>
            <a:pPr indent="0" lvl="0" marL="457200" rtl="0">
              <a:spcBef>
                <a:spcPts val="0"/>
              </a:spcBef>
              <a:spcAft>
                <a:spcPts val="0"/>
              </a:spcAft>
              <a:buNone/>
            </a:pPr>
            <a:r>
              <a:rPr lang="en" sz="1600"/>
              <a:t>Sequence Similarity Searching</a:t>
            </a:r>
            <a:endParaRPr sz="1600"/>
          </a:p>
          <a:p>
            <a:pPr indent="457200" lvl="0" marL="457200" rtl="0">
              <a:spcBef>
                <a:spcPts val="0"/>
              </a:spcBef>
              <a:spcAft>
                <a:spcPts val="0"/>
              </a:spcAft>
              <a:buNone/>
            </a:pPr>
            <a:r>
              <a:rPr lang="en" sz="1600"/>
              <a:t>Background</a:t>
            </a:r>
            <a:endParaRPr sz="1600"/>
          </a:p>
          <a:p>
            <a:pPr indent="0" lvl="0" marL="914400" rtl="0">
              <a:spcBef>
                <a:spcPts val="0"/>
              </a:spcBef>
              <a:spcAft>
                <a:spcPts val="0"/>
              </a:spcAft>
              <a:buNone/>
            </a:pPr>
            <a:r>
              <a:rPr lang="en" sz="1600">
                <a:solidFill>
                  <a:srgbClr val="999999"/>
                </a:solidFill>
              </a:rPr>
              <a:t>SSearch</a:t>
            </a:r>
            <a:endParaRPr sz="1600">
              <a:solidFill>
                <a:srgbClr val="999999"/>
              </a:solidFill>
            </a:endParaRPr>
          </a:p>
          <a:p>
            <a:pPr indent="0" lvl="0" marL="914400" rtl="0">
              <a:spcBef>
                <a:spcPts val="0"/>
              </a:spcBef>
              <a:spcAft>
                <a:spcPts val="0"/>
              </a:spcAft>
              <a:buNone/>
            </a:pPr>
            <a:r>
              <a:rPr lang="en" sz="1600">
                <a:solidFill>
                  <a:srgbClr val="999999"/>
                </a:solidFill>
              </a:rPr>
              <a:t>BLAST</a:t>
            </a:r>
            <a:endParaRPr sz="1600">
              <a:solidFill>
                <a:srgbClr val="999999"/>
              </a:solidFill>
            </a:endParaRPr>
          </a:p>
          <a:p>
            <a:pPr indent="457200" lvl="0" marL="457200" rtl="0">
              <a:spcBef>
                <a:spcPts val="0"/>
              </a:spcBef>
              <a:spcAft>
                <a:spcPts val="0"/>
              </a:spcAft>
              <a:buNone/>
            </a:pPr>
            <a:r>
              <a:rPr lang="en" sz="1600">
                <a:solidFill>
                  <a:srgbClr val="999999"/>
                </a:solidFill>
              </a:rPr>
              <a:t>FASTA</a:t>
            </a:r>
            <a:endParaRPr sz="1600">
              <a:solidFill>
                <a:srgbClr val="999999"/>
              </a:solidFill>
            </a:endParaRPr>
          </a:p>
          <a:p>
            <a:pPr indent="0" lvl="0" marL="457200" rtl="0">
              <a:spcBef>
                <a:spcPts val="0"/>
              </a:spcBef>
              <a:spcAft>
                <a:spcPts val="0"/>
              </a:spcAft>
              <a:buNone/>
            </a:pPr>
            <a:r>
              <a:rPr lang="en" sz="1600">
                <a:solidFill>
                  <a:srgbClr val="999999"/>
                </a:solidFill>
              </a:rPr>
              <a:t>Software</a:t>
            </a:r>
            <a:endParaRPr sz="1600">
              <a:solidFill>
                <a:srgbClr val="999999"/>
              </a:solidFill>
            </a:endParaRPr>
          </a:p>
          <a:p>
            <a:pPr indent="0" lvl="0" marL="457200" rtl="0">
              <a:spcBef>
                <a:spcPts val="0"/>
              </a:spcBef>
              <a:spcAft>
                <a:spcPts val="0"/>
              </a:spcAft>
              <a:buNone/>
            </a:pPr>
            <a:r>
              <a:rPr lang="en" sz="1600">
                <a:solidFill>
                  <a:srgbClr val="999999"/>
                </a:solidFill>
              </a:rPr>
              <a:t>Homework</a:t>
            </a:r>
            <a:endParaRPr sz="1600">
              <a:solidFill>
                <a:srgbClr val="999999"/>
              </a:solidFill>
            </a:endParaRPr>
          </a:p>
          <a:p>
            <a:pPr indent="0" lvl="0" marL="457200" rtl="0">
              <a:spcBef>
                <a:spcPts val="0"/>
              </a:spcBef>
              <a:spcAft>
                <a:spcPts val="0"/>
              </a:spcAft>
              <a:buNone/>
            </a:pPr>
            <a:r>
              <a:rPr lang="en" sz="1600">
                <a:solidFill>
                  <a:srgbClr val="999999"/>
                </a:solidFill>
              </a:rPr>
              <a:t>References</a:t>
            </a:r>
            <a:endParaRPr sz="1600">
              <a:solidFill>
                <a:srgbClr val="999999"/>
              </a:solidFill>
            </a:endParaRPr>
          </a:p>
          <a:p>
            <a:pPr indent="-342900" lvl="0" marL="457200" rtl="0">
              <a:spcBef>
                <a:spcPts val="0"/>
              </a:spcBef>
              <a:spcAft>
                <a:spcPts val="1000"/>
              </a:spcAft>
              <a:buClr>
                <a:srgbClr val="999999"/>
              </a:buClr>
              <a:buSzPts val="1800"/>
              <a:buChar char=" "/>
            </a:pPr>
            <a:r>
              <a:t/>
            </a:r>
            <a:endParaRPr>
              <a:solidFill>
                <a:srgbClr val="999999"/>
              </a:solidFill>
            </a:endParaRPr>
          </a:p>
        </p:txBody>
      </p:sp>
      <p:sp>
        <p:nvSpPr>
          <p:cNvPr id="486" name="Shape 48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0" name="Shape 490"/>
        <p:cNvGrpSpPr/>
        <p:nvPr/>
      </p:nvGrpSpPr>
      <p:grpSpPr>
        <a:xfrm>
          <a:off x="0" y="0"/>
          <a:ext cx="0" cy="0"/>
          <a:chOff x="0" y="0"/>
          <a:chExt cx="0" cy="0"/>
        </a:xfrm>
      </p:grpSpPr>
      <p:sp>
        <p:nvSpPr>
          <p:cNvPr id="491" name="Shape 491"/>
          <p:cNvSpPr txBox="1"/>
          <p:nvPr>
            <p:ph type="title"/>
          </p:nvPr>
        </p:nvSpPr>
        <p:spPr>
          <a:xfrm>
            <a:off x="235500" y="64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Why Sequence Similarity Searching?</a:t>
            </a:r>
            <a:endParaRPr/>
          </a:p>
        </p:txBody>
      </p:sp>
      <p:sp>
        <p:nvSpPr>
          <p:cNvPr id="492" name="Shape 49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493" name="Shape 493"/>
          <p:cNvSpPr txBox="1"/>
          <p:nvPr/>
        </p:nvSpPr>
        <p:spPr>
          <a:xfrm>
            <a:off x="783700" y="729100"/>
            <a:ext cx="7258800" cy="52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0000"/>
                </a:solidFill>
              </a:rPr>
              <a:t>Essential tool for retrieving related sequences from databases by providing protein or DNA sequences as queries.</a:t>
            </a:r>
            <a:endParaRPr>
              <a:solidFill>
                <a:srgbClr val="FF0000"/>
              </a:solidFill>
            </a:endParaRPr>
          </a:p>
          <a:p>
            <a:pPr indent="0" lvl="0" marL="0" rtl="0">
              <a:spcBef>
                <a:spcPts val="0"/>
              </a:spcBef>
              <a:spcAft>
                <a:spcPts val="0"/>
              </a:spcAft>
              <a:buNone/>
            </a:pPr>
            <a:r>
              <a:t/>
            </a:r>
            <a:endParaRPr>
              <a:solidFill>
                <a:srgbClr val="FF0000"/>
              </a:solidFill>
            </a:endParaRPr>
          </a:p>
        </p:txBody>
      </p:sp>
      <p:sp>
        <p:nvSpPr>
          <p:cNvPr id="494" name="Shape 494"/>
          <p:cNvSpPr txBox="1"/>
          <p:nvPr>
            <p:ph idx="1" type="body"/>
          </p:nvPr>
        </p:nvSpPr>
        <p:spPr>
          <a:xfrm>
            <a:off x="280125" y="1174175"/>
            <a:ext cx="87411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en">
                <a:solidFill>
                  <a:srgbClr val="2A528F"/>
                </a:solidFill>
              </a:rPr>
              <a:t>Applications</a:t>
            </a:r>
            <a:endParaRPr>
              <a:solidFill>
                <a:srgbClr val="2A528F"/>
              </a:solidFill>
            </a:endParaRPr>
          </a:p>
          <a:p>
            <a:pPr indent="-330200" lvl="0" marL="457200" rtl="0">
              <a:lnSpc>
                <a:spcPct val="100000"/>
              </a:lnSpc>
              <a:spcBef>
                <a:spcPts val="0"/>
              </a:spcBef>
              <a:spcAft>
                <a:spcPts val="0"/>
              </a:spcAft>
              <a:buSzPts val="1600"/>
              <a:buChar char="●"/>
            </a:pPr>
            <a:r>
              <a:rPr lang="en" sz="1600"/>
              <a:t>Similarity-function principle to predict gene functions</a:t>
            </a:r>
            <a:endParaRPr sz="1600"/>
          </a:p>
          <a:p>
            <a:pPr indent="-330200" lvl="1" marL="914400" rtl="0">
              <a:lnSpc>
                <a:spcPct val="100000"/>
              </a:lnSpc>
              <a:spcBef>
                <a:spcPts val="0"/>
              </a:spcBef>
              <a:spcAft>
                <a:spcPts val="0"/>
              </a:spcAft>
              <a:buClr>
                <a:srgbClr val="2A528F"/>
              </a:buClr>
              <a:buSzPts val="1600"/>
              <a:buChar char="⇒"/>
            </a:pPr>
            <a:r>
              <a:rPr lang="en" sz="1600"/>
              <a:t>If the function of a query sequence is unknown, and a sequence similarity search retrieves highly similar sequences of known function, then it is likely that the query sequence has a similar function.</a:t>
            </a:r>
            <a:endParaRPr sz="1600"/>
          </a:p>
          <a:p>
            <a:pPr indent="-330200" lvl="0" marL="457200" rtl="0">
              <a:lnSpc>
                <a:spcPct val="100000"/>
              </a:lnSpc>
              <a:spcBef>
                <a:spcPts val="1000"/>
              </a:spcBef>
              <a:spcAft>
                <a:spcPts val="0"/>
              </a:spcAft>
              <a:buSzPts val="1600"/>
              <a:buChar char="●"/>
            </a:pPr>
            <a:r>
              <a:rPr lang="en" sz="1600"/>
              <a:t>Principle of relatedness for evolutionary analyses </a:t>
            </a:r>
            <a:endParaRPr sz="1600"/>
          </a:p>
          <a:p>
            <a:pPr indent="-330200" lvl="1" marL="914400" rtl="0">
              <a:lnSpc>
                <a:spcPct val="100000"/>
              </a:lnSpc>
              <a:spcBef>
                <a:spcPts val="0"/>
              </a:spcBef>
              <a:spcAft>
                <a:spcPts val="0"/>
              </a:spcAft>
              <a:buClr>
                <a:srgbClr val="2A528F"/>
              </a:buClr>
              <a:buSzPts val="1600"/>
              <a:buChar char="⇒"/>
            </a:pPr>
            <a:r>
              <a:rPr lang="en" sz="1600"/>
              <a:t>Sequence similarities can be used to reconstruct their phylogenetic relationships.</a:t>
            </a:r>
            <a:endParaRPr sz="1600"/>
          </a:p>
          <a:p>
            <a:pPr indent="0" lvl="0" marL="914400" rtl="0">
              <a:lnSpc>
                <a:spcPct val="100000"/>
              </a:lnSpc>
              <a:spcBef>
                <a:spcPts val="0"/>
              </a:spcBef>
              <a:spcAft>
                <a:spcPts val="0"/>
              </a:spcAft>
              <a:buNone/>
            </a:pPr>
            <a:r>
              <a:rPr lang="en" sz="1600"/>
              <a:t>For example: identification of sequences with a common ancestors, such as orthologs and paralogs</a:t>
            </a:r>
            <a:endParaRPr sz="1600"/>
          </a:p>
          <a:p>
            <a:pPr indent="-330200" lvl="0" marL="457200" rtl="0">
              <a:lnSpc>
                <a:spcPct val="100000"/>
              </a:lnSpc>
              <a:spcBef>
                <a:spcPts val="1000"/>
              </a:spcBef>
              <a:spcAft>
                <a:spcPts val="0"/>
              </a:spcAft>
              <a:buSzPts val="1600"/>
              <a:buChar char="●"/>
            </a:pPr>
            <a:r>
              <a:rPr lang="en" sz="1600"/>
              <a:t>Discovery of new genes or proteins.</a:t>
            </a:r>
            <a:endParaRPr sz="1600"/>
          </a:p>
          <a:p>
            <a:pPr indent="-330200" lvl="0" marL="457200" rtl="0">
              <a:lnSpc>
                <a:spcPct val="100000"/>
              </a:lnSpc>
              <a:spcBef>
                <a:spcPts val="1000"/>
              </a:spcBef>
              <a:spcAft>
                <a:spcPts val="0"/>
              </a:spcAft>
              <a:buSzPts val="1600"/>
              <a:buChar char="●"/>
            </a:pPr>
            <a:r>
              <a:rPr lang="en" sz="1600"/>
              <a:t>Exploring gene and protein structures.</a:t>
            </a:r>
            <a:endParaRPr sz="1600"/>
          </a:p>
          <a:p>
            <a:pPr indent="-330200" lvl="0" marL="457200" rtl="0">
              <a:lnSpc>
                <a:spcPct val="100000"/>
              </a:lnSpc>
              <a:spcBef>
                <a:spcPts val="1000"/>
              </a:spcBef>
              <a:spcAft>
                <a:spcPts val="0"/>
              </a:spcAft>
              <a:buSzPts val="1600"/>
              <a:buChar char="●"/>
            </a:pPr>
            <a:r>
              <a:rPr lang="en" sz="1600"/>
              <a:t>...</a:t>
            </a:r>
            <a:endParaRPr sz="1600"/>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8" name="Shape 498"/>
        <p:cNvGrpSpPr/>
        <p:nvPr/>
      </p:nvGrpSpPr>
      <p:grpSpPr>
        <a:xfrm>
          <a:off x="0" y="0"/>
          <a:ext cx="0" cy="0"/>
          <a:chOff x="0" y="0"/>
          <a:chExt cx="0" cy="0"/>
        </a:xfrm>
      </p:grpSpPr>
      <p:sp>
        <p:nvSpPr>
          <p:cNvPr id="499" name="Shape 499"/>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Outline</a:t>
            </a:r>
            <a:endParaRPr/>
          </a:p>
        </p:txBody>
      </p:sp>
      <p:sp>
        <p:nvSpPr>
          <p:cNvPr id="500" name="Shape 500"/>
          <p:cNvSpPr txBox="1"/>
          <p:nvPr>
            <p:ph idx="1" type="body"/>
          </p:nvPr>
        </p:nvSpPr>
        <p:spPr>
          <a:xfrm>
            <a:off x="94250" y="640775"/>
            <a:ext cx="8767800" cy="2241600"/>
          </a:xfrm>
          <a:prstGeom prst="rect">
            <a:avLst/>
          </a:prstGeom>
        </p:spPr>
        <p:txBody>
          <a:bodyPr anchorCtr="0" anchor="t" bIns="91425" lIns="91425" spcFirstLastPara="1" rIns="91425" wrap="square" tIns="91425">
            <a:noAutofit/>
          </a:bodyPr>
          <a:lstStyle/>
          <a:p>
            <a:pPr indent="0" lvl="0" marL="457200" rtl="0">
              <a:spcBef>
                <a:spcPts val="0"/>
              </a:spcBef>
              <a:spcAft>
                <a:spcPts val="0"/>
              </a:spcAft>
              <a:buNone/>
            </a:pPr>
            <a:r>
              <a:rPr lang="en" sz="1600">
                <a:solidFill>
                  <a:srgbClr val="999999"/>
                </a:solidFill>
              </a:rPr>
              <a:t>Utilities of Sequence Alignments</a:t>
            </a:r>
            <a:endParaRPr sz="1600">
              <a:solidFill>
                <a:srgbClr val="999999"/>
              </a:solidFill>
            </a:endParaRPr>
          </a:p>
          <a:p>
            <a:pPr indent="0" lvl="0" marL="457200" rtl="0">
              <a:spcBef>
                <a:spcPts val="0"/>
              </a:spcBef>
              <a:spcAft>
                <a:spcPts val="0"/>
              </a:spcAft>
              <a:buNone/>
            </a:pPr>
            <a:r>
              <a:rPr lang="en" sz="1600">
                <a:solidFill>
                  <a:srgbClr val="999999"/>
                </a:solidFill>
              </a:rPr>
              <a:t>Pairwise Alignment Algorithms</a:t>
            </a:r>
            <a:endParaRPr sz="1600">
              <a:solidFill>
                <a:srgbClr val="999999"/>
              </a:solidFill>
            </a:endParaRPr>
          </a:p>
          <a:p>
            <a:pPr indent="0" lvl="0" marL="914400" rtl="0">
              <a:spcBef>
                <a:spcPts val="0"/>
              </a:spcBef>
              <a:spcAft>
                <a:spcPts val="0"/>
              </a:spcAft>
              <a:buNone/>
            </a:pPr>
            <a:r>
              <a:rPr lang="en" sz="1600">
                <a:solidFill>
                  <a:srgbClr val="999999"/>
                </a:solidFill>
              </a:rPr>
              <a:t>Pairwise Alignment</a:t>
            </a:r>
            <a:endParaRPr sz="1600">
              <a:solidFill>
                <a:srgbClr val="999999"/>
              </a:solidFill>
            </a:endParaRPr>
          </a:p>
          <a:p>
            <a:pPr indent="0" lvl="0" marL="914400" rtl="0">
              <a:spcBef>
                <a:spcPts val="0"/>
              </a:spcBef>
              <a:spcAft>
                <a:spcPts val="0"/>
              </a:spcAft>
              <a:buNone/>
            </a:pPr>
            <a:r>
              <a:rPr lang="en" sz="1600">
                <a:solidFill>
                  <a:srgbClr val="999999"/>
                </a:solidFill>
              </a:rPr>
              <a:t>Example of Substitution Matrices</a:t>
            </a:r>
            <a:endParaRPr sz="1600">
              <a:solidFill>
                <a:srgbClr val="999999"/>
              </a:solidFill>
            </a:endParaRPr>
          </a:p>
          <a:p>
            <a:pPr indent="0" lvl="0" marL="914400" rtl="0">
              <a:spcBef>
                <a:spcPts val="0"/>
              </a:spcBef>
              <a:spcAft>
                <a:spcPts val="0"/>
              </a:spcAft>
              <a:buNone/>
            </a:pPr>
            <a:r>
              <a:rPr lang="en" sz="1600">
                <a:solidFill>
                  <a:srgbClr val="999999"/>
                </a:solidFill>
              </a:rPr>
              <a:t>Global Alignment</a:t>
            </a:r>
            <a:endParaRPr sz="1600">
              <a:solidFill>
                <a:srgbClr val="999999"/>
              </a:solidFill>
            </a:endParaRPr>
          </a:p>
          <a:p>
            <a:pPr indent="0" lvl="0" marL="914400" rtl="0">
              <a:spcBef>
                <a:spcPts val="0"/>
              </a:spcBef>
              <a:spcAft>
                <a:spcPts val="0"/>
              </a:spcAft>
              <a:buNone/>
            </a:pPr>
            <a:r>
              <a:rPr lang="en" sz="1600">
                <a:solidFill>
                  <a:srgbClr val="999999"/>
                </a:solidFill>
              </a:rPr>
              <a:t>Local Alignment</a:t>
            </a:r>
            <a:endParaRPr sz="1600">
              <a:solidFill>
                <a:srgbClr val="999999"/>
              </a:solidFill>
            </a:endParaRPr>
          </a:p>
          <a:p>
            <a:pPr indent="0" lvl="0" marL="914400" rtl="0">
              <a:spcBef>
                <a:spcPts val="0"/>
              </a:spcBef>
              <a:spcAft>
                <a:spcPts val="0"/>
              </a:spcAft>
              <a:buNone/>
            </a:pPr>
            <a:r>
              <a:rPr lang="en" sz="1600">
                <a:solidFill>
                  <a:srgbClr val="999999"/>
                </a:solidFill>
              </a:rPr>
              <a:t>Other Alignments</a:t>
            </a:r>
            <a:endParaRPr sz="1600">
              <a:solidFill>
                <a:srgbClr val="999999"/>
              </a:solidFill>
            </a:endParaRPr>
          </a:p>
          <a:p>
            <a:pPr indent="0" lvl="0" marL="457200" rtl="0">
              <a:spcBef>
                <a:spcPts val="0"/>
              </a:spcBef>
              <a:spcAft>
                <a:spcPts val="0"/>
              </a:spcAft>
              <a:buNone/>
            </a:pPr>
            <a:r>
              <a:rPr lang="en" sz="1600"/>
              <a:t>Sequence Similarity Searching</a:t>
            </a:r>
            <a:endParaRPr sz="1600"/>
          </a:p>
          <a:p>
            <a:pPr indent="457200" lvl="0" marL="457200" rtl="0">
              <a:spcBef>
                <a:spcPts val="0"/>
              </a:spcBef>
              <a:spcAft>
                <a:spcPts val="0"/>
              </a:spcAft>
              <a:buNone/>
            </a:pPr>
            <a:r>
              <a:rPr lang="en" sz="1600">
                <a:solidFill>
                  <a:srgbClr val="999999"/>
                </a:solidFill>
              </a:rPr>
              <a:t>Background</a:t>
            </a:r>
            <a:endParaRPr sz="1600">
              <a:solidFill>
                <a:srgbClr val="999999"/>
              </a:solidFill>
            </a:endParaRPr>
          </a:p>
          <a:p>
            <a:pPr indent="0" lvl="0" marL="914400" rtl="0">
              <a:spcBef>
                <a:spcPts val="0"/>
              </a:spcBef>
              <a:spcAft>
                <a:spcPts val="0"/>
              </a:spcAft>
              <a:buNone/>
            </a:pPr>
            <a:r>
              <a:rPr lang="en" sz="1600"/>
              <a:t>SSearch</a:t>
            </a:r>
            <a:endParaRPr sz="1600"/>
          </a:p>
          <a:p>
            <a:pPr indent="0" lvl="0" marL="914400" rtl="0">
              <a:spcBef>
                <a:spcPts val="0"/>
              </a:spcBef>
              <a:spcAft>
                <a:spcPts val="0"/>
              </a:spcAft>
              <a:buNone/>
            </a:pPr>
            <a:r>
              <a:rPr lang="en" sz="1600">
                <a:solidFill>
                  <a:srgbClr val="999999"/>
                </a:solidFill>
              </a:rPr>
              <a:t>BLAST</a:t>
            </a:r>
            <a:endParaRPr sz="1600">
              <a:solidFill>
                <a:srgbClr val="999999"/>
              </a:solidFill>
            </a:endParaRPr>
          </a:p>
          <a:p>
            <a:pPr indent="457200" lvl="0" marL="457200" rtl="0">
              <a:spcBef>
                <a:spcPts val="0"/>
              </a:spcBef>
              <a:spcAft>
                <a:spcPts val="0"/>
              </a:spcAft>
              <a:buNone/>
            </a:pPr>
            <a:r>
              <a:rPr lang="en" sz="1600">
                <a:solidFill>
                  <a:srgbClr val="999999"/>
                </a:solidFill>
              </a:rPr>
              <a:t>FASTA</a:t>
            </a:r>
            <a:endParaRPr sz="1600">
              <a:solidFill>
                <a:srgbClr val="999999"/>
              </a:solidFill>
            </a:endParaRPr>
          </a:p>
          <a:p>
            <a:pPr indent="0" lvl="0" marL="457200" rtl="0">
              <a:spcBef>
                <a:spcPts val="0"/>
              </a:spcBef>
              <a:spcAft>
                <a:spcPts val="0"/>
              </a:spcAft>
              <a:buNone/>
            </a:pPr>
            <a:r>
              <a:rPr lang="en" sz="1600">
                <a:solidFill>
                  <a:srgbClr val="999999"/>
                </a:solidFill>
              </a:rPr>
              <a:t>Software</a:t>
            </a:r>
            <a:endParaRPr sz="1600">
              <a:solidFill>
                <a:srgbClr val="999999"/>
              </a:solidFill>
            </a:endParaRPr>
          </a:p>
          <a:p>
            <a:pPr indent="0" lvl="0" marL="457200" rtl="0">
              <a:spcBef>
                <a:spcPts val="0"/>
              </a:spcBef>
              <a:spcAft>
                <a:spcPts val="0"/>
              </a:spcAft>
              <a:buNone/>
            </a:pPr>
            <a:r>
              <a:rPr lang="en" sz="1600">
                <a:solidFill>
                  <a:srgbClr val="999999"/>
                </a:solidFill>
              </a:rPr>
              <a:t>Homework</a:t>
            </a:r>
            <a:endParaRPr sz="1600">
              <a:solidFill>
                <a:srgbClr val="999999"/>
              </a:solidFill>
            </a:endParaRPr>
          </a:p>
          <a:p>
            <a:pPr indent="0" lvl="0" marL="457200" rtl="0">
              <a:spcBef>
                <a:spcPts val="0"/>
              </a:spcBef>
              <a:spcAft>
                <a:spcPts val="0"/>
              </a:spcAft>
              <a:buNone/>
            </a:pPr>
            <a:r>
              <a:rPr lang="en" sz="1600">
                <a:solidFill>
                  <a:srgbClr val="999999"/>
                </a:solidFill>
              </a:rPr>
              <a:t>References</a:t>
            </a:r>
            <a:endParaRPr sz="1600">
              <a:solidFill>
                <a:srgbClr val="999999"/>
              </a:solidFill>
            </a:endParaRPr>
          </a:p>
          <a:p>
            <a:pPr indent="-342900" lvl="0" marL="457200" rtl="0">
              <a:spcBef>
                <a:spcPts val="0"/>
              </a:spcBef>
              <a:spcAft>
                <a:spcPts val="1000"/>
              </a:spcAft>
              <a:buClr>
                <a:srgbClr val="999999"/>
              </a:buClr>
              <a:buSzPts val="1800"/>
              <a:buChar char=" "/>
            </a:pPr>
            <a:r>
              <a:t/>
            </a:r>
            <a:endParaRPr>
              <a:solidFill>
                <a:srgbClr val="999999"/>
              </a:solidFill>
            </a:endParaRPr>
          </a:p>
        </p:txBody>
      </p:sp>
      <p:sp>
        <p:nvSpPr>
          <p:cNvPr id="501" name="Shape 50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5" name="Shape 505"/>
        <p:cNvGrpSpPr/>
        <p:nvPr/>
      </p:nvGrpSpPr>
      <p:grpSpPr>
        <a:xfrm>
          <a:off x="0" y="0"/>
          <a:ext cx="0" cy="0"/>
          <a:chOff x="0" y="0"/>
          <a:chExt cx="0" cy="0"/>
        </a:xfrm>
      </p:grpSpPr>
      <p:sp>
        <p:nvSpPr>
          <p:cNvPr id="506" name="Shape 506"/>
          <p:cNvSpPr txBox="1"/>
          <p:nvPr>
            <p:ph type="title"/>
          </p:nvPr>
        </p:nvSpPr>
        <p:spPr>
          <a:xfrm>
            <a:off x="235500" y="1402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i="1" lang="en"/>
              <a:t>SSearch</a:t>
            </a:r>
            <a:r>
              <a:rPr lang="en"/>
              <a:t> for Searching Sequence Databases</a:t>
            </a:r>
            <a:endParaRPr/>
          </a:p>
        </p:txBody>
      </p:sp>
      <p:sp>
        <p:nvSpPr>
          <p:cNvPr id="507" name="Shape 507"/>
          <p:cNvSpPr txBox="1"/>
          <p:nvPr>
            <p:ph idx="1" type="body"/>
          </p:nvPr>
        </p:nvSpPr>
        <p:spPr>
          <a:xfrm>
            <a:off x="280125" y="716975"/>
            <a:ext cx="8741100" cy="3416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400" u="sng">
                <a:solidFill>
                  <a:schemeClr val="hlink"/>
                </a:solidFill>
                <a:hlinkClick r:id="rId3"/>
              </a:rPr>
              <a:t>http://fasta.bioch.virginia.edu/fasta/fasta_list.html</a:t>
            </a:r>
            <a:endParaRPr sz="1400"/>
          </a:p>
          <a:p>
            <a:pPr indent="-342900" lvl="0" marL="457200" rtl="0">
              <a:lnSpc>
                <a:spcPct val="100000"/>
              </a:lnSpc>
              <a:spcBef>
                <a:spcPts val="1000"/>
              </a:spcBef>
              <a:spcAft>
                <a:spcPts val="0"/>
              </a:spcAft>
              <a:buSzPts val="1800"/>
              <a:buChar char="●"/>
            </a:pPr>
            <a:r>
              <a:rPr i="1" lang="en"/>
              <a:t>SSearch</a:t>
            </a:r>
            <a:r>
              <a:rPr lang="en"/>
              <a:t> performs a rigorous Smith-Waterman sequence similarity search of a query sequence against a sequence database.</a:t>
            </a:r>
            <a:endParaRPr/>
          </a:p>
          <a:p>
            <a:pPr indent="-342900" lvl="0" marL="457200" rtl="0">
              <a:lnSpc>
                <a:spcPct val="100000"/>
              </a:lnSpc>
              <a:spcBef>
                <a:spcPts val="1000"/>
              </a:spcBef>
              <a:spcAft>
                <a:spcPts val="0"/>
              </a:spcAft>
              <a:buClr>
                <a:srgbClr val="000000"/>
              </a:buClr>
              <a:buSzPts val="1800"/>
              <a:buChar char="●"/>
            </a:pPr>
            <a:r>
              <a:rPr lang="en">
                <a:solidFill>
                  <a:srgbClr val="FF0000"/>
                </a:solidFill>
              </a:rPr>
              <a:t>It is the iterative version of Smith-Waterman algorithm for pairwise alignments by performing the following computations:</a:t>
            </a:r>
            <a:endParaRPr>
              <a:solidFill>
                <a:srgbClr val="FF0000"/>
              </a:solidFill>
            </a:endParaRPr>
          </a:p>
          <a:p>
            <a:pPr indent="-330200" lvl="1" marL="914400" rtl="0">
              <a:lnSpc>
                <a:spcPct val="100000"/>
              </a:lnSpc>
              <a:spcBef>
                <a:spcPts val="0"/>
              </a:spcBef>
              <a:spcAft>
                <a:spcPts val="0"/>
              </a:spcAft>
              <a:buSzPts val="1600"/>
              <a:buAutoNum type="alphaUcPeriod"/>
            </a:pPr>
            <a:r>
              <a:rPr lang="en" sz="1600"/>
              <a:t>Align and score a query sequence against all members in a database using Smith-Waterman algorithm.</a:t>
            </a:r>
            <a:endParaRPr sz="1600"/>
          </a:p>
          <a:p>
            <a:pPr indent="-330200" lvl="1" marL="914400" rtl="0">
              <a:lnSpc>
                <a:spcPct val="100000"/>
              </a:lnSpc>
              <a:spcBef>
                <a:spcPts val="0"/>
              </a:spcBef>
              <a:spcAft>
                <a:spcPts val="0"/>
              </a:spcAft>
              <a:buSzPts val="1600"/>
              <a:buAutoNum type="alphaUcPeriod"/>
            </a:pPr>
            <a:r>
              <a:rPr lang="en" sz="1600"/>
              <a:t>Rank search results by score.</a:t>
            </a:r>
            <a:endParaRPr sz="1600"/>
          </a:p>
          <a:p>
            <a:pPr indent="-342900" lvl="0" marL="457200" rtl="0">
              <a:lnSpc>
                <a:spcPct val="100000"/>
              </a:lnSpc>
              <a:spcBef>
                <a:spcPts val="1000"/>
              </a:spcBef>
              <a:spcAft>
                <a:spcPts val="0"/>
              </a:spcAft>
              <a:buSzPts val="1800"/>
              <a:buChar char="●"/>
            </a:pPr>
            <a:r>
              <a:rPr lang="en"/>
              <a:t>It is one of the most sensitive methods available for sequence similarity searching.</a:t>
            </a:r>
            <a:endParaRPr/>
          </a:p>
          <a:p>
            <a:pPr indent="-342900" lvl="0" marL="457200" rtl="0">
              <a:lnSpc>
                <a:spcPct val="100000"/>
              </a:lnSpc>
              <a:spcBef>
                <a:spcPts val="1000"/>
              </a:spcBef>
              <a:spcAft>
                <a:spcPts val="0"/>
              </a:spcAft>
              <a:buSzPts val="1800"/>
              <a:buChar char="●"/>
            </a:pPr>
            <a:r>
              <a:rPr lang="en"/>
              <a:t>It is much slower than the BLAST and FASTA search methods.</a:t>
            </a:r>
            <a:endParaRPr/>
          </a:p>
          <a:p>
            <a:pPr indent="-342900" lvl="0" marL="457200" rtl="0">
              <a:lnSpc>
                <a:spcPct val="100000"/>
              </a:lnSpc>
              <a:spcBef>
                <a:spcPts val="1000"/>
              </a:spcBef>
              <a:spcAft>
                <a:spcPts val="0"/>
              </a:spcAft>
              <a:buSzPts val="1800"/>
              <a:buChar char="●"/>
            </a:pPr>
            <a:r>
              <a:rPr lang="en"/>
              <a:t>Hardware solution: Smith-Waterman searches on FPGAs (field-programmable gate arrays), 1000-2000 acceleration compared to CPUs.</a:t>
            </a:r>
            <a:endParaRPr/>
          </a:p>
        </p:txBody>
      </p:sp>
      <p:sp>
        <p:nvSpPr>
          <p:cNvPr id="508" name="Shape 50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2" name="Shape 512"/>
        <p:cNvGrpSpPr/>
        <p:nvPr/>
      </p:nvGrpSpPr>
      <p:grpSpPr>
        <a:xfrm>
          <a:off x="0" y="0"/>
          <a:ext cx="0" cy="0"/>
          <a:chOff x="0" y="0"/>
          <a:chExt cx="0" cy="0"/>
        </a:xfrm>
      </p:grpSpPr>
      <p:sp>
        <p:nvSpPr>
          <p:cNvPr id="513" name="Shape 513"/>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Speed Acceleration by Heuristic Approaches</a:t>
            </a:r>
            <a:endParaRPr/>
          </a:p>
        </p:txBody>
      </p:sp>
      <p:sp>
        <p:nvSpPr>
          <p:cNvPr id="514" name="Shape 514"/>
          <p:cNvSpPr txBox="1"/>
          <p:nvPr>
            <p:ph idx="1" type="body"/>
          </p:nvPr>
        </p:nvSpPr>
        <p:spPr>
          <a:xfrm>
            <a:off x="399050" y="793175"/>
            <a:ext cx="8622000" cy="1666200"/>
          </a:xfrm>
          <a:prstGeom prst="rect">
            <a:avLst/>
          </a:prstGeom>
        </p:spPr>
        <p:txBody>
          <a:bodyPr anchorCtr="0" anchor="t" bIns="91425" lIns="91425" spcFirstLastPara="1" rIns="91425" wrap="square" tIns="91425">
            <a:noAutofit/>
          </a:bodyPr>
          <a:lstStyle/>
          <a:p>
            <a:pPr indent="0" lvl="0" marL="0" rtl="0">
              <a:lnSpc>
                <a:spcPct val="150000"/>
              </a:lnSpc>
              <a:spcBef>
                <a:spcPts val="0"/>
              </a:spcBef>
              <a:spcAft>
                <a:spcPts val="0"/>
              </a:spcAft>
              <a:buNone/>
            </a:pPr>
            <a:r>
              <a:rPr lang="en">
                <a:solidFill>
                  <a:srgbClr val="2A528F"/>
                </a:solidFill>
              </a:rPr>
              <a:t>Optimal (exhaustive) approaches</a:t>
            </a:r>
            <a:endParaRPr>
              <a:solidFill>
                <a:srgbClr val="2A528F"/>
              </a:solidFill>
            </a:endParaRPr>
          </a:p>
          <a:p>
            <a:pPr indent="-330200" lvl="0" marL="457200" rtl="0">
              <a:lnSpc>
                <a:spcPct val="115000"/>
              </a:lnSpc>
              <a:spcBef>
                <a:spcPts val="0"/>
              </a:spcBef>
              <a:spcAft>
                <a:spcPts val="0"/>
              </a:spcAft>
              <a:buSzPts val="1600"/>
              <a:buChar char="●"/>
            </a:pPr>
            <a:r>
              <a:rPr lang="en" sz="1600"/>
              <a:t>Can guarantee optimal solution to a problem.</a:t>
            </a:r>
            <a:endParaRPr sz="1600"/>
          </a:p>
          <a:p>
            <a:pPr indent="-330200" lvl="0" marL="457200" rtl="0">
              <a:lnSpc>
                <a:spcPct val="115000"/>
              </a:lnSpc>
              <a:spcBef>
                <a:spcPts val="0"/>
              </a:spcBef>
              <a:spcAft>
                <a:spcPts val="0"/>
              </a:spcAft>
              <a:buSzPts val="1600"/>
              <a:buChar char="●"/>
            </a:pPr>
            <a:r>
              <a:rPr lang="en" sz="1600"/>
              <a:t>Often impossible to compute because of extreme computation time. For example, impossibility of computing all possible pairwise alignments between two sequences, due to following relationship:</a:t>
            </a:r>
            <a:endParaRPr sz="1600"/>
          </a:p>
          <a:p>
            <a:pPr indent="0" lvl="0" marL="0" rtl="0" algn="ctr">
              <a:lnSpc>
                <a:spcPct val="150000"/>
              </a:lnSpc>
              <a:spcBef>
                <a:spcPts val="0"/>
              </a:spcBef>
              <a:spcAft>
                <a:spcPts val="0"/>
              </a:spcAft>
              <a:buClr>
                <a:schemeClr val="dk1"/>
              </a:buClr>
              <a:buSzPts val="1100"/>
              <a:buFont typeface="Arial"/>
              <a:buNone/>
            </a:pPr>
            <a:r>
              <a:rPr lang="en" sz="1600"/>
              <a:t>Number of possible alignments </a:t>
            </a:r>
            <a:endParaRPr sz="1600"/>
          </a:p>
          <a:p>
            <a:pPr indent="0" lvl="0" marL="0" rtl="0" algn="ctr">
              <a:lnSpc>
                <a:spcPct val="150000"/>
              </a:lnSpc>
              <a:spcBef>
                <a:spcPts val="0"/>
              </a:spcBef>
              <a:spcAft>
                <a:spcPts val="0"/>
              </a:spcAft>
              <a:buClr>
                <a:schemeClr val="dk1"/>
              </a:buClr>
              <a:buSzPts val="1100"/>
              <a:buFont typeface="Arial"/>
              <a:buNone/>
            </a:pPr>
            <a:r>
              <a:rPr i="1" lang="en" sz="1600"/>
              <a:t>n</a:t>
            </a:r>
            <a:r>
              <a:rPr lang="en" sz="1600"/>
              <a:t> = length of both sequences</a:t>
            </a:r>
            <a:endParaRPr sz="1600"/>
          </a:p>
          <a:p>
            <a:pPr indent="0" lvl="0" marL="0" rtl="0">
              <a:lnSpc>
                <a:spcPct val="150000"/>
              </a:lnSpc>
              <a:spcBef>
                <a:spcPts val="0"/>
              </a:spcBef>
              <a:spcAft>
                <a:spcPts val="0"/>
              </a:spcAft>
              <a:buClr>
                <a:schemeClr val="dk1"/>
              </a:buClr>
              <a:buSzPts val="1100"/>
              <a:buFont typeface="Arial"/>
              <a:buNone/>
            </a:pPr>
            <a:r>
              <a:rPr lang="en">
                <a:solidFill>
                  <a:srgbClr val="2A528F"/>
                </a:solidFill>
              </a:rPr>
              <a:t>Heuristic (approximate) approaches</a:t>
            </a:r>
            <a:endParaRPr>
              <a:solidFill>
                <a:srgbClr val="2A528F"/>
              </a:solidFill>
            </a:endParaRPr>
          </a:p>
          <a:p>
            <a:pPr indent="-330200" lvl="0" marL="457200" rtl="0">
              <a:lnSpc>
                <a:spcPct val="115000"/>
              </a:lnSpc>
              <a:spcBef>
                <a:spcPts val="0"/>
              </a:spcBef>
              <a:spcAft>
                <a:spcPts val="0"/>
              </a:spcAft>
              <a:buSzPts val="1600"/>
              <a:buChar char="●"/>
            </a:pPr>
            <a:r>
              <a:rPr lang="en" sz="1600"/>
              <a:t>Overcome computation time limitations by providing approximate rather than complete solutions.</a:t>
            </a:r>
            <a:endParaRPr sz="1600"/>
          </a:p>
          <a:p>
            <a:pPr indent="-330200" lvl="0" marL="457200" rtl="0">
              <a:lnSpc>
                <a:spcPct val="115000"/>
              </a:lnSpc>
              <a:spcBef>
                <a:spcPts val="0"/>
              </a:spcBef>
              <a:spcAft>
                <a:spcPts val="0"/>
              </a:spcAft>
              <a:buSzPts val="1600"/>
              <a:buChar char="●"/>
            </a:pPr>
            <a:r>
              <a:rPr lang="en" sz="1600"/>
              <a:t>Optimal solution is not guaranteed.</a:t>
            </a:r>
            <a:endParaRPr sz="1600"/>
          </a:p>
          <a:p>
            <a:pPr indent="-330200" lvl="0" marL="457200" rtl="0">
              <a:lnSpc>
                <a:spcPct val="115000"/>
              </a:lnSpc>
              <a:spcBef>
                <a:spcPts val="0"/>
              </a:spcBef>
              <a:spcAft>
                <a:spcPts val="0"/>
              </a:spcAft>
              <a:buSzPts val="1600"/>
              <a:buChar char="●"/>
            </a:pPr>
            <a:r>
              <a:rPr lang="en" sz="1600"/>
              <a:t>Approximate solutions are often of acceptable accuracy.</a:t>
            </a:r>
            <a:endParaRPr sz="1600"/>
          </a:p>
          <a:p>
            <a:pPr indent="0" lvl="0" marL="0" rtl="0">
              <a:lnSpc>
                <a:spcPct val="150000"/>
              </a:lnSpc>
              <a:spcBef>
                <a:spcPts val="0"/>
              </a:spcBef>
              <a:spcAft>
                <a:spcPts val="1000"/>
              </a:spcAft>
              <a:buNone/>
            </a:pPr>
            <a:r>
              <a:t/>
            </a:r>
            <a:endParaRPr sz="1600"/>
          </a:p>
        </p:txBody>
      </p:sp>
      <p:sp>
        <p:nvSpPr>
          <p:cNvPr id="515" name="Shape 5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pic>
        <p:nvPicPr>
          <p:cNvPr id="516" name="Shape 516"/>
          <p:cNvPicPr preferRelativeResize="0"/>
          <p:nvPr/>
        </p:nvPicPr>
        <p:blipFill>
          <a:blip r:embed="rId3">
            <a:alphaModFix/>
          </a:blip>
          <a:stretch>
            <a:fillRect/>
          </a:stretch>
        </p:blipFill>
        <p:spPr>
          <a:xfrm>
            <a:off x="6395925" y="2286199"/>
            <a:ext cx="626925" cy="478375"/>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0" name="Shape 520"/>
        <p:cNvGrpSpPr/>
        <p:nvPr/>
      </p:nvGrpSpPr>
      <p:grpSpPr>
        <a:xfrm>
          <a:off x="0" y="0"/>
          <a:ext cx="0" cy="0"/>
          <a:chOff x="0" y="0"/>
          <a:chExt cx="0" cy="0"/>
        </a:xfrm>
      </p:grpSpPr>
      <p:sp>
        <p:nvSpPr>
          <p:cNvPr id="521" name="Shape 521"/>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Outline</a:t>
            </a:r>
            <a:endParaRPr/>
          </a:p>
        </p:txBody>
      </p:sp>
      <p:sp>
        <p:nvSpPr>
          <p:cNvPr id="522" name="Shape 522"/>
          <p:cNvSpPr txBox="1"/>
          <p:nvPr>
            <p:ph idx="1" type="body"/>
          </p:nvPr>
        </p:nvSpPr>
        <p:spPr>
          <a:xfrm>
            <a:off x="94250" y="640775"/>
            <a:ext cx="8767800" cy="2241600"/>
          </a:xfrm>
          <a:prstGeom prst="rect">
            <a:avLst/>
          </a:prstGeom>
        </p:spPr>
        <p:txBody>
          <a:bodyPr anchorCtr="0" anchor="t" bIns="91425" lIns="91425" spcFirstLastPara="1" rIns="91425" wrap="square" tIns="91425">
            <a:noAutofit/>
          </a:bodyPr>
          <a:lstStyle/>
          <a:p>
            <a:pPr indent="0" lvl="0" marL="457200" rtl="0">
              <a:spcBef>
                <a:spcPts val="0"/>
              </a:spcBef>
              <a:spcAft>
                <a:spcPts val="0"/>
              </a:spcAft>
              <a:buNone/>
            </a:pPr>
            <a:r>
              <a:rPr lang="en" sz="1600">
                <a:solidFill>
                  <a:srgbClr val="999999"/>
                </a:solidFill>
              </a:rPr>
              <a:t>Utilities of Sequence Alignments</a:t>
            </a:r>
            <a:endParaRPr sz="1600">
              <a:solidFill>
                <a:srgbClr val="999999"/>
              </a:solidFill>
            </a:endParaRPr>
          </a:p>
          <a:p>
            <a:pPr indent="0" lvl="0" marL="457200" rtl="0">
              <a:spcBef>
                <a:spcPts val="0"/>
              </a:spcBef>
              <a:spcAft>
                <a:spcPts val="0"/>
              </a:spcAft>
              <a:buNone/>
            </a:pPr>
            <a:r>
              <a:rPr lang="en" sz="1600">
                <a:solidFill>
                  <a:srgbClr val="999999"/>
                </a:solidFill>
              </a:rPr>
              <a:t>Pairwise Alignment Algorithms</a:t>
            </a:r>
            <a:endParaRPr sz="1600">
              <a:solidFill>
                <a:srgbClr val="999999"/>
              </a:solidFill>
            </a:endParaRPr>
          </a:p>
          <a:p>
            <a:pPr indent="0" lvl="0" marL="914400" rtl="0">
              <a:spcBef>
                <a:spcPts val="0"/>
              </a:spcBef>
              <a:spcAft>
                <a:spcPts val="0"/>
              </a:spcAft>
              <a:buNone/>
            </a:pPr>
            <a:r>
              <a:rPr lang="en" sz="1600">
                <a:solidFill>
                  <a:srgbClr val="999999"/>
                </a:solidFill>
              </a:rPr>
              <a:t>Pairwise Alignment</a:t>
            </a:r>
            <a:endParaRPr sz="1600">
              <a:solidFill>
                <a:srgbClr val="999999"/>
              </a:solidFill>
            </a:endParaRPr>
          </a:p>
          <a:p>
            <a:pPr indent="0" lvl="0" marL="914400" rtl="0">
              <a:spcBef>
                <a:spcPts val="0"/>
              </a:spcBef>
              <a:spcAft>
                <a:spcPts val="0"/>
              </a:spcAft>
              <a:buNone/>
            </a:pPr>
            <a:r>
              <a:rPr lang="en" sz="1600">
                <a:solidFill>
                  <a:srgbClr val="999999"/>
                </a:solidFill>
              </a:rPr>
              <a:t>Example of Substitution Matrices</a:t>
            </a:r>
            <a:endParaRPr sz="1600">
              <a:solidFill>
                <a:srgbClr val="999999"/>
              </a:solidFill>
            </a:endParaRPr>
          </a:p>
          <a:p>
            <a:pPr indent="0" lvl="0" marL="914400" rtl="0">
              <a:spcBef>
                <a:spcPts val="0"/>
              </a:spcBef>
              <a:spcAft>
                <a:spcPts val="0"/>
              </a:spcAft>
              <a:buNone/>
            </a:pPr>
            <a:r>
              <a:rPr lang="en" sz="1600">
                <a:solidFill>
                  <a:srgbClr val="999999"/>
                </a:solidFill>
              </a:rPr>
              <a:t>Global Alignment</a:t>
            </a:r>
            <a:endParaRPr sz="1600">
              <a:solidFill>
                <a:srgbClr val="999999"/>
              </a:solidFill>
            </a:endParaRPr>
          </a:p>
          <a:p>
            <a:pPr indent="0" lvl="0" marL="914400" rtl="0">
              <a:spcBef>
                <a:spcPts val="0"/>
              </a:spcBef>
              <a:spcAft>
                <a:spcPts val="0"/>
              </a:spcAft>
              <a:buNone/>
            </a:pPr>
            <a:r>
              <a:rPr lang="en" sz="1600">
                <a:solidFill>
                  <a:srgbClr val="999999"/>
                </a:solidFill>
              </a:rPr>
              <a:t>Local Alignment</a:t>
            </a:r>
            <a:endParaRPr sz="1600">
              <a:solidFill>
                <a:srgbClr val="999999"/>
              </a:solidFill>
            </a:endParaRPr>
          </a:p>
          <a:p>
            <a:pPr indent="0" lvl="0" marL="914400" rtl="0">
              <a:spcBef>
                <a:spcPts val="0"/>
              </a:spcBef>
              <a:spcAft>
                <a:spcPts val="0"/>
              </a:spcAft>
              <a:buNone/>
            </a:pPr>
            <a:r>
              <a:rPr lang="en" sz="1600">
                <a:solidFill>
                  <a:srgbClr val="999999"/>
                </a:solidFill>
              </a:rPr>
              <a:t>Other Alignments</a:t>
            </a:r>
            <a:endParaRPr sz="1600">
              <a:solidFill>
                <a:srgbClr val="999999"/>
              </a:solidFill>
            </a:endParaRPr>
          </a:p>
          <a:p>
            <a:pPr indent="0" lvl="0" marL="457200" rtl="0">
              <a:spcBef>
                <a:spcPts val="0"/>
              </a:spcBef>
              <a:spcAft>
                <a:spcPts val="0"/>
              </a:spcAft>
              <a:buNone/>
            </a:pPr>
            <a:r>
              <a:rPr lang="en" sz="1600"/>
              <a:t>Sequence Similarity Searching</a:t>
            </a:r>
            <a:endParaRPr sz="1600"/>
          </a:p>
          <a:p>
            <a:pPr indent="457200" lvl="0" marL="457200" rtl="0">
              <a:spcBef>
                <a:spcPts val="0"/>
              </a:spcBef>
              <a:spcAft>
                <a:spcPts val="0"/>
              </a:spcAft>
              <a:buNone/>
            </a:pPr>
            <a:r>
              <a:rPr lang="en" sz="1600">
                <a:solidFill>
                  <a:srgbClr val="999999"/>
                </a:solidFill>
              </a:rPr>
              <a:t>Background</a:t>
            </a:r>
            <a:endParaRPr sz="1600">
              <a:solidFill>
                <a:srgbClr val="999999"/>
              </a:solidFill>
            </a:endParaRPr>
          </a:p>
          <a:p>
            <a:pPr indent="0" lvl="0" marL="914400" rtl="0">
              <a:spcBef>
                <a:spcPts val="0"/>
              </a:spcBef>
              <a:spcAft>
                <a:spcPts val="0"/>
              </a:spcAft>
              <a:buNone/>
            </a:pPr>
            <a:r>
              <a:rPr lang="en" sz="1600">
                <a:solidFill>
                  <a:srgbClr val="999999"/>
                </a:solidFill>
              </a:rPr>
              <a:t>SSearch</a:t>
            </a:r>
            <a:endParaRPr sz="1600">
              <a:solidFill>
                <a:srgbClr val="999999"/>
              </a:solidFill>
            </a:endParaRPr>
          </a:p>
          <a:p>
            <a:pPr indent="0" lvl="0" marL="914400" rtl="0">
              <a:spcBef>
                <a:spcPts val="0"/>
              </a:spcBef>
              <a:spcAft>
                <a:spcPts val="0"/>
              </a:spcAft>
              <a:buNone/>
            </a:pPr>
            <a:r>
              <a:rPr lang="en" sz="1600"/>
              <a:t>BLAST</a:t>
            </a:r>
            <a:endParaRPr sz="1600"/>
          </a:p>
          <a:p>
            <a:pPr indent="457200" lvl="0" marL="457200" rtl="0">
              <a:spcBef>
                <a:spcPts val="0"/>
              </a:spcBef>
              <a:spcAft>
                <a:spcPts val="0"/>
              </a:spcAft>
              <a:buNone/>
            </a:pPr>
            <a:r>
              <a:rPr lang="en" sz="1600">
                <a:solidFill>
                  <a:srgbClr val="999999"/>
                </a:solidFill>
              </a:rPr>
              <a:t>FASTA</a:t>
            </a:r>
            <a:endParaRPr sz="1600">
              <a:solidFill>
                <a:srgbClr val="999999"/>
              </a:solidFill>
            </a:endParaRPr>
          </a:p>
          <a:p>
            <a:pPr indent="0" lvl="0" marL="457200" rtl="0">
              <a:spcBef>
                <a:spcPts val="0"/>
              </a:spcBef>
              <a:spcAft>
                <a:spcPts val="0"/>
              </a:spcAft>
              <a:buNone/>
            </a:pPr>
            <a:r>
              <a:rPr lang="en" sz="1600">
                <a:solidFill>
                  <a:srgbClr val="999999"/>
                </a:solidFill>
              </a:rPr>
              <a:t>Software</a:t>
            </a:r>
            <a:endParaRPr sz="1600">
              <a:solidFill>
                <a:srgbClr val="999999"/>
              </a:solidFill>
            </a:endParaRPr>
          </a:p>
          <a:p>
            <a:pPr indent="0" lvl="0" marL="457200" rtl="0">
              <a:spcBef>
                <a:spcPts val="0"/>
              </a:spcBef>
              <a:spcAft>
                <a:spcPts val="0"/>
              </a:spcAft>
              <a:buNone/>
            </a:pPr>
            <a:r>
              <a:rPr lang="en" sz="1600">
                <a:solidFill>
                  <a:srgbClr val="999999"/>
                </a:solidFill>
              </a:rPr>
              <a:t>Homework</a:t>
            </a:r>
            <a:endParaRPr sz="1600">
              <a:solidFill>
                <a:srgbClr val="999999"/>
              </a:solidFill>
            </a:endParaRPr>
          </a:p>
          <a:p>
            <a:pPr indent="0" lvl="0" marL="457200" rtl="0">
              <a:spcBef>
                <a:spcPts val="0"/>
              </a:spcBef>
              <a:spcAft>
                <a:spcPts val="0"/>
              </a:spcAft>
              <a:buNone/>
            </a:pPr>
            <a:r>
              <a:rPr lang="en" sz="1600">
                <a:solidFill>
                  <a:srgbClr val="999999"/>
                </a:solidFill>
              </a:rPr>
              <a:t>References</a:t>
            </a:r>
            <a:endParaRPr sz="1600">
              <a:solidFill>
                <a:srgbClr val="999999"/>
              </a:solidFill>
            </a:endParaRPr>
          </a:p>
          <a:p>
            <a:pPr indent="-342900" lvl="0" marL="457200" rtl="0">
              <a:spcBef>
                <a:spcPts val="0"/>
              </a:spcBef>
              <a:spcAft>
                <a:spcPts val="1000"/>
              </a:spcAft>
              <a:buClr>
                <a:srgbClr val="999999"/>
              </a:buClr>
              <a:buSzPts val="1800"/>
              <a:buChar char=" "/>
            </a:pPr>
            <a:r>
              <a:t/>
            </a:r>
            <a:endParaRPr>
              <a:solidFill>
                <a:srgbClr val="999999"/>
              </a:solidFill>
            </a:endParaRPr>
          </a:p>
        </p:txBody>
      </p:sp>
      <p:sp>
        <p:nvSpPr>
          <p:cNvPr id="523" name="Shape 5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7" name="Shape 527"/>
        <p:cNvGrpSpPr/>
        <p:nvPr/>
      </p:nvGrpSpPr>
      <p:grpSpPr>
        <a:xfrm>
          <a:off x="0" y="0"/>
          <a:ext cx="0" cy="0"/>
          <a:chOff x="0" y="0"/>
          <a:chExt cx="0" cy="0"/>
        </a:xfrm>
      </p:grpSpPr>
      <p:sp>
        <p:nvSpPr>
          <p:cNvPr id="528" name="Shape 528"/>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BLAST: Basic Local Alignment Search Tool </a:t>
            </a:r>
            <a:endParaRPr/>
          </a:p>
        </p:txBody>
      </p:sp>
      <p:sp>
        <p:nvSpPr>
          <p:cNvPr id="529" name="Shape 529"/>
          <p:cNvSpPr txBox="1"/>
          <p:nvPr>
            <p:ph idx="1" type="body"/>
          </p:nvPr>
        </p:nvSpPr>
        <p:spPr>
          <a:xfrm>
            <a:off x="322850" y="1326575"/>
            <a:ext cx="87678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Developed by Altschul </a:t>
            </a:r>
            <a:r>
              <a:rPr i="1" lang="en"/>
              <a:t>et al.</a:t>
            </a:r>
            <a:r>
              <a:rPr lang="en"/>
              <a:t> (1990)</a:t>
            </a:r>
            <a:endParaRPr/>
          </a:p>
          <a:p>
            <a:pPr indent="-342900" lvl="0" marL="457200" rtl="0">
              <a:spcBef>
                <a:spcPts val="1000"/>
              </a:spcBef>
              <a:spcAft>
                <a:spcPts val="0"/>
              </a:spcAft>
              <a:buSzPts val="1800"/>
              <a:buChar char="●"/>
            </a:pPr>
            <a:r>
              <a:rPr lang="en"/>
              <a:t>Most widely used similarity search tool</a:t>
            </a:r>
            <a:endParaRPr/>
          </a:p>
          <a:p>
            <a:pPr indent="-342900" lvl="0" marL="457200" rtl="0">
              <a:spcBef>
                <a:spcPts val="1000"/>
              </a:spcBef>
              <a:spcAft>
                <a:spcPts val="0"/>
              </a:spcAft>
              <a:buSzPts val="1800"/>
              <a:buChar char="●"/>
            </a:pPr>
            <a:r>
              <a:rPr lang="en"/>
              <a:t>Heuristic approach based on Smith-Waterman algorithm</a:t>
            </a:r>
            <a:endParaRPr/>
          </a:p>
          <a:p>
            <a:pPr indent="-342900" lvl="0" marL="457200" rtl="0">
              <a:spcBef>
                <a:spcPts val="1000"/>
              </a:spcBef>
              <a:spcAft>
                <a:spcPts val="0"/>
              </a:spcAft>
              <a:buSzPts val="1800"/>
              <a:buChar char="●"/>
            </a:pPr>
            <a:r>
              <a:rPr lang="en"/>
              <a:t>Finds best local alignments</a:t>
            </a:r>
            <a:endParaRPr/>
          </a:p>
          <a:p>
            <a:pPr indent="-342900" lvl="0" marL="457200" rtl="0">
              <a:spcBef>
                <a:spcPts val="1000"/>
              </a:spcBef>
              <a:spcAft>
                <a:spcPts val="0"/>
              </a:spcAft>
              <a:buSzPts val="1800"/>
              <a:buChar char="●"/>
            </a:pPr>
            <a:r>
              <a:rPr lang="en"/>
              <a:t>Provides statistical significance</a:t>
            </a:r>
            <a:endParaRPr/>
          </a:p>
          <a:p>
            <a:pPr indent="-342900" lvl="0" marL="457200" rtl="0">
              <a:spcBef>
                <a:spcPts val="1000"/>
              </a:spcBef>
              <a:spcAft>
                <a:spcPts val="1000"/>
              </a:spcAft>
              <a:buSzPts val="1800"/>
              <a:buChar char="●"/>
            </a:pPr>
            <a:r>
              <a:rPr lang="en"/>
              <a:t>Online, command-line, and network clients</a:t>
            </a:r>
            <a:endParaRPr/>
          </a:p>
        </p:txBody>
      </p:sp>
      <p:sp>
        <p:nvSpPr>
          <p:cNvPr id="530" name="Shape 53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4" name="Shape 534"/>
        <p:cNvGrpSpPr/>
        <p:nvPr/>
      </p:nvGrpSpPr>
      <p:grpSpPr>
        <a:xfrm>
          <a:off x="0" y="0"/>
          <a:ext cx="0" cy="0"/>
          <a:chOff x="0" y="0"/>
          <a:chExt cx="0" cy="0"/>
        </a:xfrm>
      </p:grpSpPr>
      <p:sp>
        <p:nvSpPr>
          <p:cNvPr id="535" name="Shape 535"/>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How BLAST Works? </a:t>
            </a:r>
            <a:endParaRPr/>
          </a:p>
        </p:txBody>
      </p:sp>
      <p:sp>
        <p:nvSpPr>
          <p:cNvPr id="536" name="Shape 536"/>
          <p:cNvSpPr txBox="1"/>
          <p:nvPr>
            <p:ph idx="1" type="body"/>
          </p:nvPr>
        </p:nvSpPr>
        <p:spPr>
          <a:xfrm>
            <a:off x="780050" y="1326575"/>
            <a:ext cx="87678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Clr>
                <a:srgbClr val="2A528F"/>
              </a:buClr>
              <a:buSzPts val="1800"/>
              <a:buAutoNum type="arabicPeriod"/>
            </a:pPr>
            <a:r>
              <a:rPr lang="en"/>
              <a:t>Generate lookup hash table of query words</a:t>
            </a:r>
            <a:endParaRPr/>
          </a:p>
          <a:p>
            <a:pPr indent="-342900" lvl="0" marL="457200" rtl="0">
              <a:spcBef>
                <a:spcPts val="1000"/>
              </a:spcBef>
              <a:spcAft>
                <a:spcPts val="0"/>
              </a:spcAft>
              <a:buClr>
                <a:srgbClr val="2A528F"/>
              </a:buClr>
              <a:buSzPts val="1800"/>
              <a:buAutoNum type="arabicPeriod"/>
            </a:pPr>
            <a:r>
              <a:rPr lang="en"/>
              <a:t>Scan database for hits</a:t>
            </a:r>
            <a:endParaRPr/>
          </a:p>
          <a:p>
            <a:pPr indent="-342900" lvl="0" marL="457200" rtl="0">
              <a:spcBef>
                <a:spcPts val="1000"/>
              </a:spcBef>
              <a:spcAft>
                <a:spcPts val="0"/>
              </a:spcAft>
              <a:buClr>
                <a:srgbClr val="2A528F"/>
              </a:buClr>
              <a:buSzPts val="1800"/>
              <a:buAutoNum type="arabicPeriod"/>
            </a:pPr>
            <a:r>
              <a:rPr lang="en"/>
              <a:t>Ungapped extensions of hits</a:t>
            </a:r>
            <a:endParaRPr/>
          </a:p>
          <a:p>
            <a:pPr indent="-342900" lvl="0" marL="457200" rtl="0">
              <a:spcBef>
                <a:spcPts val="1000"/>
              </a:spcBef>
              <a:spcAft>
                <a:spcPts val="0"/>
              </a:spcAft>
              <a:buClr>
                <a:srgbClr val="2A528F"/>
              </a:buClr>
              <a:buSzPts val="1800"/>
              <a:buAutoNum type="arabicPeriod"/>
            </a:pPr>
            <a:r>
              <a:rPr lang="en"/>
              <a:t>Gapped extensions of hits with traceback</a:t>
            </a:r>
            <a:endParaRPr/>
          </a:p>
          <a:p>
            <a:pPr indent="-342900" lvl="0" marL="457200" rtl="0">
              <a:spcBef>
                <a:spcPts val="1000"/>
              </a:spcBef>
              <a:spcAft>
                <a:spcPts val="1000"/>
              </a:spcAft>
              <a:buClr>
                <a:srgbClr val="2A528F"/>
              </a:buClr>
              <a:buSzPts val="1800"/>
              <a:buAutoNum type="arabicPeriod"/>
            </a:pPr>
            <a:r>
              <a:rPr lang="en"/>
              <a:t>Rank hits by scoring system</a:t>
            </a:r>
            <a:endParaRPr/>
          </a:p>
        </p:txBody>
      </p:sp>
      <p:sp>
        <p:nvSpPr>
          <p:cNvPr id="537" name="Shape 53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1" name="Shape 541"/>
        <p:cNvGrpSpPr/>
        <p:nvPr/>
      </p:nvGrpSpPr>
      <p:grpSpPr>
        <a:xfrm>
          <a:off x="0" y="0"/>
          <a:ext cx="0" cy="0"/>
          <a:chOff x="0" y="0"/>
          <a:chExt cx="0" cy="0"/>
        </a:xfrm>
      </p:grpSpPr>
      <p:sp>
        <p:nvSpPr>
          <p:cNvPr id="542" name="Shape 542"/>
          <p:cNvSpPr txBox="1"/>
          <p:nvPr>
            <p:ph type="title"/>
          </p:nvPr>
        </p:nvSpPr>
        <p:spPr>
          <a:xfrm>
            <a:off x="235500" y="64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Step 1: Generate Lookup Table for Query </a:t>
            </a:r>
            <a:endParaRPr/>
          </a:p>
        </p:txBody>
      </p:sp>
      <p:sp>
        <p:nvSpPr>
          <p:cNvPr id="543" name="Shape 54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544" name="Shape 544"/>
          <p:cNvSpPr txBox="1"/>
          <p:nvPr>
            <p:ph idx="1" type="body"/>
          </p:nvPr>
        </p:nvSpPr>
        <p:spPr>
          <a:xfrm>
            <a:off x="322850" y="869375"/>
            <a:ext cx="87678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Clr>
                <a:srgbClr val="2A528F"/>
              </a:buClr>
              <a:buSzPts val="1800"/>
              <a:buChar char="●"/>
            </a:pPr>
            <a:r>
              <a:rPr lang="en"/>
              <a:t>Create lookup word table of query sequence by a moving window of size </a:t>
            </a:r>
            <a:r>
              <a:rPr i="1" lang="en"/>
              <a:t>w</a:t>
            </a:r>
            <a:r>
              <a:rPr lang="en"/>
              <a:t>.</a:t>
            </a:r>
            <a:endParaRPr/>
          </a:p>
          <a:p>
            <a:pPr indent="-342900" lvl="0" marL="457200" rtl="0">
              <a:spcBef>
                <a:spcPts val="1000"/>
              </a:spcBef>
              <a:spcAft>
                <a:spcPts val="0"/>
              </a:spcAft>
              <a:buClr>
                <a:srgbClr val="2A528F"/>
              </a:buClr>
              <a:buSzPts val="1800"/>
              <a:buChar char="●"/>
            </a:pPr>
            <a:r>
              <a:rPr lang="en"/>
              <a:t>Example of lookup word table of query sequence with </a:t>
            </a:r>
            <a:r>
              <a:rPr i="1" lang="en"/>
              <a:t>w</a:t>
            </a:r>
            <a:r>
              <a:rPr lang="en"/>
              <a:t> = 3:</a:t>
            </a:r>
            <a:endParaRPr/>
          </a:p>
          <a:p>
            <a:pPr indent="0" lvl="0" marL="0" rtl="0">
              <a:lnSpc>
                <a:spcPct val="100000"/>
              </a:lnSpc>
              <a:spcBef>
                <a:spcPts val="1000"/>
              </a:spcBef>
              <a:spcAft>
                <a:spcPts val="0"/>
              </a:spcAft>
              <a:buNone/>
            </a:pPr>
            <a:r>
              <a:rPr b="1" lang="en" sz="1400">
                <a:latin typeface="Courier New"/>
                <a:ea typeface="Courier New"/>
                <a:cs typeface="Courier New"/>
                <a:sym typeface="Courier New"/>
              </a:rPr>
              <a:t>     Query: GTQITVEDLFY</a:t>
            </a:r>
            <a:endParaRPr b="1" sz="1400">
              <a:latin typeface="Courier New"/>
              <a:ea typeface="Courier New"/>
              <a:cs typeface="Courier New"/>
              <a:sym typeface="Courier New"/>
            </a:endParaRPr>
          </a:p>
          <a:p>
            <a:pPr indent="0" lvl="0" marL="0" rtl="0">
              <a:lnSpc>
                <a:spcPct val="100000"/>
              </a:lnSpc>
              <a:spcBef>
                <a:spcPts val="0"/>
              </a:spcBef>
              <a:spcAft>
                <a:spcPts val="0"/>
              </a:spcAft>
              <a:buNone/>
            </a:pPr>
            <a:r>
              <a:rPr b="1" lang="en" sz="1400">
                <a:latin typeface="Courier New"/>
                <a:ea typeface="Courier New"/>
                <a:cs typeface="Courier New"/>
                <a:sym typeface="Courier New"/>
              </a:rPr>
              <a:t>            GTQ</a:t>
            </a:r>
            <a:endParaRPr b="1" sz="1400">
              <a:latin typeface="Courier New"/>
              <a:ea typeface="Courier New"/>
              <a:cs typeface="Courier New"/>
              <a:sym typeface="Courier New"/>
            </a:endParaRPr>
          </a:p>
          <a:p>
            <a:pPr indent="0" lvl="0" marL="0" rtl="0">
              <a:lnSpc>
                <a:spcPct val="100000"/>
              </a:lnSpc>
              <a:spcBef>
                <a:spcPts val="0"/>
              </a:spcBef>
              <a:spcAft>
                <a:spcPts val="0"/>
              </a:spcAft>
              <a:buNone/>
            </a:pPr>
            <a:r>
              <a:rPr b="1" lang="en" sz="1400">
                <a:latin typeface="Courier New"/>
                <a:ea typeface="Courier New"/>
                <a:cs typeface="Courier New"/>
                <a:sym typeface="Courier New"/>
              </a:rPr>
              <a:t>             TQI</a:t>
            </a:r>
            <a:endParaRPr b="1" sz="1400">
              <a:latin typeface="Courier New"/>
              <a:ea typeface="Courier New"/>
              <a:cs typeface="Courier New"/>
              <a:sym typeface="Courier New"/>
            </a:endParaRPr>
          </a:p>
          <a:p>
            <a:pPr indent="0" lvl="0" marL="0" rtl="0">
              <a:lnSpc>
                <a:spcPct val="100000"/>
              </a:lnSpc>
              <a:spcBef>
                <a:spcPts val="0"/>
              </a:spcBef>
              <a:spcAft>
                <a:spcPts val="0"/>
              </a:spcAft>
              <a:buNone/>
            </a:pPr>
            <a:r>
              <a:rPr b="1" lang="en" sz="1400">
                <a:latin typeface="Courier New"/>
                <a:ea typeface="Courier New"/>
                <a:cs typeface="Courier New"/>
                <a:sym typeface="Courier New"/>
              </a:rPr>
              <a:t>              QIT</a:t>
            </a:r>
            <a:endParaRPr b="1" sz="1400">
              <a:latin typeface="Courier New"/>
              <a:ea typeface="Courier New"/>
              <a:cs typeface="Courier New"/>
              <a:sym typeface="Courier New"/>
            </a:endParaRPr>
          </a:p>
          <a:p>
            <a:pPr indent="0" lvl="0" marL="0" rtl="0">
              <a:lnSpc>
                <a:spcPct val="100000"/>
              </a:lnSpc>
              <a:spcBef>
                <a:spcPts val="0"/>
              </a:spcBef>
              <a:spcAft>
                <a:spcPts val="0"/>
              </a:spcAft>
              <a:buNone/>
            </a:pPr>
            <a:r>
              <a:rPr b="1" lang="en" sz="1400">
                <a:latin typeface="Courier New"/>
                <a:ea typeface="Courier New"/>
                <a:cs typeface="Courier New"/>
                <a:sym typeface="Courier New"/>
              </a:rPr>
              <a:t>               ITV</a:t>
            </a:r>
            <a:endParaRPr b="1" sz="1400">
              <a:latin typeface="Courier New"/>
              <a:ea typeface="Courier New"/>
              <a:cs typeface="Courier New"/>
              <a:sym typeface="Courier New"/>
            </a:endParaRPr>
          </a:p>
          <a:p>
            <a:pPr indent="0" lvl="0" marL="0" rtl="0">
              <a:lnSpc>
                <a:spcPct val="100000"/>
              </a:lnSpc>
              <a:spcBef>
                <a:spcPts val="0"/>
              </a:spcBef>
              <a:spcAft>
                <a:spcPts val="0"/>
              </a:spcAft>
              <a:buNone/>
            </a:pPr>
            <a:r>
              <a:rPr b="1" lang="en" sz="1400">
                <a:latin typeface="Courier New"/>
                <a:ea typeface="Courier New"/>
                <a:cs typeface="Courier New"/>
                <a:sym typeface="Courier New"/>
              </a:rPr>
              <a:t>                TVE</a:t>
            </a:r>
            <a:endParaRPr b="1" sz="1400">
              <a:latin typeface="Courier New"/>
              <a:ea typeface="Courier New"/>
              <a:cs typeface="Courier New"/>
              <a:sym typeface="Courier New"/>
            </a:endParaRPr>
          </a:p>
          <a:p>
            <a:pPr indent="0" lvl="0" marL="0" rtl="0">
              <a:lnSpc>
                <a:spcPct val="100000"/>
              </a:lnSpc>
              <a:spcBef>
                <a:spcPts val="0"/>
              </a:spcBef>
              <a:spcAft>
                <a:spcPts val="0"/>
              </a:spcAft>
              <a:buNone/>
            </a:pPr>
            <a:r>
              <a:rPr b="1" lang="en" sz="1400">
                <a:latin typeface="Courier New"/>
                <a:ea typeface="Courier New"/>
                <a:cs typeface="Courier New"/>
                <a:sym typeface="Courier New"/>
              </a:rPr>
              <a:t>                 VED</a:t>
            </a:r>
            <a:endParaRPr b="1" sz="1400">
              <a:latin typeface="Courier New"/>
              <a:ea typeface="Courier New"/>
              <a:cs typeface="Courier New"/>
              <a:sym typeface="Courier New"/>
            </a:endParaRPr>
          </a:p>
          <a:p>
            <a:pPr indent="0" lvl="0" marL="0" rtl="0">
              <a:lnSpc>
                <a:spcPct val="100000"/>
              </a:lnSpc>
              <a:spcBef>
                <a:spcPts val="0"/>
              </a:spcBef>
              <a:spcAft>
                <a:spcPts val="0"/>
              </a:spcAft>
              <a:buNone/>
            </a:pPr>
            <a:r>
              <a:rPr b="1" lang="en" sz="1400">
                <a:latin typeface="Courier New"/>
                <a:ea typeface="Courier New"/>
                <a:cs typeface="Courier New"/>
                <a:sym typeface="Courier New"/>
              </a:rPr>
              <a:t>                  EDL</a:t>
            </a:r>
            <a:endParaRPr b="1" sz="1400">
              <a:latin typeface="Courier New"/>
              <a:ea typeface="Courier New"/>
              <a:cs typeface="Courier New"/>
              <a:sym typeface="Courier New"/>
            </a:endParaRPr>
          </a:p>
          <a:p>
            <a:pPr indent="0" lvl="0" marL="0" rtl="0">
              <a:lnSpc>
                <a:spcPct val="100000"/>
              </a:lnSpc>
              <a:spcBef>
                <a:spcPts val="0"/>
              </a:spcBef>
              <a:spcAft>
                <a:spcPts val="0"/>
              </a:spcAft>
              <a:buNone/>
            </a:pPr>
            <a:r>
              <a:rPr b="1" lang="en" sz="1400">
                <a:latin typeface="Courier New"/>
                <a:ea typeface="Courier New"/>
                <a:cs typeface="Courier New"/>
                <a:sym typeface="Courier New"/>
              </a:rPr>
              <a:t>                   DLF</a:t>
            </a:r>
            <a:endParaRPr b="1" sz="1400">
              <a:latin typeface="Courier New"/>
              <a:ea typeface="Courier New"/>
              <a:cs typeface="Courier New"/>
              <a:sym typeface="Courier New"/>
            </a:endParaRPr>
          </a:p>
          <a:p>
            <a:pPr indent="0" lvl="0" marL="0" rtl="0">
              <a:lnSpc>
                <a:spcPct val="100000"/>
              </a:lnSpc>
              <a:spcBef>
                <a:spcPts val="0"/>
              </a:spcBef>
              <a:spcAft>
                <a:spcPts val="0"/>
              </a:spcAft>
              <a:buNone/>
            </a:pPr>
            <a:r>
              <a:rPr b="1" lang="en" sz="1400">
                <a:latin typeface="Courier New"/>
                <a:ea typeface="Courier New"/>
                <a:cs typeface="Courier New"/>
                <a:sym typeface="Courier New"/>
              </a:rPr>
              <a:t>                    LFY</a:t>
            </a:r>
            <a:endParaRPr b="1" sz="1400">
              <a:latin typeface="Courier New"/>
              <a:ea typeface="Courier New"/>
              <a:cs typeface="Courier New"/>
              <a:sym typeface="Courier New"/>
            </a:endParaRPr>
          </a:p>
          <a:p>
            <a:pPr indent="-342900" lvl="0" marL="457200" rtl="0">
              <a:lnSpc>
                <a:spcPct val="100000"/>
              </a:lnSpc>
              <a:spcBef>
                <a:spcPts val="1000"/>
              </a:spcBef>
              <a:spcAft>
                <a:spcPts val="0"/>
              </a:spcAft>
              <a:buClr>
                <a:srgbClr val="2A528F"/>
              </a:buClr>
              <a:buSzPts val="1800"/>
              <a:buChar char="●"/>
            </a:pPr>
            <a:r>
              <a:rPr lang="en"/>
              <a:t>Word size </a:t>
            </a:r>
            <a:r>
              <a:rPr i="1" lang="en"/>
              <a:t>w</a:t>
            </a:r>
            <a:r>
              <a:rPr lang="en"/>
              <a:t> for proteins (BLASTP): 2 or 3 (3 is default).</a:t>
            </a:r>
            <a:endParaRPr/>
          </a:p>
          <a:p>
            <a:pPr indent="-342900" lvl="0" marL="457200" rtl="0">
              <a:lnSpc>
                <a:spcPct val="100000"/>
              </a:lnSpc>
              <a:spcBef>
                <a:spcPts val="1000"/>
              </a:spcBef>
              <a:spcAft>
                <a:spcPts val="0"/>
              </a:spcAft>
              <a:buClr>
                <a:srgbClr val="2A528F"/>
              </a:buClr>
              <a:buSzPts val="1800"/>
              <a:buChar char="●"/>
            </a:pPr>
            <a:r>
              <a:rPr lang="en"/>
              <a:t>Word size </a:t>
            </a:r>
            <a:r>
              <a:rPr i="1" lang="en"/>
              <a:t>w</a:t>
            </a:r>
            <a:r>
              <a:rPr lang="en"/>
              <a:t> for BLASTN: min 7 (11 is default).</a:t>
            </a:r>
            <a:endParaRPr/>
          </a:p>
          <a:p>
            <a:pPr indent="0" lvl="0" marL="0" rtl="0">
              <a:lnSpc>
                <a:spcPct val="100000"/>
              </a:lnSpc>
              <a:spcBef>
                <a:spcPts val="0"/>
              </a:spcBef>
              <a:spcAft>
                <a:spcPts val="0"/>
              </a:spcAft>
              <a:buNone/>
            </a:pPr>
            <a:r>
              <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8" name="Shape 548"/>
        <p:cNvGrpSpPr/>
        <p:nvPr/>
      </p:nvGrpSpPr>
      <p:grpSpPr>
        <a:xfrm>
          <a:off x="0" y="0"/>
          <a:ext cx="0" cy="0"/>
          <a:chOff x="0" y="0"/>
          <a:chExt cx="0" cy="0"/>
        </a:xfrm>
      </p:grpSpPr>
      <p:sp>
        <p:nvSpPr>
          <p:cNvPr id="549" name="Shape 549"/>
          <p:cNvSpPr txBox="1"/>
          <p:nvPr>
            <p:ph type="title"/>
          </p:nvPr>
        </p:nvSpPr>
        <p:spPr>
          <a:xfrm>
            <a:off x="235500" y="64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Step 2: Scan Database for Hits</a:t>
            </a:r>
            <a:endParaRPr/>
          </a:p>
        </p:txBody>
      </p:sp>
      <p:sp>
        <p:nvSpPr>
          <p:cNvPr id="550" name="Shape 55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551" name="Shape 551"/>
          <p:cNvSpPr txBox="1"/>
          <p:nvPr>
            <p:ph idx="1" type="body"/>
          </p:nvPr>
        </p:nvSpPr>
        <p:spPr>
          <a:xfrm>
            <a:off x="322850" y="1707575"/>
            <a:ext cx="87678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Clr>
                <a:srgbClr val="2A528F"/>
              </a:buClr>
              <a:buSzPts val="1800"/>
              <a:buChar char="●"/>
            </a:pPr>
            <a:r>
              <a:rPr lang="en"/>
              <a:t>Match query lookup table against similar lookup table in database:</a:t>
            </a:r>
            <a:endParaRPr/>
          </a:p>
          <a:p>
            <a:pPr indent="0" lvl="0" marL="0" rtl="0">
              <a:lnSpc>
                <a:spcPct val="100000"/>
              </a:lnSpc>
              <a:spcBef>
                <a:spcPts val="1000"/>
              </a:spcBef>
              <a:spcAft>
                <a:spcPts val="0"/>
              </a:spcAft>
              <a:buNone/>
            </a:pPr>
            <a:r>
              <a:rPr lang="en">
                <a:latin typeface="Courier New"/>
                <a:ea typeface="Courier New"/>
                <a:cs typeface="Courier New"/>
                <a:sym typeface="Courier New"/>
              </a:rPr>
              <a:t>    </a:t>
            </a:r>
            <a:r>
              <a:rPr b="1" lang="en">
                <a:latin typeface="Courier New"/>
                <a:ea typeface="Courier New"/>
                <a:cs typeface="Courier New"/>
                <a:sym typeface="Courier New"/>
              </a:rPr>
              <a:t>Query:           ITV            MSV</a:t>
            </a:r>
            <a:endParaRPr b="1">
              <a:latin typeface="Courier New"/>
              <a:ea typeface="Courier New"/>
              <a:cs typeface="Courier New"/>
              <a:sym typeface="Courier New"/>
            </a:endParaRPr>
          </a:p>
          <a:p>
            <a:pPr indent="0" lvl="0" marL="0" rtl="0">
              <a:spcBef>
                <a:spcPts val="0"/>
              </a:spcBef>
              <a:spcAft>
                <a:spcPts val="0"/>
              </a:spcAft>
              <a:buNone/>
            </a:pPr>
            <a:r>
              <a:rPr lang="en">
                <a:latin typeface="Courier New"/>
                <a:ea typeface="Courier New"/>
                <a:cs typeface="Courier New"/>
                <a:sym typeface="Courier New"/>
              </a:rPr>
              <a:t>    </a:t>
            </a:r>
            <a:r>
              <a:rPr b="1" lang="en">
                <a:latin typeface="Courier New"/>
                <a:ea typeface="Courier New"/>
                <a:cs typeface="Courier New"/>
                <a:sym typeface="Courier New"/>
              </a:rPr>
              <a:t>Database:   LTV, ITV, MTV, LSV, MSV, IAV, ...</a:t>
            </a:r>
            <a:endParaRPr b="1">
              <a:latin typeface="Courier New"/>
              <a:ea typeface="Courier New"/>
              <a:cs typeface="Courier New"/>
              <a:sym typeface="Courier New"/>
            </a:endParaRPr>
          </a:p>
          <a:p>
            <a:pPr indent="0" lvl="0" marL="0" rtl="0">
              <a:spcBef>
                <a:spcPts val="1000"/>
              </a:spcBef>
              <a:spcAft>
                <a:spcPts val="0"/>
              </a:spcAft>
              <a:buNone/>
            </a:pPr>
            <a:r>
              <a:t/>
            </a:r>
            <a:endParaRPr>
              <a:latin typeface="Courier New"/>
              <a:ea typeface="Courier New"/>
              <a:cs typeface="Courier New"/>
              <a:sym typeface="Courier New"/>
            </a:endParaRPr>
          </a:p>
          <a:p>
            <a:pPr indent="0" lvl="0" marL="0" rtl="0">
              <a:spcBef>
                <a:spcPts val="1000"/>
              </a:spcBef>
              <a:spcAft>
                <a:spcPts val="0"/>
              </a:spcAft>
              <a:buNone/>
            </a:pPr>
            <a:r>
              <a:t/>
            </a:r>
            <a:endParaRPr/>
          </a:p>
          <a:p>
            <a:pPr indent="0" lvl="0" marL="0" rtl="0">
              <a:lnSpc>
                <a:spcPct val="100000"/>
              </a:lnSpc>
              <a:spcBef>
                <a:spcPts val="100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Shape 88"/>
          <p:cNvSpPr txBox="1"/>
          <p:nvPr>
            <p:ph type="title"/>
          </p:nvPr>
        </p:nvSpPr>
        <p:spPr>
          <a:xfrm>
            <a:off x="311700" y="1402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Important Terminology</a:t>
            </a:r>
            <a:endParaRPr/>
          </a:p>
        </p:txBody>
      </p:sp>
      <p:sp>
        <p:nvSpPr>
          <p:cNvPr id="89" name="Shape 89"/>
          <p:cNvSpPr txBox="1"/>
          <p:nvPr>
            <p:ph idx="1" type="body"/>
          </p:nvPr>
        </p:nvSpPr>
        <p:spPr>
          <a:xfrm>
            <a:off x="399050" y="793175"/>
            <a:ext cx="9044400" cy="1666200"/>
          </a:xfrm>
          <a:prstGeom prst="rect">
            <a:avLst/>
          </a:prstGeom>
        </p:spPr>
        <p:txBody>
          <a:bodyPr anchorCtr="0" anchor="t" bIns="91425" lIns="91425" spcFirstLastPara="1" rIns="91425" wrap="square" tIns="91425">
            <a:noAutofit/>
          </a:bodyPr>
          <a:lstStyle/>
          <a:p>
            <a:pPr indent="0" lvl="0" marL="0" rtl="0">
              <a:lnSpc>
                <a:spcPct val="150000"/>
              </a:lnSpc>
              <a:spcBef>
                <a:spcPts val="0"/>
              </a:spcBef>
              <a:spcAft>
                <a:spcPts val="0"/>
              </a:spcAft>
              <a:buNone/>
            </a:pPr>
            <a:r>
              <a:rPr lang="en" sz="1600">
                <a:solidFill>
                  <a:srgbClr val="2A528F"/>
                </a:solidFill>
              </a:rPr>
              <a:t>Sequence Identity: </a:t>
            </a:r>
            <a:r>
              <a:rPr lang="en" sz="1600"/>
              <a:t>often expressed in percent identical residues</a:t>
            </a:r>
            <a:endParaRPr sz="1600"/>
          </a:p>
          <a:p>
            <a:pPr indent="0" lvl="0" marL="0" rtl="0">
              <a:lnSpc>
                <a:spcPct val="150000"/>
              </a:lnSpc>
              <a:spcBef>
                <a:spcPts val="0"/>
              </a:spcBef>
              <a:spcAft>
                <a:spcPts val="0"/>
              </a:spcAft>
              <a:buClr>
                <a:schemeClr val="dk1"/>
              </a:buClr>
              <a:buSzPts val="1100"/>
              <a:buFont typeface="Arial"/>
              <a:buNone/>
            </a:pPr>
            <a:r>
              <a:rPr lang="en" sz="1600">
                <a:solidFill>
                  <a:srgbClr val="2A528F"/>
                </a:solidFill>
              </a:rPr>
              <a:t>Sequence Similarity: </a:t>
            </a:r>
            <a:r>
              <a:rPr lang="en" sz="1600"/>
              <a:t>often percent of identical and similar residues</a:t>
            </a:r>
            <a:endParaRPr sz="1600"/>
          </a:p>
          <a:p>
            <a:pPr indent="0" lvl="0" marL="0" rtl="0">
              <a:lnSpc>
                <a:spcPct val="150000"/>
              </a:lnSpc>
              <a:spcBef>
                <a:spcPts val="0"/>
              </a:spcBef>
              <a:spcAft>
                <a:spcPts val="0"/>
              </a:spcAft>
              <a:buClr>
                <a:schemeClr val="dk1"/>
              </a:buClr>
              <a:buSzPts val="1100"/>
              <a:buFont typeface="Arial"/>
              <a:buNone/>
            </a:pPr>
            <a:r>
              <a:rPr lang="en" sz="1600">
                <a:solidFill>
                  <a:srgbClr val="2A528F"/>
                </a:solidFill>
              </a:rPr>
              <a:t>Homologous Sequences: </a:t>
            </a:r>
            <a:r>
              <a:rPr lang="en" sz="1600"/>
              <a:t>evolved from a common ancestor sequence</a:t>
            </a:r>
            <a:endParaRPr sz="1600"/>
          </a:p>
          <a:p>
            <a:pPr indent="0" lvl="0" marL="0" rtl="0">
              <a:lnSpc>
                <a:spcPct val="150000"/>
              </a:lnSpc>
              <a:spcBef>
                <a:spcPts val="0"/>
              </a:spcBef>
              <a:spcAft>
                <a:spcPts val="0"/>
              </a:spcAft>
              <a:buClr>
                <a:schemeClr val="dk1"/>
              </a:buClr>
              <a:buSzPts val="1100"/>
              <a:buFont typeface="Arial"/>
              <a:buNone/>
            </a:pPr>
            <a:r>
              <a:rPr lang="en" sz="1600">
                <a:solidFill>
                  <a:srgbClr val="2A528F"/>
                </a:solidFill>
              </a:rPr>
              <a:t>Orthologous Sequences: </a:t>
            </a:r>
            <a:r>
              <a:rPr lang="en" sz="1600"/>
              <a:t>homologous sequences from different species</a:t>
            </a:r>
            <a:endParaRPr sz="1600"/>
          </a:p>
          <a:p>
            <a:pPr indent="0" lvl="0" marL="0" rtl="0">
              <a:lnSpc>
                <a:spcPct val="150000"/>
              </a:lnSpc>
              <a:spcBef>
                <a:spcPts val="0"/>
              </a:spcBef>
              <a:spcAft>
                <a:spcPts val="1000"/>
              </a:spcAft>
              <a:buNone/>
            </a:pPr>
            <a:r>
              <a:rPr lang="en" sz="1600">
                <a:solidFill>
                  <a:srgbClr val="2A528F"/>
                </a:solidFill>
              </a:rPr>
              <a:t>Paralogous Sequences: </a:t>
            </a:r>
            <a:r>
              <a:rPr lang="en" sz="1600"/>
              <a:t>homologous sequences within one species (gene duplications)</a:t>
            </a:r>
            <a:endParaRPr sz="1600"/>
          </a:p>
        </p:txBody>
      </p:sp>
      <p:sp>
        <p:nvSpPr>
          <p:cNvPr id="90" name="Shape 9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pic>
        <p:nvPicPr>
          <p:cNvPr descr="prefix-06.png" id="91" name="Shape 91"/>
          <p:cNvPicPr preferRelativeResize="0"/>
          <p:nvPr/>
        </p:nvPicPr>
        <p:blipFill rotWithShape="1">
          <a:blip r:embed="rId3">
            <a:alphaModFix/>
          </a:blip>
          <a:srcRect b="14272" l="23750" r="25759" t="50779"/>
          <a:stretch/>
        </p:blipFill>
        <p:spPr>
          <a:xfrm>
            <a:off x="1975475" y="2734700"/>
            <a:ext cx="4106626" cy="2131801"/>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5" name="Shape 555"/>
        <p:cNvGrpSpPr/>
        <p:nvPr/>
      </p:nvGrpSpPr>
      <p:grpSpPr>
        <a:xfrm>
          <a:off x="0" y="0"/>
          <a:ext cx="0" cy="0"/>
          <a:chOff x="0" y="0"/>
          <a:chExt cx="0" cy="0"/>
        </a:xfrm>
      </p:grpSpPr>
      <p:sp>
        <p:nvSpPr>
          <p:cNvPr id="556" name="Shape 556"/>
          <p:cNvSpPr txBox="1"/>
          <p:nvPr>
            <p:ph type="title"/>
          </p:nvPr>
        </p:nvSpPr>
        <p:spPr>
          <a:xfrm>
            <a:off x="235500" y="64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Step 3: Ungapped Extensions of Hits</a:t>
            </a:r>
            <a:endParaRPr/>
          </a:p>
        </p:txBody>
      </p:sp>
      <p:sp>
        <p:nvSpPr>
          <p:cNvPr id="557" name="Shape 55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558" name="Shape 558"/>
          <p:cNvSpPr txBox="1"/>
          <p:nvPr>
            <p:ph idx="1" type="body"/>
          </p:nvPr>
        </p:nvSpPr>
        <p:spPr>
          <a:xfrm>
            <a:off x="322850" y="1097975"/>
            <a:ext cx="87678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Clr>
                <a:srgbClr val="2A528F"/>
              </a:buClr>
              <a:buSzPts val="1800"/>
              <a:buChar char="●"/>
            </a:pPr>
            <a:r>
              <a:rPr lang="en"/>
              <a:t>Once a hit of a query word is found in the database, extend the hit in the sequences in either direction:</a:t>
            </a:r>
            <a:endParaRPr/>
          </a:p>
          <a:p>
            <a:pPr indent="0" lvl="0" marL="0" rtl="0">
              <a:lnSpc>
                <a:spcPct val="100000"/>
              </a:lnSpc>
              <a:spcBef>
                <a:spcPts val="1000"/>
              </a:spcBef>
              <a:spcAft>
                <a:spcPts val="0"/>
              </a:spcAft>
              <a:buNone/>
            </a:pPr>
            <a:r>
              <a:rPr b="1" lang="en">
                <a:latin typeface="Courier New"/>
                <a:ea typeface="Courier New"/>
                <a:cs typeface="Courier New"/>
                <a:sym typeface="Courier New"/>
              </a:rPr>
              <a:t>      Query:........ GTQ</a:t>
            </a:r>
            <a:r>
              <a:rPr b="1" lang="en">
                <a:solidFill>
                  <a:srgbClr val="FF0000"/>
                </a:solidFill>
                <a:latin typeface="Courier New"/>
                <a:ea typeface="Courier New"/>
                <a:cs typeface="Courier New"/>
                <a:sym typeface="Courier New"/>
              </a:rPr>
              <a:t>ITV</a:t>
            </a:r>
            <a:r>
              <a:rPr b="1" lang="en">
                <a:latin typeface="Courier New"/>
                <a:ea typeface="Courier New"/>
                <a:cs typeface="Courier New"/>
                <a:sym typeface="Courier New"/>
              </a:rPr>
              <a:t>EDLFY</a:t>
            </a:r>
            <a:endParaRPr b="1">
              <a:latin typeface="Courier New"/>
              <a:ea typeface="Courier New"/>
              <a:cs typeface="Courier New"/>
              <a:sym typeface="Courier New"/>
            </a:endParaRPr>
          </a:p>
          <a:p>
            <a:pPr indent="0" lvl="0" marL="0" rtl="0">
              <a:lnSpc>
                <a:spcPct val="100000"/>
              </a:lnSpc>
              <a:spcBef>
                <a:spcPts val="0"/>
              </a:spcBef>
              <a:spcAft>
                <a:spcPts val="0"/>
              </a:spcAft>
              <a:buClr>
                <a:schemeClr val="dk1"/>
              </a:buClr>
              <a:buSzPts val="1100"/>
              <a:buFont typeface="Arial"/>
              <a:buNone/>
            </a:pPr>
            <a:r>
              <a:rPr b="1" lang="en">
                <a:latin typeface="Courier New"/>
                <a:ea typeface="Courier New"/>
                <a:cs typeface="Courier New"/>
                <a:sym typeface="Courier New"/>
              </a:rPr>
              <a:t>                        </a:t>
            </a:r>
            <a:r>
              <a:rPr b="1" lang="en">
                <a:solidFill>
                  <a:srgbClr val="FF0000"/>
                </a:solidFill>
                <a:latin typeface="Courier New"/>
                <a:ea typeface="Courier New"/>
                <a:cs typeface="Courier New"/>
                <a:sym typeface="Courier New"/>
              </a:rPr>
              <a:t>|||</a:t>
            </a:r>
            <a:endParaRPr b="1">
              <a:solidFill>
                <a:srgbClr val="FF0000"/>
              </a:solidFill>
              <a:latin typeface="Courier New"/>
              <a:ea typeface="Courier New"/>
              <a:cs typeface="Courier New"/>
              <a:sym typeface="Courier New"/>
            </a:endParaRPr>
          </a:p>
          <a:p>
            <a:pPr indent="0" lvl="0" marL="0" rtl="0">
              <a:lnSpc>
                <a:spcPct val="100000"/>
              </a:lnSpc>
              <a:spcBef>
                <a:spcPts val="0"/>
              </a:spcBef>
              <a:spcAft>
                <a:spcPts val="0"/>
              </a:spcAft>
              <a:buClr>
                <a:schemeClr val="dk1"/>
              </a:buClr>
              <a:buSzPts val="1100"/>
              <a:buFont typeface="Arial"/>
              <a:buNone/>
            </a:pPr>
            <a:r>
              <a:rPr b="1" lang="en">
                <a:latin typeface="Courier New"/>
                <a:ea typeface="Courier New"/>
                <a:cs typeface="Courier New"/>
                <a:sym typeface="Courier New"/>
              </a:rPr>
              <a:t>      Database: WHKLCGTQ</a:t>
            </a:r>
            <a:r>
              <a:rPr b="1" lang="en">
                <a:solidFill>
                  <a:srgbClr val="FF0000"/>
                </a:solidFill>
                <a:latin typeface="Courier New"/>
                <a:ea typeface="Courier New"/>
                <a:cs typeface="Courier New"/>
                <a:sym typeface="Courier New"/>
              </a:rPr>
              <a:t>ITV</a:t>
            </a:r>
            <a:r>
              <a:rPr b="1" lang="en">
                <a:latin typeface="Courier New"/>
                <a:ea typeface="Courier New"/>
                <a:cs typeface="Courier New"/>
                <a:sym typeface="Courier New"/>
              </a:rPr>
              <a:t>EDLAQFY</a:t>
            </a:r>
            <a:endParaRPr b="1">
              <a:latin typeface="Courier New"/>
              <a:ea typeface="Courier New"/>
              <a:cs typeface="Courier New"/>
              <a:sym typeface="Courier New"/>
            </a:endParaRPr>
          </a:p>
          <a:p>
            <a:pPr indent="0" lvl="0" marL="0" rtl="0">
              <a:lnSpc>
                <a:spcPct val="100000"/>
              </a:lnSpc>
              <a:spcBef>
                <a:spcPts val="1000"/>
              </a:spcBef>
              <a:spcAft>
                <a:spcPts val="0"/>
              </a:spcAft>
              <a:buClr>
                <a:schemeClr val="dk1"/>
              </a:buClr>
              <a:buSzPts val="1100"/>
              <a:buFont typeface="Arial"/>
              <a:buNone/>
            </a:pPr>
            <a:r>
              <a:rPr b="1" lang="en">
                <a:latin typeface="Courier New"/>
                <a:ea typeface="Courier New"/>
                <a:cs typeface="Courier New"/>
                <a:sym typeface="Courier New"/>
              </a:rPr>
              <a:t>                        </a:t>
            </a:r>
            <a:r>
              <a:rPr b="1" lang="en">
                <a:solidFill>
                  <a:srgbClr val="FF0000"/>
                </a:solidFill>
                <a:latin typeface="Courier New"/>
                <a:ea typeface="Courier New"/>
                <a:cs typeface="Courier New"/>
                <a:sym typeface="Courier New"/>
              </a:rPr>
              <a:t>⇐⇒</a:t>
            </a:r>
            <a:endParaRPr b="1">
              <a:solidFill>
                <a:srgbClr val="FF0000"/>
              </a:solidFill>
              <a:latin typeface="Courier New"/>
              <a:ea typeface="Courier New"/>
              <a:cs typeface="Courier New"/>
              <a:sym typeface="Courier New"/>
            </a:endParaRPr>
          </a:p>
          <a:p>
            <a:pPr indent="0" lvl="0" marL="0" rtl="0">
              <a:lnSpc>
                <a:spcPct val="100000"/>
              </a:lnSpc>
              <a:spcBef>
                <a:spcPts val="1000"/>
              </a:spcBef>
              <a:spcAft>
                <a:spcPts val="0"/>
              </a:spcAft>
              <a:buClr>
                <a:schemeClr val="dk1"/>
              </a:buClr>
              <a:buSzPts val="1100"/>
              <a:buFont typeface="Arial"/>
              <a:buNone/>
            </a:pPr>
            <a:r>
              <a:rPr b="1" lang="en">
                <a:latin typeface="Courier New"/>
                <a:ea typeface="Courier New"/>
                <a:cs typeface="Courier New"/>
                <a:sym typeface="Courier New"/>
              </a:rPr>
              <a:t>      Query:........ </a:t>
            </a:r>
            <a:r>
              <a:rPr b="1" lang="en">
                <a:solidFill>
                  <a:srgbClr val="FF0000"/>
                </a:solidFill>
                <a:latin typeface="Courier New"/>
                <a:ea typeface="Courier New"/>
                <a:cs typeface="Courier New"/>
                <a:sym typeface="Courier New"/>
              </a:rPr>
              <a:t>GTQITVEDL</a:t>
            </a:r>
            <a:r>
              <a:rPr b="1" lang="en">
                <a:latin typeface="Courier New"/>
                <a:ea typeface="Courier New"/>
                <a:cs typeface="Courier New"/>
                <a:sym typeface="Courier New"/>
              </a:rPr>
              <a:t>FY</a:t>
            </a:r>
            <a:endParaRPr b="1">
              <a:latin typeface="Courier New"/>
              <a:ea typeface="Courier New"/>
              <a:cs typeface="Courier New"/>
              <a:sym typeface="Courier New"/>
            </a:endParaRPr>
          </a:p>
          <a:p>
            <a:pPr indent="0" lvl="0" marL="0" rtl="0">
              <a:lnSpc>
                <a:spcPct val="100000"/>
              </a:lnSpc>
              <a:spcBef>
                <a:spcPts val="0"/>
              </a:spcBef>
              <a:spcAft>
                <a:spcPts val="0"/>
              </a:spcAft>
              <a:buClr>
                <a:schemeClr val="dk1"/>
              </a:buClr>
              <a:buSzPts val="1100"/>
              <a:buFont typeface="Arial"/>
              <a:buNone/>
            </a:pPr>
            <a:r>
              <a:rPr b="1" lang="en">
                <a:latin typeface="Courier New"/>
                <a:ea typeface="Courier New"/>
                <a:cs typeface="Courier New"/>
                <a:sym typeface="Courier New"/>
              </a:rPr>
              <a:t>                     </a:t>
            </a:r>
            <a:r>
              <a:rPr b="1" lang="en">
                <a:solidFill>
                  <a:srgbClr val="FF0000"/>
                </a:solidFill>
                <a:latin typeface="Courier New"/>
                <a:ea typeface="Courier New"/>
                <a:cs typeface="Courier New"/>
                <a:sym typeface="Courier New"/>
              </a:rPr>
              <a:t>|||||||||</a:t>
            </a:r>
            <a:endParaRPr b="1">
              <a:solidFill>
                <a:srgbClr val="FF0000"/>
              </a:solidFill>
              <a:latin typeface="Courier New"/>
              <a:ea typeface="Courier New"/>
              <a:cs typeface="Courier New"/>
              <a:sym typeface="Courier New"/>
            </a:endParaRPr>
          </a:p>
          <a:p>
            <a:pPr indent="0" lvl="0" marL="0" rtl="0">
              <a:lnSpc>
                <a:spcPct val="100000"/>
              </a:lnSpc>
              <a:spcBef>
                <a:spcPts val="0"/>
              </a:spcBef>
              <a:spcAft>
                <a:spcPts val="0"/>
              </a:spcAft>
              <a:buClr>
                <a:schemeClr val="dk1"/>
              </a:buClr>
              <a:buSzPts val="1100"/>
              <a:buFont typeface="Arial"/>
              <a:buNone/>
            </a:pPr>
            <a:r>
              <a:rPr b="1" lang="en">
                <a:latin typeface="Courier New"/>
                <a:ea typeface="Courier New"/>
                <a:cs typeface="Courier New"/>
                <a:sym typeface="Courier New"/>
              </a:rPr>
              <a:t>      Database: WHKLC</a:t>
            </a:r>
            <a:r>
              <a:rPr b="1" lang="en">
                <a:solidFill>
                  <a:srgbClr val="FF0000"/>
                </a:solidFill>
                <a:latin typeface="Courier New"/>
                <a:ea typeface="Courier New"/>
                <a:cs typeface="Courier New"/>
                <a:sym typeface="Courier New"/>
              </a:rPr>
              <a:t>GTQITVEDL</a:t>
            </a:r>
            <a:r>
              <a:rPr b="1" lang="en">
                <a:latin typeface="Courier New"/>
                <a:ea typeface="Courier New"/>
                <a:cs typeface="Courier New"/>
                <a:sym typeface="Courier New"/>
              </a:rPr>
              <a:t>AQFY</a:t>
            </a:r>
            <a:endParaRPr b="1">
              <a:latin typeface="Courier New"/>
              <a:ea typeface="Courier New"/>
              <a:cs typeface="Courier New"/>
              <a:sym typeface="Courier New"/>
            </a:endParaRPr>
          </a:p>
          <a:p>
            <a:pPr indent="0" lvl="0" marL="0" rtl="0">
              <a:spcBef>
                <a:spcPts val="0"/>
              </a:spcBef>
              <a:spcAft>
                <a:spcPts val="0"/>
              </a:spcAft>
              <a:buNone/>
            </a:pPr>
            <a:r>
              <a:t/>
            </a:r>
            <a:endParaRPr b="1">
              <a:latin typeface="Courier New"/>
              <a:ea typeface="Courier New"/>
              <a:cs typeface="Courier New"/>
              <a:sym typeface="Courier New"/>
            </a:endParaRPr>
          </a:p>
          <a:p>
            <a:pPr indent="0" lvl="0" marL="0" rtl="0">
              <a:spcBef>
                <a:spcPts val="1000"/>
              </a:spcBef>
              <a:spcAft>
                <a:spcPts val="0"/>
              </a:spcAft>
              <a:buNone/>
            </a:pPr>
            <a:r>
              <a:t/>
            </a:r>
            <a:endParaRPr>
              <a:latin typeface="Courier New"/>
              <a:ea typeface="Courier New"/>
              <a:cs typeface="Courier New"/>
              <a:sym typeface="Courier New"/>
            </a:endParaRPr>
          </a:p>
          <a:p>
            <a:pPr indent="0" lvl="0" marL="0" rtl="0">
              <a:spcBef>
                <a:spcPts val="1000"/>
              </a:spcBef>
              <a:spcAft>
                <a:spcPts val="0"/>
              </a:spcAft>
              <a:buNone/>
            </a:pPr>
            <a:r>
              <a:t/>
            </a:r>
            <a:endParaRPr/>
          </a:p>
          <a:p>
            <a:pPr indent="0" lvl="0" marL="0" rtl="0">
              <a:lnSpc>
                <a:spcPct val="100000"/>
              </a:lnSpc>
              <a:spcBef>
                <a:spcPts val="1000"/>
              </a:spcBef>
              <a:spcAft>
                <a:spcPts val="0"/>
              </a:spcAft>
              <a:buNone/>
            </a:pPr>
            <a:r>
              <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2" name="Shape 562"/>
        <p:cNvGrpSpPr/>
        <p:nvPr/>
      </p:nvGrpSpPr>
      <p:grpSpPr>
        <a:xfrm>
          <a:off x="0" y="0"/>
          <a:ext cx="0" cy="0"/>
          <a:chOff x="0" y="0"/>
          <a:chExt cx="0" cy="0"/>
        </a:xfrm>
      </p:grpSpPr>
      <p:sp>
        <p:nvSpPr>
          <p:cNvPr id="563" name="Shape 563"/>
          <p:cNvSpPr txBox="1"/>
          <p:nvPr>
            <p:ph type="title"/>
          </p:nvPr>
        </p:nvSpPr>
        <p:spPr>
          <a:xfrm>
            <a:off x="235500" y="64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Step 4: Gapped Extensions of Hits</a:t>
            </a:r>
            <a:endParaRPr/>
          </a:p>
        </p:txBody>
      </p:sp>
      <p:sp>
        <p:nvSpPr>
          <p:cNvPr id="564" name="Shape 56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565" name="Shape 565"/>
          <p:cNvSpPr txBox="1"/>
          <p:nvPr>
            <p:ph idx="1" type="body"/>
          </p:nvPr>
        </p:nvSpPr>
        <p:spPr>
          <a:xfrm>
            <a:off x="322850" y="1097975"/>
            <a:ext cx="87678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Clr>
                <a:srgbClr val="2A528F"/>
              </a:buClr>
              <a:buSzPts val="1800"/>
              <a:buChar char="●"/>
            </a:pPr>
            <a:r>
              <a:rPr lang="en"/>
              <a:t>Further extend alignment by gapped alignment with traceback method (dynamic programming):</a:t>
            </a:r>
            <a:endParaRPr/>
          </a:p>
          <a:p>
            <a:pPr indent="0" lvl="0" marL="0" rtl="0">
              <a:lnSpc>
                <a:spcPct val="100000"/>
              </a:lnSpc>
              <a:spcBef>
                <a:spcPts val="1000"/>
              </a:spcBef>
              <a:spcAft>
                <a:spcPts val="0"/>
              </a:spcAft>
              <a:buNone/>
            </a:pPr>
            <a:r>
              <a:rPr b="1" lang="en">
                <a:latin typeface="Courier New"/>
                <a:ea typeface="Courier New"/>
                <a:cs typeface="Courier New"/>
                <a:sym typeface="Courier New"/>
              </a:rPr>
              <a:t>      Query:         </a:t>
            </a:r>
            <a:r>
              <a:rPr b="1" lang="en">
                <a:solidFill>
                  <a:srgbClr val="FF0000"/>
                </a:solidFill>
                <a:latin typeface="Courier New"/>
                <a:ea typeface="Courier New"/>
                <a:cs typeface="Courier New"/>
                <a:sym typeface="Courier New"/>
              </a:rPr>
              <a:t>GTQITVEDL</a:t>
            </a:r>
            <a:r>
              <a:rPr b="1" lang="en">
                <a:latin typeface="Courier New"/>
                <a:ea typeface="Courier New"/>
                <a:cs typeface="Courier New"/>
                <a:sym typeface="Courier New"/>
              </a:rPr>
              <a:t>--</a:t>
            </a:r>
            <a:r>
              <a:rPr b="1" lang="en">
                <a:solidFill>
                  <a:srgbClr val="FF0000"/>
                </a:solidFill>
                <a:latin typeface="Courier New"/>
                <a:ea typeface="Courier New"/>
                <a:cs typeface="Courier New"/>
                <a:sym typeface="Courier New"/>
              </a:rPr>
              <a:t>FY</a:t>
            </a:r>
            <a:endParaRPr b="1">
              <a:solidFill>
                <a:srgbClr val="FF0000"/>
              </a:solidFill>
              <a:latin typeface="Courier New"/>
              <a:ea typeface="Courier New"/>
              <a:cs typeface="Courier New"/>
              <a:sym typeface="Courier New"/>
            </a:endParaRPr>
          </a:p>
          <a:p>
            <a:pPr indent="0" lvl="0" marL="0" rtl="0">
              <a:lnSpc>
                <a:spcPct val="100000"/>
              </a:lnSpc>
              <a:spcBef>
                <a:spcPts val="0"/>
              </a:spcBef>
              <a:spcAft>
                <a:spcPts val="0"/>
              </a:spcAft>
              <a:buNone/>
            </a:pPr>
            <a:r>
              <a:rPr b="1" lang="en">
                <a:latin typeface="Courier New"/>
                <a:ea typeface="Courier New"/>
                <a:cs typeface="Courier New"/>
                <a:sym typeface="Courier New"/>
              </a:rPr>
              <a:t>                     </a:t>
            </a:r>
            <a:r>
              <a:rPr b="1" lang="en">
                <a:solidFill>
                  <a:srgbClr val="FF0000"/>
                </a:solidFill>
                <a:latin typeface="Courier New"/>
                <a:ea typeface="Courier New"/>
                <a:cs typeface="Courier New"/>
                <a:sym typeface="Courier New"/>
              </a:rPr>
              <a:t>|||||||||  ||</a:t>
            </a:r>
            <a:endParaRPr b="1">
              <a:solidFill>
                <a:srgbClr val="FF0000"/>
              </a:solidFill>
              <a:latin typeface="Courier New"/>
              <a:ea typeface="Courier New"/>
              <a:cs typeface="Courier New"/>
              <a:sym typeface="Courier New"/>
            </a:endParaRPr>
          </a:p>
          <a:p>
            <a:pPr indent="0" lvl="0" marL="0" rtl="0">
              <a:lnSpc>
                <a:spcPct val="100000"/>
              </a:lnSpc>
              <a:spcBef>
                <a:spcPts val="0"/>
              </a:spcBef>
              <a:spcAft>
                <a:spcPts val="0"/>
              </a:spcAft>
              <a:buNone/>
            </a:pPr>
            <a:r>
              <a:rPr b="1" lang="en">
                <a:latin typeface="Courier New"/>
                <a:ea typeface="Courier New"/>
                <a:cs typeface="Courier New"/>
                <a:sym typeface="Courier New"/>
              </a:rPr>
              <a:t>      Database: WHKLC</a:t>
            </a:r>
            <a:r>
              <a:rPr b="1" lang="en">
                <a:solidFill>
                  <a:srgbClr val="FF0000"/>
                </a:solidFill>
                <a:latin typeface="Courier New"/>
                <a:ea typeface="Courier New"/>
                <a:cs typeface="Courier New"/>
                <a:sym typeface="Courier New"/>
              </a:rPr>
              <a:t>GTQITVEDLAQFY</a:t>
            </a:r>
            <a:endParaRPr b="1">
              <a:solidFill>
                <a:srgbClr val="FF0000"/>
              </a:solidFill>
              <a:latin typeface="Courier New"/>
              <a:ea typeface="Courier New"/>
              <a:cs typeface="Courier New"/>
              <a:sym typeface="Courier New"/>
            </a:endParaRPr>
          </a:p>
          <a:p>
            <a:pPr indent="-342900" lvl="0" marL="457200" rtl="0">
              <a:spcBef>
                <a:spcPts val="1000"/>
              </a:spcBef>
              <a:spcAft>
                <a:spcPts val="0"/>
              </a:spcAft>
              <a:buClr>
                <a:srgbClr val="2A528F"/>
              </a:buClr>
              <a:buSzPts val="1800"/>
              <a:buChar char="●"/>
            </a:pPr>
            <a:r>
              <a:rPr lang="en"/>
              <a:t>Keep track of the score by using substitution matrix (</a:t>
            </a:r>
            <a:r>
              <a:rPr i="1" lang="en"/>
              <a:t>e.g.</a:t>
            </a:r>
            <a:r>
              <a:rPr lang="en"/>
              <a:t> BLOSUM50).</a:t>
            </a:r>
            <a:endParaRPr/>
          </a:p>
          <a:p>
            <a:pPr indent="-342900" lvl="0" marL="457200" rtl="0">
              <a:spcBef>
                <a:spcPts val="1000"/>
              </a:spcBef>
              <a:spcAft>
                <a:spcPts val="1000"/>
              </a:spcAft>
              <a:buClr>
                <a:srgbClr val="2A528F"/>
              </a:buClr>
              <a:buSzPts val="1800"/>
              <a:buChar char="●"/>
            </a:pPr>
            <a:r>
              <a:rPr lang="en"/>
              <a:t>Stop when the score drops below some cutoff.</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9" name="Shape 569"/>
        <p:cNvGrpSpPr/>
        <p:nvPr/>
      </p:nvGrpSpPr>
      <p:grpSpPr>
        <a:xfrm>
          <a:off x="0" y="0"/>
          <a:ext cx="0" cy="0"/>
          <a:chOff x="0" y="0"/>
          <a:chExt cx="0" cy="0"/>
        </a:xfrm>
      </p:grpSpPr>
      <p:sp>
        <p:nvSpPr>
          <p:cNvPr id="570" name="Shape 570"/>
          <p:cNvSpPr txBox="1"/>
          <p:nvPr>
            <p:ph type="title"/>
          </p:nvPr>
        </p:nvSpPr>
        <p:spPr>
          <a:xfrm>
            <a:off x="235500" y="64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Step 5: Rank Hits by Scoring System</a:t>
            </a:r>
            <a:endParaRPr/>
          </a:p>
        </p:txBody>
      </p:sp>
      <p:sp>
        <p:nvSpPr>
          <p:cNvPr id="571" name="Shape 57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572" name="Shape 572"/>
          <p:cNvSpPr txBox="1"/>
          <p:nvPr>
            <p:ph idx="1" type="body"/>
          </p:nvPr>
        </p:nvSpPr>
        <p:spPr>
          <a:xfrm>
            <a:off x="170450" y="716975"/>
            <a:ext cx="87678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Clr>
                <a:srgbClr val="2A528F"/>
              </a:buClr>
              <a:buSzPts val="1800"/>
              <a:buChar char="●"/>
            </a:pPr>
            <a:r>
              <a:rPr lang="en"/>
              <a:t>BLAST search results in local alignments: </a:t>
            </a:r>
            <a:r>
              <a:rPr lang="en">
                <a:solidFill>
                  <a:srgbClr val="2A528F"/>
                </a:solidFill>
              </a:rPr>
              <a:t>HSPs</a:t>
            </a:r>
            <a:r>
              <a:rPr lang="en"/>
              <a:t> (High Similarity Pairs).</a:t>
            </a:r>
            <a:endParaRPr/>
          </a:p>
          <a:p>
            <a:pPr indent="-342900" lvl="0" marL="457200" rtl="0">
              <a:spcBef>
                <a:spcPts val="0"/>
              </a:spcBef>
              <a:spcAft>
                <a:spcPts val="0"/>
              </a:spcAft>
              <a:buClr>
                <a:srgbClr val="2A528F"/>
              </a:buClr>
              <a:buSzPts val="1800"/>
              <a:buChar char="●"/>
            </a:pPr>
            <a:r>
              <a:rPr lang="en"/>
              <a:t>Their scores follow an extreme value distribution (EVD).</a:t>
            </a:r>
            <a:endParaRPr/>
          </a:p>
          <a:p>
            <a:pPr indent="-342900" lvl="0" marL="457200" rtl="0">
              <a:spcBef>
                <a:spcPts val="0"/>
              </a:spcBef>
              <a:spcAft>
                <a:spcPts val="0"/>
              </a:spcAft>
              <a:buClr>
                <a:srgbClr val="2A528F"/>
              </a:buClr>
              <a:buSzPts val="1800"/>
              <a:buChar char="●"/>
            </a:pPr>
            <a:r>
              <a:rPr i="1" lang="en">
                <a:solidFill>
                  <a:srgbClr val="2A528F"/>
                </a:solidFill>
              </a:rPr>
              <a:t>E</a:t>
            </a:r>
            <a:r>
              <a:rPr lang="en">
                <a:solidFill>
                  <a:srgbClr val="2A528F"/>
                </a:solidFill>
              </a:rPr>
              <a:t> values</a:t>
            </a:r>
            <a:r>
              <a:rPr lang="en"/>
              <a:t> are the most relevant scores of a BLAST search result. They are derived from the analysis of the distribution of alignment scores.</a:t>
            </a:r>
            <a:endParaRPr/>
          </a:p>
          <a:p>
            <a:pPr indent="-342900" lvl="0" marL="457200" rtl="0">
              <a:spcBef>
                <a:spcPts val="0"/>
              </a:spcBef>
              <a:spcAft>
                <a:spcPts val="0"/>
              </a:spcAft>
              <a:buClr>
                <a:srgbClr val="2A528F"/>
              </a:buClr>
              <a:buSzPts val="1800"/>
              <a:buChar char="●"/>
            </a:pPr>
            <a:r>
              <a:rPr lang="en"/>
              <a:t>Equation for calculating </a:t>
            </a:r>
            <a:r>
              <a:rPr i="1" lang="en">
                <a:solidFill>
                  <a:srgbClr val="2A528F"/>
                </a:solidFill>
              </a:rPr>
              <a:t>E</a:t>
            </a:r>
            <a:r>
              <a:rPr lang="en">
                <a:solidFill>
                  <a:srgbClr val="2A528F"/>
                </a:solidFill>
              </a:rPr>
              <a:t> values</a:t>
            </a:r>
            <a:r>
              <a:rPr lang="en"/>
              <a:t> for an HSP:</a:t>
            </a:r>
            <a:endParaRPr/>
          </a:p>
          <a:p>
            <a:pPr indent="0" lvl="0" marL="0" rtl="0">
              <a:spcBef>
                <a:spcPts val="1000"/>
              </a:spcBef>
              <a:spcAft>
                <a:spcPts val="0"/>
              </a:spcAft>
              <a:buNone/>
            </a:pPr>
            <a:r>
              <a:rPr i="1" lang="en">
                <a:solidFill>
                  <a:srgbClr val="2A528F"/>
                </a:solidFill>
              </a:rPr>
              <a:t>                                          E</a:t>
            </a:r>
            <a:r>
              <a:rPr lang="en">
                <a:solidFill>
                  <a:srgbClr val="2A528F"/>
                </a:solidFill>
              </a:rPr>
              <a:t> = </a:t>
            </a:r>
            <a:r>
              <a:rPr i="1" lang="en">
                <a:solidFill>
                  <a:srgbClr val="2A528F"/>
                </a:solidFill>
              </a:rPr>
              <a:t>Kmne</a:t>
            </a:r>
            <a:r>
              <a:rPr baseline="30000" i="1" lang="en">
                <a:solidFill>
                  <a:srgbClr val="2A528F"/>
                </a:solidFill>
              </a:rPr>
              <a:t>−λS</a:t>
            </a:r>
            <a:endParaRPr baseline="30000" i="1">
              <a:solidFill>
                <a:srgbClr val="2A528F"/>
              </a:solidFill>
            </a:endParaRPr>
          </a:p>
          <a:p>
            <a:pPr indent="457200" lvl="0" marL="914400" rtl="0">
              <a:lnSpc>
                <a:spcPct val="100000"/>
              </a:lnSpc>
              <a:spcBef>
                <a:spcPts val="1000"/>
              </a:spcBef>
              <a:spcAft>
                <a:spcPts val="0"/>
              </a:spcAft>
              <a:buNone/>
            </a:pPr>
            <a:r>
              <a:rPr i="1" lang="en" sz="1400">
                <a:solidFill>
                  <a:srgbClr val="2A528F"/>
                </a:solidFill>
              </a:rPr>
              <a:t>E</a:t>
            </a:r>
            <a:r>
              <a:rPr lang="en" sz="1400"/>
              <a:t> = number of hits expected from search with scores greater than S</a:t>
            </a:r>
            <a:endParaRPr sz="1400"/>
          </a:p>
          <a:p>
            <a:pPr indent="0" lvl="0" marL="1371600" rtl="0">
              <a:lnSpc>
                <a:spcPct val="100000"/>
              </a:lnSpc>
              <a:spcBef>
                <a:spcPts val="0"/>
              </a:spcBef>
              <a:spcAft>
                <a:spcPts val="0"/>
              </a:spcAft>
              <a:buNone/>
            </a:pPr>
            <a:r>
              <a:rPr i="1" lang="en" sz="1400">
                <a:solidFill>
                  <a:srgbClr val="2A528F"/>
                </a:solidFill>
              </a:rPr>
              <a:t>K</a:t>
            </a:r>
            <a:r>
              <a:rPr lang="en" sz="1400"/>
              <a:t> = scale for search space (constant)</a:t>
            </a:r>
            <a:endParaRPr sz="1400"/>
          </a:p>
          <a:p>
            <a:pPr indent="0" lvl="0" marL="1371600" rtl="0">
              <a:lnSpc>
                <a:spcPct val="100000"/>
              </a:lnSpc>
              <a:spcBef>
                <a:spcPts val="0"/>
              </a:spcBef>
              <a:spcAft>
                <a:spcPts val="0"/>
              </a:spcAft>
              <a:buNone/>
            </a:pPr>
            <a:r>
              <a:rPr i="1" lang="en" sz="1400">
                <a:solidFill>
                  <a:srgbClr val="2A528F"/>
                </a:solidFill>
              </a:rPr>
              <a:t>m</a:t>
            </a:r>
            <a:r>
              <a:rPr lang="en" sz="1400"/>
              <a:t> = size of query sequence</a:t>
            </a:r>
            <a:endParaRPr sz="1400"/>
          </a:p>
          <a:p>
            <a:pPr indent="457200" lvl="0" marL="914400" rtl="0">
              <a:lnSpc>
                <a:spcPct val="100000"/>
              </a:lnSpc>
              <a:spcBef>
                <a:spcPts val="0"/>
              </a:spcBef>
              <a:spcAft>
                <a:spcPts val="0"/>
              </a:spcAft>
              <a:buNone/>
            </a:pPr>
            <a:r>
              <a:rPr i="1" lang="en" sz="1400">
                <a:solidFill>
                  <a:srgbClr val="2A528F"/>
                </a:solidFill>
              </a:rPr>
              <a:t>n</a:t>
            </a:r>
            <a:r>
              <a:rPr lang="en" sz="1400"/>
              <a:t> = size of database</a:t>
            </a:r>
            <a:endParaRPr sz="1400"/>
          </a:p>
          <a:p>
            <a:pPr indent="457200" lvl="0" marL="914400" rtl="0">
              <a:lnSpc>
                <a:spcPct val="100000"/>
              </a:lnSpc>
              <a:spcBef>
                <a:spcPts val="0"/>
              </a:spcBef>
              <a:spcAft>
                <a:spcPts val="0"/>
              </a:spcAft>
              <a:buNone/>
            </a:pPr>
            <a:r>
              <a:rPr i="1" lang="en" sz="1400">
                <a:solidFill>
                  <a:srgbClr val="2A528F"/>
                </a:solidFill>
              </a:rPr>
              <a:t>S</a:t>
            </a:r>
            <a:r>
              <a:rPr lang="en" sz="1400"/>
              <a:t> = score</a:t>
            </a:r>
            <a:endParaRPr sz="1400"/>
          </a:p>
          <a:p>
            <a:pPr indent="0" lvl="0" marL="1371600" rtl="0">
              <a:lnSpc>
                <a:spcPct val="100000"/>
              </a:lnSpc>
              <a:spcBef>
                <a:spcPts val="0"/>
              </a:spcBef>
              <a:spcAft>
                <a:spcPts val="0"/>
              </a:spcAft>
              <a:buNone/>
            </a:pPr>
            <a:r>
              <a:rPr i="1" lang="en" sz="1400">
                <a:solidFill>
                  <a:srgbClr val="2A528F"/>
                </a:solidFill>
              </a:rPr>
              <a:t>λ</a:t>
            </a:r>
            <a:r>
              <a:rPr lang="en" sz="1400"/>
              <a:t> = scale for the specific scoring matrix</a:t>
            </a:r>
            <a:endParaRPr sz="1400"/>
          </a:p>
          <a:p>
            <a:pPr indent="-342900" lvl="0" marL="457200" rtl="0">
              <a:spcBef>
                <a:spcPts val="1000"/>
              </a:spcBef>
              <a:spcAft>
                <a:spcPts val="1000"/>
              </a:spcAft>
              <a:buClr>
                <a:srgbClr val="2A528F"/>
              </a:buClr>
              <a:buSzPts val="1800"/>
              <a:buChar char="●"/>
            </a:pPr>
            <a:r>
              <a:rPr lang="en">
                <a:solidFill>
                  <a:srgbClr val="FF0000"/>
                </a:solidFill>
              </a:rPr>
              <a:t>Searches against larger databases give less significant </a:t>
            </a:r>
            <a:r>
              <a:rPr i="1" lang="en">
                <a:solidFill>
                  <a:srgbClr val="FF0000"/>
                </a:solidFill>
              </a:rPr>
              <a:t>E</a:t>
            </a:r>
            <a:r>
              <a:rPr lang="en">
                <a:solidFill>
                  <a:srgbClr val="FF0000"/>
                </a:solidFill>
              </a:rPr>
              <a:t> values than against smaller databases because of </a:t>
            </a:r>
            <a:r>
              <a:rPr i="1" lang="en">
                <a:solidFill>
                  <a:srgbClr val="FF0000"/>
                </a:solidFill>
              </a:rPr>
              <a:t>n</a:t>
            </a:r>
            <a:r>
              <a:rPr lang="en">
                <a:solidFill>
                  <a:srgbClr val="FF0000"/>
                </a:solidFill>
              </a:rPr>
              <a:t> dependency in above formula!</a:t>
            </a:r>
            <a:endParaRPr>
              <a:solidFill>
                <a:srgbClr val="FF0000"/>
              </a:solidFill>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6" name="Shape 576"/>
        <p:cNvGrpSpPr/>
        <p:nvPr/>
      </p:nvGrpSpPr>
      <p:grpSpPr>
        <a:xfrm>
          <a:off x="0" y="0"/>
          <a:ext cx="0" cy="0"/>
          <a:chOff x="0" y="0"/>
          <a:chExt cx="0" cy="0"/>
        </a:xfrm>
      </p:grpSpPr>
      <p:sp>
        <p:nvSpPr>
          <p:cNvPr id="577" name="Shape 577"/>
          <p:cNvSpPr txBox="1"/>
          <p:nvPr>
            <p:ph type="title"/>
          </p:nvPr>
        </p:nvSpPr>
        <p:spPr>
          <a:xfrm>
            <a:off x="235500" y="64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Meaning of E Value in BLAST Searches</a:t>
            </a:r>
            <a:endParaRPr/>
          </a:p>
        </p:txBody>
      </p:sp>
      <p:sp>
        <p:nvSpPr>
          <p:cNvPr id="578" name="Shape 57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579" name="Shape 579"/>
          <p:cNvSpPr txBox="1"/>
          <p:nvPr>
            <p:ph idx="1" type="body"/>
          </p:nvPr>
        </p:nvSpPr>
        <p:spPr>
          <a:xfrm>
            <a:off x="399050" y="716975"/>
            <a:ext cx="8259900" cy="1816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solidFill>
                  <a:srgbClr val="2A528F"/>
                </a:solidFill>
              </a:rPr>
              <a:t>The </a:t>
            </a:r>
            <a:r>
              <a:rPr i="1" lang="en">
                <a:solidFill>
                  <a:srgbClr val="2A528F"/>
                </a:solidFill>
              </a:rPr>
              <a:t>E value</a:t>
            </a:r>
            <a:r>
              <a:rPr lang="en">
                <a:solidFill>
                  <a:srgbClr val="2A528F"/>
                </a:solidFill>
              </a:rPr>
              <a:t> (expectation value) expresses the number of different alignments with scores equivalent to or better than </a:t>
            </a:r>
            <a:r>
              <a:rPr i="1" lang="en">
                <a:solidFill>
                  <a:srgbClr val="2A528F"/>
                </a:solidFill>
              </a:rPr>
              <a:t>S</a:t>
            </a:r>
            <a:r>
              <a:rPr lang="en">
                <a:solidFill>
                  <a:srgbClr val="2A528F"/>
                </a:solidFill>
              </a:rPr>
              <a:t> that are expected to occur in a database search by chance.</a:t>
            </a:r>
            <a:endParaRPr>
              <a:solidFill>
                <a:srgbClr val="2A528F"/>
              </a:solidFill>
            </a:endParaRPr>
          </a:p>
          <a:p>
            <a:pPr indent="-342900" lvl="0" marL="457200" rtl="0" algn="just">
              <a:spcBef>
                <a:spcPts val="1000"/>
              </a:spcBef>
              <a:spcAft>
                <a:spcPts val="0"/>
              </a:spcAft>
              <a:buClr>
                <a:srgbClr val="2A528F"/>
              </a:buClr>
              <a:buSzPts val="1800"/>
              <a:buChar char="●"/>
            </a:pPr>
            <a:r>
              <a:rPr lang="en"/>
              <a:t>The lower the </a:t>
            </a:r>
            <a:r>
              <a:rPr i="1" lang="en">
                <a:solidFill>
                  <a:srgbClr val="2A528F"/>
                </a:solidFill>
              </a:rPr>
              <a:t>E value</a:t>
            </a:r>
            <a:r>
              <a:rPr lang="en"/>
              <a:t>, the more significant the score (alignment).</a:t>
            </a:r>
            <a:endParaRPr/>
          </a:p>
          <a:p>
            <a:pPr indent="-342900" lvl="0" marL="457200" rtl="0" algn="just">
              <a:spcBef>
                <a:spcPts val="0"/>
              </a:spcBef>
              <a:spcAft>
                <a:spcPts val="0"/>
              </a:spcAft>
              <a:buClr>
                <a:srgbClr val="2A528F"/>
              </a:buClr>
              <a:buSzPts val="1800"/>
              <a:buChar char="●"/>
            </a:pPr>
            <a:r>
              <a:rPr lang="en"/>
              <a:t>Low </a:t>
            </a:r>
            <a:r>
              <a:rPr i="1" lang="en">
                <a:solidFill>
                  <a:srgbClr val="2A528F"/>
                </a:solidFill>
              </a:rPr>
              <a:t>E values</a:t>
            </a:r>
            <a:r>
              <a:rPr lang="en"/>
              <a:t> are similar to </a:t>
            </a:r>
            <a:r>
              <a:rPr i="1" lang="en"/>
              <a:t>P values</a:t>
            </a:r>
            <a:r>
              <a:rPr lang="en"/>
              <a:t>:</a:t>
            </a:r>
            <a:endParaRPr/>
          </a:p>
          <a:p>
            <a:pPr indent="0" lvl="0" marL="0" rtl="0" algn="just">
              <a:spcBef>
                <a:spcPts val="0"/>
              </a:spcBef>
              <a:spcAft>
                <a:spcPts val="0"/>
              </a:spcAft>
              <a:buNone/>
            </a:pPr>
            <a:r>
              <a:t/>
            </a:r>
            <a:endParaRPr/>
          </a:p>
        </p:txBody>
      </p:sp>
      <p:graphicFrame>
        <p:nvGraphicFramePr>
          <p:cNvPr id="580" name="Shape 580"/>
          <p:cNvGraphicFramePr/>
          <p:nvPr/>
        </p:nvGraphicFramePr>
        <p:xfrm>
          <a:off x="2286000" y="2819400"/>
          <a:ext cx="3000000" cy="3000000"/>
        </p:xfrm>
        <a:graphic>
          <a:graphicData uri="http://schemas.openxmlformats.org/drawingml/2006/table">
            <a:tbl>
              <a:tblPr>
                <a:noFill/>
                <a:tableStyleId>{514AADC6-7712-4D32-B3A5-0D7C7D1A0302}</a:tableStyleId>
              </a:tblPr>
              <a:tblGrid>
                <a:gridCol w="1697900"/>
                <a:gridCol w="1747500"/>
              </a:tblGrid>
              <a:tr h="91450">
                <a:tc>
                  <a:txBody>
                    <a:bodyPr>
                      <a:noAutofit/>
                    </a:bodyPr>
                    <a:lstStyle/>
                    <a:p>
                      <a:pPr indent="0" lvl="0" marL="0" rtl="0">
                        <a:spcBef>
                          <a:spcPts val="0"/>
                        </a:spcBef>
                        <a:spcAft>
                          <a:spcPts val="0"/>
                        </a:spcAft>
                        <a:buNone/>
                      </a:pPr>
                      <a:r>
                        <a:rPr b="1" i="1" lang="en">
                          <a:solidFill>
                            <a:srgbClr val="2A528F"/>
                          </a:solidFill>
                        </a:rPr>
                        <a:t>E value</a:t>
                      </a:r>
                      <a:endParaRPr b="1" i="1">
                        <a:solidFill>
                          <a:srgbClr val="2A528F"/>
                        </a:solidFill>
                      </a:endParaRPr>
                    </a:p>
                  </a:txBody>
                  <a:tcPr marT="0" marB="0" marR="0" marL="0" anchor="ctr">
                    <a:lnL cap="flat" cmpd="sng" w="12700">
                      <a:solidFill>
                        <a:srgbClr val="9E9E9E">
                          <a:alpha val="0"/>
                        </a:srgbClr>
                      </a:solidFill>
                      <a:prstDash val="solid"/>
                      <a:round/>
                      <a:headEnd len="sm" w="sm" type="none"/>
                      <a:tailEnd len="sm" w="sm" type="none"/>
                    </a:lnL>
                    <a:lnR cap="flat" cmpd="sng" w="12700">
                      <a:solidFill>
                        <a:srgbClr val="9E9E9E">
                          <a:alpha val="0"/>
                        </a:srgbClr>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rtl="0">
                        <a:spcBef>
                          <a:spcPts val="0"/>
                        </a:spcBef>
                        <a:spcAft>
                          <a:spcPts val="0"/>
                        </a:spcAft>
                        <a:buNone/>
                      </a:pPr>
                      <a:r>
                        <a:rPr b="1" i="1" lang="en">
                          <a:solidFill>
                            <a:srgbClr val="2A528F"/>
                          </a:solidFill>
                        </a:rPr>
                        <a:t>P value</a:t>
                      </a:r>
                      <a:r>
                        <a:rPr b="1" lang="en">
                          <a:solidFill>
                            <a:schemeClr val="dk2"/>
                          </a:solidFill>
                        </a:rPr>
                        <a:t> </a:t>
                      </a:r>
                      <a:r>
                        <a:rPr lang="en">
                          <a:solidFill>
                            <a:schemeClr val="dk2"/>
                          </a:solidFill>
                        </a:rPr>
                        <a:t>(</a:t>
                      </a:r>
                      <a:r>
                        <a:rPr i="1" lang="en">
                          <a:solidFill>
                            <a:schemeClr val="dk2"/>
                          </a:solidFill>
                        </a:rPr>
                        <a:t>1 − e</a:t>
                      </a:r>
                      <a:r>
                        <a:rPr baseline="30000" i="1" lang="en">
                          <a:solidFill>
                            <a:schemeClr val="dk2"/>
                          </a:solidFill>
                        </a:rPr>
                        <a:t>−E value</a:t>
                      </a:r>
                      <a:r>
                        <a:rPr lang="en">
                          <a:solidFill>
                            <a:schemeClr val="dk2"/>
                          </a:solidFill>
                        </a:rPr>
                        <a:t>)</a:t>
                      </a:r>
                      <a:endParaRPr>
                        <a:solidFill>
                          <a:schemeClr val="dk2"/>
                        </a:solidFill>
                      </a:endParaRPr>
                    </a:p>
                  </a:txBody>
                  <a:tcPr marT="0" marB="0" marR="0" marL="0" anchor="ctr">
                    <a:lnL cap="flat" cmpd="sng" w="12700">
                      <a:solidFill>
                        <a:srgbClr val="9E9E9E">
                          <a:alpha val="0"/>
                        </a:srgbClr>
                      </a:solidFill>
                      <a:prstDash val="solid"/>
                      <a:round/>
                      <a:headEnd len="sm" w="sm" type="none"/>
                      <a:tailEnd len="sm" w="sm" type="none"/>
                    </a:lnL>
                    <a:lnR cap="flat" cmpd="sng" w="12700">
                      <a:solidFill>
                        <a:srgbClr val="9E9E9E">
                          <a:alpha val="0"/>
                        </a:srgbClr>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91450">
                <a:tc>
                  <a:txBody>
                    <a:bodyPr>
                      <a:noAutofit/>
                    </a:bodyPr>
                    <a:lstStyle/>
                    <a:p>
                      <a:pPr indent="0" lvl="0" marL="0" rtl="0">
                        <a:spcBef>
                          <a:spcPts val="0"/>
                        </a:spcBef>
                        <a:spcAft>
                          <a:spcPts val="0"/>
                        </a:spcAft>
                        <a:buNone/>
                      </a:pPr>
                      <a:r>
                        <a:rPr lang="en">
                          <a:solidFill>
                            <a:schemeClr val="dk2"/>
                          </a:solidFill>
                        </a:rPr>
                        <a:t>10</a:t>
                      </a:r>
                      <a:endParaRPr>
                        <a:solidFill>
                          <a:schemeClr val="dk2"/>
                        </a:solidFill>
                      </a:endParaRPr>
                    </a:p>
                  </a:txBody>
                  <a:tcPr marT="0" marB="0" marR="0" marL="0" anchor="ctr">
                    <a:lnL cap="flat" cmpd="sng" w="12700">
                      <a:solidFill>
                        <a:srgbClr val="9E9E9E">
                          <a:alpha val="0"/>
                        </a:srgbClr>
                      </a:solidFill>
                      <a:prstDash val="solid"/>
                      <a:round/>
                      <a:headEnd len="sm" w="sm" type="none"/>
                      <a:tailEnd len="sm" w="sm" type="none"/>
                    </a:lnL>
                    <a:lnR cap="flat" cmpd="sng" w="12700">
                      <a:solidFill>
                        <a:srgbClr val="9E9E9E">
                          <a:alpha val="0"/>
                        </a:srgbClr>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9E9E9E">
                          <a:alpha val="0"/>
                        </a:srgbClr>
                      </a:solidFill>
                      <a:prstDash val="solid"/>
                      <a:round/>
                      <a:headEnd len="sm" w="sm" type="none"/>
                      <a:tailEnd len="sm" w="sm" type="none"/>
                    </a:lnB>
                  </a:tcPr>
                </a:tc>
                <a:tc>
                  <a:txBody>
                    <a:bodyPr>
                      <a:noAutofit/>
                    </a:bodyPr>
                    <a:lstStyle/>
                    <a:p>
                      <a:pPr indent="0" lvl="0" marL="0" rtl="0">
                        <a:spcBef>
                          <a:spcPts val="0"/>
                        </a:spcBef>
                        <a:spcAft>
                          <a:spcPts val="0"/>
                        </a:spcAft>
                        <a:buNone/>
                      </a:pPr>
                      <a:r>
                        <a:rPr lang="en">
                          <a:solidFill>
                            <a:schemeClr val="dk2"/>
                          </a:solidFill>
                        </a:rPr>
                        <a:t>0.99995460</a:t>
                      </a:r>
                      <a:endParaRPr>
                        <a:solidFill>
                          <a:schemeClr val="dk2"/>
                        </a:solidFill>
                      </a:endParaRPr>
                    </a:p>
                  </a:txBody>
                  <a:tcPr marT="0" marB="0" marR="0" marL="0" anchor="ctr">
                    <a:lnL cap="flat" cmpd="sng" w="12700">
                      <a:solidFill>
                        <a:srgbClr val="9E9E9E">
                          <a:alpha val="0"/>
                        </a:srgbClr>
                      </a:solidFill>
                      <a:prstDash val="solid"/>
                      <a:round/>
                      <a:headEnd len="sm" w="sm" type="none"/>
                      <a:tailEnd len="sm" w="sm" type="none"/>
                    </a:lnL>
                    <a:lnR cap="flat" cmpd="sng" w="12700">
                      <a:solidFill>
                        <a:srgbClr val="9E9E9E">
                          <a:alpha val="0"/>
                        </a:srgbClr>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9E9E9E">
                          <a:alpha val="0"/>
                        </a:srgbClr>
                      </a:solidFill>
                      <a:prstDash val="solid"/>
                      <a:round/>
                      <a:headEnd len="sm" w="sm" type="none"/>
                      <a:tailEnd len="sm" w="sm" type="none"/>
                    </a:lnB>
                  </a:tcPr>
                </a:tc>
              </a:tr>
              <a:tr h="91450">
                <a:tc>
                  <a:txBody>
                    <a:bodyPr>
                      <a:noAutofit/>
                    </a:bodyPr>
                    <a:lstStyle/>
                    <a:p>
                      <a:pPr indent="0" lvl="0" marL="0" rtl="0">
                        <a:spcBef>
                          <a:spcPts val="0"/>
                        </a:spcBef>
                        <a:spcAft>
                          <a:spcPts val="0"/>
                        </a:spcAft>
                        <a:buNone/>
                      </a:pPr>
                      <a:r>
                        <a:rPr lang="en">
                          <a:solidFill>
                            <a:schemeClr val="dk2"/>
                          </a:solidFill>
                        </a:rPr>
                        <a:t>5</a:t>
                      </a:r>
                      <a:endParaRPr>
                        <a:solidFill>
                          <a:schemeClr val="dk2"/>
                        </a:solidFill>
                      </a:endParaRPr>
                    </a:p>
                  </a:txBody>
                  <a:tcPr marT="0" marB="0" marR="0" marL="0" anchor="ctr">
                    <a:lnL cap="flat" cmpd="sng" w="12700">
                      <a:solidFill>
                        <a:srgbClr val="9E9E9E">
                          <a:alpha val="0"/>
                        </a:srgbClr>
                      </a:solidFill>
                      <a:prstDash val="solid"/>
                      <a:round/>
                      <a:headEnd len="sm" w="sm" type="none"/>
                      <a:tailEnd len="sm" w="sm" type="none"/>
                    </a:lnL>
                    <a:lnR cap="flat" cmpd="sng" w="12700">
                      <a:solidFill>
                        <a:srgbClr val="9E9E9E">
                          <a:alpha val="0"/>
                        </a:srgbClr>
                      </a:solidFill>
                      <a:prstDash val="solid"/>
                      <a:round/>
                      <a:headEnd len="sm" w="sm" type="none"/>
                      <a:tailEnd len="sm" w="sm" type="none"/>
                    </a:lnR>
                    <a:lnT cap="flat" cmpd="sng" w="12700">
                      <a:solidFill>
                        <a:srgbClr val="9E9E9E">
                          <a:alpha val="0"/>
                        </a:srgbClr>
                      </a:solidFill>
                      <a:prstDash val="solid"/>
                      <a:round/>
                      <a:headEnd len="sm" w="sm" type="none"/>
                      <a:tailEnd len="sm" w="sm" type="none"/>
                    </a:lnT>
                    <a:lnB cap="flat" cmpd="sng" w="12700">
                      <a:solidFill>
                        <a:srgbClr val="9E9E9E">
                          <a:alpha val="0"/>
                        </a:srgbClr>
                      </a:solidFill>
                      <a:prstDash val="solid"/>
                      <a:round/>
                      <a:headEnd len="sm" w="sm" type="none"/>
                      <a:tailEnd len="sm" w="sm" type="none"/>
                    </a:lnB>
                  </a:tcPr>
                </a:tc>
                <a:tc>
                  <a:txBody>
                    <a:bodyPr>
                      <a:noAutofit/>
                    </a:bodyPr>
                    <a:lstStyle/>
                    <a:p>
                      <a:pPr indent="0" lvl="0" marL="0" rtl="0">
                        <a:spcBef>
                          <a:spcPts val="0"/>
                        </a:spcBef>
                        <a:spcAft>
                          <a:spcPts val="0"/>
                        </a:spcAft>
                        <a:buNone/>
                      </a:pPr>
                      <a:r>
                        <a:rPr lang="en">
                          <a:solidFill>
                            <a:schemeClr val="dk2"/>
                          </a:solidFill>
                        </a:rPr>
                        <a:t>0.99326205</a:t>
                      </a:r>
                      <a:endParaRPr>
                        <a:solidFill>
                          <a:schemeClr val="dk2"/>
                        </a:solidFill>
                      </a:endParaRPr>
                    </a:p>
                  </a:txBody>
                  <a:tcPr marT="0" marB="0" marR="0" marL="0" anchor="ctr">
                    <a:lnL cap="flat" cmpd="sng" w="12700">
                      <a:solidFill>
                        <a:srgbClr val="9E9E9E">
                          <a:alpha val="0"/>
                        </a:srgbClr>
                      </a:solidFill>
                      <a:prstDash val="solid"/>
                      <a:round/>
                      <a:headEnd len="sm" w="sm" type="none"/>
                      <a:tailEnd len="sm" w="sm" type="none"/>
                    </a:lnL>
                    <a:lnR cap="flat" cmpd="sng" w="12700">
                      <a:solidFill>
                        <a:srgbClr val="9E9E9E">
                          <a:alpha val="0"/>
                        </a:srgbClr>
                      </a:solidFill>
                      <a:prstDash val="solid"/>
                      <a:round/>
                      <a:headEnd len="sm" w="sm" type="none"/>
                      <a:tailEnd len="sm" w="sm" type="none"/>
                    </a:lnR>
                    <a:lnT cap="flat" cmpd="sng" w="12700">
                      <a:solidFill>
                        <a:srgbClr val="9E9E9E">
                          <a:alpha val="0"/>
                        </a:srgbClr>
                      </a:solidFill>
                      <a:prstDash val="solid"/>
                      <a:round/>
                      <a:headEnd len="sm" w="sm" type="none"/>
                      <a:tailEnd len="sm" w="sm" type="none"/>
                    </a:lnT>
                    <a:lnB cap="flat" cmpd="sng" w="12700">
                      <a:solidFill>
                        <a:srgbClr val="9E9E9E">
                          <a:alpha val="0"/>
                        </a:srgbClr>
                      </a:solidFill>
                      <a:prstDash val="solid"/>
                      <a:round/>
                      <a:headEnd len="sm" w="sm" type="none"/>
                      <a:tailEnd len="sm" w="sm" type="none"/>
                    </a:lnB>
                  </a:tcPr>
                </a:tc>
              </a:tr>
              <a:tr h="91450">
                <a:tc>
                  <a:txBody>
                    <a:bodyPr>
                      <a:noAutofit/>
                    </a:bodyPr>
                    <a:lstStyle/>
                    <a:p>
                      <a:pPr indent="0" lvl="0" marL="0" rtl="0">
                        <a:spcBef>
                          <a:spcPts val="0"/>
                        </a:spcBef>
                        <a:spcAft>
                          <a:spcPts val="0"/>
                        </a:spcAft>
                        <a:buNone/>
                      </a:pPr>
                      <a:r>
                        <a:rPr lang="en">
                          <a:solidFill>
                            <a:schemeClr val="dk2"/>
                          </a:solidFill>
                        </a:rPr>
                        <a:t>1</a:t>
                      </a:r>
                      <a:endParaRPr>
                        <a:solidFill>
                          <a:schemeClr val="dk2"/>
                        </a:solidFill>
                      </a:endParaRPr>
                    </a:p>
                  </a:txBody>
                  <a:tcPr marT="0" marB="0" marR="0" marL="0" anchor="ctr">
                    <a:lnL cap="flat" cmpd="sng" w="12700">
                      <a:solidFill>
                        <a:srgbClr val="9E9E9E">
                          <a:alpha val="0"/>
                        </a:srgbClr>
                      </a:solidFill>
                      <a:prstDash val="solid"/>
                      <a:round/>
                      <a:headEnd len="sm" w="sm" type="none"/>
                      <a:tailEnd len="sm" w="sm" type="none"/>
                    </a:lnL>
                    <a:lnR cap="flat" cmpd="sng" w="12700">
                      <a:solidFill>
                        <a:srgbClr val="9E9E9E">
                          <a:alpha val="0"/>
                        </a:srgbClr>
                      </a:solidFill>
                      <a:prstDash val="solid"/>
                      <a:round/>
                      <a:headEnd len="sm" w="sm" type="none"/>
                      <a:tailEnd len="sm" w="sm" type="none"/>
                    </a:lnR>
                    <a:lnT cap="flat" cmpd="sng" w="12700">
                      <a:solidFill>
                        <a:srgbClr val="9E9E9E">
                          <a:alpha val="0"/>
                        </a:srgbClr>
                      </a:solidFill>
                      <a:prstDash val="solid"/>
                      <a:round/>
                      <a:headEnd len="sm" w="sm" type="none"/>
                      <a:tailEnd len="sm" w="sm" type="none"/>
                    </a:lnT>
                    <a:lnB cap="flat" cmpd="sng" w="12700">
                      <a:solidFill>
                        <a:srgbClr val="9E9E9E">
                          <a:alpha val="0"/>
                        </a:srgbClr>
                      </a:solidFill>
                      <a:prstDash val="solid"/>
                      <a:round/>
                      <a:headEnd len="sm" w="sm" type="none"/>
                      <a:tailEnd len="sm" w="sm" type="none"/>
                    </a:lnB>
                  </a:tcPr>
                </a:tc>
                <a:tc>
                  <a:txBody>
                    <a:bodyPr>
                      <a:noAutofit/>
                    </a:bodyPr>
                    <a:lstStyle/>
                    <a:p>
                      <a:pPr indent="0" lvl="0" marL="0" rtl="0">
                        <a:spcBef>
                          <a:spcPts val="0"/>
                        </a:spcBef>
                        <a:spcAft>
                          <a:spcPts val="0"/>
                        </a:spcAft>
                        <a:buClr>
                          <a:schemeClr val="dk1"/>
                        </a:buClr>
                        <a:buSzPts val="1100"/>
                        <a:buFont typeface="Arial"/>
                        <a:buNone/>
                      </a:pPr>
                      <a:r>
                        <a:rPr lang="en">
                          <a:solidFill>
                            <a:schemeClr val="dk2"/>
                          </a:solidFill>
                        </a:rPr>
                        <a:t>0.63212056</a:t>
                      </a:r>
                      <a:endParaRPr>
                        <a:solidFill>
                          <a:schemeClr val="dk2"/>
                        </a:solidFill>
                      </a:endParaRPr>
                    </a:p>
                  </a:txBody>
                  <a:tcPr marT="0" marB="0" marR="0" marL="0" anchor="ctr">
                    <a:lnL cap="flat" cmpd="sng" w="12700">
                      <a:solidFill>
                        <a:srgbClr val="9E9E9E">
                          <a:alpha val="0"/>
                        </a:srgbClr>
                      </a:solidFill>
                      <a:prstDash val="solid"/>
                      <a:round/>
                      <a:headEnd len="sm" w="sm" type="none"/>
                      <a:tailEnd len="sm" w="sm" type="none"/>
                    </a:lnL>
                    <a:lnR cap="flat" cmpd="sng" w="12700">
                      <a:solidFill>
                        <a:srgbClr val="9E9E9E">
                          <a:alpha val="0"/>
                        </a:srgbClr>
                      </a:solidFill>
                      <a:prstDash val="solid"/>
                      <a:round/>
                      <a:headEnd len="sm" w="sm" type="none"/>
                      <a:tailEnd len="sm" w="sm" type="none"/>
                    </a:lnR>
                    <a:lnT cap="flat" cmpd="sng" w="12700">
                      <a:solidFill>
                        <a:srgbClr val="9E9E9E">
                          <a:alpha val="0"/>
                        </a:srgbClr>
                      </a:solidFill>
                      <a:prstDash val="solid"/>
                      <a:round/>
                      <a:headEnd len="sm" w="sm" type="none"/>
                      <a:tailEnd len="sm" w="sm" type="none"/>
                    </a:lnT>
                    <a:lnB cap="flat" cmpd="sng" w="12700">
                      <a:solidFill>
                        <a:srgbClr val="9E9E9E">
                          <a:alpha val="0"/>
                        </a:srgbClr>
                      </a:solidFill>
                      <a:prstDash val="solid"/>
                      <a:round/>
                      <a:headEnd len="sm" w="sm" type="none"/>
                      <a:tailEnd len="sm" w="sm" type="none"/>
                    </a:lnB>
                  </a:tcPr>
                </a:tc>
              </a:tr>
              <a:tr h="91450">
                <a:tc>
                  <a:txBody>
                    <a:bodyPr>
                      <a:noAutofit/>
                    </a:bodyPr>
                    <a:lstStyle/>
                    <a:p>
                      <a:pPr indent="0" lvl="0" marL="0" rtl="0">
                        <a:spcBef>
                          <a:spcPts val="0"/>
                        </a:spcBef>
                        <a:spcAft>
                          <a:spcPts val="0"/>
                        </a:spcAft>
                        <a:buNone/>
                      </a:pPr>
                      <a:r>
                        <a:rPr lang="en">
                          <a:solidFill>
                            <a:schemeClr val="dk2"/>
                          </a:solidFill>
                        </a:rPr>
                        <a:t>0.1</a:t>
                      </a:r>
                      <a:endParaRPr>
                        <a:solidFill>
                          <a:schemeClr val="dk2"/>
                        </a:solidFill>
                      </a:endParaRPr>
                    </a:p>
                  </a:txBody>
                  <a:tcPr marT="0" marB="0" marR="0" marL="0" anchor="ctr">
                    <a:lnL cap="flat" cmpd="sng" w="12700">
                      <a:solidFill>
                        <a:srgbClr val="9E9E9E">
                          <a:alpha val="0"/>
                        </a:srgbClr>
                      </a:solidFill>
                      <a:prstDash val="solid"/>
                      <a:round/>
                      <a:headEnd len="sm" w="sm" type="none"/>
                      <a:tailEnd len="sm" w="sm" type="none"/>
                    </a:lnL>
                    <a:lnR cap="flat" cmpd="sng" w="12700">
                      <a:solidFill>
                        <a:srgbClr val="9E9E9E">
                          <a:alpha val="0"/>
                        </a:srgbClr>
                      </a:solidFill>
                      <a:prstDash val="solid"/>
                      <a:round/>
                      <a:headEnd len="sm" w="sm" type="none"/>
                      <a:tailEnd len="sm" w="sm" type="none"/>
                    </a:lnR>
                    <a:lnT cap="flat" cmpd="sng" w="12700">
                      <a:solidFill>
                        <a:srgbClr val="9E9E9E">
                          <a:alpha val="0"/>
                        </a:srgbClr>
                      </a:solidFill>
                      <a:prstDash val="solid"/>
                      <a:round/>
                      <a:headEnd len="sm" w="sm" type="none"/>
                      <a:tailEnd len="sm" w="sm" type="none"/>
                    </a:lnT>
                    <a:lnB cap="flat" cmpd="sng" w="12700">
                      <a:solidFill>
                        <a:srgbClr val="9E9E9E">
                          <a:alpha val="0"/>
                        </a:srgbClr>
                      </a:solidFill>
                      <a:prstDash val="solid"/>
                      <a:round/>
                      <a:headEnd len="sm" w="sm" type="none"/>
                      <a:tailEnd len="sm" w="sm" type="none"/>
                    </a:lnB>
                  </a:tcPr>
                </a:tc>
                <a:tc>
                  <a:txBody>
                    <a:bodyPr>
                      <a:noAutofit/>
                    </a:bodyPr>
                    <a:lstStyle/>
                    <a:p>
                      <a:pPr indent="0" lvl="0" marL="0" rtl="0">
                        <a:spcBef>
                          <a:spcPts val="0"/>
                        </a:spcBef>
                        <a:spcAft>
                          <a:spcPts val="0"/>
                        </a:spcAft>
                        <a:buClr>
                          <a:schemeClr val="dk1"/>
                        </a:buClr>
                        <a:buSzPts val="1100"/>
                        <a:buFont typeface="Arial"/>
                        <a:buNone/>
                      </a:pPr>
                      <a:r>
                        <a:rPr lang="en">
                          <a:solidFill>
                            <a:schemeClr val="dk2"/>
                          </a:solidFill>
                        </a:rPr>
                        <a:t>0.09516258</a:t>
                      </a:r>
                      <a:endParaRPr>
                        <a:solidFill>
                          <a:schemeClr val="dk2"/>
                        </a:solidFill>
                      </a:endParaRPr>
                    </a:p>
                  </a:txBody>
                  <a:tcPr marT="0" marB="0" marR="0" marL="0" anchor="ctr">
                    <a:lnL cap="flat" cmpd="sng" w="12700">
                      <a:solidFill>
                        <a:srgbClr val="9E9E9E">
                          <a:alpha val="0"/>
                        </a:srgbClr>
                      </a:solidFill>
                      <a:prstDash val="solid"/>
                      <a:round/>
                      <a:headEnd len="sm" w="sm" type="none"/>
                      <a:tailEnd len="sm" w="sm" type="none"/>
                    </a:lnL>
                    <a:lnR cap="flat" cmpd="sng" w="12700">
                      <a:solidFill>
                        <a:srgbClr val="9E9E9E">
                          <a:alpha val="0"/>
                        </a:srgbClr>
                      </a:solidFill>
                      <a:prstDash val="solid"/>
                      <a:round/>
                      <a:headEnd len="sm" w="sm" type="none"/>
                      <a:tailEnd len="sm" w="sm" type="none"/>
                    </a:lnR>
                    <a:lnT cap="flat" cmpd="sng" w="12700">
                      <a:solidFill>
                        <a:srgbClr val="9E9E9E">
                          <a:alpha val="0"/>
                        </a:srgbClr>
                      </a:solidFill>
                      <a:prstDash val="solid"/>
                      <a:round/>
                      <a:headEnd len="sm" w="sm" type="none"/>
                      <a:tailEnd len="sm" w="sm" type="none"/>
                    </a:lnT>
                    <a:lnB cap="flat" cmpd="sng" w="12700">
                      <a:solidFill>
                        <a:srgbClr val="9E9E9E">
                          <a:alpha val="0"/>
                        </a:srgbClr>
                      </a:solidFill>
                      <a:prstDash val="solid"/>
                      <a:round/>
                      <a:headEnd len="sm" w="sm" type="none"/>
                      <a:tailEnd len="sm" w="sm" type="none"/>
                    </a:lnB>
                  </a:tcPr>
                </a:tc>
              </a:tr>
              <a:tr h="91450">
                <a:tc>
                  <a:txBody>
                    <a:bodyPr>
                      <a:noAutofit/>
                    </a:bodyPr>
                    <a:lstStyle/>
                    <a:p>
                      <a:pPr indent="0" lvl="0" marL="0" rtl="0">
                        <a:spcBef>
                          <a:spcPts val="0"/>
                        </a:spcBef>
                        <a:spcAft>
                          <a:spcPts val="0"/>
                        </a:spcAft>
                        <a:buNone/>
                      </a:pPr>
                      <a:r>
                        <a:rPr lang="en">
                          <a:solidFill>
                            <a:schemeClr val="dk2"/>
                          </a:solidFill>
                        </a:rPr>
                        <a:t>0.001</a:t>
                      </a:r>
                      <a:endParaRPr>
                        <a:solidFill>
                          <a:schemeClr val="dk2"/>
                        </a:solidFill>
                      </a:endParaRPr>
                    </a:p>
                  </a:txBody>
                  <a:tcPr marT="0" marB="0" marR="0" marL="0" anchor="ctr">
                    <a:lnL cap="flat" cmpd="sng" w="12700">
                      <a:solidFill>
                        <a:srgbClr val="9E9E9E">
                          <a:alpha val="0"/>
                        </a:srgbClr>
                      </a:solidFill>
                      <a:prstDash val="solid"/>
                      <a:round/>
                      <a:headEnd len="sm" w="sm" type="none"/>
                      <a:tailEnd len="sm" w="sm" type="none"/>
                    </a:lnL>
                    <a:lnR cap="flat" cmpd="sng" w="12700">
                      <a:solidFill>
                        <a:srgbClr val="9E9E9E">
                          <a:alpha val="0"/>
                        </a:srgbClr>
                      </a:solidFill>
                      <a:prstDash val="solid"/>
                      <a:round/>
                      <a:headEnd len="sm" w="sm" type="none"/>
                      <a:tailEnd len="sm" w="sm" type="none"/>
                    </a:lnR>
                    <a:lnT cap="flat" cmpd="sng" w="12700">
                      <a:solidFill>
                        <a:srgbClr val="9E9E9E">
                          <a:alpha val="0"/>
                        </a:srgbClr>
                      </a:solidFill>
                      <a:prstDash val="solid"/>
                      <a:round/>
                      <a:headEnd len="sm" w="sm" type="none"/>
                      <a:tailEnd len="sm" w="sm" type="none"/>
                    </a:lnT>
                    <a:lnB cap="flat" cmpd="sng" w="12700">
                      <a:solidFill>
                        <a:srgbClr val="9E9E9E">
                          <a:alpha val="0"/>
                        </a:srgbClr>
                      </a:solidFill>
                      <a:prstDash val="solid"/>
                      <a:round/>
                      <a:headEnd len="sm" w="sm" type="none"/>
                      <a:tailEnd len="sm" w="sm" type="none"/>
                    </a:lnB>
                  </a:tcPr>
                </a:tc>
                <a:tc>
                  <a:txBody>
                    <a:bodyPr>
                      <a:noAutofit/>
                    </a:bodyPr>
                    <a:lstStyle/>
                    <a:p>
                      <a:pPr indent="0" lvl="0" marL="0" rtl="0">
                        <a:spcBef>
                          <a:spcPts val="0"/>
                        </a:spcBef>
                        <a:spcAft>
                          <a:spcPts val="0"/>
                        </a:spcAft>
                        <a:buClr>
                          <a:schemeClr val="dk1"/>
                        </a:buClr>
                        <a:buSzPts val="1100"/>
                        <a:buFont typeface="Arial"/>
                        <a:buNone/>
                      </a:pPr>
                      <a:r>
                        <a:rPr lang="en">
                          <a:solidFill>
                            <a:schemeClr val="dk2"/>
                          </a:solidFill>
                        </a:rPr>
                        <a:t>0.00099950</a:t>
                      </a:r>
                      <a:endParaRPr>
                        <a:solidFill>
                          <a:schemeClr val="dk2"/>
                        </a:solidFill>
                      </a:endParaRPr>
                    </a:p>
                  </a:txBody>
                  <a:tcPr marT="0" marB="0" marR="0" marL="0" anchor="ctr">
                    <a:lnL cap="flat" cmpd="sng" w="12700">
                      <a:solidFill>
                        <a:srgbClr val="9E9E9E">
                          <a:alpha val="0"/>
                        </a:srgbClr>
                      </a:solidFill>
                      <a:prstDash val="solid"/>
                      <a:round/>
                      <a:headEnd len="sm" w="sm" type="none"/>
                      <a:tailEnd len="sm" w="sm" type="none"/>
                    </a:lnL>
                    <a:lnR cap="flat" cmpd="sng" w="12700">
                      <a:solidFill>
                        <a:srgbClr val="9E9E9E">
                          <a:alpha val="0"/>
                        </a:srgbClr>
                      </a:solidFill>
                      <a:prstDash val="solid"/>
                      <a:round/>
                      <a:headEnd len="sm" w="sm" type="none"/>
                      <a:tailEnd len="sm" w="sm" type="none"/>
                    </a:lnR>
                    <a:lnT cap="flat" cmpd="sng" w="12700">
                      <a:solidFill>
                        <a:srgbClr val="9E9E9E">
                          <a:alpha val="0"/>
                        </a:srgbClr>
                      </a:solidFill>
                      <a:prstDash val="solid"/>
                      <a:round/>
                      <a:headEnd len="sm" w="sm" type="none"/>
                      <a:tailEnd len="sm" w="sm" type="none"/>
                    </a:lnT>
                    <a:lnB cap="flat" cmpd="sng" w="12700">
                      <a:solidFill>
                        <a:srgbClr val="9E9E9E">
                          <a:alpha val="0"/>
                        </a:srgbClr>
                      </a:solidFill>
                      <a:prstDash val="solid"/>
                      <a:round/>
                      <a:headEnd len="sm" w="sm" type="none"/>
                      <a:tailEnd len="sm" w="sm" type="none"/>
                    </a:lnB>
                  </a:tcPr>
                </a:tc>
              </a:tr>
              <a:tr h="91450">
                <a:tc>
                  <a:txBody>
                    <a:bodyPr>
                      <a:noAutofit/>
                    </a:bodyPr>
                    <a:lstStyle/>
                    <a:p>
                      <a:pPr indent="0" lvl="0" marL="0" rtl="0">
                        <a:spcBef>
                          <a:spcPts val="0"/>
                        </a:spcBef>
                        <a:spcAft>
                          <a:spcPts val="0"/>
                        </a:spcAft>
                        <a:buNone/>
                      </a:pPr>
                      <a:r>
                        <a:rPr lang="en">
                          <a:solidFill>
                            <a:schemeClr val="dk2"/>
                          </a:solidFill>
                        </a:rPr>
                        <a:t>0.0001</a:t>
                      </a:r>
                      <a:endParaRPr>
                        <a:solidFill>
                          <a:schemeClr val="dk2"/>
                        </a:solidFill>
                      </a:endParaRPr>
                    </a:p>
                  </a:txBody>
                  <a:tcPr marT="0" marB="0" marR="0" marL="0" anchor="ctr">
                    <a:lnL cap="flat" cmpd="sng" w="12700">
                      <a:solidFill>
                        <a:srgbClr val="9E9E9E">
                          <a:alpha val="0"/>
                        </a:srgbClr>
                      </a:solidFill>
                      <a:prstDash val="solid"/>
                      <a:round/>
                      <a:headEnd len="sm" w="sm" type="none"/>
                      <a:tailEnd len="sm" w="sm" type="none"/>
                    </a:lnL>
                    <a:lnR cap="flat" cmpd="sng" w="12700">
                      <a:solidFill>
                        <a:srgbClr val="9E9E9E">
                          <a:alpha val="0"/>
                        </a:srgbClr>
                      </a:solidFill>
                      <a:prstDash val="solid"/>
                      <a:round/>
                      <a:headEnd len="sm" w="sm" type="none"/>
                      <a:tailEnd len="sm" w="sm" type="none"/>
                    </a:lnR>
                    <a:lnT cap="flat" cmpd="sng" w="12700">
                      <a:solidFill>
                        <a:srgbClr val="9E9E9E">
                          <a:alpha val="0"/>
                        </a:srgbClr>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rtl="0">
                        <a:spcBef>
                          <a:spcPts val="0"/>
                        </a:spcBef>
                        <a:spcAft>
                          <a:spcPts val="0"/>
                        </a:spcAft>
                        <a:buNone/>
                      </a:pPr>
                      <a:r>
                        <a:rPr lang="en">
                          <a:solidFill>
                            <a:schemeClr val="dk2"/>
                          </a:solidFill>
                        </a:rPr>
                        <a:t>0.0001000</a:t>
                      </a:r>
                      <a:endParaRPr>
                        <a:solidFill>
                          <a:schemeClr val="dk2"/>
                        </a:solidFill>
                      </a:endParaRPr>
                    </a:p>
                  </a:txBody>
                  <a:tcPr marT="0" marB="0" marR="0" marL="0" anchor="ctr">
                    <a:lnL cap="flat" cmpd="sng" w="12700">
                      <a:solidFill>
                        <a:srgbClr val="9E9E9E">
                          <a:alpha val="0"/>
                        </a:srgbClr>
                      </a:solidFill>
                      <a:prstDash val="solid"/>
                      <a:round/>
                      <a:headEnd len="sm" w="sm" type="none"/>
                      <a:tailEnd len="sm" w="sm" type="none"/>
                    </a:lnL>
                    <a:lnR cap="flat" cmpd="sng" w="12700">
                      <a:solidFill>
                        <a:srgbClr val="9E9E9E">
                          <a:alpha val="0"/>
                        </a:srgbClr>
                      </a:solidFill>
                      <a:prstDash val="solid"/>
                      <a:round/>
                      <a:headEnd len="sm" w="sm" type="none"/>
                      <a:tailEnd len="sm" w="sm" type="none"/>
                    </a:lnR>
                    <a:lnT cap="flat" cmpd="sng" w="12700">
                      <a:solidFill>
                        <a:srgbClr val="9E9E9E">
                          <a:alpha val="0"/>
                        </a:srgbClr>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4" name="Shape 584"/>
        <p:cNvGrpSpPr/>
        <p:nvPr/>
      </p:nvGrpSpPr>
      <p:grpSpPr>
        <a:xfrm>
          <a:off x="0" y="0"/>
          <a:ext cx="0" cy="0"/>
          <a:chOff x="0" y="0"/>
          <a:chExt cx="0" cy="0"/>
        </a:xfrm>
      </p:grpSpPr>
      <p:sp>
        <p:nvSpPr>
          <p:cNvPr id="585" name="Shape 585"/>
          <p:cNvSpPr txBox="1"/>
          <p:nvPr>
            <p:ph type="title"/>
          </p:nvPr>
        </p:nvSpPr>
        <p:spPr>
          <a:xfrm>
            <a:off x="235500" y="64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Some More Details</a:t>
            </a:r>
            <a:endParaRPr/>
          </a:p>
        </p:txBody>
      </p:sp>
      <p:sp>
        <p:nvSpPr>
          <p:cNvPr id="586" name="Shape 58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587" name="Shape 587"/>
          <p:cNvSpPr txBox="1"/>
          <p:nvPr>
            <p:ph idx="1" type="body"/>
          </p:nvPr>
        </p:nvSpPr>
        <p:spPr>
          <a:xfrm>
            <a:off x="322850" y="1097975"/>
            <a:ext cx="87678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Clr>
                <a:srgbClr val="2A528F"/>
              </a:buClr>
              <a:buSzPts val="1800"/>
              <a:buChar char="●"/>
            </a:pPr>
            <a:r>
              <a:rPr lang="en"/>
              <a:t>Nucleotide BLAST looks for exact matches</a:t>
            </a:r>
            <a:endParaRPr/>
          </a:p>
          <a:p>
            <a:pPr indent="0" lvl="0" marL="0" rtl="0">
              <a:lnSpc>
                <a:spcPct val="100000"/>
              </a:lnSpc>
              <a:spcBef>
                <a:spcPts val="1000"/>
              </a:spcBef>
              <a:spcAft>
                <a:spcPts val="0"/>
              </a:spcAft>
              <a:buNone/>
            </a:pPr>
            <a:r>
              <a:rPr b="1" lang="en">
                <a:latin typeface="Courier New"/>
                <a:ea typeface="Courier New"/>
                <a:cs typeface="Courier New"/>
                <a:sym typeface="Courier New"/>
              </a:rPr>
              <a:t>           CGTAGCTACGTAGCTACTACTACGTAC</a:t>
            </a:r>
            <a:endParaRPr b="1">
              <a:latin typeface="Courier New"/>
              <a:ea typeface="Courier New"/>
              <a:cs typeface="Courier New"/>
              <a:sym typeface="Courier New"/>
            </a:endParaRPr>
          </a:p>
          <a:p>
            <a:pPr indent="0" lvl="0" marL="0" rtl="0">
              <a:lnSpc>
                <a:spcPct val="100000"/>
              </a:lnSpc>
              <a:spcBef>
                <a:spcPts val="0"/>
              </a:spcBef>
              <a:spcAft>
                <a:spcPts val="0"/>
              </a:spcAft>
              <a:buNone/>
            </a:pPr>
            <a:r>
              <a:rPr b="1" lang="en">
                <a:latin typeface="Courier New"/>
                <a:ea typeface="Courier New"/>
                <a:cs typeface="Courier New"/>
                <a:sym typeface="Courier New"/>
              </a:rPr>
              <a:t>                 TACGTAGCTAC</a:t>
            </a:r>
            <a:endParaRPr b="1">
              <a:latin typeface="Courier New"/>
              <a:ea typeface="Courier New"/>
              <a:cs typeface="Courier New"/>
              <a:sym typeface="Courier New"/>
            </a:endParaRPr>
          </a:p>
          <a:p>
            <a:pPr indent="-342900" lvl="0" marL="457200" rtl="0">
              <a:spcBef>
                <a:spcPts val="1000"/>
              </a:spcBef>
              <a:spcAft>
                <a:spcPts val="0"/>
              </a:spcAft>
              <a:buClr>
                <a:srgbClr val="2A528F"/>
              </a:buClr>
              <a:buSzPts val="1800"/>
              <a:buChar char="●"/>
            </a:pPr>
            <a:r>
              <a:rPr lang="en"/>
              <a:t>Protein BLAST requires two neighborhood matches</a:t>
            </a:r>
            <a:endParaRPr/>
          </a:p>
          <a:p>
            <a:pPr indent="0" lvl="0" marL="0" rtl="0">
              <a:lnSpc>
                <a:spcPct val="100000"/>
              </a:lnSpc>
              <a:spcBef>
                <a:spcPts val="1000"/>
              </a:spcBef>
              <a:spcAft>
                <a:spcPts val="0"/>
              </a:spcAft>
              <a:buNone/>
            </a:pPr>
            <a:r>
              <a:rPr b="1" lang="en">
                <a:latin typeface="Courier New"/>
                <a:ea typeface="Courier New"/>
                <a:cs typeface="Courier New"/>
                <a:sym typeface="Courier New"/>
              </a:rPr>
              <a:t>               GTQITVEDLFYNI</a:t>
            </a:r>
            <a:endParaRPr b="1">
              <a:latin typeface="Courier New"/>
              <a:ea typeface="Courier New"/>
              <a:cs typeface="Courier New"/>
              <a:sym typeface="Courier New"/>
            </a:endParaRPr>
          </a:p>
          <a:p>
            <a:pPr indent="0" lvl="0" marL="0" rtl="0">
              <a:lnSpc>
                <a:spcPct val="100000"/>
              </a:lnSpc>
              <a:spcBef>
                <a:spcPts val="0"/>
              </a:spcBef>
              <a:spcAft>
                <a:spcPts val="0"/>
              </a:spcAft>
              <a:buNone/>
            </a:pPr>
            <a:r>
              <a:rPr b="1" lang="en">
                <a:latin typeface="Courier New"/>
                <a:ea typeface="Courier New"/>
                <a:cs typeface="Courier New"/>
                <a:sym typeface="Courier New"/>
              </a:rPr>
              <a:t>                 QIT    FYN</a:t>
            </a:r>
            <a:endParaRPr b="1">
              <a:latin typeface="Courier New"/>
              <a:ea typeface="Courier New"/>
              <a:cs typeface="Courier New"/>
              <a:sym typeface="Courier New"/>
            </a:endParaRPr>
          </a:p>
          <a:p>
            <a:pPr indent="-342900" lvl="0" marL="457200" rtl="0">
              <a:spcBef>
                <a:spcPts val="1000"/>
              </a:spcBef>
              <a:spcAft>
                <a:spcPts val="1000"/>
              </a:spcAft>
              <a:buClr>
                <a:srgbClr val="2A528F"/>
              </a:buClr>
              <a:buSzPts val="1800"/>
              <a:buChar char="●"/>
            </a:pPr>
            <a:r>
              <a:rPr lang="en"/>
              <a:t>SEQ and DUST programs are used to mask low complexity regions in query sequences</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1" name="Shape 591"/>
        <p:cNvGrpSpPr/>
        <p:nvPr/>
      </p:nvGrpSpPr>
      <p:grpSpPr>
        <a:xfrm>
          <a:off x="0" y="0"/>
          <a:ext cx="0" cy="0"/>
          <a:chOff x="0" y="0"/>
          <a:chExt cx="0" cy="0"/>
        </a:xfrm>
      </p:grpSpPr>
      <p:sp>
        <p:nvSpPr>
          <p:cNvPr id="592" name="Shape 592"/>
          <p:cNvSpPr txBox="1"/>
          <p:nvPr>
            <p:ph type="title"/>
          </p:nvPr>
        </p:nvSpPr>
        <p:spPr>
          <a:xfrm>
            <a:off x="235500" y="64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Word Size Limitation of BLAST</a:t>
            </a:r>
            <a:endParaRPr/>
          </a:p>
        </p:txBody>
      </p:sp>
      <p:sp>
        <p:nvSpPr>
          <p:cNvPr id="593" name="Shape 59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594" name="Shape 594"/>
          <p:cNvSpPr txBox="1"/>
          <p:nvPr>
            <p:ph idx="1" type="body"/>
          </p:nvPr>
        </p:nvSpPr>
        <p:spPr>
          <a:xfrm>
            <a:off x="322850" y="1097975"/>
            <a:ext cx="87678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Clr>
                <a:srgbClr val="2A528F"/>
              </a:buClr>
              <a:buSzPts val="1800"/>
              <a:buChar char="●"/>
            </a:pPr>
            <a:r>
              <a:rPr lang="en"/>
              <a:t>Alignments that BLAST cannot find because of word size limitation of 7 nucleotides for DNA sequences:</a:t>
            </a:r>
            <a:endParaRPr/>
          </a:p>
          <a:p>
            <a:pPr indent="0" lvl="0" marL="0" rtl="0">
              <a:spcBef>
                <a:spcPts val="1000"/>
              </a:spcBef>
              <a:spcAft>
                <a:spcPts val="0"/>
              </a:spcAft>
              <a:buNone/>
            </a:pPr>
            <a:r>
              <a:t/>
            </a:r>
            <a:endParaRPr/>
          </a:p>
          <a:p>
            <a:pPr indent="0" lvl="0" marL="0" rtl="0">
              <a:lnSpc>
                <a:spcPct val="100000"/>
              </a:lnSpc>
              <a:spcBef>
                <a:spcPts val="1000"/>
              </a:spcBef>
              <a:spcAft>
                <a:spcPts val="0"/>
              </a:spcAft>
              <a:buNone/>
            </a:pPr>
            <a:r>
              <a:rPr b="1" lang="en">
                <a:latin typeface="Courier New"/>
                <a:ea typeface="Courier New"/>
                <a:cs typeface="Courier New"/>
                <a:sym typeface="Courier New"/>
              </a:rPr>
              <a:t>   Query: ATCTACTACTACTTAGATCGAGCGTACGTGTTGACACACTATCTAC</a:t>
            </a:r>
            <a:endParaRPr b="1">
              <a:latin typeface="Courier New"/>
              <a:ea typeface="Courier New"/>
              <a:cs typeface="Courier New"/>
              <a:sym typeface="Courier New"/>
            </a:endParaRPr>
          </a:p>
          <a:p>
            <a:pPr indent="0" lvl="0" marL="0" rtl="0">
              <a:lnSpc>
                <a:spcPct val="100000"/>
              </a:lnSpc>
              <a:spcBef>
                <a:spcPts val="0"/>
              </a:spcBef>
              <a:spcAft>
                <a:spcPts val="0"/>
              </a:spcAft>
              <a:buNone/>
            </a:pPr>
            <a:r>
              <a:rPr b="1" lang="en">
                <a:latin typeface="Courier New"/>
                <a:ea typeface="Courier New"/>
                <a:cs typeface="Courier New"/>
                <a:sym typeface="Courier New"/>
              </a:rPr>
              <a:t>          |||||| |||||| |||||| |||||| |||||| |||||| ||||</a:t>
            </a:r>
            <a:endParaRPr b="1">
              <a:latin typeface="Courier New"/>
              <a:ea typeface="Courier New"/>
              <a:cs typeface="Courier New"/>
              <a:sym typeface="Courier New"/>
            </a:endParaRPr>
          </a:p>
          <a:p>
            <a:pPr indent="0" lvl="0" marL="0" rtl="0">
              <a:lnSpc>
                <a:spcPct val="100000"/>
              </a:lnSpc>
              <a:spcBef>
                <a:spcPts val="0"/>
              </a:spcBef>
              <a:spcAft>
                <a:spcPts val="0"/>
              </a:spcAft>
              <a:buNone/>
            </a:pPr>
            <a:r>
              <a:rPr b="1" lang="en">
                <a:latin typeface="Courier New"/>
                <a:ea typeface="Courier New"/>
                <a:cs typeface="Courier New"/>
                <a:sym typeface="Courier New"/>
              </a:rPr>
              <a:t> Subject: ATCTACCACTACTGAGATCGTGCGTACATGTTGAAACACTAGCTAC</a:t>
            </a:r>
            <a:endParaRPr b="1">
              <a:latin typeface="Courier New"/>
              <a:ea typeface="Courier New"/>
              <a:cs typeface="Courier New"/>
              <a:sym typeface="Courier New"/>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8" name="Shape 598"/>
        <p:cNvGrpSpPr/>
        <p:nvPr/>
      </p:nvGrpSpPr>
      <p:grpSpPr>
        <a:xfrm>
          <a:off x="0" y="0"/>
          <a:ext cx="0" cy="0"/>
          <a:chOff x="0" y="0"/>
          <a:chExt cx="0" cy="0"/>
        </a:xfrm>
      </p:grpSpPr>
      <p:sp>
        <p:nvSpPr>
          <p:cNvPr id="599" name="Shape 599"/>
          <p:cNvSpPr txBox="1"/>
          <p:nvPr>
            <p:ph type="title"/>
          </p:nvPr>
        </p:nvSpPr>
        <p:spPr>
          <a:xfrm>
            <a:off x="235500" y="64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Untranslated and Translated BLAST Tools</a:t>
            </a:r>
            <a:endParaRPr/>
          </a:p>
        </p:txBody>
      </p:sp>
      <p:sp>
        <p:nvSpPr>
          <p:cNvPr id="600" name="Shape 60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601" name="Shape 601"/>
          <p:cNvSpPr txBox="1"/>
          <p:nvPr>
            <p:ph idx="1" type="body"/>
          </p:nvPr>
        </p:nvSpPr>
        <p:spPr>
          <a:xfrm>
            <a:off x="322850" y="1097975"/>
            <a:ext cx="87678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2A528F"/>
                </a:solidFill>
              </a:rPr>
              <a:t>Untranslated BLAST Tools</a:t>
            </a:r>
            <a:endParaRPr>
              <a:solidFill>
                <a:srgbClr val="2A528F"/>
              </a:solidFill>
            </a:endParaRPr>
          </a:p>
          <a:p>
            <a:pPr indent="-342900" lvl="0" marL="914400" rtl="0">
              <a:spcBef>
                <a:spcPts val="1000"/>
              </a:spcBef>
              <a:spcAft>
                <a:spcPts val="0"/>
              </a:spcAft>
              <a:buClr>
                <a:srgbClr val="2A528F"/>
              </a:buClr>
              <a:buSzPts val="1800"/>
              <a:buChar char="●"/>
            </a:pPr>
            <a:r>
              <a:rPr lang="en"/>
              <a:t>BLASTN: query DNA </a:t>
            </a:r>
            <a:r>
              <a:rPr i="1" lang="en"/>
              <a:t>vs</a:t>
            </a:r>
            <a:r>
              <a:rPr lang="en"/>
              <a:t> DNA database</a:t>
            </a:r>
            <a:endParaRPr/>
          </a:p>
          <a:p>
            <a:pPr indent="-342900" lvl="0" marL="914400" rtl="0">
              <a:lnSpc>
                <a:spcPct val="150000"/>
              </a:lnSpc>
              <a:spcBef>
                <a:spcPts val="1000"/>
              </a:spcBef>
              <a:spcAft>
                <a:spcPts val="0"/>
              </a:spcAft>
              <a:buClr>
                <a:srgbClr val="2A528F"/>
              </a:buClr>
              <a:buSzPts val="1800"/>
              <a:buChar char="●"/>
            </a:pPr>
            <a:r>
              <a:rPr lang="en"/>
              <a:t>BLASTP: query protein </a:t>
            </a:r>
            <a:r>
              <a:rPr i="1" lang="en"/>
              <a:t>vs</a:t>
            </a:r>
            <a:r>
              <a:rPr lang="en"/>
              <a:t> protein database</a:t>
            </a:r>
            <a:endParaRPr/>
          </a:p>
          <a:p>
            <a:pPr indent="0" lvl="0" marL="0" rtl="0">
              <a:spcBef>
                <a:spcPts val="1000"/>
              </a:spcBef>
              <a:spcAft>
                <a:spcPts val="0"/>
              </a:spcAft>
              <a:buNone/>
            </a:pPr>
            <a:r>
              <a:rPr lang="en">
                <a:solidFill>
                  <a:srgbClr val="2A528F"/>
                </a:solidFill>
              </a:rPr>
              <a:t>Translated BLAST Tools</a:t>
            </a:r>
            <a:endParaRPr>
              <a:solidFill>
                <a:srgbClr val="2A528F"/>
              </a:solidFill>
            </a:endParaRPr>
          </a:p>
          <a:p>
            <a:pPr indent="-342900" lvl="0" marL="914400" rtl="0">
              <a:spcBef>
                <a:spcPts val="1000"/>
              </a:spcBef>
              <a:spcAft>
                <a:spcPts val="0"/>
              </a:spcAft>
              <a:buClr>
                <a:srgbClr val="2A528F"/>
              </a:buClr>
              <a:buSzPts val="1800"/>
              <a:buChar char="●"/>
            </a:pPr>
            <a:r>
              <a:rPr lang="en"/>
              <a:t>BLASTX: </a:t>
            </a:r>
            <a:r>
              <a:rPr lang="en">
                <a:solidFill>
                  <a:srgbClr val="FF0000"/>
                </a:solidFill>
              </a:rPr>
              <a:t>translated</a:t>
            </a:r>
            <a:r>
              <a:rPr lang="en"/>
              <a:t> query DNA </a:t>
            </a:r>
            <a:r>
              <a:rPr i="1" lang="en"/>
              <a:t>vs</a:t>
            </a:r>
            <a:r>
              <a:rPr lang="en"/>
              <a:t> protein database</a:t>
            </a:r>
            <a:endParaRPr/>
          </a:p>
          <a:p>
            <a:pPr indent="-342900" lvl="0" marL="914400" rtl="0">
              <a:spcBef>
                <a:spcPts val="1000"/>
              </a:spcBef>
              <a:spcAft>
                <a:spcPts val="0"/>
              </a:spcAft>
              <a:buClr>
                <a:srgbClr val="2A528F"/>
              </a:buClr>
              <a:buSzPts val="1800"/>
              <a:buChar char="●"/>
            </a:pPr>
            <a:r>
              <a:rPr lang="en"/>
              <a:t>TBLASTN: query protein </a:t>
            </a:r>
            <a:r>
              <a:rPr i="1" lang="en"/>
              <a:t>vs</a:t>
            </a:r>
            <a:r>
              <a:rPr lang="en"/>
              <a:t> </a:t>
            </a:r>
            <a:r>
              <a:rPr lang="en">
                <a:solidFill>
                  <a:srgbClr val="FF0000"/>
                </a:solidFill>
              </a:rPr>
              <a:t>translated</a:t>
            </a:r>
            <a:r>
              <a:rPr lang="en"/>
              <a:t> DNA database</a:t>
            </a:r>
            <a:endParaRPr/>
          </a:p>
          <a:p>
            <a:pPr indent="-342900" lvl="0" marL="914400" rtl="0">
              <a:spcBef>
                <a:spcPts val="1000"/>
              </a:spcBef>
              <a:spcAft>
                <a:spcPts val="1000"/>
              </a:spcAft>
              <a:buClr>
                <a:srgbClr val="2A528F"/>
              </a:buClr>
              <a:buSzPts val="1800"/>
              <a:buChar char="●"/>
            </a:pPr>
            <a:r>
              <a:rPr lang="en"/>
              <a:t>TBLASTX: </a:t>
            </a:r>
            <a:r>
              <a:rPr lang="en">
                <a:solidFill>
                  <a:srgbClr val="FF0000"/>
                </a:solidFill>
              </a:rPr>
              <a:t>translated</a:t>
            </a:r>
            <a:r>
              <a:rPr lang="en"/>
              <a:t> query DNA </a:t>
            </a:r>
            <a:r>
              <a:rPr i="1" lang="en"/>
              <a:t>vs</a:t>
            </a:r>
            <a:r>
              <a:rPr lang="en"/>
              <a:t> </a:t>
            </a:r>
            <a:r>
              <a:rPr lang="en">
                <a:solidFill>
                  <a:srgbClr val="FF0000"/>
                </a:solidFill>
              </a:rPr>
              <a:t>translated</a:t>
            </a:r>
            <a:r>
              <a:rPr lang="en"/>
              <a:t> DNA database</a:t>
            </a:r>
            <a:endParaRPr b="1">
              <a:latin typeface="Courier New"/>
              <a:ea typeface="Courier New"/>
              <a:cs typeface="Courier New"/>
              <a:sym typeface="Courier New"/>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5" name="Shape 605"/>
        <p:cNvGrpSpPr/>
        <p:nvPr/>
      </p:nvGrpSpPr>
      <p:grpSpPr>
        <a:xfrm>
          <a:off x="0" y="0"/>
          <a:ext cx="0" cy="0"/>
          <a:chOff x="0" y="0"/>
          <a:chExt cx="0" cy="0"/>
        </a:xfrm>
      </p:grpSpPr>
      <p:sp>
        <p:nvSpPr>
          <p:cNvPr id="606" name="Shape 606"/>
          <p:cNvSpPr txBox="1"/>
          <p:nvPr>
            <p:ph type="title"/>
          </p:nvPr>
        </p:nvSpPr>
        <p:spPr>
          <a:xfrm>
            <a:off x="235500" y="64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BLAST Flavors</a:t>
            </a:r>
            <a:endParaRPr/>
          </a:p>
        </p:txBody>
      </p:sp>
      <p:sp>
        <p:nvSpPr>
          <p:cNvPr id="607" name="Shape 60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608" name="Shape 608"/>
          <p:cNvSpPr txBox="1"/>
          <p:nvPr>
            <p:ph idx="1" type="body"/>
          </p:nvPr>
        </p:nvSpPr>
        <p:spPr>
          <a:xfrm>
            <a:off x="322850" y="716975"/>
            <a:ext cx="87678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595959"/>
                </a:solidFill>
              </a:rPr>
              <a:t>Different BLAST Programs: </a:t>
            </a:r>
            <a:r>
              <a:rPr lang="en" u="sng">
                <a:solidFill>
                  <a:schemeClr val="hlink"/>
                </a:solidFill>
                <a:hlinkClick r:id="rId3"/>
              </a:rPr>
              <a:t>http://www.ncbi.nlm.nih.gov/BLAST</a:t>
            </a:r>
            <a:endParaRPr>
              <a:solidFill>
                <a:srgbClr val="595959"/>
              </a:solidFill>
            </a:endParaRPr>
          </a:p>
          <a:p>
            <a:pPr indent="-342900" lvl="0" marL="457200" rtl="0">
              <a:spcBef>
                <a:spcPts val="1000"/>
              </a:spcBef>
              <a:spcAft>
                <a:spcPts val="0"/>
              </a:spcAft>
              <a:buClr>
                <a:srgbClr val="2A528F"/>
              </a:buClr>
              <a:buSzPts val="1800"/>
              <a:buChar char="●"/>
            </a:pPr>
            <a:r>
              <a:rPr lang="en">
                <a:solidFill>
                  <a:srgbClr val="595959"/>
                </a:solidFill>
              </a:rPr>
              <a:t>blastall: command-line collection of BLAST tools</a:t>
            </a:r>
            <a:endParaRPr>
              <a:solidFill>
                <a:srgbClr val="595959"/>
              </a:solidFill>
            </a:endParaRPr>
          </a:p>
          <a:p>
            <a:pPr indent="-342900" lvl="0" marL="457200" rtl="0">
              <a:spcBef>
                <a:spcPts val="1000"/>
              </a:spcBef>
              <a:spcAft>
                <a:spcPts val="0"/>
              </a:spcAft>
              <a:buClr>
                <a:srgbClr val="2A528F"/>
              </a:buClr>
              <a:buSzPts val="1800"/>
              <a:buChar char="●"/>
            </a:pPr>
            <a:r>
              <a:rPr lang="en">
                <a:solidFill>
                  <a:srgbClr val="595959"/>
                </a:solidFill>
              </a:rPr>
              <a:t>BLAST: BLASTN, BLASTP, BLASTX, TBLASTN, TBLASTX</a:t>
            </a:r>
            <a:endParaRPr>
              <a:solidFill>
                <a:srgbClr val="595959"/>
              </a:solidFill>
            </a:endParaRPr>
          </a:p>
          <a:p>
            <a:pPr indent="-342900" lvl="0" marL="457200" rtl="0">
              <a:spcBef>
                <a:spcPts val="1000"/>
              </a:spcBef>
              <a:spcAft>
                <a:spcPts val="0"/>
              </a:spcAft>
              <a:buClr>
                <a:srgbClr val="2A528F"/>
              </a:buClr>
              <a:buSzPts val="1800"/>
              <a:buChar char="●"/>
            </a:pPr>
            <a:r>
              <a:rPr lang="en">
                <a:solidFill>
                  <a:srgbClr val="595959"/>
                </a:solidFill>
              </a:rPr>
              <a:t>Psi-BLAST: Position-Specific Iterated BLAST</a:t>
            </a:r>
            <a:endParaRPr>
              <a:solidFill>
                <a:srgbClr val="595959"/>
              </a:solidFill>
            </a:endParaRPr>
          </a:p>
          <a:p>
            <a:pPr indent="-342900" lvl="0" marL="457200" rtl="0">
              <a:spcBef>
                <a:spcPts val="1000"/>
              </a:spcBef>
              <a:spcAft>
                <a:spcPts val="0"/>
              </a:spcAft>
              <a:buClr>
                <a:srgbClr val="2A528F"/>
              </a:buClr>
              <a:buSzPts val="1800"/>
              <a:buChar char="●"/>
            </a:pPr>
            <a:r>
              <a:rPr lang="en">
                <a:solidFill>
                  <a:srgbClr val="595959"/>
                </a:solidFill>
              </a:rPr>
              <a:t>RPS-BLAST: Reverse Position-Specific BLAST</a:t>
            </a:r>
            <a:endParaRPr>
              <a:solidFill>
                <a:srgbClr val="595959"/>
              </a:solidFill>
            </a:endParaRPr>
          </a:p>
          <a:p>
            <a:pPr indent="-342900" lvl="0" marL="457200" rtl="0">
              <a:spcBef>
                <a:spcPts val="1000"/>
              </a:spcBef>
              <a:spcAft>
                <a:spcPts val="0"/>
              </a:spcAft>
              <a:buClr>
                <a:srgbClr val="2A528F"/>
              </a:buClr>
              <a:buSzPts val="1800"/>
              <a:buChar char="●"/>
            </a:pPr>
            <a:r>
              <a:rPr lang="en">
                <a:solidFill>
                  <a:srgbClr val="595959"/>
                </a:solidFill>
              </a:rPr>
              <a:t>Phi-BLAST: Pattern Hit Initiated BLAST</a:t>
            </a:r>
            <a:endParaRPr>
              <a:solidFill>
                <a:srgbClr val="595959"/>
              </a:solidFill>
            </a:endParaRPr>
          </a:p>
          <a:p>
            <a:pPr indent="-342900" lvl="0" marL="457200" rtl="0">
              <a:spcBef>
                <a:spcPts val="1000"/>
              </a:spcBef>
              <a:spcAft>
                <a:spcPts val="0"/>
              </a:spcAft>
              <a:buClr>
                <a:srgbClr val="2A528F"/>
              </a:buClr>
              <a:buSzPts val="1800"/>
              <a:buChar char="●"/>
            </a:pPr>
            <a:r>
              <a:rPr lang="en">
                <a:solidFill>
                  <a:srgbClr val="595959"/>
                </a:solidFill>
              </a:rPr>
              <a:t>Mega-BLAST: 10 faster than BLASTN</a:t>
            </a:r>
            <a:endParaRPr>
              <a:solidFill>
                <a:srgbClr val="595959"/>
              </a:solidFill>
            </a:endParaRPr>
          </a:p>
          <a:p>
            <a:pPr indent="-342900" lvl="0" marL="457200" rtl="0">
              <a:spcBef>
                <a:spcPts val="1000"/>
              </a:spcBef>
              <a:spcAft>
                <a:spcPts val="0"/>
              </a:spcAft>
              <a:buClr>
                <a:srgbClr val="2A528F"/>
              </a:buClr>
              <a:buSzPts val="1800"/>
              <a:buChar char="●"/>
            </a:pPr>
            <a:r>
              <a:rPr lang="en">
                <a:solidFill>
                  <a:srgbClr val="595959"/>
                </a:solidFill>
              </a:rPr>
              <a:t>BLAST2: pairwise comparisons</a:t>
            </a:r>
            <a:endParaRPr>
              <a:solidFill>
                <a:srgbClr val="595959"/>
              </a:solidFill>
            </a:endParaRPr>
          </a:p>
          <a:p>
            <a:pPr indent="-342900" lvl="0" marL="457200" rtl="0">
              <a:spcBef>
                <a:spcPts val="1000"/>
              </a:spcBef>
              <a:spcAft>
                <a:spcPts val="1000"/>
              </a:spcAft>
              <a:buClr>
                <a:srgbClr val="2A528F"/>
              </a:buClr>
              <a:buSzPts val="1800"/>
              <a:buChar char="●"/>
            </a:pPr>
            <a:r>
              <a:rPr lang="en">
                <a:solidFill>
                  <a:srgbClr val="595959"/>
                </a:solidFill>
              </a:rPr>
              <a:t>WU-BLAST: Washington University BLAST</a:t>
            </a:r>
            <a:endParaRPr b="1">
              <a:solidFill>
                <a:srgbClr val="595959"/>
              </a:solidFill>
              <a:latin typeface="Courier New"/>
              <a:ea typeface="Courier New"/>
              <a:cs typeface="Courier New"/>
              <a:sym typeface="Courier New"/>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2" name="Shape 612"/>
        <p:cNvGrpSpPr/>
        <p:nvPr/>
      </p:nvGrpSpPr>
      <p:grpSpPr>
        <a:xfrm>
          <a:off x="0" y="0"/>
          <a:ext cx="0" cy="0"/>
          <a:chOff x="0" y="0"/>
          <a:chExt cx="0" cy="0"/>
        </a:xfrm>
      </p:grpSpPr>
      <p:sp>
        <p:nvSpPr>
          <p:cNvPr id="613" name="Shape 613"/>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Outline</a:t>
            </a:r>
            <a:endParaRPr/>
          </a:p>
        </p:txBody>
      </p:sp>
      <p:sp>
        <p:nvSpPr>
          <p:cNvPr id="614" name="Shape 614"/>
          <p:cNvSpPr txBox="1"/>
          <p:nvPr>
            <p:ph idx="1" type="body"/>
          </p:nvPr>
        </p:nvSpPr>
        <p:spPr>
          <a:xfrm>
            <a:off x="94250" y="640775"/>
            <a:ext cx="8767800" cy="2241600"/>
          </a:xfrm>
          <a:prstGeom prst="rect">
            <a:avLst/>
          </a:prstGeom>
        </p:spPr>
        <p:txBody>
          <a:bodyPr anchorCtr="0" anchor="t" bIns="91425" lIns="91425" spcFirstLastPara="1" rIns="91425" wrap="square" tIns="91425">
            <a:noAutofit/>
          </a:bodyPr>
          <a:lstStyle/>
          <a:p>
            <a:pPr indent="0" lvl="0" marL="457200" rtl="0">
              <a:spcBef>
                <a:spcPts val="0"/>
              </a:spcBef>
              <a:spcAft>
                <a:spcPts val="0"/>
              </a:spcAft>
              <a:buNone/>
            </a:pPr>
            <a:r>
              <a:rPr lang="en" sz="1600">
                <a:solidFill>
                  <a:srgbClr val="999999"/>
                </a:solidFill>
              </a:rPr>
              <a:t>Utilities of Sequence Alignments</a:t>
            </a:r>
            <a:endParaRPr sz="1600">
              <a:solidFill>
                <a:srgbClr val="999999"/>
              </a:solidFill>
            </a:endParaRPr>
          </a:p>
          <a:p>
            <a:pPr indent="0" lvl="0" marL="457200" rtl="0">
              <a:spcBef>
                <a:spcPts val="0"/>
              </a:spcBef>
              <a:spcAft>
                <a:spcPts val="0"/>
              </a:spcAft>
              <a:buNone/>
            </a:pPr>
            <a:r>
              <a:rPr lang="en" sz="1600">
                <a:solidFill>
                  <a:srgbClr val="999999"/>
                </a:solidFill>
              </a:rPr>
              <a:t>Pairwise Alignment Algorithms</a:t>
            </a:r>
            <a:endParaRPr sz="1600">
              <a:solidFill>
                <a:srgbClr val="999999"/>
              </a:solidFill>
            </a:endParaRPr>
          </a:p>
          <a:p>
            <a:pPr indent="0" lvl="0" marL="914400" rtl="0">
              <a:spcBef>
                <a:spcPts val="0"/>
              </a:spcBef>
              <a:spcAft>
                <a:spcPts val="0"/>
              </a:spcAft>
              <a:buNone/>
            </a:pPr>
            <a:r>
              <a:rPr lang="en" sz="1600">
                <a:solidFill>
                  <a:srgbClr val="999999"/>
                </a:solidFill>
              </a:rPr>
              <a:t>Pairwise Alignment</a:t>
            </a:r>
            <a:endParaRPr sz="1600">
              <a:solidFill>
                <a:srgbClr val="999999"/>
              </a:solidFill>
            </a:endParaRPr>
          </a:p>
          <a:p>
            <a:pPr indent="0" lvl="0" marL="914400" rtl="0">
              <a:spcBef>
                <a:spcPts val="0"/>
              </a:spcBef>
              <a:spcAft>
                <a:spcPts val="0"/>
              </a:spcAft>
              <a:buNone/>
            </a:pPr>
            <a:r>
              <a:rPr lang="en" sz="1600">
                <a:solidFill>
                  <a:srgbClr val="999999"/>
                </a:solidFill>
              </a:rPr>
              <a:t>Example of Substitution Matrices</a:t>
            </a:r>
            <a:endParaRPr sz="1600">
              <a:solidFill>
                <a:srgbClr val="999999"/>
              </a:solidFill>
            </a:endParaRPr>
          </a:p>
          <a:p>
            <a:pPr indent="0" lvl="0" marL="914400" rtl="0">
              <a:spcBef>
                <a:spcPts val="0"/>
              </a:spcBef>
              <a:spcAft>
                <a:spcPts val="0"/>
              </a:spcAft>
              <a:buNone/>
            </a:pPr>
            <a:r>
              <a:rPr lang="en" sz="1600">
                <a:solidFill>
                  <a:srgbClr val="999999"/>
                </a:solidFill>
              </a:rPr>
              <a:t>Global Alignment</a:t>
            </a:r>
            <a:endParaRPr sz="1600">
              <a:solidFill>
                <a:srgbClr val="999999"/>
              </a:solidFill>
            </a:endParaRPr>
          </a:p>
          <a:p>
            <a:pPr indent="0" lvl="0" marL="914400" rtl="0">
              <a:spcBef>
                <a:spcPts val="0"/>
              </a:spcBef>
              <a:spcAft>
                <a:spcPts val="0"/>
              </a:spcAft>
              <a:buNone/>
            </a:pPr>
            <a:r>
              <a:rPr lang="en" sz="1600">
                <a:solidFill>
                  <a:srgbClr val="999999"/>
                </a:solidFill>
              </a:rPr>
              <a:t>Local Alignment</a:t>
            </a:r>
            <a:endParaRPr sz="1600">
              <a:solidFill>
                <a:srgbClr val="999999"/>
              </a:solidFill>
            </a:endParaRPr>
          </a:p>
          <a:p>
            <a:pPr indent="0" lvl="0" marL="914400" rtl="0">
              <a:spcBef>
                <a:spcPts val="0"/>
              </a:spcBef>
              <a:spcAft>
                <a:spcPts val="0"/>
              </a:spcAft>
              <a:buNone/>
            </a:pPr>
            <a:r>
              <a:rPr lang="en" sz="1600">
                <a:solidFill>
                  <a:srgbClr val="999999"/>
                </a:solidFill>
              </a:rPr>
              <a:t>Other Alignments</a:t>
            </a:r>
            <a:endParaRPr sz="1600">
              <a:solidFill>
                <a:srgbClr val="999999"/>
              </a:solidFill>
            </a:endParaRPr>
          </a:p>
          <a:p>
            <a:pPr indent="0" lvl="0" marL="457200" rtl="0">
              <a:spcBef>
                <a:spcPts val="0"/>
              </a:spcBef>
              <a:spcAft>
                <a:spcPts val="0"/>
              </a:spcAft>
              <a:buNone/>
            </a:pPr>
            <a:r>
              <a:rPr lang="en" sz="1600"/>
              <a:t>Sequence Similarity Searching</a:t>
            </a:r>
            <a:endParaRPr sz="1600"/>
          </a:p>
          <a:p>
            <a:pPr indent="457200" lvl="0" marL="457200" rtl="0">
              <a:spcBef>
                <a:spcPts val="0"/>
              </a:spcBef>
              <a:spcAft>
                <a:spcPts val="0"/>
              </a:spcAft>
              <a:buNone/>
            </a:pPr>
            <a:r>
              <a:rPr lang="en" sz="1600">
                <a:solidFill>
                  <a:srgbClr val="999999"/>
                </a:solidFill>
              </a:rPr>
              <a:t>Background</a:t>
            </a:r>
            <a:endParaRPr sz="1600">
              <a:solidFill>
                <a:srgbClr val="999999"/>
              </a:solidFill>
            </a:endParaRPr>
          </a:p>
          <a:p>
            <a:pPr indent="0" lvl="0" marL="914400" rtl="0">
              <a:spcBef>
                <a:spcPts val="0"/>
              </a:spcBef>
              <a:spcAft>
                <a:spcPts val="0"/>
              </a:spcAft>
              <a:buNone/>
            </a:pPr>
            <a:r>
              <a:rPr lang="en" sz="1600">
                <a:solidFill>
                  <a:srgbClr val="999999"/>
                </a:solidFill>
              </a:rPr>
              <a:t>SSearch</a:t>
            </a:r>
            <a:endParaRPr sz="1600">
              <a:solidFill>
                <a:srgbClr val="999999"/>
              </a:solidFill>
            </a:endParaRPr>
          </a:p>
          <a:p>
            <a:pPr indent="0" lvl="0" marL="914400" rtl="0">
              <a:spcBef>
                <a:spcPts val="0"/>
              </a:spcBef>
              <a:spcAft>
                <a:spcPts val="0"/>
              </a:spcAft>
              <a:buNone/>
            </a:pPr>
            <a:r>
              <a:rPr lang="en" sz="1600">
                <a:solidFill>
                  <a:srgbClr val="999999"/>
                </a:solidFill>
              </a:rPr>
              <a:t>BLAST</a:t>
            </a:r>
            <a:endParaRPr sz="1600">
              <a:solidFill>
                <a:srgbClr val="999999"/>
              </a:solidFill>
            </a:endParaRPr>
          </a:p>
          <a:p>
            <a:pPr indent="457200" lvl="0" marL="457200" rtl="0">
              <a:spcBef>
                <a:spcPts val="0"/>
              </a:spcBef>
              <a:spcAft>
                <a:spcPts val="0"/>
              </a:spcAft>
              <a:buNone/>
            </a:pPr>
            <a:r>
              <a:rPr lang="en" sz="1600"/>
              <a:t>FASTA</a:t>
            </a:r>
            <a:endParaRPr sz="1600"/>
          </a:p>
          <a:p>
            <a:pPr indent="0" lvl="0" marL="457200" rtl="0">
              <a:spcBef>
                <a:spcPts val="0"/>
              </a:spcBef>
              <a:spcAft>
                <a:spcPts val="0"/>
              </a:spcAft>
              <a:buNone/>
            </a:pPr>
            <a:r>
              <a:rPr lang="en" sz="1600">
                <a:solidFill>
                  <a:srgbClr val="999999"/>
                </a:solidFill>
              </a:rPr>
              <a:t>Software</a:t>
            </a:r>
            <a:endParaRPr sz="1600">
              <a:solidFill>
                <a:srgbClr val="999999"/>
              </a:solidFill>
            </a:endParaRPr>
          </a:p>
          <a:p>
            <a:pPr indent="0" lvl="0" marL="457200" rtl="0">
              <a:spcBef>
                <a:spcPts val="0"/>
              </a:spcBef>
              <a:spcAft>
                <a:spcPts val="0"/>
              </a:spcAft>
              <a:buNone/>
            </a:pPr>
            <a:r>
              <a:rPr lang="en" sz="1600">
                <a:solidFill>
                  <a:srgbClr val="999999"/>
                </a:solidFill>
              </a:rPr>
              <a:t>Homework</a:t>
            </a:r>
            <a:endParaRPr sz="1600">
              <a:solidFill>
                <a:srgbClr val="999999"/>
              </a:solidFill>
            </a:endParaRPr>
          </a:p>
          <a:p>
            <a:pPr indent="0" lvl="0" marL="457200" rtl="0">
              <a:spcBef>
                <a:spcPts val="0"/>
              </a:spcBef>
              <a:spcAft>
                <a:spcPts val="0"/>
              </a:spcAft>
              <a:buNone/>
            </a:pPr>
            <a:r>
              <a:rPr lang="en" sz="1600">
                <a:solidFill>
                  <a:srgbClr val="999999"/>
                </a:solidFill>
              </a:rPr>
              <a:t>References</a:t>
            </a:r>
            <a:endParaRPr sz="1600">
              <a:solidFill>
                <a:srgbClr val="999999"/>
              </a:solidFill>
            </a:endParaRPr>
          </a:p>
          <a:p>
            <a:pPr indent="-342900" lvl="0" marL="457200" rtl="0">
              <a:spcBef>
                <a:spcPts val="0"/>
              </a:spcBef>
              <a:spcAft>
                <a:spcPts val="1000"/>
              </a:spcAft>
              <a:buClr>
                <a:srgbClr val="999999"/>
              </a:buClr>
              <a:buSzPts val="1800"/>
              <a:buChar char=" "/>
            </a:pPr>
            <a:r>
              <a:t/>
            </a:r>
            <a:endParaRPr>
              <a:solidFill>
                <a:srgbClr val="999999"/>
              </a:solidFill>
            </a:endParaRPr>
          </a:p>
        </p:txBody>
      </p:sp>
      <p:sp>
        <p:nvSpPr>
          <p:cNvPr id="615" name="Shape 6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9" name="Shape 619"/>
        <p:cNvGrpSpPr/>
        <p:nvPr/>
      </p:nvGrpSpPr>
      <p:grpSpPr>
        <a:xfrm>
          <a:off x="0" y="0"/>
          <a:ext cx="0" cy="0"/>
          <a:chOff x="0" y="0"/>
          <a:chExt cx="0" cy="0"/>
        </a:xfrm>
      </p:grpSpPr>
      <p:sp>
        <p:nvSpPr>
          <p:cNvPr id="620" name="Shape 620"/>
          <p:cNvSpPr txBox="1"/>
          <p:nvPr>
            <p:ph type="title"/>
          </p:nvPr>
        </p:nvSpPr>
        <p:spPr>
          <a:xfrm>
            <a:off x="235500" y="64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FASTA Database Search Algorithm</a:t>
            </a:r>
            <a:endParaRPr/>
          </a:p>
        </p:txBody>
      </p:sp>
      <p:sp>
        <p:nvSpPr>
          <p:cNvPr id="621" name="Shape 6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622" name="Shape 622"/>
          <p:cNvSpPr txBox="1"/>
          <p:nvPr>
            <p:ph idx="1" type="body"/>
          </p:nvPr>
        </p:nvSpPr>
        <p:spPr>
          <a:xfrm>
            <a:off x="322850" y="716975"/>
            <a:ext cx="8640300" cy="3416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u="sng">
                <a:solidFill>
                  <a:schemeClr val="hlink"/>
                </a:solidFill>
                <a:hlinkClick r:id="rId3"/>
              </a:rPr>
              <a:t>http://fasta.bioch.virginia.edu/fasta/fasta_list.html</a:t>
            </a:r>
            <a:endParaRPr>
              <a:solidFill>
                <a:srgbClr val="595959"/>
              </a:solidFill>
            </a:endParaRPr>
          </a:p>
          <a:p>
            <a:pPr indent="-342900" lvl="0" marL="457200" rtl="0">
              <a:spcBef>
                <a:spcPts val="1000"/>
              </a:spcBef>
              <a:spcAft>
                <a:spcPts val="0"/>
              </a:spcAft>
              <a:buClr>
                <a:srgbClr val="2A528F"/>
              </a:buClr>
              <a:buSzPts val="1800"/>
              <a:buChar char="●"/>
            </a:pPr>
            <a:r>
              <a:rPr lang="en">
                <a:solidFill>
                  <a:srgbClr val="595959"/>
                </a:solidFill>
              </a:rPr>
              <a:t>Heuristic sequence similarity search approach developed by</a:t>
            </a:r>
            <a:endParaRPr>
              <a:solidFill>
                <a:srgbClr val="595959"/>
              </a:solidFill>
            </a:endParaRPr>
          </a:p>
          <a:p>
            <a:pPr indent="-342900" lvl="0" marL="457200" rtl="0">
              <a:spcBef>
                <a:spcPts val="1000"/>
              </a:spcBef>
              <a:spcAft>
                <a:spcPts val="0"/>
              </a:spcAft>
              <a:buClr>
                <a:srgbClr val="2A528F"/>
              </a:buClr>
              <a:buSzPts val="1800"/>
              <a:buChar char="●"/>
            </a:pPr>
            <a:r>
              <a:rPr lang="en">
                <a:solidFill>
                  <a:srgbClr val="595959"/>
                </a:solidFill>
              </a:rPr>
              <a:t>Pearson and Lipman, 1988.</a:t>
            </a:r>
            <a:endParaRPr>
              <a:solidFill>
                <a:srgbClr val="595959"/>
              </a:solidFill>
            </a:endParaRPr>
          </a:p>
          <a:p>
            <a:pPr indent="-342900" lvl="0" marL="457200" rtl="0">
              <a:spcBef>
                <a:spcPts val="1000"/>
              </a:spcBef>
              <a:spcAft>
                <a:spcPts val="0"/>
              </a:spcAft>
              <a:buClr>
                <a:srgbClr val="2A528F"/>
              </a:buClr>
              <a:buSzPts val="1800"/>
              <a:buChar char="●"/>
            </a:pPr>
            <a:r>
              <a:rPr lang="en">
                <a:solidFill>
                  <a:srgbClr val="595959"/>
                </a:solidFill>
              </a:rPr>
              <a:t>Identifies in first step all identical words of given length between query and database sequences.</a:t>
            </a:r>
            <a:endParaRPr>
              <a:solidFill>
                <a:srgbClr val="595959"/>
              </a:solidFill>
            </a:endParaRPr>
          </a:p>
          <a:p>
            <a:pPr indent="-342900" lvl="0" marL="457200" rtl="0">
              <a:spcBef>
                <a:spcPts val="1000"/>
              </a:spcBef>
              <a:spcAft>
                <a:spcPts val="0"/>
              </a:spcAft>
              <a:buClr>
                <a:srgbClr val="2A528F"/>
              </a:buClr>
              <a:buSzPts val="1800"/>
              <a:buChar char="●"/>
            </a:pPr>
            <a:r>
              <a:rPr lang="en">
                <a:solidFill>
                  <a:srgbClr val="595959"/>
                </a:solidFill>
              </a:rPr>
              <a:t>Identifies diagonals for best word matches.</a:t>
            </a:r>
            <a:endParaRPr>
              <a:solidFill>
                <a:srgbClr val="595959"/>
              </a:solidFill>
            </a:endParaRPr>
          </a:p>
          <a:p>
            <a:pPr indent="-342900" lvl="0" marL="457200" rtl="0">
              <a:spcBef>
                <a:spcPts val="1000"/>
              </a:spcBef>
              <a:spcAft>
                <a:spcPts val="0"/>
              </a:spcAft>
              <a:buClr>
                <a:srgbClr val="2A528F"/>
              </a:buClr>
              <a:buSzPts val="1800"/>
              <a:buChar char="●"/>
            </a:pPr>
            <a:r>
              <a:rPr lang="en">
                <a:solidFill>
                  <a:srgbClr val="595959"/>
                </a:solidFill>
              </a:rPr>
              <a:t>Extends word matches to identify best scoring ungapped matches.</a:t>
            </a:r>
            <a:endParaRPr>
              <a:solidFill>
                <a:srgbClr val="595959"/>
              </a:solidFill>
            </a:endParaRPr>
          </a:p>
          <a:p>
            <a:pPr indent="-342900" lvl="0" marL="457200" rtl="0">
              <a:spcBef>
                <a:spcPts val="1000"/>
              </a:spcBef>
              <a:spcAft>
                <a:spcPts val="0"/>
              </a:spcAft>
              <a:buClr>
                <a:srgbClr val="2A528F"/>
              </a:buClr>
              <a:buSzPts val="1800"/>
              <a:buChar char="●"/>
            </a:pPr>
            <a:r>
              <a:rPr lang="en">
                <a:solidFill>
                  <a:srgbClr val="595959"/>
                </a:solidFill>
              </a:rPr>
              <a:t>Tries to join ungapped matches by insertion of gaps.</a:t>
            </a:r>
            <a:endParaRPr>
              <a:solidFill>
                <a:srgbClr val="595959"/>
              </a:solidFill>
            </a:endParaRPr>
          </a:p>
          <a:p>
            <a:pPr indent="-342900" lvl="0" marL="457200" rtl="0">
              <a:spcBef>
                <a:spcPts val="1000"/>
              </a:spcBef>
              <a:spcAft>
                <a:spcPts val="1000"/>
              </a:spcAft>
              <a:buClr>
                <a:srgbClr val="2A528F"/>
              </a:buClr>
              <a:buSzPts val="1800"/>
              <a:buChar char="●"/>
            </a:pPr>
            <a:r>
              <a:rPr lang="en">
                <a:solidFill>
                  <a:srgbClr val="595959"/>
                </a:solidFill>
              </a:rPr>
              <a:t>Highest scoring candidates are aligned with full dynamic programming algorithm</a:t>
            </a:r>
            <a:endParaRPr b="1">
              <a:solidFill>
                <a:srgbClr val="595959"/>
              </a:solidFill>
              <a:latin typeface="Courier New"/>
              <a:ea typeface="Courier New"/>
              <a:cs typeface="Courier New"/>
              <a:sym typeface="Courier New"/>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Shape 96"/>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Outline</a:t>
            </a:r>
            <a:endParaRPr/>
          </a:p>
        </p:txBody>
      </p:sp>
      <p:sp>
        <p:nvSpPr>
          <p:cNvPr id="97" name="Shape 97"/>
          <p:cNvSpPr txBox="1"/>
          <p:nvPr>
            <p:ph idx="1" type="body"/>
          </p:nvPr>
        </p:nvSpPr>
        <p:spPr>
          <a:xfrm>
            <a:off x="94250" y="640775"/>
            <a:ext cx="8767800" cy="2241600"/>
          </a:xfrm>
          <a:prstGeom prst="rect">
            <a:avLst/>
          </a:prstGeom>
        </p:spPr>
        <p:txBody>
          <a:bodyPr anchorCtr="0" anchor="t" bIns="91425" lIns="91425" spcFirstLastPara="1" rIns="91425" wrap="square" tIns="91425">
            <a:noAutofit/>
          </a:bodyPr>
          <a:lstStyle/>
          <a:p>
            <a:pPr indent="0" lvl="0" marL="457200" rtl="0">
              <a:spcBef>
                <a:spcPts val="0"/>
              </a:spcBef>
              <a:spcAft>
                <a:spcPts val="0"/>
              </a:spcAft>
              <a:buNone/>
            </a:pPr>
            <a:r>
              <a:rPr lang="en" sz="1600">
                <a:solidFill>
                  <a:srgbClr val="999999"/>
                </a:solidFill>
              </a:rPr>
              <a:t>Utilities of Sequence Alignments</a:t>
            </a:r>
            <a:endParaRPr sz="1600">
              <a:solidFill>
                <a:srgbClr val="999999"/>
              </a:solidFill>
            </a:endParaRPr>
          </a:p>
          <a:p>
            <a:pPr indent="0" lvl="0" marL="457200" rtl="0">
              <a:spcBef>
                <a:spcPts val="0"/>
              </a:spcBef>
              <a:spcAft>
                <a:spcPts val="0"/>
              </a:spcAft>
              <a:buNone/>
            </a:pPr>
            <a:r>
              <a:rPr lang="en" sz="1600"/>
              <a:t>Pairwise Alignment Algorithms</a:t>
            </a:r>
            <a:endParaRPr sz="1600"/>
          </a:p>
          <a:p>
            <a:pPr indent="0" lvl="0" marL="914400" rtl="0">
              <a:spcBef>
                <a:spcPts val="0"/>
              </a:spcBef>
              <a:spcAft>
                <a:spcPts val="0"/>
              </a:spcAft>
              <a:buNone/>
            </a:pPr>
            <a:r>
              <a:rPr lang="en" sz="1600">
                <a:solidFill>
                  <a:srgbClr val="999999"/>
                </a:solidFill>
              </a:rPr>
              <a:t>Pairwise Alignment</a:t>
            </a:r>
            <a:endParaRPr sz="1600">
              <a:solidFill>
                <a:srgbClr val="999999"/>
              </a:solidFill>
            </a:endParaRPr>
          </a:p>
          <a:p>
            <a:pPr indent="0" lvl="0" marL="914400" rtl="0">
              <a:spcBef>
                <a:spcPts val="0"/>
              </a:spcBef>
              <a:spcAft>
                <a:spcPts val="0"/>
              </a:spcAft>
              <a:buNone/>
            </a:pPr>
            <a:r>
              <a:rPr lang="en" sz="1600">
                <a:solidFill>
                  <a:srgbClr val="999999"/>
                </a:solidFill>
              </a:rPr>
              <a:t>Example of Substitution Matrices</a:t>
            </a:r>
            <a:endParaRPr sz="1600">
              <a:solidFill>
                <a:srgbClr val="999999"/>
              </a:solidFill>
            </a:endParaRPr>
          </a:p>
          <a:p>
            <a:pPr indent="0" lvl="0" marL="914400" rtl="0">
              <a:spcBef>
                <a:spcPts val="0"/>
              </a:spcBef>
              <a:spcAft>
                <a:spcPts val="0"/>
              </a:spcAft>
              <a:buNone/>
            </a:pPr>
            <a:r>
              <a:rPr lang="en" sz="1600">
                <a:solidFill>
                  <a:srgbClr val="999999"/>
                </a:solidFill>
              </a:rPr>
              <a:t>Global Alignment</a:t>
            </a:r>
            <a:endParaRPr sz="1600">
              <a:solidFill>
                <a:srgbClr val="999999"/>
              </a:solidFill>
            </a:endParaRPr>
          </a:p>
          <a:p>
            <a:pPr indent="0" lvl="0" marL="914400" rtl="0">
              <a:spcBef>
                <a:spcPts val="0"/>
              </a:spcBef>
              <a:spcAft>
                <a:spcPts val="0"/>
              </a:spcAft>
              <a:buNone/>
            </a:pPr>
            <a:r>
              <a:rPr lang="en" sz="1600">
                <a:solidFill>
                  <a:srgbClr val="999999"/>
                </a:solidFill>
              </a:rPr>
              <a:t>Local Alignment</a:t>
            </a:r>
            <a:endParaRPr sz="1600">
              <a:solidFill>
                <a:srgbClr val="999999"/>
              </a:solidFill>
            </a:endParaRPr>
          </a:p>
          <a:p>
            <a:pPr indent="0" lvl="0" marL="914400" rtl="0">
              <a:spcBef>
                <a:spcPts val="0"/>
              </a:spcBef>
              <a:spcAft>
                <a:spcPts val="0"/>
              </a:spcAft>
              <a:buNone/>
            </a:pPr>
            <a:r>
              <a:rPr lang="en" sz="1600">
                <a:solidFill>
                  <a:srgbClr val="999999"/>
                </a:solidFill>
              </a:rPr>
              <a:t>Other Alignments</a:t>
            </a:r>
            <a:endParaRPr sz="1600">
              <a:solidFill>
                <a:srgbClr val="999999"/>
              </a:solidFill>
            </a:endParaRPr>
          </a:p>
          <a:p>
            <a:pPr indent="0" lvl="0" marL="457200" rtl="0">
              <a:spcBef>
                <a:spcPts val="0"/>
              </a:spcBef>
              <a:spcAft>
                <a:spcPts val="0"/>
              </a:spcAft>
              <a:buNone/>
            </a:pPr>
            <a:r>
              <a:rPr lang="en" sz="1600">
                <a:solidFill>
                  <a:srgbClr val="999999"/>
                </a:solidFill>
              </a:rPr>
              <a:t>Sequence Similarity Searching</a:t>
            </a:r>
            <a:endParaRPr sz="1600">
              <a:solidFill>
                <a:srgbClr val="999999"/>
              </a:solidFill>
            </a:endParaRPr>
          </a:p>
          <a:p>
            <a:pPr indent="457200" lvl="0" marL="457200" rtl="0">
              <a:spcBef>
                <a:spcPts val="0"/>
              </a:spcBef>
              <a:spcAft>
                <a:spcPts val="0"/>
              </a:spcAft>
              <a:buNone/>
            </a:pPr>
            <a:r>
              <a:rPr lang="en" sz="1600">
                <a:solidFill>
                  <a:srgbClr val="999999"/>
                </a:solidFill>
              </a:rPr>
              <a:t>Background</a:t>
            </a:r>
            <a:endParaRPr sz="1600">
              <a:solidFill>
                <a:srgbClr val="999999"/>
              </a:solidFill>
            </a:endParaRPr>
          </a:p>
          <a:p>
            <a:pPr indent="0" lvl="0" marL="914400" rtl="0">
              <a:spcBef>
                <a:spcPts val="0"/>
              </a:spcBef>
              <a:spcAft>
                <a:spcPts val="0"/>
              </a:spcAft>
              <a:buNone/>
            </a:pPr>
            <a:r>
              <a:rPr lang="en" sz="1600">
                <a:solidFill>
                  <a:srgbClr val="999999"/>
                </a:solidFill>
              </a:rPr>
              <a:t>SSearch</a:t>
            </a:r>
            <a:endParaRPr sz="1600">
              <a:solidFill>
                <a:srgbClr val="999999"/>
              </a:solidFill>
            </a:endParaRPr>
          </a:p>
          <a:p>
            <a:pPr indent="0" lvl="0" marL="914400" rtl="0">
              <a:spcBef>
                <a:spcPts val="0"/>
              </a:spcBef>
              <a:spcAft>
                <a:spcPts val="0"/>
              </a:spcAft>
              <a:buNone/>
            </a:pPr>
            <a:r>
              <a:rPr lang="en" sz="1600">
                <a:solidFill>
                  <a:srgbClr val="999999"/>
                </a:solidFill>
              </a:rPr>
              <a:t>BLAST</a:t>
            </a:r>
            <a:endParaRPr sz="1600">
              <a:solidFill>
                <a:srgbClr val="999999"/>
              </a:solidFill>
            </a:endParaRPr>
          </a:p>
          <a:p>
            <a:pPr indent="457200" lvl="0" marL="457200" rtl="0">
              <a:spcBef>
                <a:spcPts val="0"/>
              </a:spcBef>
              <a:spcAft>
                <a:spcPts val="0"/>
              </a:spcAft>
              <a:buNone/>
            </a:pPr>
            <a:r>
              <a:rPr lang="en" sz="1600">
                <a:solidFill>
                  <a:srgbClr val="999999"/>
                </a:solidFill>
              </a:rPr>
              <a:t>FASTA</a:t>
            </a:r>
            <a:endParaRPr sz="1600">
              <a:solidFill>
                <a:srgbClr val="999999"/>
              </a:solidFill>
            </a:endParaRPr>
          </a:p>
          <a:p>
            <a:pPr indent="0" lvl="0" marL="457200" rtl="0">
              <a:spcBef>
                <a:spcPts val="0"/>
              </a:spcBef>
              <a:spcAft>
                <a:spcPts val="0"/>
              </a:spcAft>
              <a:buNone/>
            </a:pPr>
            <a:r>
              <a:rPr lang="en" sz="1600">
                <a:solidFill>
                  <a:srgbClr val="999999"/>
                </a:solidFill>
              </a:rPr>
              <a:t>Software</a:t>
            </a:r>
            <a:endParaRPr sz="1600">
              <a:solidFill>
                <a:srgbClr val="999999"/>
              </a:solidFill>
            </a:endParaRPr>
          </a:p>
          <a:p>
            <a:pPr indent="0" lvl="0" marL="457200" rtl="0">
              <a:spcBef>
                <a:spcPts val="0"/>
              </a:spcBef>
              <a:spcAft>
                <a:spcPts val="0"/>
              </a:spcAft>
              <a:buNone/>
            </a:pPr>
            <a:r>
              <a:rPr lang="en" sz="1600">
                <a:solidFill>
                  <a:srgbClr val="999999"/>
                </a:solidFill>
              </a:rPr>
              <a:t>Homework</a:t>
            </a:r>
            <a:endParaRPr sz="1600">
              <a:solidFill>
                <a:srgbClr val="999999"/>
              </a:solidFill>
            </a:endParaRPr>
          </a:p>
          <a:p>
            <a:pPr indent="0" lvl="0" marL="457200" rtl="0">
              <a:spcBef>
                <a:spcPts val="0"/>
              </a:spcBef>
              <a:spcAft>
                <a:spcPts val="0"/>
              </a:spcAft>
              <a:buNone/>
            </a:pPr>
            <a:r>
              <a:rPr lang="en" sz="1600">
                <a:solidFill>
                  <a:srgbClr val="999999"/>
                </a:solidFill>
              </a:rPr>
              <a:t>References</a:t>
            </a:r>
            <a:endParaRPr sz="1600">
              <a:solidFill>
                <a:srgbClr val="999999"/>
              </a:solidFill>
            </a:endParaRPr>
          </a:p>
          <a:p>
            <a:pPr indent="-342900" lvl="0" marL="457200" rtl="0">
              <a:spcBef>
                <a:spcPts val="0"/>
              </a:spcBef>
              <a:spcAft>
                <a:spcPts val="1000"/>
              </a:spcAft>
              <a:buClr>
                <a:srgbClr val="999999"/>
              </a:buClr>
              <a:buSzPts val="1800"/>
              <a:buChar char=" "/>
            </a:pPr>
            <a:r>
              <a:t/>
            </a:r>
            <a:endParaRPr>
              <a:solidFill>
                <a:srgbClr val="999999"/>
              </a:solidFill>
            </a:endParaRPr>
          </a:p>
        </p:txBody>
      </p:sp>
      <p:sp>
        <p:nvSpPr>
          <p:cNvPr id="98" name="Shape 9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6" name="Shape 626"/>
        <p:cNvGrpSpPr/>
        <p:nvPr/>
      </p:nvGrpSpPr>
      <p:grpSpPr>
        <a:xfrm>
          <a:off x="0" y="0"/>
          <a:ext cx="0" cy="0"/>
          <a:chOff x="0" y="0"/>
          <a:chExt cx="0" cy="0"/>
        </a:xfrm>
      </p:grpSpPr>
      <p:sp>
        <p:nvSpPr>
          <p:cNvPr id="627" name="Shape 627"/>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Outline</a:t>
            </a:r>
            <a:endParaRPr/>
          </a:p>
        </p:txBody>
      </p:sp>
      <p:sp>
        <p:nvSpPr>
          <p:cNvPr id="628" name="Shape 628"/>
          <p:cNvSpPr txBox="1"/>
          <p:nvPr>
            <p:ph idx="1" type="body"/>
          </p:nvPr>
        </p:nvSpPr>
        <p:spPr>
          <a:xfrm>
            <a:off x="94250" y="640775"/>
            <a:ext cx="8767800" cy="2241600"/>
          </a:xfrm>
          <a:prstGeom prst="rect">
            <a:avLst/>
          </a:prstGeom>
        </p:spPr>
        <p:txBody>
          <a:bodyPr anchorCtr="0" anchor="t" bIns="91425" lIns="91425" spcFirstLastPara="1" rIns="91425" wrap="square" tIns="91425">
            <a:noAutofit/>
          </a:bodyPr>
          <a:lstStyle/>
          <a:p>
            <a:pPr indent="0" lvl="0" marL="457200" rtl="0">
              <a:spcBef>
                <a:spcPts val="0"/>
              </a:spcBef>
              <a:spcAft>
                <a:spcPts val="0"/>
              </a:spcAft>
              <a:buNone/>
            </a:pPr>
            <a:r>
              <a:rPr lang="en" sz="1600">
                <a:solidFill>
                  <a:srgbClr val="999999"/>
                </a:solidFill>
              </a:rPr>
              <a:t>Utilities of Sequence Alignments</a:t>
            </a:r>
            <a:endParaRPr sz="1600">
              <a:solidFill>
                <a:srgbClr val="999999"/>
              </a:solidFill>
            </a:endParaRPr>
          </a:p>
          <a:p>
            <a:pPr indent="0" lvl="0" marL="457200" rtl="0">
              <a:spcBef>
                <a:spcPts val="0"/>
              </a:spcBef>
              <a:spcAft>
                <a:spcPts val="0"/>
              </a:spcAft>
              <a:buNone/>
            </a:pPr>
            <a:r>
              <a:rPr lang="en" sz="1600">
                <a:solidFill>
                  <a:srgbClr val="999999"/>
                </a:solidFill>
              </a:rPr>
              <a:t>Pairwise Alignment Algorithms</a:t>
            </a:r>
            <a:endParaRPr sz="1600">
              <a:solidFill>
                <a:srgbClr val="999999"/>
              </a:solidFill>
            </a:endParaRPr>
          </a:p>
          <a:p>
            <a:pPr indent="0" lvl="0" marL="914400" rtl="0">
              <a:spcBef>
                <a:spcPts val="0"/>
              </a:spcBef>
              <a:spcAft>
                <a:spcPts val="0"/>
              </a:spcAft>
              <a:buNone/>
            </a:pPr>
            <a:r>
              <a:rPr lang="en" sz="1600">
                <a:solidFill>
                  <a:srgbClr val="999999"/>
                </a:solidFill>
              </a:rPr>
              <a:t>Pairwise Alignment</a:t>
            </a:r>
            <a:endParaRPr sz="1600">
              <a:solidFill>
                <a:srgbClr val="999999"/>
              </a:solidFill>
            </a:endParaRPr>
          </a:p>
          <a:p>
            <a:pPr indent="0" lvl="0" marL="914400" rtl="0">
              <a:spcBef>
                <a:spcPts val="0"/>
              </a:spcBef>
              <a:spcAft>
                <a:spcPts val="0"/>
              </a:spcAft>
              <a:buNone/>
            </a:pPr>
            <a:r>
              <a:rPr lang="en" sz="1600">
                <a:solidFill>
                  <a:srgbClr val="999999"/>
                </a:solidFill>
              </a:rPr>
              <a:t>Example of Substitution Matrices</a:t>
            </a:r>
            <a:endParaRPr sz="1600">
              <a:solidFill>
                <a:srgbClr val="999999"/>
              </a:solidFill>
            </a:endParaRPr>
          </a:p>
          <a:p>
            <a:pPr indent="0" lvl="0" marL="914400" rtl="0">
              <a:spcBef>
                <a:spcPts val="0"/>
              </a:spcBef>
              <a:spcAft>
                <a:spcPts val="0"/>
              </a:spcAft>
              <a:buNone/>
            </a:pPr>
            <a:r>
              <a:rPr lang="en" sz="1600">
                <a:solidFill>
                  <a:srgbClr val="999999"/>
                </a:solidFill>
              </a:rPr>
              <a:t>Global Alignment</a:t>
            </a:r>
            <a:endParaRPr sz="1600">
              <a:solidFill>
                <a:srgbClr val="999999"/>
              </a:solidFill>
            </a:endParaRPr>
          </a:p>
          <a:p>
            <a:pPr indent="0" lvl="0" marL="914400" rtl="0">
              <a:spcBef>
                <a:spcPts val="0"/>
              </a:spcBef>
              <a:spcAft>
                <a:spcPts val="0"/>
              </a:spcAft>
              <a:buNone/>
            </a:pPr>
            <a:r>
              <a:rPr lang="en" sz="1600">
                <a:solidFill>
                  <a:srgbClr val="999999"/>
                </a:solidFill>
              </a:rPr>
              <a:t>Local Alignment</a:t>
            </a:r>
            <a:endParaRPr sz="1600">
              <a:solidFill>
                <a:srgbClr val="999999"/>
              </a:solidFill>
            </a:endParaRPr>
          </a:p>
          <a:p>
            <a:pPr indent="0" lvl="0" marL="914400" rtl="0">
              <a:spcBef>
                <a:spcPts val="0"/>
              </a:spcBef>
              <a:spcAft>
                <a:spcPts val="0"/>
              </a:spcAft>
              <a:buNone/>
            </a:pPr>
            <a:r>
              <a:rPr lang="en" sz="1600">
                <a:solidFill>
                  <a:srgbClr val="999999"/>
                </a:solidFill>
              </a:rPr>
              <a:t>Other Alignments</a:t>
            </a:r>
            <a:endParaRPr sz="1600">
              <a:solidFill>
                <a:srgbClr val="999999"/>
              </a:solidFill>
            </a:endParaRPr>
          </a:p>
          <a:p>
            <a:pPr indent="0" lvl="0" marL="457200" rtl="0">
              <a:spcBef>
                <a:spcPts val="0"/>
              </a:spcBef>
              <a:spcAft>
                <a:spcPts val="0"/>
              </a:spcAft>
              <a:buNone/>
            </a:pPr>
            <a:r>
              <a:rPr lang="en" sz="1600">
                <a:solidFill>
                  <a:srgbClr val="999999"/>
                </a:solidFill>
              </a:rPr>
              <a:t>Sequence Similarity Searching</a:t>
            </a:r>
            <a:endParaRPr sz="1600">
              <a:solidFill>
                <a:srgbClr val="999999"/>
              </a:solidFill>
            </a:endParaRPr>
          </a:p>
          <a:p>
            <a:pPr indent="457200" lvl="0" marL="457200" rtl="0">
              <a:spcBef>
                <a:spcPts val="0"/>
              </a:spcBef>
              <a:spcAft>
                <a:spcPts val="0"/>
              </a:spcAft>
              <a:buNone/>
            </a:pPr>
            <a:r>
              <a:rPr lang="en" sz="1600">
                <a:solidFill>
                  <a:srgbClr val="999999"/>
                </a:solidFill>
              </a:rPr>
              <a:t>Background</a:t>
            </a:r>
            <a:endParaRPr sz="1600">
              <a:solidFill>
                <a:srgbClr val="999999"/>
              </a:solidFill>
            </a:endParaRPr>
          </a:p>
          <a:p>
            <a:pPr indent="0" lvl="0" marL="914400" rtl="0">
              <a:spcBef>
                <a:spcPts val="0"/>
              </a:spcBef>
              <a:spcAft>
                <a:spcPts val="0"/>
              </a:spcAft>
              <a:buNone/>
            </a:pPr>
            <a:r>
              <a:rPr lang="en" sz="1600">
                <a:solidFill>
                  <a:srgbClr val="999999"/>
                </a:solidFill>
              </a:rPr>
              <a:t>SSearch</a:t>
            </a:r>
            <a:endParaRPr sz="1600">
              <a:solidFill>
                <a:srgbClr val="999999"/>
              </a:solidFill>
            </a:endParaRPr>
          </a:p>
          <a:p>
            <a:pPr indent="0" lvl="0" marL="914400" rtl="0">
              <a:spcBef>
                <a:spcPts val="0"/>
              </a:spcBef>
              <a:spcAft>
                <a:spcPts val="0"/>
              </a:spcAft>
              <a:buNone/>
            </a:pPr>
            <a:r>
              <a:rPr lang="en" sz="1600">
                <a:solidFill>
                  <a:srgbClr val="999999"/>
                </a:solidFill>
              </a:rPr>
              <a:t>BLAST</a:t>
            </a:r>
            <a:endParaRPr sz="1600">
              <a:solidFill>
                <a:srgbClr val="999999"/>
              </a:solidFill>
            </a:endParaRPr>
          </a:p>
          <a:p>
            <a:pPr indent="457200" lvl="0" marL="457200" rtl="0">
              <a:spcBef>
                <a:spcPts val="0"/>
              </a:spcBef>
              <a:spcAft>
                <a:spcPts val="0"/>
              </a:spcAft>
              <a:buNone/>
            </a:pPr>
            <a:r>
              <a:rPr lang="en" sz="1600">
                <a:solidFill>
                  <a:srgbClr val="999999"/>
                </a:solidFill>
              </a:rPr>
              <a:t>FASTA</a:t>
            </a:r>
            <a:endParaRPr sz="1600">
              <a:solidFill>
                <a:srgbClr val="999999"/>
              </a:solidFill>
            </a:endParaRPr>
          </a:p>
          <a:p>
            <a:pPr indent="0" lvl="0" marL="457200" rtl="0">
              <a:spcBef>
                <a:spcPts val="0"/>
              </a:spcBef>
              <a:spcAft>
                <a:spcPts val="0"/>
              </a:spcAft>
              <a:buNone/>
            </a:pPr>
            <a:r>
              <a:rPr lang="en" sz="1600"/>
              <a:t>Software</a:t>
            </a:r>
            <a:endParaRPr sz="1600"/>
          </a:p>
          <a:p>
            <a:pPr indent="0" lvl="0" marL="457200" rtl="0">
              <a:spcBef>
                <a:spcPts val="0"/>
              </a:spcBef>
              <a:spcAft>
                <a:spcPts val="0"/>
              </a:spcAft>
              <a:buNone/>
            </a:pPr>
            <a:r>
              <a:rPr lang="en" sz="1600">
                <a:solidFill>
                  <a:srgbClr val="999999"/>
                </a:solidFill>
              </a:rPr>
              <a:t>Homework</a:t>
            </a:r>
            <a:endParaRPr sz="1600">
              <a:solidFill>
                <a:srgbClr val="999999"/>
              </a:solidFill>
            </a:endParaRPr>
          </a:p>
          <a:p>
            <a:pPr indent="0" lvl="0" marL="457200" rtl="0">
              <a:spcBef>
                <a:spcPts val="0"/>
              </a:spcBef>
              <a:spcAft>
                <a:spcPts val="0"/>
              </a:spcAft>
              <a:buNone/>
            </a:pPr>
            <a:r>
              <a:rPr lang="en" sz="1600">
                <a:solidFill>
                  <a:srgbClr val="999999"/>
                </a:solidFill>
              </a:rPr>
              <a:t>References</a:t>
            </a:r>
            <a:endParaRPr sz="1600">
              <a:solidFill>
                <a:srgbClr val="999999"/>
              </a:solidFill>
            </a:endParaRPr>
          </a:p>
          <a:p>
            <a:pPr indent="-342900" lvl="0" marL="457200" rtl="0">
              <a:spcBef>
                <a:spcPts val="0"/>
              </a:spcBef>
              <a:spcAft>
                <a:spcPts val="1000"/>
              </a:spcAft>
              <a:buClr>
                <a:srgbClr val="999999"/>
              </a:buClr>
              <a:buSzPts val="1800"/>
              <a:buChar char=" "/>
            </a:pPr>
            <a:r>
              <a:t/>
            </a:r>
            <a:endParaRPr>
              <a:solidFill>
                <a:srgbClr val="999999"/>
              </a:solidFill>
            </a:endParaRPr>
          </a:p>
        </p:txBody>
      </p:sp>
      <p:sp>
        <p:nvSpPr>
          <p:cNvPr id="629" name="Shape 62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3" name="Shape 633"/>
        <p:cNvGrpSpPr/>
        <p:nvPr/>
      </p:nvGrpSpPr>
      <p:grpSpPr>
        <a:xfrm>
          <a:off x="0" y="0"/>
          <a:ext cx="0" cy="0"/>
          <a:chOff x="0" y="0"/>
          <a:chExt cx="0" cy="0"/>
        </a:xfrm>
      </p:grpSpPr>
      <p:sp>
        <p:nvSpPr>
          <p:cNvPr id="634" name="Shape 634"/>
          <p:cNvSpPr txBox="1"/>
          <p:nvPr>
            <p:ph type="title"/>
          </p:nvPr>
        </p:nvSpPr>
        <p:spPr>
          <a:xfrm>
            <a:off x="235500" y="64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Selected Software</a:t>
            </a:r>
            <a:endParaRPr/>
          </a:p>
        </p:txBody>
      </p:sp>
      <p:sp>
        <p:nvSpPr>
          <p:cNvPr id="635" name="Shape 63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636" name="Shape 636"/>
          <p:cNvSpPr txBox="1"/>
          <p:nvPr>
            <p:ph idx="1" type="body"/>
          </p:nvPr>
        </p:nvSpPr>
        <p:spPr>
          <a:xfrm>
            <a:off x="322850" y="716975"/>
            <a:ext cx="86403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2A528F"/>
                </a:solidFill>
              </a:rPr>
              <a:t>Pairwise Alignment Programs</a:t>
            </a:r>
            <a:endParaRPr>
              <a:solidFill>
                <a:srgbClr val="2A528F"/>
              </a:solidFill>
            </a:endParaRPr>
          </a:p>
          <a:p>
            <a:pPr indent="-342900" lvl="0" marL="914400" rtl="0">
              <a:spcBef>
                <a:spcPts val="1000"/>
              </a:spcBef>
              <a:spcAft>
                <a:spcPts val="0"/>
              </a:spcAft>
              <a:buClr>
                <a:srgbClr val="2A528F"/>
              </a:buClr>
              <a:buSzPts val="1800"/>
              <a:buChar char="●"/>
            </a:pPr>
            <a:r>
              <a:rPr lang="en">
                <a:solidFill>
                  <a:srgbClr val="595959"/>
                </a:solidFill>
              </a:rPr>
              <a:t>Smith-Waterman local alignment: </a:t>
            </a:r>
            <a:r>
              <a:rPr lang="en" u="sng">
                <a:solidFill>
                  <a:schemeClr val="hlink"/>
                </a:solidFill>
                <a:hlinkClick r:id="rId3"/>
              </a:rPr>
              <a:t>WATER (EMBOSS)</a:t>
            </a:r>
            <a:endParaRPr>
              <a:solidFill>
                <a:srgbClr val="595959"/>
              </a:solidFill>
            </a:endParaRPr>
          </a:p>
          <a:p>
            <a:pPr indent="-342900" lvl="0" marL="914400" rtl="0">
              <a:spcBef>
                <a:spcPts val="0"/>
              </a:spcBef>
              <a:spcAft>
                <a:spcPts val="0"/>
              </a:spcAft>
              <a:buClr>
                <a:srgbClr val="2A528F"/>
              </a:buClr>
              <a:buSzPts val="1800"/>
              <a:buChar char="●"/>
            </a:pPr>
            <a:r>
              <a:rPr lang="en">
                <a:solidFill>
                  <a:srgbClr val="595959"/>
                </a:solidFill>
              </a:rPr>
              <a:t>BLAST-like local alignments: </a:t>
            </a:r>
            <a:r>
              <a:rPr lang="en" u="sng">
                <a:solidFill>
                  <a:schemeClr val="hlink"/>
                </a:solidFill>
                <a:hlinkClick r:id="rId4"/>
              </a:rPr>
              <a:t>BLAST2</a:t>
            </a:r>
            <a:endParaRPr>
              <a:solidFill>
                <a:srgbClr val="595959"/>
              </a:solidFill>
            </a:endParaRPr>
          </a:p>
          <a:p>
            <a:pPr indent="-342900" lvl="0" marL="914400" rtl="0">
              <a:spcBef>
                <a:spcPts val="0"/>
              </a:spcBef>
              <a:spcAft>
                <a:spcPts val="0"/>
              </a:spcAft>
              <a:buClr>
                <a:srgbClr val="2A528F"/>
              </a:buClr>
              <a:buSzPts val="1800"/>
              <a:buChar char="●"/>
            </a:pPr>
            <a:r>
              <a:rPr lang="en">
                <a:solidFill>
                  <a:srgbClr val="595959"/>
                </a:solidFill>
              </a:rPr>
              <a:t>Global alignments: </a:t>
            </a:r>
            <a:r>
              <a:rPr lang="en" u="sng">
                <a:solidFill>
                  <a:schemeClr val="hlink"/>
                </a:solidFill>
                <a:hlinkClick r:id="rId5"/>
              </a:rPr>
              <a:t>NEEDLE (EMBOSS)</a:t>
            </a:r>
            <a:endParaRPr>
              <a:solidFill>
                <a:srgbClr val="595959"/>
              </a:solidFill>
            </a:endParaRPr>
          </a:p>
          <a:p>
            <a:pPr indent="-342900" lvl="0" marL="914400" rtl="0">
              <a:spcBef>
                <a:spcPts val="0"/>
              </a:spcBef>
              <a:spcAft>
                <a:spcPts val="0"/>
              </a:spcAft>
              <a:buClr>
                <a:srgbClr val="2A528F"/>
              </a:buClr>
              <a:buSzPts val="1800"/>
              <a:buChar char="●"/>
            </a:pPr>
            <a:r>
              <a:rPr lang="en">
                <a:solidFill>
                  <a:srgbClr val="595959"/>
                </a:solidFill>
              </a:rPr>
              <a:t>...</a:t>
            </a:r>
            <a:endParaRPr>
              <a:solidFill>
                <a:srgbClr val="595959"/>
              </a:solidFill>
            </a:endParaRPr>
          </a:p>
          <a:p>
            <a:pPr indent="0" lvl="0" marL="0" rtl="0">
              <a:spcBef>
                <a:spcPts val="1000"/>
              </a:spcBef>
              <a:spcAft>
                <a:spcPts val="0"/>
              </a:spcAft>
              <a:buNone/>
            </a:pPr>
            <a:r>
              <a:rPr lang="en">
                <a:solidFill>
                  <a:srgbClr val="2A528F"/>
                </a:solidFill>
              </a:rPr>
              <a:t>Sequence Similarity Search Programs</a:t>
            </a:r>
            <a:endParaRPr>
              <a:solidFill>
                <a:srgbClr val="2A528F"/>
              </a:solidFill>
            </a:endParaRPr>
          </a:p>
          <a:p>
            <a:pPr indent="-342900" lvl="0" marL="914400" rtl="0">
              <a:spcBef>
                <a:spcPts val="1000"/>
              </a:spcBef>
              <a:spcAft>
                <a:spcPts val="0"/>
              </a:spcAft>
              <a:buClr>
                <a:srgbClr val="2A528F"/>
              </a:buClr>
              <a:buSzPts val="1800"/>
              <a:buChar char="●"/>
            </a:pPr>
            <a:r>
              <a:rPr lang="en">
                <a:solidFill>
                  <a:srgbClr val="595959"/>
                </a:solidFill>
              </a:rPr>
              <a:t>BLAST and its variants: </a:t>
            </a:r>
            <a:r>
              <a:rPr lang="en" u="sng">
                <a:solidFill>
                  <a:schemeClr val="hlink"/>
                </a:solidFill>
                <a:hlinkClick r:id="rId6"/>
              </a:rPr>
              <a:t>online</a:t>
            </a:r>
            <a:r>
              <a:rPr lang="en">
                <a:solidFill>
                  <a:srgbClr val="595959"/>
                </a:solidFill>
              </a:rPr>
              <a:t> and </a:t>
            </a:r>
            <a:r>
              <a:rPr lang="en" u="sng">
                <a:solidFill>
                  <a:schemeClr val="hlink"/>
                </a:solidFill>
                <a:hlinkClick r:id="rId7"/>
              </a:rPr>
              <a:t>download</a:t>
            </a:r>
            <a:endParaRPr>
              <a:solidFill>
                <a:srgbClr val="595959"/>
              </a:solidFill>
            </a:endParaRPr>
          </a:p>
          <a:p>
            <a:pPr indent="-342900" lvl="0" marL="914400" rtl="0">
              <a:spcBef>
                <a:spcPts val="0"/>
              </a:spcBef>
              <a:spcAft>
                <a:spcPts val="0"/>
              </a:spcAft>
              <a:buClr>
                <a:srgbClr val="2A528F"/>
              </a:buClr>
              <a:buSzPts val="1800"/>
              <a:buChar char="●"/>
            </a:pPr>
            <a:r>
              <a:rPr lang="en" u="sng">
                <a:solidFill>
                  <a:schemeClr val="hlink"/>
                </a:solidFill>
                <a:hlinkClick r:id="rId8"/>
              </a:rPr>
              <a:t>SSearch</a:t>
            </a:r>
            <a:endParaRPr>
              <a:solidFill>
                <a:srgbClr val="595959"/>
              </a:solidFill>
            </a:endParaRPr>
          </a:p>
          <a:p>
            <a:pPr indent="-342900" lvl="0" marL="914400" rtl="0">
              <a:spcBef>
                <a:spcPts val="0"/>
              </a:spcBef>
              <a:spcAft>
                <a:spcPts val="0"/>
              </a:spcAft>
              <a:buClr>
                <a:srgbClr val="2A528F"/>
              </a:buClr>
              <a:buSzPts val="1800"/>
              <a:buChar char="●"/>
            </a:pPr>
            <a:r>
              <a:rPr lang="en" u="sng">
                <a:solidFill>
                  <a:schemeClr val="hlink"/>
                </a:solidFill>
                <a:hlinkClick r:id="rId9"/>
              </a:rPr>
              <a:t>FASTA</a:t>
            </a:r>
            <a:endParaRPr>
              <a:solidFill>
                <a:srgbClr val="595959"/>
              </a:solidFill>
            </a:endParaRPr>
          </a:p>
          <a:p>
            <a:pPr indent="-342900" lvl="0" marL="914400" rtl="0">
              <a:spcBef>
                <a:spcPts val="0"/>
              </a:spcBef>
              <a:spcAft>
                <a:spcPts val="0"/>
              </a:spcAft>
              <a:buClr>
                <a:srgbClr val="2A528F"/>
              </a:buClr>
              <a:buSzPts val="1800"/>
              <a:buChar char="●"/>
            </a:pPr>
            <a:r>
              <a:rPr lang="en">
                <a:solidFill>
                  <a:srgbClr val="595959"/>
                </a:solidFill>
              </a:rPr>
              <a:t>Short read alignment tools (various websites)</a:t>
            </a:r>
            <a:endParaRPr>
              <a:solidFill>
                <a:srgbClr val="595959"/>
              </a:solidFill>
            </a:endParaRPr>
          </a:p>
          <a:p>
            <a:pPr indent="-342900" lvl="0" marL="914400" rtl="0">
              <a:spcBef>
                <a:spcPts val="0"/>
              </a:spcBef>
              <a:spcAft>
                <a:spcPts val="0"/>
              </a:spcAft>
              <a:buClr>
                <a:srgbClr val="2A528F"/>
              </a:buClr>
              <a:buSzPts val="1800"/>
              <a:buChar char="●"/>
            </a:pPr>
            <a:r>
              <a:rPr lang="en">
                <a:solidFill>
                  <a:srgbClr val="595959"/>
                </a:solidFill>
              </a:rPr>
              <a:t>...</a:t>
            </a:r>
            <a:endParaRPr>
              <a:solidFill>
                <a:srgbClr val="595959"/>
              </a:solidFill>
            </a:endParaRPr>
          </a:p>
          <a:p>
            <a:pPr indent="0" lvl="0" marL="0" rtl="0">
              <a:spcBef>
                <a:spcPts val="0"/>
              </a:spcBef>
              <a:spcAft>
                <a:spcPts val="1000"/>
              </a:spcAft>
              <a:buNone/>
            </a:pPr>
            <a:r>
              <a:t/>
            </a:r>
            <a:endParaRPr>
              <a:solidFill>
                <a:srgbClr val="595959"/>
              </a:solidFill>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0" name="Shape 640"/>
        <p:cNvGrpSpPr/>
        <p:nvPr/>
      </p:nvGrpSpPr>
      <p:grpSpPr>
        <a:xfrm>
          <a:off x="0" y="0"/>
          <a:ext cx="0" cy="0"/>
          <a:chOff x="0" y="0"/>
          <a:chExt cx="0" cy="0"/>
        </a:xfrm>
      </p:grpSpPr>
      <p:sp>
        <p:nvSpPr>
          <p:cNvPr id="641" name="Shape 641"/>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Outline</a:t>
            </a:r>
            <a:endParaRPr/>
          </a:p>
        </p:txBody>
      </p:sp>
      <p:sp>
        <p:nvSpPr>
          <p:cNvPr id="642" name="Shape 642"/>
          <p:cNvSpPr txBox="1"/>
          <p:nvPr>
            <p:ph idx="1" type="body"/>
          </p:nvPr>
        </p:nvSpPr>
        <p:spPr>
          <a:xfrm>
            <a:off x="94250" y="640775"/>
            <a:ext cx="8767800" cy="2241600"/>
          </a:xfrm>
          <a:prstGeom prst="rect">
            <a:avLst/>
          </a:prstGeom>
        </p:spPr>
        <p:txBody>
          <a:bodyPr anchorCtr="0" anchor="t" bIns="91425" lIns="91425" spcFirstLastPara="1" rIns="91425" wrap="square" tIns="91425">
            <a:noAutofit/>
          </a:bodyPr>
          <a:lstStyle/>
          <a:p>
            <a:pPr indent="0" lvl="0" marL="457200" rtl="0">
              <a:spcBef>
                <a:spcPts val="0"/>
              </a:spcBef>
              <a:spcAft>
                <a:spcPts val="0"/>
              </a:spcAft>
              <a:buNone/>
            </a:pPr>
            <a:r>
              <a:rPr lang="en" sz="1600">
                <a:solidFill>
                  <a:srgbClr val="999999"/>
                </a:solidFill>
              </a:rPr>
              <a:t>Utilities of Sequence Alignments</a:t>
            </a:r>
            <a:endParaRPr sz="1600">
              <a:solidFill>
                <a:srgbClr val="999999"/>
              </a:solidFill>
            </a:endParaRPr>
          </a:p>
          <a:p>
            <a:pPr indent="0" lvl="0" marL="457200" rtl="0">
              <a:spcBef>
                <a:spcPts val="0"/>
              </a:spcBef>
              <a:spcAft>
                <a:spcPts val="0"/>
              </a:spcAft>
              <a:buNone/>
            </a:pPr>
            <a:r>
              <a:rPr lang="en" sz="1600">
                <a:solidFill>
                  <a:srgbClr val="999999"/>
                </a:solidFill>
              </a:rPr>
              <a:t>Pairwise Alignment Algorithms</a:t>
            </a:r>
            <a:endParaRPr sz="1600">
              <a:solidFill>
                <a:srgbClr val="999999"/>
              </a:solidFill>
            </a:endParaRPr>
          </a:p>
          <a:p>
            <a:pPr indent="0" lvl="0" marL="914400" rtl="0">
              <a:spcBef>
                <a:spcPts val="0"/>
              </a:spcBef>
              <a:spcAft>
                <a:spcPts val="0"/>
              </a:spcAft>
              <a:buNone/>
            </a:pPr>
            <a:r>
              <a:rPr lang="en" sz="1600">
                <a:solidFill>
                  <a:srgbClr val="999999"/>
                </a:solidFill>
              </a:rPr>
              <a:t>Pairwise Alignment</a:t>
            </a:r>
            <a:endParaRPr sz="1600">
              <a:solidFill>
                <a:srgbClr val="999999"/>
              </a:solidFill>
            </a:endParaRPr>
          </a:p>
          <a:p>
            <a:pPr indent="0" lvl="0" marL="914400" rtl="0">
              <a:spcBef>
                <a:spcPts val="0"/>
              </a:spcBef>
              <a:spcAft>
                <a:spcPts val="0"/>
              </a:spcAft>
              <a:buNone/>
            </a:pPr>
            <a:r>
              <a:rPr lang="en" sz="1600">
                <a:solidFill>
                  <a:srgbClr val="999999"/>
                </a:solidFill>
              </a:rPr>
              <a:t>Example of Substitution Matrices</a:t>
            </a:r>
            <a:endParaRPr sz="1600">
              <a:solidFill>
                <a:srgbClr val="999999"/>
              </a:solidFill>
            </a:endParaRPr>
          </a:p>
          <a:p>
            <a:pPr indent="0" lvl="0" marL="914400" rtl="0">
              <a:spcBef>
                <a:spcPts val="0"/>
              </a:spcBef>
              <a:spcAft>
                <a:spcPts val="0"/>
              </a:spcAft>
              <a:buNone/>
            </a:pPr>
            <a:r>
              <a:rPr lang="en" sz="1600">
                <a:solidFill>
                  <a:srgbClr val="999999"/>
                </a:solidFill>
              </a:rPr>
              <a:t>Global Alignment</a:t>
            </a:r>
            <a:endParaRPr sz="1600">
              <a:solidFill>
                <a:srgbClr val="999999"/>
              </a:solidFill>
            </a:endParaRPr>
          </a:p>
          <a:p>
            <a:pPr indent="0" lvl="0" marL="914400" rtl="0">
              <a:spcBef>
                <a:spcPts val="0"/>
              </a:spcBef>
              <a:spcAft>
                <a:spcPts val="0"/>
              </a:spcAft>
              <a:buNone/>
            </a:pPr>
            <a:r>
              <a:rPr lang="en" sz="1600">
                <a:solidFill>
                  <a:srgbClr val="999999"/>
                </a:solidFill>
              </a:rPr>
              <a:t>Local Alignment</a:t>
            </a:r>
            <a:endParaRPr sz="1600">
              <a:solidFill>
                <a:srgbClr val="999999"/>
              </a:solidFill>
            </a:endParaRPr>
          </a:p>
          <a:p>
            <a:pPr indent="0" lvl="0" marL="914400" rtl="0">
              <a:spcBef>
                <a:spcPts val="0"/>
              </a:spcBef>
              <a:spcAft>
                <a:spcPts val="0"/>
              </a:spcAft>
              <a:buNone/>
            </a:pPr>
            <a:r>
              <a:rPr lang="en" sz="1600">
                <a:solidFill>
                  <a:srgbClr val="999999"/>
                </a:solidFill>
              </a:rPr>
              <a:t>Other Alignments</a:t>
            </a:r>
            <a:endParaRPr sz="1600">
              <a:solidFill>
                <a:srgbClr val="999999"/>
              </a:solidFill>
            </a:endParaRPr>
          </a:p>
          <a:p>
            <a:pPr indent="0" lvl="0" marL="457200" rtl="0">
              <a:spcBef>
                <a:spcPts val="0"/>
              </a:spcBef>
              <a:spcAft>
                <a:spcPts val="0"/>
              </a:spcAft>
              <a:buNone/>
            </a:pPr>
            <a:r>
              <a:rPr lang="en" sz="1600">
                <a:solidFill>
                  <a:srgbClr val="999999"/>
                </a:solidFill>
              </a:rPr>
              <a:t>Sequence Similarity Searching</a:t>
            </a:r>
            <a:endParaRPr sz="1600">
              <a:solidFill>
                <a:srgbClr val="999999"/>
              </a:solidFill>
            </a:endParaRPr>
          </a:p>
          <a:p>
            <a:pPr indent="457200" lvl="0" marL="457200" rtl="0">
              <a:spcBef>
                <a:spcPts val="0"/>
              </a:spcBef>
              <a:spcAft>
                <a:spcPts val="0"/>
              </a:spcAft>
              <a:buNone/>
            </a:pPr>
            <a:r>
              <a:rPr lang="en" sz="1600">
                <a:solidFill>
                  <a:srgbClr val="999999"/>
                </a:solidFill>
              </a:rPr>
              <a:t>Background</a:t>
            </a:r>
            <a:endParaRPr sz="1600">
              <a:solidFill>
                <a:srgbClr val="999999"/>
              </a:solidFill>
            </a:endParaRPr>
          </a:p>
          <a:p>
            <a:pPr indent="0" lvl="0" marL="914400" rtl="0">
              <a:spcBef>
                <a:spcPts val="0"/>
              </a:spcBef>
              <a:spcAft>
                <a:spcPts val="0"/>
              </a:spcAft>
              <a:buNone/>
            </a:pPr>
            <a:r>
              <a:rPr lang="en" sz="1600">
                <a:solidFill>
                  <a:srgbClr val="999999"/>
                </a:solidFill>
              </a:rPr>
              <a:t>SSearch</a:t>
            </a:r>
            <a:endParaRPr sz="1600">
              <a:solidFill>
                <a:srgbClr val="999999"/>
              </a:solidFill>
            </a:endParaRPr>
          </a:p>
          <a:p>
            <a:pPr indent="0" lvl="0" marL="914400" rtl="0">
              <a:spcBef>
                <a:spcPts val="0"/>
              </a:spcBef>
              <a:spcAft>
                <a:spcPts val="0"/>
              </a:spcAft>
              <a:buNone/>
            </a:pPr>
            <a:r>
              <a:rPr lang="en" sz="1600">
                <a:solidFill>
                  <a:srgbClr val="999999"/>
                </a:solidFill>
              </a:rPr>
              <a:t>BLAST</a:t>
            </a:r>
            <a:endParaRPr sz="1600">
              <a:solidFill>
                <a:srgbClr val="999999"/>
              </a:solidFill>
            </a:endParaRPr>
          </a:p>
          <a:p>
            <a:pPr indent="457200" lvl="0" marL="457200" rtl="0">
              <a:spcBef>
                <a:spcPts val="0"/>
              </a:spcBef>
              <a:spcAft>
                <a:spcPts val="0"/>
              </a:spcAft>
              <a:buNone/>
            </a:pPr>
            <a:r>
              <a:rPr lang="en" sz="1600">
                <a:solidFill>
                  <a:srgbClr val="999999"/>
                </a:solidFill>
              </a:rPr>
              <a:t>FASTA</a:t>
            </a:r>
            <a:endParaRPr sz="1600">
              <a:solidFill>
                <a:srgbClr val="999999"/>
              </a:solidFill>
            </a:endParaRPr>
          </a:p>
          <a:p>
            <a:pPr indent="0" lvl="0" marL="457200" rtl="0">
              <a:spcBef>
                <a:spcPts val="0"/>
              </a:spcBef>
              <a:spcAft>
                <a:spcPts val="0"/>
              </a:spcAft>
              <a:buNone/>
            </a:pPr>
            <a:r>
              <a:rPr lang="en" sz="1600">
                <a:solidFill>
                  <a:srgbClr val="999999"/>
                </a:solidFill>
              </a:rPr>
              <a:t>Software</a:t>
            </a:r>
            <a:endParaRPr sz="1600">
              <a:solidFill>
                <a:srgbClr val="999999"/>
              </a:solidFill>
            </a:endParaRPr>
          </a:p>
          <a:p>
            <a:pPr indent="0" lvl="0" marL="457200" rtl="0">
              <a:spcBef>
                <a:spcPts val="0"/>
              </a:spcBef>
              <a:spcAft>
                <a:spcPts val="0"/>
              </a:spcAft>
              <a:buNone/>
            </a:pPr>
            <a:r>
              <a:rPr lang="en" sz="1600"/>
              <a:t>Homework</a:t>
            </a:r>
            <a:endParaRPr sz="1600"/>
          </a:p>
          <a:p>
            <a:pPr indent="0" lvl="0" marL="457200" rtl="0">
              <a:spcBef>
                <a:spcPts val="0"/>
              </a:spcBef>
              <a:spcAft>
                <a:spcPts val="0"/>
              </a:spcAft>
              <a:buNone/>
            </a:pPr>
            <a:r>
              <a:rPr lang="en" sz="1600">
                <a:solidFill>
                  <a:srgbClr val="999999"/>
                </a:solidFill>
              </a:rPr>
              <a:t>References</a:t>
            </a:r>
            <a:endParaRPr sz="1600">
              <a:solidFill>
                <a:srgbClr val="999999"/>
              </a:solidFill>
            </a:endParaRPr>
          </a:p>
          <a:p>
            <a:pPr indent="-342900" lvl="0" marL="457200" rtl="0">
              <a:spcBef>
                <a:spcPts val="0"/>
              </a:spcBef>
              <a:spcAft>
                <a:spcPts val="1000"/>
              </a:spcAft>
              <a:buClr>
                <a:srgbClr val="999999"/>
              </a:buClr>
              <a:buSzPts val="1800"/>
              <a:buChar char=" "/>
            </a:pPr>
            <a:r>
              <a:t/>
            </a:r>
            <a:endParaRPr>
              <a:solidFill>
                <a:srgbClr val="999999"/>
              </a:solidFill>
            </a:endParaRPr>
          </a:p>
        </p:txBody>
      </p:sp>
      <p:sp>
        <p:nvSpPr>
          <p:cNvPr id="643" name="Shape 64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7" name="Shape 647"/>
        <p:cNvGrpSpPr/>
        <p:nvPr/>
      </p:nvGrpSpPr>
      <p:grpSpPr>
        <a:xfrm>
          <a:off x="0" y="0"/>
          <a:ext cx="0" cy="0"/>
          <a:chOff x="0" y="0"/>
          <a:chExt cx="0" cy="0"/>
        </a:xfrm>
      </p:grpSpPr>
      <p:sp>
        <p:nvSpPr>
          <p:cNvPr id="648" name="Shape 648"/>
          <p:cNvSpPr txBox="1"/>
          <p:nvPr>
            <p:ph type="title"/>
          </p:nvPr>
        </p:nvSpPr>
        <p:spPr>
          <a:xfrm>
            <a:off x="235500" y="64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Homework</a:t>
            </a:r>
            <a:endParaRPr/>
          </a:p>
        </p:txBody>
      </p:sp>
      <p:sp>
        <p:nvSpPr>
          <p:cNvPr id="649" name="Shape 649"/>
          <p:cNvSpPr txBox="1"/>
          <p:nvPr>
            <p:ph idx="1" type="body"/>
          </p:nvPr>
        </p:nvSpPr>
        <p:spPr>
          <a:xfrm>
            <a:off x="340500" y="879050"/>
            <a:ext cx="84705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solidFill>
                <a:srgbClr val="2A528F"/>
              </a:solidFill>
            </a:endParaRPr>
          </a:p>
          <a:p>
            <a:pPr indent="0" lvl="0" marL="0" rtl="0" algn="ctr">
              <a:spcBef>
                <a:spcPts val="1000"/>
              </a:spcBef>
              <a:spcAft>
                <a:spcPts val="0"/>
              </a:spcAft>
              <a:buNone/>
            </a:pPr>
            <a:r>
              <a:t/>
            </a:r>
            <a:endParaRPr/>
          </a:p>
          <a:p>
            <a:pPr indent="0" lvl="0" marL="0" rtl="0" algn="ctr">
              <a:spcBef>
                <a:spcPts val="1000"/>
              </a:spcBef>
              <a:spcAft>
                <a:spcPts val="0"/>
              </a:spcAft>
              <a:buNone/>
            </a:pPr>
            <a:r>
              <a:t/>
            </a:r>
            <a:endParaRPr/>
          </a:p>
          <a:p>
            <a:pPr indent="0" lvl="0" marL="0" rtl="0" algn="ctr">
              <a:spcBef>
                <a:spcPts val="1000"/>
              </a:spcBef>
              <a:spcAft>
                <a:spcPts val="0"/>
              </a:spcAft>
              <a:buNone/>
            </a:pPr>
            <a:r>
              <a:rPr lang="en"/>
              <a:t>See HW4 </a:t>
            </a:r>
            <a:r>
              <a:rPr lang="en" u="sng">
                <a:solidFill>
                  <a:schemeClr val="hlink"/>
                </a:solidFill>
                <a:hlinkClick r:id="rId3"/>
              </a:rPr>
              <a:t>here</a:t>
            </a:r>
            <a:endParaRPr/>
          </a:p>
          <a:p>
            <a:pPr indent="0" lvl="0" marL="0" rtl="0">
              <a:spcBef>
                <a:spcPts val="1000"/>
              </a:spcBef>
              <a:spcAft>
                <a:spcPts val="1000"/>
              </a:spcAft>
              <a:buNone/>
            </a:pPr>
            <a:r>
              <a:t/>
            </a:r>
            <a:endParaRPr/>
          </a:p>
        </p:txBody>
      </p:sp>
      <p:sp>
        <p:nvSpPr>
          <p:cNvPr id="650" name="Shape 65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4" name="Shape 654"/>
        <p:cNvGrpSpPr/>
        <p:nvPr/>
      </p:nvGrpSpPr>
      <p:grpSpPr>
        <a:xfrm>
          <a:off x="0" y="0"/>
          <a:ext cx="0" cy="0"/>
          <a:chOff x="0" y="0"/>
          <a:chExt cx="0" cy="0"/>
        </a:xfrm>
      </p:grpSpPr>
      <p:sp>
        <p:nvSpPr>
          <p:cNvPr id="655" name="Shape 655"/>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Outline</a:t>
            </a:r>
            <a:endParaRPr/>
          </a:p>
        </p:txBody>
      </p:sp>
      <p:sp>
        <p:nvSpPr>
          <p:cNvPr id="656" name="Shape 656"/>
          <p:cNvSpPr txBox="1"/>
          <p:nvPr>
            <p:ph idx="1" type="body"/>
          </p:nvPr>
        </p:nvSpPr>
        <p:spPr>
          <a:xfrm>
            <a:off x="94250" y="640775"/>
            <a:ext cx="8767800" cy="2241600"/>
          </a:xfrm>
          <a:prstGeom prst="rect">
            <a:avLst/>
          </a:prstGeom>
        </p:spPr>
        <p:txBody>
          <a:bodyPr anchorCtr="0" anchor="t" bIns="91425" lIns="91425" spcFirstLastPara="1" rIns="91425" wrap="square" tIns="91425">
            <a:noAutofit/>
          </a:bodyPr>
          <a:lstStyle/>
          <a:p>
            <a:pPr indent="0" lvl="0" marL="457200" rtl="0">
              <a:spcBef>
                <a:spcPts val="0"/>
              </a:spcBef>
              <a:spcAft>
                <a:spcPts val="0"/>
              </a:spcAft>
              <a:buNone/>
            </a:pPr>
            <a:r>
              <a:rPr lang="en" sz="1600">
                <a:solidFill>
                  <a:srgbClr val="999999"/>
                </a:solidFill>
              </a:rPr>
              <a:t>Utilities of Sequence Alignments</a:t>
            </a:r>
            <a:endParaRPr sz="1600">
              <a:solidFill>
                <a:srgbClr val="999999"/>
              </a:solidFill>
            </a:endParaRPr>
          </a:p>
          <a:p>
            <a:pPr indent="0" lvl="0" marL="457200" rtl="0">
              <a:spcBef>
                <a:spcPts val="0"/>
              </a:spcBef>
              <a:spcAft>
                <a:spcPts val="0"/>
              </a:spcAft>
              <a:buNone/>
            </a:pPr>
            <a:r>
              <a:rPr lang="en" sz="1600">
                <a:solidFill>
                  <a:srgbClr val="999999"/>
                </a:solidFill>
              </a:rPr>
              <a:t>Pairwise Alignment Algorithms</a:t>
            </a:r>
            <a:endParaRPr sz="1600">
              <a:solidFill>
                <a:srgbClr val="999999"/>
              </a:solidFill>
            </a:endParaRPr>
          </a:p>
          <a:p>
            <a:pPr indent="0" lvl="0" marL="914400" rtl="0">
              <a:spcBef>
                <a:spcPts val="0"/>
              </a:spcBef>
              <a:spcAft>
                <a:spcPts val="0"/>
              </a:spcAft>
              <a:buNone/>
            </a:pPr>
            <a:r>
              <a:rPr lang="en" sz="1600">
                <a:solidFill>
                  <a:srgbClr val="999999"/>
                </a:solidFill>
              </a:rPr>
              <a:t>Pairwise Alignment</a:t>
            </a:r>
            <a:endParaRPr sz="1600">
              <a:solidFill>
                <a:srgbClr val="999999"/>
              </a:solidFill>
            </a:endParaRPr>
          </a:p>
          <a:p>
            <a:pPr indent="0" lvl="0" marL="914400" rtl="0">
              <a:spcBef>
                <a:spcPts val="0"/>
              </a:spcBef>
              <a:spcAft>
                <a:spcPts val="0"/>
              </a:spcAft>
              <a:buNone/>
            </a:pPr>
            <a:r>
              <a:rPr lang="en" sz="1600">
                <a:solidFill>
                  <a:srgbClr val="999999"/>
                </a:solidFill>
              </a:rPr>
              <a:t>Example of Substitution Matrices</a:t>
            </a:r>
            <a:endParaRPr sz="1600">
              <a:solidFill>
                <a:srgbClr val="999999"/>
              </a:solidFill>
            </a:endParaRPr>
          </a:p>
          <a:p>
            <a:pPr indent="0" lvl="0" marL="914400" rtl="0">
              <a:spcBef>
                <a:spcPts val="0"/>
              </a:spcBef>
              <a:spcAft>
                <a:spcPts val="0"/>
              </a:spcAft>
              <a:buNone/>
            </a:pPr>
            <a:r>
              <a:rPr lang="en" sz="1600">
                <a:solidFill>
                  <a:srgbClr val="999999"/>
                </a:solidFill>
              </a:rPr>
              <a:t>Global Alignment</a:t>
            </a:r>
            <a:endParaRPr sz="1600">
              <a:solidFill>
                <a:srgbClr val="999999"/>
              </a:solidFill>
            </a:endParaRPr>
          </a:p>
          <a:p>
            <a:pPr indent="0" lvl="0" marL="914400" rtl="0">
              <a:spcBef>
                <a:spcPts val="0"/>
              </a:spcBef>
              <a:spcAft>
                <a:spcPts val="0"/>
              </a:spcAft>
              <a:buNone/>
            </a:pPr>
            <a:r>
              <a:rPr lang="en" sz="1600">
                <a:solidFill>
                  <a:srgbClr val="999999"/>
                </a:solidFill>
              </a:rPr>
              <a:t>Local Alignment</a:t>
            </a:r>
            <a:endParaRPr sz="1600">
              <a:solidFill>
                <a:srgbClr val="999999"/>
              </a:solidFill>
            </a:endParaRPr>
          </a:p>
          <a:p>
            <a:pPr indent="0" lvl="0" marL="914400" rtl="0">
              <a:spcBef>
                <a:spcPts val="0"/>
              </a:spcBef>
              <a:spcAft>
                <a:spcPts val="0"/>
              </a:spcAft>
              <a:buNone/>
            </a:pPr>
            <a:r>
              <a:rPr lang="en" sz="1600">
                <a:solidFill>
                  <a:srgbClr val="999999"/>
                </a:solidFill>
              </a:rPr>
              <a:t>Other Alignments</a:t>
            </a:r>
            <a:endParaRPr sz="1600">
              <a:solidFill>
                <a:srgbClr val="999999"/>
              </a:solidFill>
            </a:endParaRPr>
          </a:p>
          <a:p>
            <a:pPr indent="0" lvl="0" marL="457200" rtl="0">
              <a:spcBef>
                <a:spcPts val="0"/>
              </a:spcBef>
              <a:spcAft>
                <a:spcPts val="0"/>
              </a:spcAft>
              <a:buNone/>
            </a:pPr>
            <a:r>
              <a:rPr lang="en" sz="1600">
                <a:solidFill>
                  <a:srgbClr val="999999"/>
                </a:solidFill>
              </a:rPr>
              <a:t>Sequence Similarity Searching</a:t>
            </a:r>
            <a:endParaRPr sz="1600">
              <a:solidFill>
                <a:srgbClr val="999999"/>
              </a:solidFill>
            </a:endParaRPr>
          </a:p>
          <a:p>
            <a:pPr indent="457200" lvl="0" marL="457200" rtl="0">
              <a:spcBef>
                <a:spcPts val="0"/>
              </a:spcBef>
              <a:spcAft>
                <a:spcPts val="0"/>
              </a:spcAft>
              <a:buNone/>
            </a:pPr>
            <a:r>
              <a:rPr lang="en" sz="1600">
                <a:solidFill>
                  <a:srgbClr val="999999"/>
                </a:solidFill>
              </a:rPr>
              <a:t>Background</a:t>
            </a:r>
            <a:endParaRPr sz="1600">
              <a:solidFill>
                <a:srgbClr val="999999"/>
              </a:solidFill>
            </a:endParaRPr>
          </a:p>
          <a:p>
            <a:pPr indent="0" lvl="0" marL="914400" rtl="0">
              <a:spcBef>
                <a:spcPts val="0"/>
              </a:spcBef>
              <a:spcAft>
                <a:spcPts val="0"/>
              </a:spcAft>
              <a:buNone/>
            </a:pPr>
            <a:r>
              <a:rPr lang="en" sz="1600">
                <a:solidFill>
                  <a:srgbClr val="999999"/>
                </a:solidFill>
              </a:rPr>
              <a:t>SSearch</a:t>
            </a:r>
            <a:endParaRPr sz="1600">
              <a:solidFill>
                <a:srgbClr val="999999"/>
              </a:solidFill>
            </a:endParaRPr>
          </a:p>
          <a:p>
            <a:pPr indent="0" lvl="0" marL="914400" rtl="0">
              <a:spcBef>
                <a:spcPts val="0"/>
              </a:spcBef>
              <a:spcAft>
                <a:spcPts val="0"/>
              </a:spcAft>
              <a:buNone/>
            </a:pPr>
            <a:r>
              <a:rPr lang="en" sz="1600">
                <a:solidFill>
                  <a:srgbClr val="999999"/>
                </a:solidFill>
              </a:rPr>
              <a:t>BLAST</a:t>
            </a:r>
            <a:endParaRPr sz="1600">
              <a:solidFill>
                <a:srgbClr val="999999"/>
              </a:solidFill>
            </a:endParaRPr>
          </a:p>
          <a:p>
            <a:pPr indent="457200" lvl="0" marL="457200" rtl="0">
              <a:spcBef>
                <a:spcPts val="0"/>
              </a:spcBef>
              <a:spcAft>
                <a:spcPts val="0"/>
              </a:spcAft>
              <a:buNone/>
            </a:pPr>
            <a:r>
              <a:rPr lang="en" sz="1600">
                <a:solidFill>
                  <a:srgbClr val="999999"/>
                </a:solidFill>
              </a:rPr>
              <a:t>FASTA</a:t>
            </a:r>
            <a:endParaRPr sz="1600">
              <a:solidFill>
                <a:srgbClr val="999999"/>
              </a:solidFill>
            </a:endParaRPr>
          </a:p>
          <a:p>
            <a:pPr indent="0" lvl="0" marL="457200" rtl="0">
              <a:spcBef>
                <a:spcPts val="0"/>
              </a:spcBef>
              <a:spcAft>
                <a:spcPts val="0"/>
              </a:spcAft>
              <a:buNone/>
            </a:pPr>
            <a:r>
              <a:rPr lang="en" sz="1600">
                <a:solidFill>
                  <a:srgbClr val="999999"/>
                </a:solidFill>
              </a:rPr>
              <a:t>Software</a:t>
            </a:r>
            <a:endParaRPr sz="1600">
              <a:solidFill>
                <a:srgbClr val="999999"/>
              </a:solidFill>
            </a:endParaRPr>
          </a:p>
          <a:p>
            <a:pPr indent="0" lvl="0" marL="457200" rtl="0">
              <a:spcBef>
                <a:spcPts val="0"/>
              </a:spcBef>
              <a:spcAft>
                <a:spcPts val="0"/>
              </a:spcAft>
              <a:buNone/>
            </a:pPr>
            <a:r>
              <a:rPr lang="en" sz="1600">
                <a:solidFill>
                  <a:srgbClr val="999999"/>
                </a:solidFill>
              </a:rPr>
              <a:t>Homework</a:t>
            </a:r>
            <a:endParaRPr sz="1600">
              <a:solidFill>
                <a:srgbClr val="999999"/>
              </a:solidFill>
            </a:endParaRPr>
          </a:p>
          <a:p>
            <a:pPr indent="0" lvl="0" marL="457200" rtl="0">
              <a:spcBef>
                <a:spcPts val="0"/>
              </a:spcBef>
              <a:spcAft>
                <a:spcPts val="0"/>
              </a:spcAft>
              <a:buNone/>
            </a:pPr>
            <a:r>
              <a:rPr lang="en" sz="1600"/>
              <a:t>References</a:t>
            </a:r>
            <a:endParaRPr sz="1600"/>
          </a:p>
          <a:p>
            <a:pPr indent="-342900" lvl="0" marL="457200" rtl="0">
              <a:spcBef>
                <a:spcPts val="0"/>
              </a:spcBef>
              <a:spcAft>
                <a:spcPts val="1000"/>
              </a:spcAft>
              <a:buClr>
                <a:srgbClr val="999999"/>
              </a:buClr>
              <a:buSzPts val="1800"/>
              <a:buChar char=" "/>
            </a:pPr>
            <a:r>
              <a:t/>
            </a:r>
            <a:endParaRPr>
              <a:solidFill>
                <a:srgbClr val="999999"/>
              </a:solidFill>
            </a:endParaRPr>
          </a:p>
        </p:txBody>
      </p:sp>
      <p:sp>
        <p:nvSpPr>
          <p:cNvPr id="657" name="Shape 65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1" name="Shape 661"/>
        <p:cNvGrpSpPr/>
        <p:nvPr/>
      </p:nvGrpSpPr>
      <p:grpSpPr>
        <a:xfrm>
          <a:off x="0" y="0"/>
          <a:ext cx="0" cy="0"/>
          <a:chOff x="0" y="0"/>
          <a:chExt cx="0" cy="0"/>
        </a:xfrm>
      </p:grpSpPr>
      <p:sp>
        <p:nvSpPr>
          <p:cNvPr id="662" name="Shape 662"/>
          <p:cNvSpPr txBox="1"/>
          <p:nvPr>
            <p:ph type="title"/>
          </p:nvPr>
        </p:nvSpPr>
        <p:spPr>
          <a:xfrm>
            <a:off x="159300" y="64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References</a:t>
            </a:r>
            <a:endParaRPr/>
          </a:p>
        </p:txBody>
      </p:sp>
      <p:sp>
        <p:nvSpPr>
          <p:cNvPr id="663" name="Shape 663"/>
          <p:cNvSpPr txBox="1"/>
          <p:nvPr>
            <p:ph idx="1" type="body"/>
          </p:nvPr>
        </p:nvSpPr>
        <p:spPr>
          <a:xfrm>
            <a:off x="310750" y="865825"/>
            <a:ext cx="8571900" cy="2185200"/>
          </a:xfrm>
          <a:prstGeom prst="rect">
            <a:avLst/>
          </a:prstGeom>
        </p:spPr>
        <p:txBody>
          <a:bodyPr anchorCtr="0" anchor="t" bIns="91425" lIns="91425" spcFirstLastPara="1" rIns="91425" wrap="square" tIns="91425">
            <a:noAutofit/>
          </a:bodyPr>
          <a:lstStyle/>
          <a:p>
            <a:pPr indent="0" lvl="0" marL="0">
              <a:spcBef>
                <a:spcPts val="0"/>
              </a:spcBef>
              <a:spcAft>
                <a:spcPts val="0"/>
              </a:spcAft>
              <a:buClr>
                <a:schemeClr val="dk1"/>
              </a:buClr>
              <a:buSzPts val="1100"/>
              <a:buFont typeface="Arial"/>
              <a:buNone/>
            </a:pPr>
            <a:r>
              <a:rPr lang="en" sz="1400"/>
              <a:t>Altschul, S F, Gish, W, Miller, W, Myers, E W, Lipman, D J (1990) Basic local alignment search tool. J Mol Biol, 215: 403-410. URL </a:t>
            </a:r>
            <a:r>
              <a:rPr lang="en" sz="1400" u="sng">
                <a:solidFill>
                  <a:schemeClr val="hlink"/>
                </a:solidFill>
                <a:hlinkClick r:id="rId3"/>
              </a:rPr>
              <a:t>http://www.hubmed.org/display.cgi?uids=2231712</a:t>
            </a:r>
            <a:endParaRPr sz="1400"/>
          </a:p>
          <a:p>
            <a:pPr indent="0" lvl="0" marL="0">
              <a:spcBef>
                <a:spcPts val="1600"/>
              </a:spcBef>
              <a:spcAft>
                <a:spcPts val="0"/>
              </a:spcAft>
              <a:buClr>
                <a:schemeClr val="dk1"/>
              </a:buClr>
              <a:buSzPts val="1100"/>
              <a:buFont typeface="Arial"/>
              <a:buNone/>
            </a:pPr>
            <a:r>
              <a:rPr lang="en" sz="1400"/>
              <a:t>Dayhoff, MO, Schwartz, RM, Orcutt, BC (1978) A model of evolutionary change in proteins. Atlas of Protein Sequence and Structure: Vol 5, 345-352.</a:t>
            </a:r>
            <a:endParaRPr sz="1400"/>
          </a:p>
          <a:p>
            <a:pPr indent="0" lvl="0" marL="0">
              <a:spcBef>
                <a:spcPts val="1600"/>
              </a:spcBef>
              <a:spcAft>
                <a:spcPts val="0"/>
              </a:spcAft>
              <a:buClr>
                <a:schemeClr val="dk1"/>
              </a:buClr>
              <a:buSzPts val="1100"/>
              <a:buFont typeface="Arial"/>
              <a:buNone/>
            </a:pPr>
            <a:r>
              <a:rPr lang="en" sz="1400"/>
              <a:t>Durbin, R, Eddy, S, Krogh, A, Mitchison, G. (1998) Probabilistic Models of Proteins and Nucleic Acids. Cambridge University Press, UK, 356 pages.</a:t>
            </a:r>
            <a:endParaRPr sz="1400"/>
          </a:p>
          <a:p>
            <a:pPr indent="0" lvl="0" marL="0">
              <a:spcBef>
                <a:spcPts val="1600"/>
              </a:spcBef>
              <a:spcAft>
                <a:spcPts val="0"/>
              </a:spcAft>
              <a:buClr>
                <a:schemeClr val="dk1"/>
              </a:buClr>
              <a:buSzPts val="1100"/>
              <a:buFont typeface="Arial"/>
              <a:buNone/>
            </a:pPr>
            <a:r>
              <a:rPr lang="en" sz="1400"/>
              <a:t>Gotoh O (1982) An improved algorithm for matching biological sequences. J Mol Biol 162, 705-708. URL </a:t>
            </a:r>
            <a:r>
              <a:rPr lang="en" sz="1400" u="sng">
                <a:solidFill>
                  <a:schemeClr val="hlink"/>
                </a:solidFill>
                <a:hlinkClick r:id="rId4"/>
              </a:rPr>
              <a:t>http://www.hubmed.org/display.cgi?uids=7166760</a:t>
            </a:r>
            <a:endParaRPr sz="1400"/>
          </a:p>
          <a:p>
            <a:pPr indent="0" lvl="0" marL="0">
              <a:spcBef>
                <a:spcPts val="1600"/>
              </a:spcBef>
              <a:spcAft>
                <a:spcPts val="0"/>
              </a:spcAft>
              <a:buClr>
                <a:schemeClr val="dk1"/>
              </a:buClr>
              <a:buSzPts val="1100"/>
              <a:buFont typeface="Arial"/>
              <a:buNone/>
            </a:pPr>
            <a:r>
              <a:rPr lang="en" sz="1400"/>
              <a:t>Henikoff, S, Henikoff, JG (1992) Amino Acid Substitution Matrices from Protein Blocks. PNAS 89: 10915-10919. URL </a:t>
            </a:r>
            <a:r>
              <a:rPr lang="en" sz="1400" u="sng">
                <a:solidFill>
                  <a:schemeClr val="hlink"/>
                </a:solidFill>
                <a:hlinkClick r:id="rId5"/>
              </a:rPr>
              <a:t>http://www.hubmed.org/display.cgi?uids=1438297</a:t>
            </a:r>
            <a:endParaRPr sz="1400"/>
          </a:p>
          <a:p>
            <a:pPr indent="0" lvl="0" marL="0" rtl="0">
              <a:spcBef>
                <a:spcPts val="1600"/>
              </a:spcBef>
              <a:spcAft>
                <a:spcPts val="1600"/>
              </a:spcAft>
              <a:buClr>
                <a:schemeClr val="dk1"/>
              </a:buClr>
              <a:buSzPts val="1100"/>
              <a:buFont typeface="Arial"/>
              <a:buNone/>
            </a:pPr>
            <a:r>
              <a:t/>
            </a:r>
            <a:endParaRPr sz="1400"/>
          </a:p>
        </p:txBody>
      </p:sp>
      <p:sp>
        <p:nvSpPr>
          <p:cNvPr id="664" name="Shape 66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8" name="Shape 668"/>
        <p:cNvGrpSpPr/>
        <p:nvPr/>
      </p:nvGrpSpPr>
      <p:grpSpPr>
        <a:xfrm>
          <a:off x="0" y="0"/>
          <a:ext cx="0" cy="0"/>
          <a:chOff x="0" y="0"/>
          <a:chExt cx="0" cy="0"/>
        </a:xfrm>
      </p:grpSpPr>
      <p:sp>
        <p:nvSpPr>
          <p:cNvPr id="669" name="Shape 669"/>
          <p:cNvSpPr txBox="1"/>
          <p:nvPr>
            <p:ph type="title"/>
          </p:nvPr>
        </p:nvSpPr>
        <p:spPr>
          <a:xfrm>
            <a:off x="159300" y="64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References</a:t>
            </a:r>
            <a:endParaRPr/>
          </a:p>
        </p:txBody>
      </p:sp>
      <p:sp>
        <p:nvSpPr>
          <p:cNvPr id="670" name="Shape 670"/>
          <p:cNvSpPr txBox="1"/>
          <p:nvPr>
            <p:ph idx="1" type="body"/>
          </p:nvPr>
        </p:nvSpPr>
        <p:spPr>
          <a:xfrm>
            <a:off x="310750" y="1018225"/>
            <a:ext cx="8571900" cy="2185200"/>
          </a:xfrm>
          <a:prstGeom prst="rect">
            <a:avLst/>
          </a:prstGeom>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en" sz="1400"/>
              <a:t>Needleman SB, Wunsch CD (1970) A general method applicable to the search for similarities in the amino acid sequence of two proteins. J Mol Biol 48, 443-453. URL </a:t>
            </a:r>
            <a:r>
              <a:rPr lang="en" sz="1400" u="sng">
                <a:solidFill>
                  <a:schemeClr val="hlink"/>
                </a:solidFill>
                <a:hlinkClick r:id="rId3"/>
              </a:rPr>
              <a:t>http://www.hubmed.org/display.cgi?uids=5420325</a:t>
            </a:r>
            <a:endParaRPr sz="1400"/>
          </a:p>
          <a:p>
            <a:pPr indent="0" lvl="0" marL="0" rtl="0">
              <a:spcBef>
                <a:spcPts val="1600"/>
              </a:spcBef>
              <a:spcAft>
                <a:spcPts val="0"/>
              </a:spcAft>
              <a:buClr>
                <a:schemeClr val="dk1"/>
              </a:buClr>
              <a:buSzPts val="1100"/>
              <a:buFont typeface="Arial"/>
              <a:buNone/>
            </a:pPr>
            <a:r>
              <a:rPr lang="en" sz="1400"/>
              <a:t>Smith TF, Waterman MS (1981) Identification of common molecular subsequences. J Mol Biol 147, 195-197. URL </a:t>
            </a:r>
            <a:r>
              <a:rPr lang="en" sz="1400" u="sng">
                <a:solidFill>
                  <a:schemeClr val="hlink"/>
                </a:solidFill>
                <a:hlinkClick r:id="rId4"/>
              </a:rPr>
              <a:t>http://www.hubmed.org/display.cgi?uids=7265238</a:t>
            </a:r>
            <a:endParaRPr sz="1400"/>
          </a:p>
          <a:p>
            <a:pPr indent="0" lvl="0" marL="0" rtl="0">
              <a:spcBef>
                <a:spcPts val="1600"/>
              </a:spcBef>
              <a:spcAft>
                <a:spcPts val="1600"/>
              </a:spcAft>
              <a:buClr>
                <a:schemeClr val="dk1"/>
              </a:buClr>
              <a:buSzPts val="1100"/>
              <a:buFont typeface="Arial"/>
              <a:buNone/>
            </a:pPr>
            <a:r>
              <a:t/>
            </a:r>
            <a:endParaRPr sz="1400"/>
          </a:p>
        </p:txBody>
      </p:sp>
      <p:sp>
        <p:nvSpPr>
          <p:cNvPr id="671" name="Shape 67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Shape 103"/>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Sequence Alignments </a:t>
            </a:r>
            <a:endParaRPr/>
          </a:p>
        </p:txBody>
      </p:sp>
      <p:sp>
        <p:nvSpPr>
          <p:cNvPr id="104" name="Shape 104"/>
          <p:cNvSpPr txBox="1"/>
          <p:nvPr>
            <p:ph idx="1" type="body"/>
          </p:nvPr>
        </p:nvSpPr>
        <p:spPr>
          <a:xfrm>
            <a:off x="170450" y="945575"/>
            <a:ext cx="87678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Matrix representation of similarities between sequences to identify functional, structural, or evolutionary relationships between them.</a:t>
            </a:r>
            <a:endParaRPr/>
          </a:p>
          <a:p>
            <a:pPr indent="-342900" lvl="0" marL="457200" rtl="0">
              <a:spcBef>
                <a:spcPts val="1000"/>
              </a:spcBef>
              <a:spcAft>
                <a:spcPts val="0"/>
              </a:spcAft>
              <a:buSzPts val="1800"/>
              <a:buChar char="○"/>
            </a:pPr>
            <a:r>
              <a:rPr lang="en"/>
              <a:t>In an alignment the sequences are organized in rows, and their residues with identical or similar properties are arranged in columns.</a:t>
            </a:r>
            <a:endParaRPr/>
          </a:p>
          <a:p>
            <a:pPr indent="-342900" lvl="0" marL="457200" rtl="0">
              <a:spcBef>
                <a:spcPts val="1000"/>
              </a:spcBef>
              <a:spcAft>
                <a:spcPts val="0"/>
              </a:spcAft>
              <a:buSzPts val="1800"/>
              <a:buChar char="○"/>
            </a:pPr>
            <a:r>
              <a:rPr lang="en"/>
              <a:t>Gaps are often introduced to maximize the alignment of similar residues in the same columns.</a:t>
            </a:r>
            <a:endParaRPr/>
          </a:p>
          <a:p>
            <a:pPr indent="-342900" lvl="0" marL="457200" rtl="0">
              <a:spcBef>
                <a:spcPts val="1000"/>
              </a:spcBef>
              <a:spcAft>
                <a:spcPts val="1000"/>
              </a:spcAft>
              <a:buSzPts val="1800"/>
              <a:buChar char="○"/>
            </a:pPr>
            <a:r>
              <a:rPr lang="en"/>
              <a:t>High quality alignments arrange the sequences in columns with as many high scoring pairs as possible, while minimizing the cost of unrelated residue pairs and gaps.</a:t>
            </a:r>
            <a:endParaRPr/>
          </a:p>
        </p:txBody>
      </p:sp>
      <p:sp>
        <p:nvSpPr>
          <p:cNvPr id="105" name="Shape 10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Shape 110"/>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Similarity Concepts</a:t>
            </a:r>
            <a:endParaRPr/>
          </a:p>
        </p:txBody>
      </p:sp>
      <p:sp>
        <p:nvSpPr>
          <p:cNvPr id="111" name="Shape 111"/>
          <p:cNvSpPr txBox="1"/>
          <p:nvPr>
            <p:ph idx="1" type="body"/>
          </p:nvPr>
        </p:nvSpPr>
        <p:spPr>
          <a:xfrm>
            <a:off x="475250" y="1174175"/>
            <a:ext cx="8607000" cy="24732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Pairwise Sequence Alignments</a:t>
            </a:r>
            <a:endParaRPr/>
          </a:p>
          <a:p>
            <a:pPr indent="-317500" lvl="1" marL="914400" rtl="0">
              <a:spcBef>
                <a:spcPts val="1000"/>
              </a:spcBef>
              <a:spcAft>
                <a:spcPts val="0"/>
              </a:spcAft>
              <a:buSzPts val="1400"/>
              <a:buChar char="○"/>
            </a:pPr>
            <a:r>
              <a:rPr lang="en"/>
              <a:t>Dot plots</a:t>
            </a:r>
            <a:endParaRPr/>
          </a:p>
          <a:p>
            <a:pPr indent="-317500" lvl="1" marL="914400" rtl="0">
              <a:spcBef>
                <a:spcPts val="1000"/>
              </a:spcBef>
              <a:spcAft>
                <a:spcPts val="0"/>
              </a:spcAft>
              <a:buSzPts val="1400"/>
              <a:buChar char="○"/>
            </a:pPr>
            <a:r>
              <a:rPr lang="en"/>
              <a:t>Global alignment</a:t>
            </a:r>
            <a:endParaRPr/>
          </a:p>
          <a:p>
            <a:pPr indent="-317500" lvl="1" marL="914400" rtl="0">
              <a:spcBef>
                <a:spcPts val="1000"/>
              </a:spcBef>
              <a:spcAft>
                <a:spcPts val="0"/>
              </a:spcAft>
              <a:buSzPts val="1400"/>
              <a:buChar char="○"/>
            </a:pPr>
            <a:r>
              <a:rPr lang="en"/>
              <a:t>Local alignment</a:t>
            </a:r>
            <a:endParaRPr/>
          </a:p>
          <a:p>
            <a:pPr indent="-342900" lvl="0" marL="457200" rtl="0">
              <a:spcBef>
                <a:spcPts val="1000"/>
              </a:spcBef>
              <a:spcAft>
                <a:spcPts val="1000"/>
              </a:spcAft>
              <a:buSzPts val="1800"/>
              <a:buChar char="○"/>
            </a:pPr>
            <a:r>
              <a:rPr lang="en"/>
              <a:t>Multiple Sequence Alignments</a:t>
            </a:r>
            <a:endParaRPr/>
          </a:p>
        </p:txBody>
      </p:sp>
      <p:sp>
        <p:nvSpPr>
          <p:cNvPr id="112" name="Shape 1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Shape 117"/>
          <p:cNvSpPr txBox="1"/>
          <p:nvPr>
            <p:ph type="title"/>
          </p:nvPr>
        </p:nvSpPr>
        <p:spPr>
          <a:xfrm>
            <a:off x="235500" y="64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Why Gapped Alignments?</a:t>
            </a:r>
            <a:endParaRPr/>
          </a:p>
        </p:txBody>
      </p:sp>
      <p:sp>
        <p:nvSpPr>
          <p:cNvPr id="118" name="Shape 118"/>
          <p:cNvSpPr txBox="1"/>
          <p:nvPr>
            <p:ph idx="1" type="body"/>
          </p:nvPr>
        </p:nvSpPr>
        <p:spPr>
          <a:xfrm>
            <a:off x="356325" y="793175"/>
            <a:ext cx="87411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Sequences evolve by complex mutation processes</a:t>
            </a:r>
            <a:endParaRPr/>
          </a:p>
          <a:p>
            <a:pPr indent="-342900" lvl="0" marL="457200" rtl="0">
              <a:lnSpc>
                <a:spcPct val="100000"/>
              </a:lnSpc>
              <a:spcBef>
                <a:spcPts val="1000"/>
              </a:spcBef>
              <a:spcAft>
                <a:spcPts val="0"/>
              </a:spcAft>
              <a:buSzPts val="1800"/>
              <a:buChar char="○"/>
            </a:pPr>
            <a:r>
              <a:rPr lang="en"/>
              <a:t>Gene duplications*</a:t>
            </a:r>
            <a:endParaRPr/>
          </a:p>
          <a:p>
            <a:pPr indent="-342900" lvl="0" marL="457200" rtl="0">
              <a:lnSpc>
                <a:spcPct val="100000"/>
              </a:lnSpc>
              <a:spcBef>
                <a:spcPts val="0"/>
              </a:spcBef>
              <a:spcAft>
                <a:spcPts val="0"/>
              </a:spcAft>
              <a:buSzPts val="1800"/>
              <a:buChar char="○"/>
            </a:pPr>
            <a:r>
              <a:rPr lang="en"/>
              <a:t>Gene deletions*</a:t>
            </a:r>
            <a:endParaRPr/>
          </a:p>
          <a:p>
            <a:pPr indent="-342900" lvl="0" marL="457200" rtl="0">
              <a:lnSpc>
                <a:spcPct val="100000"/>
              </a:lnSpc>
              <a:spcBef>
                <a:spcPts val="0"/>
              </a:spcBef>
              <a:spcAft>
                <a:spcPts val="0"/>
              </a:spcAft>
              <a:buSzPts val="1800"/>
              <a:buChar char="○"/>
            </a:pPr>
            <a:r>
              <a:rPr lang="en"/>
              <a:t>Point mutations</a:t>
            </a:r>
            <a:endParaRPr/>
          </a:p>
          <a:p>
            <a:pPr indent="-330200" lvl="1" marL="914400" rtl="0">
              <a:lnSpc>
                <a:spcPct val="100000"/>
              </a:lnSpc>
              <a:spcBef>
                <a:spcPts val="1000"/>
              </a:spcBef>
              <a:spcAft>
                <a:spcPts val="0"/>
              </a:spcAft>
              <a:buSzPts val="1600"/>
              <a:buChar char="○"/>
            </a:pPr>
            <a:r>
              <a:rPr lang="en" sz="1600"/>
              <a:t>Substitutions</a:t>
            </a:r>
            <a:endParaRPr sz="1600"/>
          </a:p>
          <a:p>
            <a:pPr indent="-330200" lvl="1" marL="914400" rtl="0">
              <a:lnSpc>
                <a:spcPct val="100000"/>
              </a:lnSpc>
              <a:spcBef>
                <a:spcPts val="0"/>
              </a:spcBef>
              <a:spcAft>
                <a:spcPts val="0"/>
              </a:spcAft>
              <a:buSzPts val="1600"/>
              <a:buChar char="○"/>
            </a:pPr>
            <a:r>
              <a:rPr lang="en" sz="1600"/>
              <a:t>Insertions*</a:t>
            </a:r>
            <a:endParaRPr sz="1600"/>
          </a:p>
          <a:p>
            <a:pPr indent="-330200" lvl="1" marL="914400" rtl="0">
              <a:lnSpc>
                <a:spcPct val="100000"/>
              </a:lnSpc>
              <a:spcBef>
                <a:spcPts val="0"/>
              </a:spcBef>
              <a:spcAft>
                <a:spcPts val="0"/>
              </a:spcAft>
              <a:buSzPts val="1600"/>
              <a:buChar char="○"/>
            </a:pPr>
            <a:r>
              <a:rPr lang="en" sz="1600"/>
              <a:t>Deletions*</a:t>
            </a:r>
            <a:endParaRPr sz="1600"/>
          </a:p>
          <a:p>
            <a:pPr indent="0" lvl="0" marL="0" rtl="0">
              <a:lnSpc>
                <a:spcPct val="100000"/>
              </a:lnSpc>
              <a:spcBef>
                <a:spcPts val="1000"/>
              </a:spcBef>
              <a:spcAft>
                <a:spcPts val="0"/>
              </a:spcAft>
              <a:buNone/>
            </a:pPr>
            <a:r>
              <a:rPr lang="en"/>
              <a:t>⇒ *require gaps</a:t>
            </a:r>
            <a:endParaRPr/>
          </a:p>
          <a:p>
            <a:pPr indent="0" lvl="0" marL="0" rtl="0">
              <a:lnSpc>
                <a:spcPct val="100000"/>
              </a:lnSpc>
              <a:spcBef>
                <a:spcPts val="1000"/>
              </a:spcBef>
              <a:spcAft>
                <a:spcPts val="1000"/>
              </a:spcAft>
              <a:buNone/>
            </a:pPr>
            <a:r>
              <a:t/>
            </a:r>
            <a:endParaRPr sz="1600"/>
          </a:p>
        </p:txBody>
      </p:sp>
      <p:sp>
        <p:nvSpPr>
          <p:cNvPr id="119" name="Shape 1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