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Syncopate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yncopate-bold.fntdata"/><Relationship Id="rId16" Type="http://schemas.openxmlformats.org/officeDocument/2006/relationships/slide" Target="slides/slide11.xml"/><Relationship Id="rId38" Type="http://schemas.openxmlformats.org/officeDocument/2006/relationships/font" Target="fonts/Syncopat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95" name="Shape 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6700" y="46025"/>
            <a:ext cx="792599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100" name="Shape 1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6700" y="46025"/>
            <a:ext cx="792599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103" name="Shape 1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6700" y="46025"/>
            <a:ext cx="792599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cbi.nlm.nih.gov/CBBresearch/Schaffer/msa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multalin.toulouse.inra.fr/multalin/" TargetMode="External"/><Relationship Id="rId4" Type="http://schemas.openxmlformats.org/officeDocument/2006/relationships/hyperlink" Target="http://www.ncbi.nlm.nih.gov/CBBresearch/Schaffer/msa.html" TargetMode="External"/><Relationship Id="rId5" Type="http://schemas.openxmlformats.org/officeDocument/2006/relationships/hyperlink" Target="http://www.ch.embnet.org/software/TCoffee.html" TargetMode="External"/><Relationship Id="rId6" Type="http://schemas.openxmlformats.org/officeDocument/2006/relationships/hyperlink" Target="http://www.drive5.com/muscle/" TargetMode="External"/><Relationship Id="rId7" Type="http://schemas.openxmlformats.org/officeDocument/2006/relationships/hyperlink" Target="http://hmmer.janelia.org/" TargetMode="External"/><Relationship Id="rId8" Type="http://schemas.openxmlformats.org/officeDocument/2006/relationships/hyperlink" Target="http://bibiserv.techfak.uni-bielefeld.de/dialign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hubmed.org/display.cgi?uids=2849754" TargetMode="External"/><Relationship Id="rId4" Type="http://schemas.openxmlformats.org/officeDocument/2006/relationships/hyperlink" Target="http://www.hubmed.org/display.cgi?uids=7166760" TargetMode="External"/><Relationship Id="rId5" Type="http://schemas.openxmlformats.org/officeDocument/2006/relationships/hyperlink" Target="http://www.hubmed.org/display.cgi?uids=1438297" TargetMode="External"/><Relationship Id="rId6" Type="http://schemas.openxmlformats.org/officeDocument/2006/relationships/hyperlink" Target="http://www.ncbi.nlm.nih.gov/books/NBK20260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hubmed.org/display.cgi?uids=9614273" TargetMode="External"/><Relationship Id="rId4" Type="http://schemas.openxmlformats.org/officeDocument/2006/relationships/hyperlink" Target="http://www.hubmed.org/display.cgi?uids=2231712" TargetMode="External"/><Relationship Id="rId5" Type="http://schemas.openxmlformats.org/officeDocument/2006/relationships/hyperlink" Target="http://www.hubmed.org/display.cgi?uids=79844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F5B9D"/>
                </a:solidFill>
              </a:rPr>
              <a:t>Multiple Sequence Alignments</a:t>
            </a:r>
            <a:endParaRPr sz="3600"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276025" y="3696350"/>
            <a:ext cx="8328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Thomas Girke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April 24, 2018</a:t>
            </a:r>
            <a:endParaRPr sz="1800"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Data Analysis in Genome Biology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GEN242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Sequence Analysis Routine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94025" y="1260050"/>
            <a:ext cx="80943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 candidate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 &amp; Domain Database Searches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Multiple Sequence Alignments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Phylogenetic Tree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</a:rPr>
              <a:t>Homology Modeling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4250" y="10979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Multiple Sequence Alignments</a:t>
            </a:r>
            <a:endParaRPr sz="16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Introduction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Utilities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Algorithms</a:t>
            </a:r>
            <a:endParaRPr sz="16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Alignment Programs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Challenges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Sequence Alignment Algorithms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70225" y="1488650"/>
            <a:ext cx="80943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Here: </a:t>
            </a:r>
            <a:r>
              <a:rPr i="1" lang="en"/>
              <a:t>ab initio</a:t>
            </a:r>
            <a:r>
              <a:rPr lang="en"/>
              <a:t> multiple alignment computation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Later: HMM model-based multiple alignments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Steps in Multiple Alignment Process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0225" y="1488650"/>
            <a:ext cx="80943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Sequence selection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Scoring system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Alignment algorithm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Refinement: remove, add and re-align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Multiple Alignments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-95082" l="0" r="31020" t="135551"/>
          <a:stretch/>
        </p:blipFill>
        <p:spPr>
          <a:xfrm>
            <a:off x="1401150" y="3657950"/>
            <a:ext cx="52564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550" y="3322501"/>
            <a:ext cx="4198400" cy="53004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" type="body"/>
          </p:nvPr>
        </p:nvSpPr>
        <p:spPr>
          <a:xfrm>
            <a:off x="360325" y="943875"/>
            <a:ext cx="83418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Example: Sum of Pairs (SP) Method</a:t>
            </a:r>
            <a:r>
              <a:rPr lang="en"/>
              <a:t>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Each column in an alignment is scored by summing the substitution scores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/>
              <a:t> (</a:t>
            </a:r>
            <a:r>
              <a:rPr i="1" lang="en"/>
              <a:t>e.g.</a:t>
            </a:r>
            <a:r>
              <a:rPr lang="en"/>
              <a:t> BLOSOM) of all pairs in each column. The score of the entire alignment is then summed over all columns.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Example for single column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/>
              <a:t> in multiple sequence alignment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"/>
              <a:t> where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"/>
              <a:t> is the number of sequences: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Sequence Alignment Algorithms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546425" y="1564850"/>
            <a:ext cx="80943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Multidimensional dynamic programming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Modification: MSA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Profile approaches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 Dynamic Programming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refi-15.png" id="218" name="Shape 218"/>
          <p:cNvPicPr preferRelativeResize="0"/>
          <p:nvPr/>
        </p:nvPicPr>
        <p:blipFill rotWithShape="1">
          <a:blip r:embed="rId3">
            <a:alphaModFix/>
          </a:blip>
          <a:srcRect b="5322" l="6986" r="13535" t="14996"/>
          <a:stretch/>
        </p:blipFill>
        <p:spPr>
          <a:xfrm>
            <a:off x="1305875" y="755625"/>
            <a:ext cx="5560902" cy="41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7825" y="802850"/>
            <a:ext cx="80943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for reducing multidimensional dynamic programming matrix developed by Carrillo &amp; Lipman 1988.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by identifying upper and lower score bounds to reduce matrix volume.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in multiple sequence alignment program MSA by Lipman et al 1989.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Download: </a:t>
            </a:r>
            <a:r>
              <a:rPr lang="en" u="sng">
                <a:solidFill>
                  <a:schemeClr val="hlink"/>
                </a:solidFill>
                <a:hlinkClick r:id="rId3"/>
              </a:rPr>
              <a:t>MSA from NCBI</a:t>
            </a:r>
            <a:r>
              <a:rPr lang="en"/>
              <a:t>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generate multiple alignment for 7-8 sequences with 200-300 residues.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SP scoring system for residues and gaps.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Does not guarantee optimal multiple alignment.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Progressive Multiple Alignment Methods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20675" y="1107650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 approach proposed by Feng &amp; Doolittle (1987).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commonly used approach in modern alignment programs.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Iteratively merges most similar sequences into alignments.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gap always a gap.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 in the order of computing all-against-all pairwise alignments: </a:t>
            </a:r>
            <a:r>
              <a:rPr i="1" lang="en"/>
              <a:t>O(N</a:t>
            </a:r>
            <a:r>
              <a:rPr baseline="30000" i="1" lang="en"/>
              <a:t>2</a:t>
            </a:r>
            <a:r>
              <a:rPr i="1" lang="en"/>
              <a:t>L</a:t>
            </a:r>
            <a:r>
              <a:rPr baseline="30000" i="1" lang="en"/>
              <a:t>2</a:t>
            </a:r>
            <a:r>
              <a:rPr i="1" lang="en"/>
              <a:t>)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alignments are constructed by succession of all pairwise alignments.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Feng-Doolittle Progressive Multiple Alignment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20675" y="955250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all pairwise alignments.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scores to calculate pairwise distance matrix.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guide tree based on distances using fast clustering algorithm.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Align sequences in order defined by tree moving from leaves to root.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Alignments are constructed by pairwise dynamic programming algorithm.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When sequences or alignments are aligned to existing alignments the highest scoring pairwise alignment defines the global alignment. Existing gaps will never be removed: ’</a:t>
            </a:r>
            <a:r>
              <a:rPr i="1" lang="en"/>
              <a:t>once a gap always a gap</a:t>
            </a:r>
            <a:r>
              <a:rPr lang="en"/>
              <a:t>’.</a:t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4250" y="10979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Multiple Sequence Alignments</a:t>
            </a:r>
            <a:endParaRPr sz="16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Introduction</a:t>
            </a:r>
            <a:endParaRPr sz="16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Utilities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Algorithms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Alignment Programs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Challenges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Illustration of Progressive MSA Algorithm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refix-48.png" id="246" name="Shape 246"/>
          <p:cNvPicPr preferRelativeResize="0"/>
          <p:nvPr/>
        </p:nvPicPr>
        <p:blipFill rotWithShape="1">
          <a:blip r:embed="rId3">
            <a:alphaModFix/>
          </a:blip>
          <a:srcRect b="11392" l="0" r="0" t="14197"/>
          <a:stretch/>
        </p:blipFill>
        <p:spPr>
          <a:xfrm>
            <a:off x="342275" y="654250"/>
            <a:ext cx="7582525" cy="42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Profile Alignments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244475" y="1031450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Feng-Doolittle approach ignores conservation of residues (position specific information).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Profile alignment methods: incorporate position-specific information in alignment construction process.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new sequences or alignments are added to existing alignment then the profile information will be used.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There are many variations of this approach that mainly vary in their handling of gaps, profile-sequence and profile-profile scoring.</a:t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4250" y="10979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Multiple Sequence Alignments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Introduction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Utilities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Algorithms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Alignment Programs</a:t>
            </a:r>
            <a:endParaRPr sz="16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Challenges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CLUSTALW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68275" y="802850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multiple alignment program developed by Thompson </a:t>
            </a:r>
            <a:r>
              <a:rPr i="1" lang="en"/>
              <a:t>et al</a:t>
            </a:r>
            <a:r>
              <a:rPr lang="en"/>
              <a:t>, 1994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is combination of Feng-Doolittle and profile approaches:</a:t>
            </a:r>
            <a:endParaRPr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Calculate all-against-all distance matrix by pairwise dynamic programming algorithm.</a:t>
            </a:r>
            <a:endParaRPr sz="1600"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Construct guide tree.</a:t>
            </a:r>
            <a:endParaRPr sz="1600"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Progressively align at tree nodes in order of decreasing similarity, using sequence-sequence, sequence-profile and profile-profile alignments.</a:t>
            </a:r>
            <a:endParaRPr sz="16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Many detailed refinements in algorithm resulted in very robust approach. These include modifications to the scoring system, weighting of sequence compositions, gap handling and profile improvements.</a:t>
            </a:r>
            <a:endParaRPr/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Additional Examples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244475" y="1260050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Multalin: uses iterative hierarchical clustering for guide tree formation (Corpet 1988).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T-Coffee: reevaluates sequence alignments in each iteration of progressive alignment approach (Notredame </a:t>
            </a:r>
            <a:r>
              <a:rPr i="1" lang="en"/>
              <a:t>et al</a:t>
            </a:r>
            <a:r>
              <a:rPr lang="en"/>
              <a:t>, 2000).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Dialign: no gap penalty to identify sequence similarities with long gaps (Morgenstern </a:t>
            </a:r>
            <a:r>
              <a:rPr i="1" lang="en"/>
              <a:t>et al</a:t>
            </a:r>
            <a:r>
              <a:rPr lang="en"/>
              <a:t>, 1998).</a:t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Multiple Sequence </a:t>
            </a:r>
            <a:r>
              <a:rPr lang="en" sz="2400"/>
              <a:t>Alignment Programs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20675" y="955250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Multiple Alignment Programs</a:t>
            </a:r>
            <a:endParaRPr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Hierarchical clustering: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MultAlin</a:t>
            </a:r>
            <a:endParaRPr sz="1600"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diverse sequences: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MSA from NCBI</a:t>
            </a:r>
            <a:endParaRPr sz="1600"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diverse sequences: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T-Coffee</a:t>
            </a:r>
            <a:endParaRPr sz="1600"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diverse sequences: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MUSCLE</a:t>
            </a:r>
            <a:endParaRPr sz="1600"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diverse sequences: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HMMER</a:t>
            </a:r>
            <a:r>
              <a:rPr lang="en" sz="1600"/>
              <a:t> (hmmalign)</a:t>
            </a:r>
            <a:endParaRPr sz="1600"/>
          </a:p>
          <a:p>
            <a:pPr indent="-330200" lvl="1" marL="914400" rtl="0" algn="just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For local similarities (long gaps):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DIALIGN</a:t>
            </a:r>
            <a:endParaRPr sz="1600"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94250" y="10979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Multiple Sequence Alignments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Introduction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Utilities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Algorithms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Alignment Programs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Challenges</a:t>
            </a:r>
            <a:endParaRPr sz="16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44475" y="879050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very similar sequences can be aligned unambiguously.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difficult to create unambiguous multiple alignments for diverse sequences.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only the conserved regions are ’alignable’, while the quality of unconserved regions remains questionable.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impossible to compute reliable multiple alignments for extremely diverse sequences (≤25% identity) or sequences with many repetitive domains.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Solution for very diverse sequences: all-against-all pairwise alignments - no multiple alignment!</a:t>
            </a:r>
            <a:endParaRPr/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Comparisons of Diverse Sequences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244475" y="879050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Alignments</a:t>
            </a:r>
            <a:endParaRPr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Challenging with multiple domain proteins or sequence identities below 25%</a:t>
            </a:r>
            <a:endParaRPr sz="16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Pairwise all-against-all comparisons</a:t>
            </a:r>
            <a:endParaRPr/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Build phylogenetic tree from pairwise scores</a:t>
            </a:r>
            <a:endParaRPr sz="16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Descriptor-based approach</a:t>
            </a:r>
            <a:endParaRPr/>
          </a:p>
          <a:p>
            <a:pPr indent="-330200" lvl="1" marL="914400" rtl="0" algn="just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Use numeric property values as similarity measure: AA composition, physical properties, etc.</a:t>
            </a:r>
            <a:endParaRPr sz="1600"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Summary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244475" y="1641050"/>
            <a:ext cx="8520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 dynamic programming for multiple alignments not practical.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Many algorithms available to solve the wide variety of alignment problems.</a:t>
            </a:r>
            <a:endParaRPr sz="1600"/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Alignment Concepts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refix-36.png" id="125" name="Shape 125"/>
          <p:cNvPicPr preferRelativeResize="0"/>
          <p:nvPr/>
        </p:nvPicPr>
        <p:blipFill rotWithShape="1">
          <a:blip r:embed="rId3">
            <a:alphaModFix/>
          </a:blip>
          <a:srcRect b="9332" l="0" r="0" t="14795"/>
          <a:stretch/>
        </p:blipFill>
        <p:spPr>
          <a:xfrm>
            <a:off x="819575" y="821850"/>
            <a:ext cx="7247402" cy="41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94250" y="10979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Multiple Sequence Alignments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Introduction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Utilities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Algorithms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Alignment Programs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Challenges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References</a:t>
            </a:r>
            <a:r>
              <a:rPr lang="en" sz="1600">
                <a:solidFill>
                  <a:srgbClr val="999999"/>
                </a:solidFill>
              </a:rPr>
              <a:t>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0750" y="942025"/>
            <a:ext cx="8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Corpet F (1988) Multiple sequence alignment with hierarchical clustering. Nucleic Acids Res 16, 10881-90. URL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http://www.hubmed.org/display.cgi?uids=2849754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Dayhoff, MO, Schwartz, RM, Orcutt, BC (1978) A model of evolutionary change in proteins. Atlas of Protein Sequence and Structure: Vol 5, 345-352.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Gotoh O (1982) An improved algorithm for matching biological sequences. J Mol Biol 162, 705-708. URL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http://www.hubmed.org/display.cgi?uids=7166760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Henikoff, S, Henikoff, JG (1992) Amino Acid Substitution Matrices from Protein Blocks. PNAS 89: 10915-10919.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URL http://www.hubmed.org/display.cgi?uids=1438297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Koonin, E and Galperin, M (2003) Sequence - Evolution - Function. NCBI Bookshelf, Kluwer Academic. URL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http://www.ncbi.nlm.nih.gov/books/NBK20260/</a:t>
            </a:r>
            <a:r>
              <a:rPr lang="en" sz="1400"/>
              <a:t>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0750" y="942025"/>
            <a:ext cx="8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Morgenstern B, Frech K, Dress A, Werner T. (1998) DIALIGN: finding local similarities by multiple sequence alignment. Bioinformatics 14, 290-4. URL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http://www.hubmed.org/display.cgi?uids=9614273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Notredame, Higgins, Heringa (2000) T-Coffee: A novel method for multiple sequence alignments. Journal of Molecular Biology 302, 205-217 URL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http://www.hubmed.org/display.cgi?uids=2231712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Thompson JD, Higgins DG, Gibson TJ (1994) CLUSTAL W: improving the sensitivity of progressive multiple sequence alignment through sequence weighting, position-specific gap penalties and weight matrix choice. Nucleic Acids Res 22, 4673-80. URL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http://www.hubmed.org/display.cgi?uids=7984417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Multiple Sequence Alignments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2625" y="1183850"/>
            <a:ext cx="80943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Problem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600"/>
              <a:buChar char="○"/>
            </a:pPr>
            <a:r>
              <a:rPr lang="en" sz="1600"/>
              <a:t>Simultaneous alignment of more than two sequences.</a:t>
            </a:r>
            <a:endParaRPr sz="16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Representation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600"/>
              <a:buChar char="○"/>
            </a:pPr>
            <a:r>
              <a:rPr lang="en" sz="1600"/>
              <a:t>Matrix representation of similarities between sequences.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600"/>
              <a:buChar char="○"/>
            </a:pPr>
            <a:r>
              <a:rPr lang="en" sz="1600"/>
              <a:t>Gaps are inserted to maximize the alignment of similar residues in the same columns.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600"/>
              <a:buChar char="○"/>
            </a:pPr>
            <a:r>
              <a:rPr lang="en" sz="1600"/>
              <a:t>High quality alignments arrange the sequences in columns with as many conserved residues as possible, while minimizing columns with unrelated residues and gaps.</a:t>
            </a:r>
            <a:endParaRPr sz="1600"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From Unaligned to Aligned Sequences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refix-38.png" id="139" name="Shape 139"/>
          <p:cNvPicPr preferRelativeResize="0"/>
          <p:nvPr/>
        </p:nvPicPr>
        <p:blipFill rotWithShape="1">
          <a:blip r:embed="rId3">
            <a:alphaModFix/>
          </a:blip>
          <a:srcRect b="18933" l="6744" r="21586" t="16425"/>
          <a:stretch/>
        </p:blipFill>
        <p:spPr>
          <a:xfrm>
            <a:off x="1233775" y="692175"/>
            <a:ext cx="5972699" cy="40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Sequence Alignments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refix-39.png" id="146" name="Shape 146"/>
          <p:cNvPicPr preferRelativeResize="0"/>
          <p:nvPr/>
        </p:nvPicPr>
        <p:blipFill rotWithShape="1">
          <a:blip r:embed="rId3">
            <a:alphaModFix/>
          </a:blip>
          <a:srcRect b="19087" l="0" r="0" t="18043"/>
          <a:stretch/>
        </p:blipFill>
        <p:spPr>
          <a:xfrm>
            <a:off x="319575" y="748000"/>
            <a:ext cx="7986225" cy="37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Sequence Alignments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refix-40.png" id="153" name="Shape 153"/>
          <p:cNvPicPr preferRelativeResize="0"/>
          <p:nvPr/>
        </p:nvPicPr>
        <p:blipFill rotWithShape="1">
          <a:blip r:embed="rId3">
            <a:alphaModFix/>
          </a:blip>
          <a:srcRect b="13757" l="6971" r="7492" t="18340"/>
          <a:stretch/>
        </p:blipFill>
        <p:spPr>
          <a:xfrm>
            <a:off x="951550" y="791075"/>
            <a:ext cx="6840250" cy="40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4250" y="10979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Multiple Sequence Alignments</a:t>
            </a:r>
            <a:endParaRPr sz="16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Introduction</a:t>
            </a:r>
            <a:endParaRPr sz="1600">
              <a:solidFill>
                <a:srgbClr val="999999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Utilities</a:t>
            </a:r>
            <a:endParaRPr sz="16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Algorithms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Alignment Programs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Challenges</a:t>
            </a:r>
            <a:endParaRPr sz="16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Multiple Sequence Alignments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70225" y="1031450"/>
            <a:ext cx="80943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Conserved residues can only be identified in context of many sequences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Identification of functional residues, motifs and domains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Often final proof that sequences belong into one family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Analysis of evolutionary relationships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Phylogenetic analyses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Threading and homology modeling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Functional mapping of mutations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Many more utilities</a:t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