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Syncopate"/>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798773-6C8B-41AA-83C7-D84290D48837}">
  <a:tblStyle styleId="{11798773-6C8B-41AA-83C7-D84290D488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Syncopate-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yncopate-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mtools.sourceforge.net/SAMv1.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lh3lh3.users.sourceforge.net/NGSalign.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solidFill>
                  <a:srgbClr val="2F5B9D"/>
                </a:solidFill>
              </a:rPr>
              <a:t>Short Read Alignments</a:t>
            </a:r>
            <a:endParaRPr sz="36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April 24,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Sequence Alignment/Map (SAM/BAM) Format</a:t>
            </a:r>
            <a:endParaRPr sz="2400"/>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2" name="Shape 122"/>
          <p:cNvSpPr txBox="1"/>
          <p:nvPr>
            <p:ph idx="1" type="body"/>
          </p:nvPr>
        </p:nvSpPr>
        <p:spPr>
          <a:xfrm>
            <a:off x="109850" y="564575"/>
            <a:ext cx="8767800" cy="1614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SAM is a tab-delimited alignment format consisting of a header section (lines starting with </a:t>
            </a:r>
            <a:r>
              <a:rPr b="1" lang="en" sz="1400">
                <a:latin typeface="Courier New"/>
                <a:ea typeface="Courier New"/>
                <a:cs typeface="Courier New"/>
                <a:sym typeface="Courier New"/>
              </a:rPr>
              <a:t>@</a:t>
            </a:r>
            <a:r>
              <a:rPr lang="en" sz="1400"/>
              <a:t>) and an alignment section with 12 columns. BAM is the compressed, indexed and binary version of this format. </a:t>
            </a:r>
            <a:endParaRPr sz="1400"/>
          </a:p>
          <a:p>
            <a:pPr indent="-317500" lvl="0" marL="457200" rtl="0">
              <a:spcBef>
                <a:spcPts val="0"/>
              </a:spcBef>
              <a:spcAft>
                <a:spcPts val="0"/>
              </a:spcAft>
              <a:buSzPts val="1400"/>
              <a:buChar char="○"/>
            </a:pPr>
            <a:r>
              <a:rPr lang="en" sz="1400"/>
              <a:t>The below sample alignment contains the following features: (1) bases in lower cases are clipped from the alignment; (2) read </a:t>
            </a:r>
            <a:r>
              <a:rPr b="1" lang="en" sz="1400">
                <a:latin typeface="Courier New"/>
                <a:ea typeface="Courier New"/>
                <a:cs typeface="Courier New"/>
                <a:sym typeface="Courier New"/>
              </a:rPr>
              <a:t>r001/1</a:t>
            </a:r>
            <a:r>
              <a:rPr lang="en" sz="1400"/>
              <a:t> and </a:t>
            </a:r>
            <a:r>
              <a:rPr b="1" lang="en" sz="1400">
                <a:latin typeface="Courier New"/>
                <a:ea typeface="Courier New"/>
                <a:cs typeface="Courier New"/>
                <a:sym typeface="Courier New"/>
              </a:rPr>
              <a:t>r001/2</a:t>
            </a:r>
            <a:r>
              <a:rPr lang="en" sz="1400"/>
              <a:t> constitute a read pair; (3) </a:t>
            </a:r>
            <a:r>
              <a:rPr b="1" lang="en" sz="1400">
                <a:latin typeface="Courier New"/>
                <a:ea typeface="Courier New"/>
                <a:cs typeface="Courier New"/>
                <a:sym typeface="Courier New"/>
              </a:rPr>
              <a:t>r003</a:t>
            </a:r>
            <a:r>
              <a:rPr lang="en" sz="1400"/>
              <a:t> is a chimeric read; (4) </a:t>
            </a:r>
            <a:r>
              <a:rPr b="1" lang="en" sz="1400">
                <a:latin typeface="Courier New"/>
                <a:ea typeface="Courier New"/>
                <a:cs typeface="Courier New"/>
                <a:sym typeface="Courier New"/>
              </a:rPr>
              <a:t>r004</a:t>
            </a:r>
            <a:r>
              <a:rPr lang="en" sz="1400"/>
              <a:t> represents a split alignment.</a:t>
            </a:r>
            <a:endParaRPr sz="1400"/>
          </a:p>
          <a:p>
            <a:pPr indent="0" lvl="0" marL="0" rtl="0">
              <a:spcBef>
                <a:spcPts val="0"/>
              </a:spcBef>
              <a:spcAft>
                <a:spcPts val="1600"/>
              </a:spcAft>
              <a:buNone/>
            </a:pPr>
            <a:r>
              <a:t/>
            </a:r>
            <a:endParaRPr sz="1600"/>
          </a:p>
        </p:txBody>
      </p:sp>
      <p:sp>
        <p:nvSpPr>
          <p:cNvPr id="123" name="Shape 123"/>
          <p:cNvSpPr txBox="1"/>
          <p:nvPr/>
        </p:nvSpPr>
        <p:spPr>
          <a:xfrm>
            <a:off x="1271025" y="1909250"/>
            <a:ext cx="6636000" cy="136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sz="1000">
                <a:latin typeface="Courier New"/>
                <a:ea typeface="Courier New"/>
                <a:cs typeface="Courier New"/>
                <a:sym typeface="Courier New"/>
              </a:rPr>
              <a:t>Coor     12345678901234  5678901234567890123456789012345</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ref      AGCATGTTAGATAA**GATAGCTGTGCTAGTAGGCAGTCAGCGCCAT</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+r001/1        TTAGATAAAGGATA*CTG</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+r002         aaaAGATAA*GGATA</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+r003       gcctaAGCTAA</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+r004                     ATAGCT..............TCAGC</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-r003                            ttagctTAGGC</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-r001/2                                        CAGCGGCAT</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p:txBody>
      </p:sp>
      <p:sp>
        <p:nvSpPr>
          <p:cNvPr id="124" name="Shape 124"/>
          <p:cNvSpPr txBox="1"/>
          <p:nvPr/>
        </p:nvSpPr>
        <p:spPr>
          <a:xfrm>
            <a:off x="1271025" y="3585650"/>
            <a:ext cx="6636000" cy="1093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r001  163 ref  7 30 8M2I4M1D3M = 37  39 TTAGATAAAGGATACTG   *</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r002    0 ref  9 30 3S6M1P1I4M *  0   0 AAAAGATAAGGATA      *</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r003    0 ref  9 30 5S6M       *  0   0 GCCTAAGCTAA         * SA:Z:ref,29,-,6H5M,17,0;</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r004    0 ref 16 30 6M14N5M    *  0   0 ATAGCTTCAGC         *</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r003 2064 ref 29 17 6H5M       *  0   0 TAGGC               * SA:Z:ref,9,+,5S6M,30,1;</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rPr lang="en" sz="1000">
                <a:latin typeface="Courier New"/>
                <a:ea typeface="Courier New"/>
                <a:cs typeface="Courier New"/>
                <a:sym typeface="Courier New"/>
              </a:rPr>
              <a:t>r001   83 ref 37 30 9M         =  7 -39 CAGCGGCAT           * NM:i:1</a:t>
            </a:r>
            <a:endParaRPr sz="1000">
              <a:latin typeface="Courier New"/>
              <a:ea typeface="Courier New"/>
              <a:cs typeface="Courier New"/>
              <a:sym typeface="Courier New"/>
            </a:endParaRPr>
          </a:p>
          <a:p>
            <a:pPr indent="0" lvl="0" marL="0">
              <a:spcBef>
                <a:spcPts val="0"/>
              </a:spcBef>
              <a:spcAft>
                <a:spcPts val="0"/>
              </a:spcAft>
              <a:buClr>
                <a:schemeClr val="dk1"/>
              </a:buClr>
              <a:buSzPts val="1100"/>
              <a:buFont typeface="Arial"/>
              <a:buNone/>
            </a:pPr>
            <a:r>
              <a:t/>
            </a:r>
            <a:endParaRPr sz="1000">
              <a:latin typeface="Courier New"/>
              <a:ea typeface="Courier New"/>
              <a:cs typeface="Courier New"/>
              <a:sym typeface="Courier New"/>
            </a:endParaRPr>
          </a:p>
          <a:p>
            <a:pPr indent="0" lvl="0" marL="0" rtl="0">
              <a:spcBef>
                <a:spcPts val="0"/>
              </a:spcBef>
              <a:spcAft>
                <a:spcPts val="0"/>
              </a:spcAft>
              <a:buNone/>
            </a:pPr>
            <a:r>
              <a:t/>
            </a:r>
            <a:endParaRPr sz="1000">
              <a:latin typeface="Courier New"/>
              <a:ea typeface="Courier New"/>
              <a:cs typeface="Courier New"/>
              <a:sym typeface="Courier New"/>
            </a:endParaRPr>
          </a:p>
          <a:p>
            <a:pPr indent="0" lvl="0" marL="0" rtl="0">
              <a:spcBef>
                <a:spcPts val="0"/>
              </a:spcBef>
              <a:spcAft>
                <a:spcPts val="0"/>
              </a:spcAft>
              <a:buNone/>
            </a:pPr>
            <a:r>
              <a:t/>
            </a:r>
            <a:endParaRPr>
              <a:latin typeface="Courier New"/>
              <a:ea typeface="Courier New"/>
              <a:cs typeface="Courier New"/>
              <a:sym typeface="Courier New"/>
            </a:endParaRPr>
          </a:p>
        </p:txBody>
      </p:sp>
      <p:sp>
        <p:nvSpPr>
          <p:cNvPr id="125" name="Shape 125"/>
          <p:cNvSpPr txBox="1"/>
          <p:nvPr>
            <p:ph idx="1" type="body"/>
          </p:nvPr>
        </p:nvSpPr>
        <p:spPr>
          <a:xfrm>
            <a:off x="262250" y="4679375"/>
            <a:ext cx="87678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For details see the SAM Format Specification </a:t>
            </a:r>
            <a:r>
              <a:rPr lang="en" sz="1400" u="sng">
                <a:solidFill>
                  <a:schemeClr val="hlink"/>
                </a:solidFill>
                <a:hlinkClick r:id="rId3"/>
              </a:rPr>
              <a:t>here</a:t>
            </a:r>
            <a:r>
              <a:rPr lang="en" sz="1400"/>
              <a:t>. </a:t>
            </a:r>
            <a:endParaRPr sz="1400"/>
          </a:p>
          <a:p>
            <a:pPr indent="0" lvl="0" marL="0" rtl="0">
              <a:spcBef>
                <a:spcPts val="0"/>
              </a:spcBef>
              <a:spcAft>
                <a:spcPts val="1600"/>
              </a:spcAft>
              <a:buNone/>
            </a:pPr>
            <a:r>
              <a:t/>
            </a:r>
            <a:endParaRPr sz="1600"/>
          </a:p>
        </p:txBody>
      </p:sp>
      <p:sp>
        <p:nvSpPr>
          <p:cNvPr id="126" name="Shape 126"/>
          <p:cNvSpPr txBox="1"/>
          <p:nvPr>
            <p:ph idx="1" type="body"/>
          </p:nvPr>
        </p:nvSpPr>
        <p:spPr>
          <a:xfrm>
            <a:off x="4377050" y="3231575"/>
            <a:ext cx="87678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SAM Format </a:t>
            </a:r>
            <a:endParaRPr sz="1400"/>
          </a:p>
          <a:p>
            <a:pPr indent="0" lvl="0" marL="0" rtl="0">
              <a:spcBef>
                <a:spcPts val="0"/>
              </a:spcBef>
              <a:spcAft>
                <a:spcPts val="1600"/>
              </a:spcAft>
              <a:buNone/>
            </a:pPr>
            <a:r>
              <a:t/>
            </a:r>
            <a:endParaRPr sz="1600"/>
          </a:p>
        </p:txBody>
      </p:sp>
      <p:sp>
        <p:nvSpPr>
          <p:cNvPr id="127" name="Shape 127"/>
          <p:cNvSpPr/>
          <p:nvPr/>
        </p:nvSpPr>
        <p:spPr>
          <a:xfrm>
            <a:off x="4156575" y="3304075"/>
            <a:ext cx="208800" cy="24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33" name="Shape 133"/>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t>Indexing with Hash Tables</a:t>
            </a:r>
            <a:endParaRPr sz="1600"/>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Hash Table Illustration</a:t>
            </a:r>
            <a:endParaRPr sz="2600"/>
          </a:p>
        </p:txBody>
      </p:sp>
      <p:sp>
        <p:nvSpPr>
          <p:cNvPr id="140" name="Shape 1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1" name="Shape 141"/>
          <p:cNvSpPr txBox="1"/>
          <p:nvPr/>
        </p:nvSpPr>
        <p:spPr>
          <a:xfrm>
            <a:off x="605525" y="3697600"/>
            <a:ext cx="79833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A528F"/>
                </a:solidFill>
              </a:rPr>
              <a:t>For read mapping applications</a:t>
            </a:r>
            <a:endParaRPr sz="1800">
              <a:solidFill>
                <a:srgbClr val="2A528F"/>
              </a:solidFill>
            </a:endParaRPr>
          </a:p>
          <a:p>
            <a:pPr indent="-342900" lvl="0" marL="457200">
              <a:spcBef>
                <a:spcPts val="1000"/>
              </a:spcBef>
              <a:spcAft>
                <a:spcPts val="0"/>
              </a:spcAft>
              <a:buClr>
                <a:schemeClr val="dk2"/>
              </a:buClr>
              <a:buSzPts val="1800"/>
              <a:buChar char="●"/>
            </a:pPr>
            <a:r>
              <a:rPr lang="en" sz="1800">
                <a:solidFill>
                  <a:schemeClr val="dk2"/>
                </a:solidFill>
              </a:rPr>
              <a:t>Hash function maps keys to unique buckets, </a:t>
            </a:r>
            <a:r>
              <a:rPr i="1" lang="en" sz="1800">
                <a:solidFill>
                  <a:schemeClr val="dk2"/>
                </a:solidFill>
              </a:rPr>
              <a:t>e.g.</a:t>
            </a:r>
            <a:r>
              <a:rPr lang="en" sz="1800">
                <a:solidFill>
                  <a:schemeClr val="dk2"/>
                </a:solidFill>
              </a:rPr>
              <a:t> reads to genome</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Buckets are the indexed genome with location (or indexed reads)</a:t>
            </a:r>
            <a:endParaRPr sz="1800">
              <a:solidFill>
                <a:schemeClr val="dk2"/>
              </a:solidFill>
            </a:endParaRPr>
          </a:p>
          <a:p>
            <a:pPr indent="0" lvl="0" marL="0">
              <a:spcBef>
                <a:spcPts val="0"/>
              </a:spcBef>
              <a:spcAft>
                <a:spcPts val="0"/>
              </a:spcAft>
              <a:buNone/>
            </a:pPr>
            <a:r>
              <a:t/>
            </a:r>
            <a:endParaRPr/>
          </a:p>
        </p:txBody>
      </p:sp>
      <p:sp>
        <p:nvSpPr>
          <p:cNvPr id="142" name="Shape 142"/>
          <p:cNvSpPr txBox="1"/>
          <p:nvPr/>
        </p:nvSpPr>
        <p:spPr>
          <a:xfrm>
            <a:off x="605525" y="649600"/>
            <a:ext cx="79833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Phone book example</a:t>
            </a:r>
            <a:endParaRPr sz="1800">
              <a:solidFill>
                <a:schemeClr val="dk2"/>
              </a:solidFill>
            </a:endParaRPr>
          </a:p>
          <a:p>
            <a:pPr indent="0" lvl="0" marL="0" rtl="0">
              <a:spcBef>
                <a:spcPts val="0"/>
              </a:spcBef>
              <a:spcAft>
                <a:spcPts val="0"/>
              </a:spcAft>
              <a:buNone/>
            </a:pPr>
            <a:r>
              <a:t/>
            </a:r>
            <a:endParaRPr/>
          </a:p>
        </p:txBody>
      </p:sp>
      <p:sp>
        <p:nvSpPr>
          <p:cNvPr id="143" name="Shape 143"/>
          <p:cNvSpPr txBox="1"/>
          <p:nvPr/>
        </p:nvSpPr>
        <p:spPr>
          <a:xfrm>
            <a:off x="3424125" y="1909950"/>
            <a:ext cx="710700" cy="1675800"/>
          </a:xfrm>
          <a:prstGeom prst="rect">
            <a:avLst/>
          </a:prstGeom>
          <a:solidFill>
            <a:srgbClr val="A4C2F4"/>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txBox="1"/>
          <p:nvPr/>
        </p:nvSpPr>
        <p:spPr>
          <a:xfrm>
            <a:off x="2716050" y="1359750"/>
            <a:ext cx="2025300" cy="467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t>Hash </a:t>
            </a:r>
            <a:endParaRPr sz="1800"/>
          </a:p>
          <a:p>
            <a:pPr indent="0" lvl="0" marL="0" algn="ctr">
              <a:spcBef>
                <a:spcPts val="0"/>
              </a:spcBef>
              <a:spcAft>
                <a:spcPts val="0"/>
              </a:spcAft>
              <a:buNone/>
            </a:pPr>
            <a:r>
              <a:rPr lang="en" sz="1800"/>
              <a:t>function</a:t>
            </a:r>
            <a:endParaRPr sz="1800"/>
          </a:p>
        </p:txBody>
      </p:sp>
      <p:grpSp>
        <p:nvGrpSpPr>
          <p:cNvPr id="145" name="Shape 145"/>
          <p:cNvGrpSpPr/>
          <p:nvPr/>
        </p:nvGrpSpPr>
        <p:grpSpPr>
          <a:xfrm>
            <a:off x="4954186" y="1909950"/>
            <a:ext cx="1252467" cy="1675800"/>
            <a:chOff x="4954186" y="1909950"/>
            <a:chExt cx="1252467" cy="1675800"/>
          </a:xfrm>
        </p:grpSpPr>
        <p:sp>
          <p:nvSpPr>
            <p:cNvPr id="146" name="Shape 146"/>
            <p:cNvSpPr txBox="1"/>
            <p:nvPr/>
          </p:nvSpPr>
          <p:spPr>
            <a:xfrm>
              <a:off x="4954186" y="19099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txBox="1"/>
            <p:nvPr/>
          </p:nvSpPr>
          <p:spPr>
            <a:xfrm>
              <a:off x="4954186" y="21193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827-3829</a:t>
              </a:r>
              <a:endParaRPr/>
            </a:p>
          </p:txBody>
        </p:sp>
        <p:sp>
          <p:nvSpPr>
            <p:cNvPr id="148" name="Shape 148"/>
            <p:cNvSpPr txBox="1"/>
            <p:nvPr/>
          </p:nvSpPr>
          <p:spPr>
            <a:xfrm>
              <a:off x="4954186" y="23287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827-2342</a:t>
              </a:r>
              <a:endParaRPr/>
            </a:p>
          </p:txBody>
        </p:sp>
        <p:sp>
          <p:nvSpPr>
            <p:cNvPr id="149" name="Shape 149"/>
            <p:cNvSpPr txBox="1"/>
            <p:nvPr/>
          </p:nvSpPr>
          <p:spPr>
            <a:xfrm>
              <a:off x="4954186" y="25381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txBox="1"/>
            <p:nvPr/>
          </p:nvSpPr>
          <p:spPr>
            <a:xfrm>
              <a:off x="4954186" y="29575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txBox="1"/>
            <p:nvPr/>
          </p:nvSpPr>
          <p:spPr>
            <a:xfrm>
              <a:off x="4954186" y="31669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827-4421</a:t>
              </a:r>
              <a:endParaRPr/>
            </a:p>
          </p:txBody>
        </p:sp>
        <p:sp>
          <p:nvSpPr>
            <p:cNvPr id="152" name="Shape 152"/>
            <p:cNvSpPr txBox="1"/>
            <p:nvPr/>
          </p:nvSpPr>
          <p:spPr>
            <a:xfrm>
              <a:off x="4954186" y="3376350"/>
              <a:ext cx="1252467" cy="2094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grpSp>
      <p:grpSp>
        <p:nvGrpSpPr>
          <p:cNvPr id="153" name="Shape 153"/>
          <p:cNvGrpSpPr/>
          <p:nvPr/>
        </p:nvGrpSpPr>
        <p:grpSpPr>
          <a:xfrm>
            <a:off x="4467545" y="1909950"/>
            <a:ext cx="358896" cy="1675800"/>
            <a:chOff x="4467545" y="1909950"/>
            <a:chExt cx="358896" cy="1675800"/>
          </a:xfrm>
        </p:grpSpPr>
        <p:sp>
          <p:nvSpPr>
            <p:cNvPr id="154" name="Shape 154"/>
            <p:cNvSpPr txBox="1"/>
            <p:nvPr/>
          </p:nvSpPr>
          <p:spPr>
            <a:xfrm>
              <a:off x="4467545" y="19099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a:t>
              </a:r>
              <a:endParaRPr sz="1000"/>
            </a:p>
          </p:txBody>
        </p:sp>
        <p:sp>
          <p:nvSpPr>
            <p:cNvPr id="155" name="Shape 155"/>
            <p:cNvSpPr txBox="1"/>
            <p:nvPr/>
          </p:nvSpPr>
          <p:spPr>
            <a:xfrm>
              <a:off x="4467545" y="21193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01</a:t>
              </a:r>
              <a:endParaRPr sz="1000"/>
            </a:p>
          </p:txBody>
        </p:sp>
        <p:sp>
          <p:nvSpPr>
            <p:cNvPr id="156" name="Shape 156"/>
            <p:cNvSpPr txBox="1"/>
            <p:nvPr/>
          </p:nvSpPr>
          <p:spPr>
            <a:xfrm>
              <a:off x="4467545" y="23287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02</a:t>
              </a:r>
              <a:endParaRPr sz="1000"/>
            </a:p>
          </p:txBody>
        </p:sp>
        <p:sp>
          <p:nvSpPr>
            <p:cNvPr id="157" name="Shape 157"/>
            <p:cNvSpPr txBox="1"/>
            <p:nvPr/>
          </p:nvSpPr>
          <p:spPr>
            <a:xfrm>
              <a:off x="4467545" y="25381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03</a:t>
              </a:r>
              <a:endParaRPr sz="1000"/>
            </a:p>
          </p:txBody>
        </p:sp>
        <p:sp>
          <p:nvSpPr>
            <p:cNvPr id="158" name="Shape 158"/>
            <p:cNvSpPr txBox="1"/>
            <p:nvPr/>
          </p:nvSpPr>
          <p:spPr>
            <a:xfrm>
              <a:off x="4467545" y="29575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50</a:t>
              </a:r>
              <a:endParaRPr sz="1000"/>
            </a:p>
          </p:txBody>
        </p:sp>
        <p:sp>
          <p:nvSpPr>
            <p:cNvPr id="159" name="Shape 159"/>
            <p:cNvSpPr txBox="1"/>
            <p:nvPr/>
          </p:nvSpPr>
          <p:spPr>
            <a:xfrm>
              <a:off x="4467545" y="31669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51</a:t>
              </a:r>
              <a:endParaRPr sz="1000"/>
            </a:p>
          </p:txBody>
        </p:sp>
        <p:sp>
          <p:nvSpPr>
            <p:cNvPr id="160" name="Shape 160"/>
            <p:cNvSpPr txBox="1"/>
            <p:nvPr/>
          </p:nvSpPr>
          <p:spPr>
            <a:xfrm>
              <a:off x="4467545" y="3376350"/>
              <a:ext cx="358896" cy="209400"/>
            </a:xfrm>
            <a:prstGeom prst="rect">
              <a:avLst/>
            </a:prstGeom>
            <a:solidFill>
              <a:srgbClr val="A2C4C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52</a:t>
              </a:r>
              <a:endParaRPr sz="1000"/>
            </a:p>
          </p:txBody>
        </p:sp>
      </p:grpSp>
      <p:sp>
        <p:nvSpPr>
          <p:cNvPr id="161" name="Shape 161"/>
          <p:cNvSpPr txBox="1"/>
          <p:nvPr/>
        </p:nvSpPr>
        <p:spPr>
          <a:xfrm>
            <a:off x="4468650" y="1359750"/>
            <a:ext cx="202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Buckets</a:t>
            </a:r>
            <a:endParaRPr sz="1800"/>
          </a:p>
        </p:txBody>
      </p:sp>
      <p:sp>
        <p:nvSpPr>
          <p:cNvPr id="162" name="Shape 162"/>
          <p:cNvSpPr txBox="1"/>
          <p:nvPr/>
        </p:nvSpPr>
        <p:spPr>
          <a:xfrm>
            <a:off x="2181559" y="2062350"/>
            <a:ext cx="1018800" cy="2094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First1 Last1</a:t>
            </a:r>
            <a:endParaRPr sz="1000"/>
          </a:p>
        </p:txBody>
      </p:sp>
      <p:sp>
        <p:nvSpPr>
          <p:cNvPr id="163" name="Shape 163"/>
          <p:cNvSpPr txBox="1"/>
          <p:nvPr/>
        </p:nvSpPr>
        <p:spPr>
          <a:xfrm>
            <a:off x="2181559" y="2443350"/>
            <a:ext cx="1018800" cy="2094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First2 Last2</a:t>
            </a:r>
            <a:endParaRPr sz="1000"/>
          </a:p>
        </p:txBody>
      </p:sp>
      <p:sp>
        <p:nvSpPr>
          <p:cNvPr id="164" name="Shape 164"/>
          <p:cNvSpPr txBox="1"/>
          <p:nvPr/>
        </p:nvSpPr>
        <p:spPr>
          <a:xfrm>
            <a:off x="2181559" y="2824350"/>
            <a:ext cx="1018800" cy="2094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First3 Last3</a:t>
            </a:r>
            <a:endParaRPr sz="1000"/>
          </a:p>
        </p:txBody>
      </p:sp>
      <p:sp>
        <p:nvSpPr>
          <p:cNvPr id="165" name="Shape 165"/>
          <p:cNvSpPr txBox="1"/>
          <p:nvPr/>
        </p:nvSpPr>
        <p:spPr>
          <a:xfrm>
            <a:off x="1649250" y="1359750"/>
            <a:ext cx="20253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Keys</a:t>
            </a:r>
            <a:endParaRPr sz="1800"/>
          </a:p>
        </p:txBody>
      </p:sp>
      <p:cxnSp>
        <p:nvCxnSpPr>
          <p:cNvPr id="166" name="Shape 166"/>
          <p:cNvCxnSpPr>
            <a:stCxn id="163" idx="3"/>
            <a:endCxn id="155" idx="1"/>
          </p:cNvCxnSpPr>
          <p:nvPr/>
        </p:nvCxnSpPr>
        <p:spPr>
          <a:xfrm flipH="1" rot="10800000">
            <a:off x="3200359" y="2224050"/>
            <a:ext cx="1267200" cy="324000"/>
          </a:xfrm>
          <a:prstGeom prst="straightConnector1">
            <a:avLst/>
          </a:prstGeom>
          <a:noFill/>
          <a:ln cap="flat" cmpd="sng" w="28575">
            <a:solidFill>
              <a:schemeClr val="dk2"/>
            </a:solidFill>
            <a:prstDash val="solid"/>
            <a:round/>
            <a:headEnd len="med" w="med" type="none"/>
            <a:tailEnd len="med" w="med" type="stealth"/>
          </a:ln>
        </p:spPr>
      </p:cxnSp>
      <p:cxnSp>
        <p:nvCxnSpPr>
          <p:cNvPr id="167" name="Shape 167"/>
          <p:cNvCxnSpPr>
            <a:stCxn id="162" idx="3"/>
            <a:endCxn id="156" idx="1"/>
          </p:cNvCxnSpPr>
          <p:nvPr/>
        </p:nvCxnSpPr>
        <p:spPr>
          <a:xfrm>
            <a:off x="3200359" y="2167050"/>
            <a:ext cx="1267200" cy="266400"/>
          </a:xfrm>
          <a:prstGeom prst="straightConnector1">
            <a:avLst/>
          </a:prstGeom>
          <a:noFill/>
          <a:ln cap="flat" cmpd="sng" w="28575">
            <a:solidFill>
              <a:schemeClr val="dk2"/>
            </a:solidFill>
            <a:prstDash val="solid"/>
            <a:round/>
            <a:headEnd len="med" w="med" type="none"/>
            <a:tailEnd len="med" w="med" type="stealth"/>
          </a:ln>
        </p:spPr>
      </p:cxnSp>
      <p:cxnSp>
        <p:nvCxnSpPr>
          <p:cNvPr id="168" name="Shape 168"/>
          <p:cNvCxnSpPr>
            <a:stCxn id="164" idx="3"/>
            <a:endCxn id="159" idx="1"/>
          </p:cNvCxnSpPr>
          <p:nvPr/>
        </p:nvCxnSpPr>
        <p:spPr>
          <a:xfrm>
            <a:off x="3200359" y="2929050"/>
            <a:ext cx="1267200" cy="342600"/>
          </a:xfrm>
          <a:prstGeom prst="straightConnector1">
            <a:avLst/>
          </a:prstGeom>
          <a:noFill/>
          <a:ln cap="flat" cmpd="sng" w="28575">
            <a:solidFill>
              <a:schemeClr val="dk2"/>
            </a:solidFill>
            <a:prstDash val="solid"/>
            <a:round/>
            <a:headEnd len="med" w="med" type="none"/>
            <a:tailEnd len="med" w="med" type="stealth"/>
          </a:ln>
        </p:spPr>
      </p:cxnSp>
      <p:sp>
        <p:nvSpPr>
          <p:cNvPr id="169" name="Shape 169"/>
          <p:cNvSpPr txBox="1"/>
          <p:nvPr/>
        </p:nvSpPr>
        <p:spPr>
          <a:xfrm>
            <a:off x="5351813" y="2652750"/>
            <a:ext cx="457200" cy="266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t>...</a:t>
            </a:r>
            <a:endParaRPr sz="1800"/>
          </a:p>
        </p:txBody>
      </p:sp>
      <p:sp>
        <p:nvSpPr>
          <p:cNvPr id="170" name="Shape 170"/>
          <p:cNvSpPr txBox="1"/>
          <p:nvPr/>
        </p:nvSpPr>
        <p:spPr>
          <a:xfrm>
            <a:off x="4418388" y="2652750"/>
            <a:ext cx="457200" cy="26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Example: MAQ (Mapping Quality)</a:t>
            </a:r>
            <a:endParaRPr sz="2600"/>
          </a:p>
        </p:txBody>
      </p:sp>
      <p:sp>
        <p:nvSpPr>
          <p:cNvPr id="176" name="Shape 1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7" name="Shape 177"/>
          <p:cNvSpPr txBox="1"/>
          <p:nvPr/>
        </p:nvSpPr>
        <p:spPr>
          <a:xfrm>
            <a:off x="300725" y="649600"/>
            <a:ext cx="8469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Algorithm Li </a:t>
            </a:r>
            <a:r>
              <a:rPr i="1" lang="en" sz="1600">
                <a:solidFill>
                  <a:srgbClr val="2A528F"/>
                </a:solidFill>
              </a:rPr>
              <a:t>et al.</a:t>
            </a:r>
            <a:r>
              <a:rPr lang="en" sz="1600">
                <a:solidFill>
                  <a:srgbClr val="2A528F"/>
                </a:solidFill>
              </a:rPr>
              <a:t> (2008b)</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Hashing technique guaranteed to find alignments with up to two mismatches in the first 28 bp of the reads; many similarities with Eland algorithm</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Indexes the reads in six hash tables and scans the reference genome for seed hits that are subsequently extended and scored</a:t>
            </a:r>
            <a:endParaRPr sz="1600">
              <a:solidFill>
                <a:schemeClr val="dk2"/>
              </a:solidFill>
            </a:endParaRPr>
          </a:p>
          <a:p>
            <a:pPr indent="0" lvl="0" marL="0" rtl="0">
              <a:spcBef>
                <a:spcPts val="1000"/>
              </a:spcBef>
              <a:spcAft>
                <a:spcPts val="0"/>
              </a:spcAft>
              <a:buNone/>
            </a:pPr>
            <a:r>
              <a:rPr lang="en" sz="1600">
                <a:solidFill>
                  <a:srgbClr val="2A528F"/>
                </a:solidFill>
              </a:rPr>
              <a:t>Performance</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Slower than Bowtie and SOAP. Intermediate rank with regard to memory footprint</a:t>
            </a:r>
            <a:endParaRPr sz="1600">
              <a:solidFill>
                <a:schemeClr val="dk2"/>
              </a:solidFill>
            </a:endParaRPr>
          </a:p>
          <a:p>
            <a:pPr indent="0" lvl="0" marL="0" rtl="0">
              <a:spcBef>
                <a:spcPts val="1000"/>
              </a:spcBef>
              <a:spcAft>
                <a:spcPts val="0"/>
              </a:spcAft>
              <a:buNone/>
            </a:pPr>
            <a:r>
              <a:rPr lang="en" sz="1600">
                <a:solidFill>
                  <a:srgbClr val="2A528F"/>
                </a:solidFill>
              </a:rPr>
              <a:t>Features</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Versatile pipeline for SNP detection</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Can report all hits for queries with multiple mappings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Allows at most two mismatches in seed region</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Gaps only possible for PE reads by applying Smith-Waterman algorithm (slow)</a:t>
            </a:r>
            <a:endParaRPr sz="1600">
              <a:solidFill>
                <a:schemeClr val="dk2"/>
              </a:solidFill>
            </a:endParaRPr>
          </a:p>
          <a:p>
            <a:pPr indent="0" lvl="0" marL="0" rtl="0">
              <a:spcBef>
                <a:spcPts val="1000"/>
              </a:spcBef>
              <a:spcAft>
                <a:spcPts val="0"/>
              </a:spcAft>
              <a:buNone/>
            </a:pPr>
            <a:r>
              <a:rPr lang="en" sz="1600">
                <a:solidFill>
                  <a:srgbClr val="2A528F"/>
                </a:solidFill>
              </a:rPr>
              <a:t>Limitations</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Read length limit 128bp, no gapped alignment for single-end reads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All sequences in one run need to to have the same length</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0" lvl="0" marL="0" rtl="0">
              <a:spcBef>
                <a:spcPts val="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MAQ - Step 1: Indexing</a:t>
            </a:r>
            <a:endParaRPr sz="2600"/>
          </a:p>
        </p:txBody>
      </p:sp>
      <p:sp>
        <p:nvSpPr>
          <p:cNvPr id="183" name="Shape 1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4" name="Shape 184"/>
          <p:cNvSpPr txBox="1"/>
          <p:nvPr/>
        </p:nvSpPr>
        <p:spPr>
          <a:xfrm>
            <a:off x="300725" y="802000"/>
            <a:ext cx="8469000" cy="4677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Char char="○"/>
            </a:pPr>
            <a:r>
              <a:rPr lang="en" sz="1600">
                <a:solidFill>
                  <a:schemeClr val="dk2"/>
                </a:solidFill>
              </a:rPr>
              <a:t>Builds six hash tables to index the reads and scans the reference sequence against the hash tables to find the hits. This ensures that sequences with up to two mismatches will be found.</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The six hash tables correspond to six noncontiguous seed templates. For example, the six templates for 8bp seeds are </a:t>
            </a:r>
            <a:r>
              <a:rPr lang="en" sz="1600">
                <a:solidFill>
                  <a:schemeClr val="dk2"/>
                </a:solidFill>
                <a:latin typeface="Courier New"/>
                <a:ea typeface="Courier New"/>
                <a:cs typeface="Courier New"/>
                <a:sym typeface="Courier New"/>
              </a:rPr>
              <a:t>11110000</a:t>
            </a:r>
            <a:r>
              <a:rPr lang="en" sz="1600">
                <a:solidFill>
                  <a:schemeClr val="dk2"/>
                </a:solidFill>
              </a:rPr>
              <a:t>, </a:t>
            </a:r>
            <a:r>
              <a:rPr lang="en" sz="1600">
                <a:solidFill>
                  <a:schemeClr val="dk2"/>
                </a:solidFill>
                <a:latin typeface="Courier New"/>
                <a:ea typeface="Courier New"/>
                <a:cs typeface="Courier New"/>
                <a:sym typeface="Courier New"/>
              </a:rPr>
              <a:t>00001111</a:t>
            </a:r>
            <a:r>
              <a:rPr lang="en" sz="1600">
                <a:solidFill>
                  <a:schemeClr val="dk2"/>
                </a:solidFill>
              </a:rPr>
              <a:t>, </a:t>
            </a:r>
            <a:r>
              <a:rPr lang="en" sz="1600">
                <a:solidFill>
                  <a:schemeClr val="dk2"/>
                </a:solidFill>
                <a:latin typeface="Courier New"/>
                <a:ea typeface="Courier New"/>
                <a:cs typeface="Courier New"/>
                <a:sym typeface="Courier New"/>
              </a:rPr>
              <a:t>11000011</a:t>
            </a:r>
            <a:r>
              <a:rPr lang="en" sz="1600">
                <a:solidFill>
                  <a:schemeClr val="dk2"/>
                </a:solidFill>
              </a:rPr>
              <a:t>, </a:t>
            </a:r>
            <a:r>
              <a:rPr lang="en" sz="1600">
                <a:solidFill>
                  <a:schemeClr val="dk2"/>
                </a:solidFill>
                <a:latin typeface="Courier New"/>
                <a:ea typeface="Courier New"/>
                <a:cs typeface="Courier New"/>
                <a:sym typeface="Courier New"/>
              </a:rPr>
              <a:t>00111100</a:t>
            </a:r>
            <a:r>
              <a:rPr lang="en" sz="1600">
                <a:solidFill>
                  <a:schemeClr val="dk2"/>
                </a:solidFill>
              </a:rPr>
              <a:t>, </a:t>
            </a:r>
            <a:r>
              <a:rPr lang="en" sz="1600">
                <a:solidFill>
                  <a:schemeClr val="dk2"/>
                </a:solidFill>
                <a:latin typeface="Courier New"/>
                <a:ea typeface="Courier New"/>
                <a:cs typeface="Courier New"/>
                <a:sym typeface="Courier New"/>
              </a:rPr>
              <a:t>11001100</a:t>
            </a:r>
            <a:r>
              <a:rPr lang="en" sz="1600">
                <a:solidFill>
                  <a:schemeClr val="dk2"/>
                </a:solidFill>
              </a:rPr>
              <a:t> and </a:t>
            </a:r>
            <a:r>
              <a:rPr lang="en" sz="1600">
                <a:solidFill>
                  <a:schemeClr val="dk2"/>
                </a:solidFill>
                <a:latin typeface="Courier New"/>
                <a:ea typeface="Courier New"/>
                <a:cs typeface="Courier New"/>
                <a:sym typeface="Courier New"/>
              </a:rPr>
              <a:t>00110011</a:t>
            </a:r>
            <a:r>
              <a:rPr lang="en" sz="1600">
                <a:solidFill>
                  <a:schemeClr val="dk2"/>
                </a:solidFill>
              </a:rPr>
              <a:t>.</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Only the nucleotides at </a:t>
            </a:r>
            <a:r>
              <a:rPr lang="en" sz="1600">
                <a:solidFill>
                  <a:schemeClr val="dk2"/>
                </a:solidFill>
                <a:latin typeface="Courier New"/>
                <a:ea typeface="Courier New"/>
                <a:cs typeface="Courier New"/>
                <a:sym typeface="Courier New"/>
              </a:rPr>
              <a:t>1</a:t>
            </a:r>
            <a:r>
              <a:rPr lang="en" sz="1600">
                <a:solidFill>
                  <a:schemeClr val="dk2"/>
                </a:solidFill>
              </a:rPr>
              <a:t>’s will be indexed, but not those at </a:t>
            </a:r>
            <a:r>
              <a:rPr lang="en" sz="1600">
                <a:solidFill>
                  <a:schemeClr val="dk2"/>
                </a:solidFill>
                <a:latin typeface="Courier New"/>
                <a:ea typeface="Courier New"/>
                <a:cs typeface="Courier New"/>
                <a:sym typeface="Courier New"/>
              </a:rPr>
              <a:t>0</a:t>
            </a:r>
            <a:r>
              <a:rPr lang="en" sz="1600">
                <a:solidFill>
                  <a:schemeClr val="dk2"/>
                </a:solidFill>
              </a:rPr>
              <a:t>’s using a 24-bit integer for hashing.</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When all the reads are processed, the 24-bit integers are sorted, such that reads with the same hashing integer are grouped together. Each integer and its corresponding region are then recorded in a hash table with the integer as the key.</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Indices are built for only the first 28bp of the reads, which are typically the most accurate part of the read.</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rtl="0">
              <a:spcBef>
                <a:spcPts val="0"/>
              </a:spcBef>
              <a:spcAft>
                <a:spcPts val="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MAQ - Step 2: Searching</a:t>
            </a:r>
            <a:endParaRPr sz="2600"/>
          </a:p>
        </p:txBody>
      </p:sp>
      <p:sp>
        <p:nvSpPr>
          <p:cNvPr id="190" name="Shape 1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1" name="Shape 191"/>
          <p:cNvSpPr txBox="1"/>
          <p:nvPr/>
        </p:nvSpPr>
        <p:spPr>
          <a:xfrm>
            <a:off x="300725" y="802000"/>
            <a:ext cx="8469000" cy="4677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Char char="○"/>
            </a:pPr>
            <a:r>
              <a:rPr lang="en" sz="1600">
                <a:solidFill>
                  <a:schemeClr val="dk2"/>
                </a:solidFill>
              </a:rPr>
              <a:t>Each 28-bp subsequence of the reference will be hashed with the first two templates (</a:t>
            </a:r>
            <a:r>
              <a:rPr lang="en" sz="1600">
                <a:solidFill>
                  <a:srgbClr val="2A528F"/>
                </a:solidFill>
              </a:rPr>
              <a:t>TMPA</a:t>
            </a:r>
            <a:r>
              <a:rPr lang="en" sz="1600">
                <a:solidFill>
                  <a:schemeClr val="dk2"/>
                </a:solidFill>
              </a:rPr>
              <a:t> in Fig. 1) used for indexing and will be looked up in the corresponding two hash tables.</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It maps the reads to a position that minimizes the sum of quality values of mismatched bases.</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When the scan of the reference is complete, the next two templates (</a:t>
            </a:r>
            <a:r>
              <a:rPr lang="en" sz="1600">
                <a:solidFill>
                  <a:srgbClr val="2A528F"/>
                </a:solidFill>
              </a:rPr>
              <a:t>TMPB</a:t>
            </a:r>
            <a:r>
              <a:rPr lang="en" sz="1600">
                <a:solidFill>
                  <a:schemeClr val="dk2"/>
                </a:solidFill>
              </a:rPr>
              <a:t> in Fig. 1) are applied and the reference will be scanned once again (</a:t>
            </a:r>
            <a:r>
              <a:rPr lang="en" sz="1600">
                <a:solidFill>
                  <a:srgbClr val="2A528F"/>
                </a:solidFill>
              </a:rPr>
              <a:t>TMPC</a:t>
            </a:r>
            <a:r>
              <a:rPr lang="en" sz="1600">
                <a:solidFill>
                  <a:schemeClr val="dk2"/>
                </a:solidFill>
              </a:rPr>
              <a:t> in Fig. 1) until no more templates are left.</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Using six templates guarantees to find seed hits with no more than two mismatches.</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If a hit is found to a read, MAQ will calculate the sum of qualities of mismatched bases </a:t>
            </a:r>
            <a:r>
              <a:rPr i="1" lang="en" sz="1600">
                <a:solidFill>
                  <a:schemeClr val="dk2"/>
                </a:solidFill>
              </a:rPr>
              <a:t>q</a:t>
            </a:r>
            <a:r>
              <a:rPr lang="en" sz="1600">
                <a:solidFill>
                  <a:schemeClr val="dk2"/>
                </a:solidFill>
              </a:rPr>
              <a:t> over the whole length of the read, extending out from the 28bp seed without gaps.</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rtl="0">
              <a:spcBef>
                <a:spcPts val="100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MAQ Algorithm - Illustration</a:t>
            </a:r>
            <a:endParaRPr sz="2600"/>
          </a:p>
        </p:txBody>
      </p:sp>
      <p:sp>
        <p:nvSpPr>
          <p:cNvPr id="197" name="Shape 1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98" name="Shape 198"/>
          <p:cNvGraphicFramePr/>
          <p:nvPr/>
        </p:nvGraphicFramePr>
        <p:xfrm>
          <a:off x="3248025" y="819150"/>
          <a:ext cx="3000000" cy="3000000"/>
        </p:xfrm>
        <a:graphic>
          <a:graphicData uri="http://schemas.openxmlformats.org/drawingml/2006/table">
            <a:tbl>
              <a:tblPr>
                <a:noFill/>
                <a:tableStyleId>{11798773-6C8B-41AA-83C7-D84290D48837}</a:tableStyleId>
              </a:tblPr>
              <a:tblGrid>
                <a:gridCol w="679225"/>
                <a:gridCol w="1098675"/>
                <a:gridCol w="650900"/>
                <a:gridCol w="622325"/>
                <a:gridCol w="630575"/>
                <a:gridCol w="595725"/>
              </a:tblGrid>
              <a:tr h="326925">
                <a:tc>
                  <a:txBody>
                    <a:bodyPr>
                      <a:noAutofit/>
                    </a:bodyPr>
                    <a:lstStyle/>
                    <a:p>
                      <a:pPr indent="0" lvl="0" marL="0">
                        <a:lnSpc>
                          <a:spcPct val="100000"/>
                        </a:lnSpc>
                        <a:spcBef>
                          <a:spcPts val="0"/>
                        </a:spcBef>
                        <a:spcAft>
                          <a:spcPts val="0"/>
                        </a:spcAft>
                        <a:buNone/>
                      </a:pPr>
                      <a:r>
                        <a:rPr b="1" lang="en" sz="1200">
                          <a:solidFill>
                            <a:srgbClr val="6AA84F"/>
                          </a:solidFill>
                        </a:rPr>
                        <a:t>Ref4</a:t>
                      </a:r>
                      <a:endParaRPr b="1" sz="1200">
                        <a:solidFill>
                          <a:srgbClr val="6AA84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lnSpc>
                          <a:spcPct val="100000"/>
                        </a:lnSpc>
                        <a:spcBef>
                          <a:spcPts val="0"/>
                        </a:spcBef>
                        <a:spcAft>
                          <a:spcPts val="0"/>
                        </a:spcAft>
                        <a:buNone/>
                      </a:pPr>
                      <a:r>
                        <a:rPr b="1" lang="en" sz="1200">
                          <a:solidFill>
                            <a:schemeClr val="dk2"/>
                          </a:solidFill>
                          <a:latin typeface="Courier New"/>
                          <a:ea typeface="Courier New"/>
                          <a:cs typeface="Courier New"/>
                          <a:sym typeface="Courier New"/>
                        </a:rPr>
                        <a:t>TA</a:t>
                      </a:r>
                      <a:r>
                        <a:rPr b="1" lang="en" sz="1200">
                          <a:solidFill>
                            <a:srgbClr val="6AA84F"/>
                          </a:solidFill>
                          <a:latin typeface="Courier New"/>
                          <a:ea typeface="Courier New"/>
                          <a:cs typeface="Courier New"/>
                          <a:sym typeface="Courier New"/>
                        </a:rPr>
                        <a:t>CGCGAT</a:t>
                      </a:r>
                      <a:endParaRPr b="1" sz="1200">
                        <a:solidFill>
                          <a:srgbClr val="6AA84F"/>
                        </a:solidFill>
                        <a:latin typeface="Courier New"/>
                        <a:ea typeface="Courier New"/>
                        <a:cs typeface="Courier New"/>
                        <a:sym typeface="Courier New"/>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gridSpan="4">
                  <a:txBody>
                    <a:bodyPr>
                      <a:noAutofit/>
                    </a:bodyPr>
                    <a:lstStyle/>
                    <a:p>
                      <a:pPr indent="0" lvl="0" marL="0" rtl="0">
                        <a:lnSpc>
                          <a:spcPct val="100000"/>
                        </a:lnSpc>
                        <a:spcBef>
                          <a:spcPts val="0"/>
                        </a:spcBef>
                        <a:spcAft>
                          <a:spcPts val="0"/>
                        </a:spcAft>
                        <a:buNone/>
                      </a:pPr>
                      <a:r>
                        <a:rPr lang="en" sz="1200"/>
                        <a:t>2 continuous mismatches</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hMerge="1"/>
                <a:tc hMerge="1"/>
                <a:tc hMerge="1"/>
              </a:tr>
              <a:tr h="326925">
                <a:tc>
                  <a:txBody>
                    <a:bodyPr>
                      <a:noAutofit/>
                    </a:bodyPr>
                    <a:lstStyle/>
                    <a:p>
                      <a:pPr indent="0" lvl="0" marL="0">
                        <a:spcBef>
                          <a:spcPts val="0"/>
                        </a:spcBef>
                        <a:spcAft>
                          <a:spcPts val="0"/>
                        </a:spcAft>
                        <a:buClr>
                          <a:schemeClr val="dk1"/>
                        </a:buClr>
                        <a:buSzPts val="1100"/>
                        <a:buFont typeface="Arial"/>
                        <a:buNone/>
                      </a:pPr>
                      <a:r>
                        <a:rPr b="1" lang="en" sz="1200">
                          <a:solidFill>
                            <a:srgbClr val="6AA84F"/>
                          </a:solidFill>
                        </a:rPr>
                        <a:t>Ref3</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6AA84F"/>
                          </a:solidFill>
                          <a:latin typeface="Courier New"/>
                          <a:ea typeface="Courier New"/>
                          <a:cs typeface="Courier New"/>
                          <a:sym typeface="Courier New"/>
                        </a:rPr>
                        <a:t>A</a:t>
                      </a:r>
                      <a:r>
                        <a:rPr b="1" lang="en" sz="1200">
                          <a:solidFill>
                            <a:schemeClr val="dk2"/>
                          </a:solidFill>
                          <a:latin typeface="Courier New"/>
                          <a:ea typeface="Courier New"/>
                          <a:cs typeface="Courier New"/>
                          <a:sym typeface="Courier New"/>
                        </a:rPr>
                        <a:t>A</a:t>
                      </a:r>
                      <a:r>
                        <a:rPr b="1" lang="en" sz="1200">
                          <a:solidFill>
                            <a:srgbClr val="6AA84F"/>
                          </a:solidFill>
                          <a:latin typeface="Courier New"/>
                          <a:ea typeface="Courier New"/>
                          <a:cs typeface="Courier New"/>
                          <a:sym typeface="Courier New"/>
                        </a:rPr>
                        <a:t>CG</a:t>
                      </a:r>
                      <a:r>
                        <a:rPr b="1" lang="en" sz="1200">
                          <a:solidFill>
                            <a:schemeClr val="dk2"/>
                          </a:solidFill>
                          <a:latin typeface="Courier New"/>
                          <a:ea typeface="Courier New"/>
                          <a:cs typeface="Courier New"/>
                          <a:sym typeface="Courier New"/>
                        </a:rPr>
                        <a:t>G</a:t>
                      </a:r>
                      <a:r>
                        <a:rPr b="1" lang="en" sz="1200">
                          <a:solidFill>
                            <a:srgbClr val="6AA84F"/>
                          </a:solidFill>
                          <a:latin typeface="Courier New"/>
                          <a:ea typeface="Courier New"/>
                          <a:cs typeface="Courier New"/>
                          <a:sym typeface="Courier New"/>
                        </a:rPr>
                        <a:t>GAT</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gridSpan="4">
                  <a:txBody>
                    <a:bodyPr>
                      <a:noAutofit/>
                    </a:bodyPr>
                    <a:lstStyle/>
                    <a:p>
                      <a:pPr indent="0" lvl="0" marL="0">
                        <a:spcBef>
                          <a:spcPts val="0"/>
                        </a:spcBef>
                        <a:spcAft>
                          <a:spcPts val="0"/>
                        </a:spcAft>
                        <a:buNone/>
                      </a:pPr>
                      <a:r>
                        <a:rPr lang="en" sz="1200"/>
                        <a:t>2 spaced mismatches</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hMerge="1"/>
                <a:tc hMerge="1"/>
                <a:tc hMerge="1"/>
              </a:tr>
              <a:tr h="326925">
                <a:tc>
                  <a:txBody>
                    <a:bodyPr>
                      <a:noAutofit/>
                    </a:bodyPr>
                    <a:lstStyle/>
                    <a:p>
                      <a:pPr indent="0" lvl="0" marL="0">
                        <a:spcBef>
                          <a:spcPts val="0"/>
                        </a:spcBef>
                        <a:spcAft>
                          <a:spcPts val="0"/>
                        </a:spcAft>
                        <a:buClr>
                          <a:schemeClr val="dk1"/>
                        </a:buClr>
                        <a:buSzPts val="1100"/>
                        <a:buFont typeface="Arial"/>
                        <a:buNone/>
                      </a:pPr>
                      <a:r>
                        <a:rPr b="1" lang="en" sz="1200">
                          <a:solidFill>
                            <a:srgbClr val="6AA84F"/>
                          </a:solidFill>
                        </a:rPr>
                        <a:t>Ref2</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6AA84F"/>
                          </a:solidFill>
                          <a:latin typeface="Courier New"/>
                          <a:ea typeface="Courier New"/>
                          <a:cs typeface="Courier New"/>
                          <a:sym typeface="Courier New"/>
                        </a:rPr>
                        <a:t>A</a:t>
                      </a:r>
                      <a:r>
                        <a:rPr b="1" lang="en" sz="1200">
                          <a:solidFill>
                            <a:schemeClr val="dk2"/>
                          </a:solidFill>
                          <a:latin typeface="Courier New"/>
                          <a:ea typeface="Courier New"/>
                          <a:cs typeface="Courier New"/>
                          <a:sym typeface="Courier New"/>
                        </a:rPr>
                        <a:t>A</a:t>
                      </a:r>
                      <a:r>
                        <a:rPr b="1" lang="en" sz="1200">
                          <a:solidFill>
                            <a:srgbClr val="6AA84F"/>
                          </a:solidFill>
                          <a:latin typeface="Courier New"/>
                          <a:ea typeface="Courier New"/>
                          <a:cs typeface="Courier New"/>
                          <a:sym typeface="Courier New"/>
                        </a:rPr>
                        <a:t>CGCGAT</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gridSpan="4">
                  <a:txBody>
                    <a:bodyPr>
                      <a:noAutofit/>
                    </a:bodyPr>
                    <a:lstStyle/>
                    <a:p>
                      <a:pPr indent="0" lvl="0" marL="0">
                        <a:spcBef>
                          <a:spcPts val="0"/>
                        </a:spcBef>
                        <a:spcAft>
                          <a:spcPts val="0"/>
                        </a:spcAft>
                        <a:buNone/>
                      </a:pPr>
                      <a:r>
                        <a:rPr lang="en" sz="1200"/>
                        <a:t>1 mismatch</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hMerge="1"/>
                <a:tc hMerge="1"/>
                <a:tc hMerge="1"/>
              </a:tr>
              <a:tr h="326925">
                <a:tc>
                  <a:txBody>
                    <a:bodyPr>
                      <a:noAutofit/>
                    </a:bodyPr>
                    <a:lstStyle/>
                    <a:p>
                      <a:pPr indent="0" lvl="0" marL="0">
                        <a:spcBef>
                          <a:spcPts val="0"/>
                        </a:spcBef>
                        <a:spcAft>
                          <a:spcPts val="0"/>
                        </a:spcAft>
                        <a:buClr>
                          <a:schemeClr val="dk1"/>
                        </a:buClr>
                        <a:buSzPts val="1100"/>
                        <a:buFont typeface="Arial"/>
                        <a:buNone/>
                      </a:pPr>
                      <a:r>
                        <a:rPr b="1" lang="en" sz="1200">
                          <a:solidFill>
                            <a:srgbClr val="6AA84F"/>
                          </a:solidFill>
                        </a:rPr>
                        <a:t>Ref1</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6AA84F"/>
                          </a:solidFill>
                          <a:latin typeface="Courier New"/>
                          <a:ea typeface="Courier New"/>
                          <a:cs typeface="Courier New"/>
                          <a:sym typeface="Courier New"/>
                        </a:rPr>
                        <a:t>ATCGCGAT</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gridSpan="4">
                  <a:txBody>
                    <a:bodyPr>
                      <a:noAutofit/>
                    </a:bodyPr>
                    <a:lstStyle/>
                    <a:p>
                      <a:pPr indent="0" lvl="0" marL="0">
                        <a:spcBef>
                          <a:spcPts val="0"/>
                        </a:spcBef>
                        <a:spcAft>
                          <a:spcPts val="0"/>
                        </a:spcAft>
                        <a:buNone/>
                      </a:pPr>
                      <a:r>
                        <a:rPr lang="en" sz="1200"/>
                        <a:t>perfect match</a:t>
                      </a:r>
                      <a:endParaRPr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hMerge="1"/>
                <a:tc hMerge="1"/>
                <a:tc hMerge="1"/>
              </a:tr>
              <a:tr h="326925">
                <a:tc>
                  <a:txBody>
                    <a:bodyPr>
                      <a:noAutofit/>
                    </a:bodyPr>
                    <a:lstStyle/>
                    <a:p>
                      <a:pPr indent="0" lvl="0" marL="0">
                        <a:spcBef>
                          <a:spcPts val="0"/>
                        </a:spcBef>
                        <a:spcAft>
                          <a:spcPts val="0"/>
                        </a:spcAft>
                        <a:buNone/>
                      </a:pPr>
                      <a:r>
                        <a:rPr b="1" lang="en" sz="1200">
                          <a:solidFill>
                            <a:srgbClr val="CC0000"/>
                          </a:solidFill>
                        </a:rPr>
                        <a:t>Read</a:t>
                      </a:r>
                      <a:endParaRPr b="1" sz="1200">
                        <a:solidFill>
                          <a:srgbClr val="CC0000"/>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CC0000"/>
                          </a:solidFill>
                          <a:latin typeface="Courier New"/>
                          <a:ea typeface="Courier New"/>
                          <a:cs typeface="Courier New"/>
                          <a:sym typeface="Courier New"/>
                        </a:rPr>
                        <a:t>ATCGCGAT</a:t>
                      </a:r>
                      <a:endParaRPr sz="1200">
                        <a:solidFill>
                          <a:srgbClr val="CC0000"/>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6AA84F"/>
                          </a:solidFill>
                        </a:rPr>
                        <a:t>Ref1</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6AA84F"/>
                          </a:solidFill>
                        </a:rPr>
                        <a:t>Ref2</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6AA84F"/>
                          </a:solidFill>
                        </a:rPr>
                        <a:t>Ref3</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rgbClr val="6AA84F"/>
                          </a:solidFill>
                        </a:rPr>
                        <a:t>Ref4</a:t>
                      </a:r>
                      <a:endParaRPr b="1" sz="1200"/>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a:spcBef>
                          <a:spcPts val="0"/>
                        </a:spcBef>
                        <a:spcAft>
                          <a:spcPts val="0"/>
                        </a:spcAft>
                        <a:buNone/>
                      </a:pPr>
                      <a:r>
                        <a:rPr b="1" lang="en" sz="1200">
                          <a:solidFill>
                            <a:srgbClr val="0B5394"/>
                          </a:solidFill>
                        </a:rPr>
                        <a:t>TMPA</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chemeClr val="dk2"/>
                          </a:solidFill>
                          <a:latin typeface="Courier New"/>
                          <a:ea typeface="Courier New"/>
                          <a:cs typeface="Courier New"/>
                          <a:sym typeface="Courier New"/>
                        </a:rPr>
                        <a:t>11110000</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a:spcBef>
                          <a:spcPts val="0"/>
                        </a:spcBef>
                        <a:spcAft>
                          <a:spcPts val="0"/>
                        </a:spcAft>
                        <a:buNone/>
                      </a:pPr>
                      <a:r>
                        <a:rPr b="1" lang="en" sz="1200">
                          <a:solidFill>
                            <a:srgbClr val="0B5394"/>
                          </a:solidFill>
                        </a:rPr>
                        <a:t>TMPA</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Clr>
                          <a:schemeClr val="dk1"/>
                        </a:buClr>
                        <a:buSzPts val="1100"/>
                        <a:buFont typeface="Arial"/>
                        <a:buNone/>
                      </a:pPr>
                      <a:r>
                        <a:rPr b="1" lang="en" sz="1200">
                          <a:solidFill>
                            <a:schemeClr val="dk2"/>
                          </a:solidFill>
                          <a:latin typeface="Courier New"/>
                          <a:ea typeface="Courier New"/>
                          <a:cs typeface="Courier New"/>
                          <a:sym typeface="Courier New"/>
                        </a:rPr>
                        <a:t>00001111</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a:spcBef>
                          <a:spcPts val="0"/>
                        </a:spcBef>
                        <a:spcAft>
                          <a:spcPts val="0"/>
                        </a:spcAft>
                        <a:buNone/>
                      </a:pPr>
                      <a:r>
                        <a:rPr b="1" lang="en" sz="1200">
                          <a:solidFill>
                            <a:srgbClr val="0B5394"/>
                          </a:solidFill>
                        </a:rPr>
                        <a:t>TMPB</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solidFill>
                            <a:schemeClr val="dk2"/>
                          </a:solidFill>
                          <a:latin typeface="Courier New"/>
                          <a:ea typeface="Courier New"/>
                          <a:cs typeface="Courier New"/>
                          <a:sym typeface="Courier New"/>
                        </a:rPr>
                        <a:t>11000011</a:t>
                      </a:r>
                      <a:endParaRPr b="1" sz="1200">
                        <a:solidFill>
                          <a:schemeClr val="dk2"/>
                        </a:solidFill>
                        <a:latin typeface="Courier New"/>
                        <a:ea typeface="Courier New"/>
                        <a:cs typeface="Courier New"/>
                        <a:sym typeface="Courier New"/>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rtl="0">
                        <a:spcBef>
                          <a:spcPts val="0"/>
                        </a:spcBef>
                        <a:spcAft>
                          <a:spcPts val="0"/>
                        </a:spcAft>
                        <a:buNone/>
                      </a:pPr>
                      <a:r>
                        <a:rPr b="1" lang="en" sz="1200">
                          <a:solidFill>
                            <a:srgbClr val="0B5394"/>
                          </a:solidFill>
                        </a:rPr>
                        <a:t>TMPB</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b="1" lang="en" sz="1200">
                          <a:solidFill>
                            <a:schemeClr val="dk2"/>
                          </a:solidFill>
                          <a:latin typeface="Courier New"/>
                          <a:ea typeface="Courier New"/>
                          <a:cs typeface="Courier New"/>
                          <a:sym typeface="Courier New"/>
                        </a:rPr>
                        <a:t>00111100</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rtl="0">
                        <a:spcBef>
                          <a:spcPts val="0"/>
                        </a:spcBef>
                        <a:spcAft>
                          <a:spcPts val="0"/>
                        </a:spcAft>
                        <a:buNone/>
                      </a:pPr>
                      <a:r>
                        <a:rPr b="1" lang="en" sz="1200">
                          <a:solidFill>
                            <a:srgbClr val="0B5394"/>
                          </a:solidFill>
                        </a:rPr>
                        <a:t>TMPC</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chemeClr val="dk2"/>
                          </a:solidFill>
                          <a:latin typeface="Courier New"/>
                          <a:ea typeface="Courier New"/>
                          <a:cs typeface="Courier New"/>
                          <a:sym typeface="Courier New"/>
                        </a:rPr>
                        <a:t>11001100</a:t>
                      </a:r>
                      <a:endParaRPr>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N</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28625">
                <a:tc>
                  <a:txBody>
                    <a:bodyPr>
                      <a:noAutofit/>
                    </a:bodyPr>
                    <a:lstStyle/>
                    <a:p>
                      <a:pPr indent="0" lvl="0" marL="0" rtl="0">
                        <a:spcBef>
                          <a:spcPts val="0"/>
                        </a:spcBef>
                        <a:spcAft>
                          <a:spcPts val="0"/>
                        </a:spcAft>
                        <a:buNone/>
                      </a:pPr>
                      <a:r>
                        <a:rPr b="1" lang="en" sz="1200">
                          <a:solidFill>
                            <a:srgbClr val="0B5394"/>
                          </a:solidFill>
                        </a:rPr>
                        <a:t>TMPC</a:t>
                      </a:r>
                      <a:endParaRPr b="1" sz="1200">
                        <a:solidFill>
                          <a:srgbClr val="0B5394"/>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chemeClr val="dk2"/>
                          </a:solidFill>
                          <a:latin typeface="Courier New"/>
                          <a:ea typeface="Courier New"/>
                          <a:cs typeface="Courier New"/>
                          <a:sym typeface="Courier New"/>
                        </a:rPr>
                        <a:t>00110011</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chemeClr val="dk2"/>
                          </a:solidFill>
                        </a:rPr>
                        <a:t>Y</a:t>
                      </a:r>
                      <a:endParaRPr sz="12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bl>
          </a:graphicData>
        </a:graphic>
      </p:graphicFrame>
      <p:sp>
        <p:nvSpPr>
          <p:cNvPr id="199" name="Shape 199"/>
          <p:cNvSpPr txBox="1"/>
          <p:nvPr/>
        </p:nvSpPr>
        <p:spPr>
          <a:xfrm>
            <a:off x="723125" y="4248525"/>
            <a:ext cx="26772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1155CC"/>
                </a:solidFill>
              </a:rPr>
              <a:t>Fig. 1:</a:t>
            </a:r>
            <a:r>
              <a:rPr lang="en"/>
              <a:t> </a:t>
            </a:r>
            <a:r>
              <a:rPr lang="en">
                <a:solidFill>
                  <a:schemeClr val="dk2"/>
                </a:solidFill>
              </a:rPr>
              <a:t>Indexing and search strategy of MAQ algorithm</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MAQ - Error Statistics for Genotype Modeling</a:t>
            </a:r>
            <a:endParaRPr sz="2600"/>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6" name="Shape 206"/>
          <p:cNvSpPr txBox="1"/>
          <p:nvPr/>
        </p:nvSpPr>
        <p:spPr>
          <a:xfrm>
            <a:off x="300725" y="1259200"/>
            <a:ext cx="8469000" cy="4677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Char char="○"/>
            </a:pPr>
            <a:r>
              <a:rPr lang="en" sz="1600">
                <a:solidFill>
                  <a:schemeClr val="dk2"/>
                </a:solidFill>
              </a:rPr>
              <a:t>Error probabilities are computed for the final genotype calls</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It uses a Bayesian statistical model</a:t>
            </a:r>
            <a:endParaRPr sz="1600">
              <a:solidFill>
                <a:schemeClr val="dk2"/>
              </a:solidFill>
            </a:endParaRPr>
          </a:p>
          <a:p>
            <a:pPr indent="-330200" lvl="0" marL="457200" rtl="0">
              <a:spcBef>
                <a:spcPts val="1000"/>
              </a:spcBef>
              <a:spcAft>
                <a:spcPts val="0"/>
              </a:spcAft>
              <a:buClr>
                <a:schemeClr val="dk2"/>
              </a:buClr>
              <a:buSzPts val="1600"/>
              <a:buChar char="○"/>
            </a:pPr>
            <a:r>
              <a:rPr lang="en" sz="1600">
                <a:solidFill>
                  <a:schemeClr val="dk2"/>
                </a:solidFill>
              </a:rPr>
              <a:t>Model incorporates:</a:t>
            </a:r>
            <a:endParaRPr sz="1600">
              <a:solidFill>
                <a:schemeClr val="dk2"/>
              </a:solidFill>
            </a:endParaRPr>
          </a:p>
          <a:p>
            <a:pPr indent="-330200" lvl="1" marL="914400" rtl="0">
              <a:spcBef>
                <a:spcPts val="1000"/>
              </a:spcBef>
              <a:spcAft>
                <a:spcPts val="0"/>
              </a:spcAft>
              <a:buClr>
                <a:schemeClr val="dk2"/>
              </a:buClr>
              <a:buSzPts val="1600"/>
              <a:buChar char="➢"/>
            </a:pPr>
            <a:r>
              <a:rPr lang="en" sz="1600">
                <a:solidFill>
                  <a:schemeClr val="dk2"/>
                </a:solidFill>
              </a:rPr>
              <a:t>Mapping qualities </a:t>
            </a:r>
            <a:endParaRPr sz="1600">
              <a:solidFill>
                <a:schemeClr val="dk2"/>
              </a:solidFill>
            </a:endParaRPr>
          </a:p>
          <a:p>
            <a:pPr indent="-330200" lvl="1" marL="914400" rtl="0">
              <a:spcBef>
                <a:spcPts val="1000"/>
              </a:spcBef>
              <a:spcAft>
                <a:spcPts val="0"/>
              </a:spcAft>
              <a:buClr>
                <a:schemeClr val="dk2"/>
              </a:buClr>
              <a:buSzPts val="1600"/>
              <a:buChar char="➢"/>
            </a:pPr>
            <a:r>
              <a:rPr lang="en" sz="1600">
                <a:solidFill>
                  <a:schemeClr val="dk2"/>
                </a:solidFill>
              </a:rPr>
              <a:t>Error probabilities from the raw sequence quality scores</a:t>
            </a:r>
            <a:endParaRPr sz="1600">
              <a:solidFill>
                <a:schemeClr val="dk2"/>
              </a:solidFill>
            </a:endParaRPr>
          </a:p>
          <a:p>
            <a:pPr indent="-330200" lvl="1" marL="914400" rtl="0">
              <a:spcBef>
                <a:spcPts val="1000"/>
              </a:spcBef>
              <a:spcAft>
                <a:spcPts val="0"/>
              </a:spcAft>
              <a:buClr>
                <a:schemeClr val="dk2"/>
              </a:buClr>
              <a:buSzPts val="1600"/>
              <a:buChar char="➢"/>
            </a:pPr>
            <a:r>
              <a:rPr lang="en" sz="1600">
                <a:solidFill>
                  <a:schemeClr val="dk2"/>
                </a:solidFill>
              </a:rPr>
              <a:t>Sampling of the two haplotypes</a:t>
            </a:r>
            <a:endParaRPr sz="1600">
              <a:solidFill>
                <a:schemeClr val="dk2"/>
              </a:solidFill>
            </a:endParaRPr>
          </a:p>
          <a:p>
            <a:pPr indent="-330200" lvl="1" marL="914400" rtl="0">
              <a:spcBef>
                <a:spcPts val="1000"/>
              </a:spcBef>
              <a:spcAft>
                <a:spcPts val="0"/>
              </a:spcAft>
              <a:buClr>
                <a:schemeClr val="dk2"/>
              </a:buClr>
              <a:buSzPts val="1600"/>
              <a:buChar char="➢"/>
            </a:pPr>
            <a:r>
              <a:rPr lang="en" sz="1600">
                <a:solidFill>
                  <a:schemeClr val="dk2"/>
                </a:solidFill>
              </a:rPr>
              <a:t>Empirical model for correlated errors at a site</a:t>
            </a:r>
            <a:endParaRPr sz="1600">
              <a:solidFill>
                <a:schemeClr val="dk2"/>
              </a:solidFill>
            </a:endParaRPr>
          </a:p>
          <a:p>
            <a:pPr indent="0" lvl="0" marL="0" rtl="0">
              <a:spcBef>
                <a:spcPts val="1000"/>
              </a:spcBef>
              <a:spcAft>
                <a:spcPts val="10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12" name="Shape 212"/>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t>FM-Index (Burrows Wheeler Transform)</a:t>
            </a:r>
            <a:endParaRPr sz="1600"/>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Finding Short Exact Matches Fast with Suffix/Prefix Tries</a:t>
            </a:r>
            <a:endParaRPr sz="2400"/>
          </a:p>
        </p:txBody>
      </p:sp>
      <p:sp>
        <p:nvSpPr>
          <p:cNvPr id="219" name="Shape 2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0" name="Shape 220"/>
          <p:cNvSpPr txBox="1"/>
          <p:nvPr/>
        </p:nvSpPr>
        <p:spPr>
          <a:xfrm>
            <a:off x="300725" y="878200"/>
            <a:ext cx="8469000" cy="467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Reduce inexact matching problem to the exact matching problem: </a:t>
            </a:r>
            <a:endParaRPr sz="1800">
              <a:solidFill>
                <a:schemeClr val="dk2"/>
              </a:solidFill>
            </a:endParaRPr>
          </a:p>
          <a:p>
            <a:pPr indent="-342900" lvl="1" marL="914400" rtl="0">
              <a:spcBef>
                <a:spcPts val="1000"/>
              </a:spcBef>
              <a:spcAft>
                <a:spcPts val="0"/>
              </a:spcAft>
              <a:buClr>
                <a:schemeClr val="dk2"/>
              </a:buClr>
              <a:buSzPts val="1800"/>
              <a:buAutoNum type="arabicPeriod"/>
            </a:pPr>
            <a:r>
              <a:rPr lang="en" sz="1800">
                <a:solidFill>
                  <a:schemeClr val="dk2"/>
                </a:solidFill>
              </a:rPr>
              <a:t>Identifying exact matches first and really fast</a:t>
            </a:r>
            <a:endParaRPr sz="1800">
              <a:solidFill>
                <a:schemeClr val="dk2"/>
              </a:solidFill>
            </a:endParaRPr>
          </a:p>
          <a:p>
            <a:pPr indent="-342900" lvl="1" marL="914400" rtl="0">
              <a:spcBef>
                <a:spcPts val="1000"/>
              </a:spcBef>
              <a:spcAft>
                <a:spcPts val="0"/>
              </a:spcAft>
              <a:buClr>
                <a:schemeClr val="dk2"/>
              </a:buClr>
              <a:buSzPts val="1800"/>
              <a:buAutoNum type="arabicPeriod"/>
            </a:pPr>
            <a:r>
              <a:rPr lang="en" sz="1800">
                <a:solidFill>
                  <a:schemeClr val="dk2"/>
                </a:solidFill>
              </a:rPr>
              <a:t>Build inexact alignments supported by exact matches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Exact matches are found via representations of suffix/prefix tries, such as suffix tree, enhanced suffix array and FM-index</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The FM-index is a data structure based on the Burrows-Wheeler Transform</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The advantage of tries is that substrings mapping to multiple locations in reference needs to be evaluated only once because identical copies collapse on a single path in the trie.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In contrast to this, mappings via hash tables need to be identified for each copy separately. </a:t>
            </a:r>
            <a:endParaRPr sz="1800">
              <a:solidFill>
                <a:schemeClr val="dk2"/>
              </a:solidFill>
            </a:endParaRPr>
          </a:p>
          <a:p>
            <a:pPr indent="0" lvl="0" marL="0" rtl="0">
              <a:spcBef>
                <a:spcPts val="1000"/>
              </a:spcBef>
              <a:spcAft>
                <a:spcPts val="10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Overview: Short Read Alignment Needs</a:t>
            </a:r>
            <a:endParaRPr sz="1600"/>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Bowtie 1 Aligner </a:t>
            </a:r>
            <a:endParaRPr sz="2600"/>
          </a:p>
        </p:txBody>
      </p:sp>
      <p:sp>
        <p:nvSpPr>
          <p:cNvPr id="226" name="Shape 2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7" name="Shape 227"/>
          <p:cNvSpPr txBox="1"/>
          <p:nvPr/>
        </p:nvSpPr>
        <p:spPr>
          <a:xfrm>
            <a:off x="300725" y="802000"/>
            <a:ext cx="8469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Algorithm (Langmead </a:t>
            </a:r>
            <a:r>
              <a:rPr i="1" lang="en" sz="1600">
                <a:solidFill>
                  <a:srgbClr val="2A528F"/>
                </a:solidFill>
              </a:rPr>
              <a:t>et al</a:t>
            </a:r>
            <a:r>
              <a:rPr lang="en" sz="1600">
                <a:solidFill>
                  <a:srgbClr val="2A528F"/>
                </a:solidFill>
              </a:rPr>
              <a:t> 2009)</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Burrows-Wheeler index based on the full-text minute-space (FM) index</a:t>
            </a:r>
            <a:endParaRPr sz="1600">
              <a:solidFill>
                <a:schemeClr val="dk2"/>
              </a:solidFill>
            </a:endParaRPr>
          </a:p>
          <a:p>
            <a:pPr indent="0" lvl="0" marL="0" rtl="0">
              <a:spcBef>
                <a:spcPts val="1000"/>
              </a:spcBef>
              <a:spcAft>
                <a:spcPts val="0"/>
              </a:spcAft>
              <a:buNone/>
            </a:pPr>
            <a:r>
              <a:rPr lang="en" sz="1600">
                <a:solidFill>
                  <a:srgbClr val="2A528F"/>
                </a:solidFill>
              </a:rPr>
              <a:t>Performance</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Aligns sequences of 4-1,024 bases and variable length in a single run</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Index requires only 1.3GB memory for the human genome</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Used to be fastest aligner: maps 25 million 35bp reads per CPU-hour</a:t>
            </a:r>
            <a:endParaRPr sz="1600">
              <a:solidFill>
                <a:schemeClr val="dk2"/>
              </a:solidFill>
            </a:endParaRPr>
          </a:p>
          <a:p>
            <a:pPr indent="0" lvl="0" marL="0" rtl="0">
              <a:spcBef>
                <a:spcPts val="1000"/>
              </a:spcBef>
              <a:spcAft>
                <a:spcPts val="0"/>
              </a:spcAft>
              <a:buNone/>
            </a:pPr>
            <a:r>
              <a:rPr lang="en" sz="1600">
                <a:solidFill>
                  <a:srgbClr val="2A528F"/>
                </a:solidFill>
              </a:rPr>
              <a:t>Limitations</a:t>
            </a:r>
            <a:endParaRPr sz="1600">
              <a:solidFill>
                <a:srgbClr val="2A528F"/>
              </a:solidFill>
            </a:endParaRPr>
          </a:p>
          <a:p>
            <a:pPr indent="-330200" lvl="0" marL="457200" rtl="0">
              <a:spcBef>
                <a:spcPts val="0"/>
              </a:spcBef>
              <a:spcAft>
                <a:spcPts val="0"/>
              </a:spcAft>
              <a:buClr>
                <a:schemeClr val="dk2"/>
              </a:buClr>
              <a:buSzPts val="1600"/>
              <a:buChar char="○"/>
            </a:pPr>
            <a:r>
              <a:rPr lang="en" sz="1600">
                <a:solidFill>
                  <a:schemeClr val="dk2"/>
                </a:solidFill>
              </a:rPr>
              <a:t>Requires BWT index, which takes several hours to compute</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Not suitable for indel discovery, however newer Bowtie2 version is</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It reports inexact matches, but does not guarantee to find the match with the highest quality alignment</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Increased accuracy options can overcome some of these limitation at the cost of speed performance</a:t>
            </a:r>
            <a:endParaRPr sz="1600">
              <a:solidFill>
                <a:schemeClr val="dk2"/>
              </a:solidFill>
            </a:endParaRPr>
          </a:p>
          <a:p>
            <a:pPr indent="0" lvl="0" marL="0" rtl="0">
              <a:spcBef>
                <a:spcPts val="0"/>
              </a:spcBef>
              <a:spcAft>
                <a:spcPts val="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descr="gb-2009-10-3-r25-1.jpg" id="232" name="Shape 232"/>
          <p:cNvPicPr preferRelativeResize="0"/>
          <p:nvPr/>
        </p:nvPicPr>
        <p:blipFill>
          <a:blip r:embed="rId3">
            <a:alphaModFix/>
          </a:blip>
          <a:stretch>
            <a:fillRect/>
          </a:stretch>
        </p:blipFill>
        <p:spPr>
          <a:xfrm>
            <a:off x="1160500" y="459675"/>
            <a:ext cx="6403676" cy="2988375"/>
          </a:xfrm>
          <a:prstGeom prst="rect">
            <a:avLst/>
          </a:prstGeom>
          <a:noFill/>
          <a:ln>
            <a:noFill/>
          </a:ln>
        </p:spPr>
      </p:pic>
      <p:sp>
        <p:nvSpPr>
          <p:cNvPr id="233" name="Shape 23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Bowtie 1: Burrows-Wheeler Transform (BWT) </a:t>
            </a:r>
            <a:endParaRPr sz="2600"/>
          </a:p>
        </p:txBody>
      </p:sp>
      <p:sp>
        <p:nvSpPr>
          <p:cNvPr id="234" name="Shape 2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5" name="Shape 235"/>
          <p:cNvSpPr txBox="1"/>
          <p:nvPr/>
        </p:nvSpPr>
        <p:spPr>
          <a:xfrm>
            <a:off x="300725" y="3316600"/>
            <a:ext cx="8469000" cy="467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2A528F"/>
              </a:buClr>
              <a:buSzPts val="1400"/>
              <a:buAutoNum type="alphaLcParenBoth"/>
            </a:pPr>
            <a:r>
              <a:rPr lang="en">
                <a:solidFill>
                  <a:schemeClr val="dk2"/>
                </a:solidFill>
              </a:rPr>
              <a:t>The Burrows-Wheeler matrix and transformation for </a:t>
            </a:r>
            <a:r>
              <a:rPr b="1" lang="en">
                <a:solidFill>
                  <a:schemeClr val="dk2"/>
                </a:solidFill>
                <a:latin typeface="Courier New"/>
                <a:ea typeface="Courier New"/>
                <a:cs typeface="Courier New"/>
                <a:sym typeface="Courier New"/>
              </a:rPr>
              <a:t>acaacg</a:t>
            </a:r>
            <a:r>
              <a:rPr lang="en">
                <a:solidFill>
                  <a:schemeClr val="dk2"/>
                </a:solidFill>
              </a:rPr>
              <a:t>. Data compression is facilitated by forming stretches of the same characters.</a:t>
            </a:r>
            <a:endParaRPr>
              <a:solidFill>
                <a:schemeClr val="dk2"/>
              </a:solidFill>
            </a:endParaRPr>
          </a:p>
          <a:p>
            <a:pPr indent="-317500" lvl="0" marL="457200" rtl="0">
              <a:spcBef>
                <a:spcPts val="1000"/>
              </a:spcBef>
              <a:spcAft>
                <a:spcPts val="0"/>
              </a:spcAft>
              <a:buClr>
                <a:srgbClr val="2A528F"/>
              </a:buClr>
              <a:buSzPts val="1400"/>
              <a:buAutoNum type="alphaLcParenBoth"/>
            </a:pPr>
            <a:r>
              <a:rPr lang="en">
                <a:solidFill>
                  <a:schemeClr val="dk2"/>
                </a:solidFill>
              </a:rPr>
              <a:t>An unpermute step repeatedly applies the last first (LF) mapping to recover the original text (in red on the top line) from the Burrows-Wheeler transform (in black in the rightmost column).</a:t>
            </a:r>
            <a:endParaRPr>
              <a:solidFill>
                <a:schemeClr val="dk2"/>
              </a:solidFill>
            </a:endParaRPr>
          </a:p>
          <a:p>
            <a:pPr indent="-317500" lvl="0" marL="457200" rtl="0">
              <a:spcBef>
                <a:spcPts val="1000"/>
              </a:spcBef>
              <a:spcAft>
                <a:spcPts val="0"/>
              </a:spcAft>
              <a:buClr>
                <a:srgbClr val="2A528F"/>
              </a:buClr>
              <a:buSzPts val="1400"/>
              <a:buAutoNum type="alphaLcParenBoth"/>
            </a:pPr>
            <a:r>
              <a:rPr lang="en">
                <a:solidFill>
                  <a:schemeClr val="dk2"/>
                </a:solidFill>
              </a:rPr>
              <a:t>Steps taken by an exact search to identify the range of rows, and thus the set of reference suffixes, prefixed by </a:t>
            </a:r>
            <a:r>
              <a:rPr b="1" lang="en">
                <a:solidFill>
                  <a:schemeClr val="dk2"/>
                </a:solidFill>
                <a:latin typeface="Courier New"/>
                <a:ea typeface="Courier New"/>
                <a:cs typeface="Courier New"/>
                <a:sym typeface="Courier New"/>
              </a:rPr>
              <a:t>aac</a:t>
            </a:r>
            <a:r>
              <a:rPr lang="en">
                <a:solidFill>
                  <a:schemeClr val="dk2"/>
                </a:solidFill>
              </a:rPr>
              <a:t>.</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gb-2009-10-3-r25-2.jpg" id="240" name="Shape 240"/>
          <p:cNvPicPr preferRelativeResize="0"/>
          <p:nvPr/>
        </p:nvPicPr>
        <p:blipFill>
          <a:blip r:embed="rId3">
            <a:alphaModFix/>
          </a:blip>
          <a:stretch>
            <a:fillRect/>
          </a:stretch>
        </p:blipFill>
        <p:spPr>
          <a:xfrm>
            <a:off x="4370925" y="659575"/>
            <a:ext cx="3908651" cy="4038925"/>
          </a:xfrm>
          <a:prstGeom prst="rect">
            <a:avLst/>
          </a:prstGeom>
          <a:noFill/>
          <a:ln>
            <a:noFill/>
          </a:ln>
        </p:spPr>
      </p:pic>
      <p:sp>
        <p:nvSpPr>
          <p:cNvPr id="241" name="Shape 24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Bowtie 1: Searching for Inexact Matches </a:t>
            </a:r>
            <a:endParaRPr sz="2600"/>
          </a:p>
        </p:txBody>
      </p:sp>
      <p:sp>
        <p:nvSpPr>
          <p:cNvPr id="242" name="Shape 2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3" name="Shape 243"/>
          <p:cNvSpPr txBox="1"/>
          <p:nvPr/>
        </p:nvSpPr>
        <p:spPr>
          <a:xfrm>
            <a:off x="195950" y="824525"/>
            <a:ext cx="44043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Main steps</a:t>
            </a:r>
            <a:endParaRPr sz="1600">
              <a:solidFill>
                <a:srgbClr val="2A528F"/>
              </a:solidFill>
            </a:endParaRPr>
          </a:p>
          <a:p>
            <a:pPr indent="-330200" lvl="0" marL="457200" rtl="0">
              <a:spcBef>
                <a:spcPts val="1000"/>
              </a:spcBef>
              <a:spcAft>
                <a:spcPts val="0"/>
              </a:spcAft>
              <a:buClr>
                <a:srgbClr val="2A528F"/>
              </a:buClr>
              <a:buSzPts val="1600"/>
              <a:buChar char="○"/>
            </a:pPr>
            <a:r>
              <a:rPr lang="en" sz="1600">
                <a:solidFill>
                  <a:schemeClr val="dk2"/>
                </a:solidFill>
              </a:rPr>
              <a:t>If the range of an exact search becomes empty, then the algorithm selects an already-matched query position and substitutes its base by different ones (mismatch). Next, the exact search resumes from the substituted position.</a:t>
            </a:r>
            <a:endParaRPr sz="1600">
              <a:solidFill>
                <a:schemeClr val="dk2"/>
              </a:solidFill>
            </a:endParaRPr>
          </a:p>
          <a:p>
            <a:pPr indent="-330200" lvl="0" marL="457200" rtl="0">
              <a:spcBef>
                <a:spcPts val="1000"/>
              </a:spcBef>
              <a:spcAft>
                <a:spcPts val="0"/>
              </a:spcAft>
              <a:buClr>
                <a:srgbClr val="2A528F"/>
              </a:buClr>
              <a:buSzPts val="1600"/>
              <a:buChar char="○"/>
            </a:pPr>
            <a:r>
              <a:rPr lang="en" sz="1600">
                <a:solidFill>
                  <a:schemeClr val="dk2"/>
                </a:solidFill>
              </a:rPr>
              <a:t>If there are multiple candidate substitution positions, then the algorithm greedily selects a position with a minimal quality value.</a:t>
            </a:r>
            <a:endParaRPr sz="1600">
              <a:solidFill>
                <a:schemeClr val="dk2"/>
              </a:solidFill>
            </a:endParaRPr>
          </a:p>
          <a:p>
            <a:pPr indent="0" lvl="0" marL="0" rtl="0">
              <a:spcBef>
                <a:spcPts val="1000"/>
              </a:spcBef>
              <a:spcAft>
                <a:spcPts val="0"/>
              </a:spcAft>
              <a:buNone/>
            </a:pPr>
            <a:r>
              <a:t/>
            </a:r>
            <a:endParaRPr>
              <a:solidFill>
                <a:schemeClr val="dk2"/>
              </a:solidFill>
            </a:endParaRPr>
          </a:p>
        </p:txBody>
      </p:sp>
      <p:sp>
        <p:nvSpPr>
          <p:cNvPr id="244" name="Shape 244"/>
          <p:cNvSpPr txBox="1"/>
          <p:nvPr/>
        </p:nvSpPr>
        <p:spPr>
          <a:xfrm>
            <a:off x="4555925" y="4646450"/>
            <a:ext cx="41259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Fig. 2:</a:t>
            </a:r>
            <a:r>
              <a:rPr lang="en">
                <a:solidFill>
                  <a:schemeClr val="dk2"/>
                </a:solidFill>
              </a:rPr>
              <a:t> Inexact match for query </a:t>
            </a:r>
            <a:r>
              <a:rPr b="1" lang="en">
                <a:solidFill>
                  <a:schemeClr val="dk2"/>
                </a:solidFill>
                <a:latin typeface="Courier New"/>
                <a:ea typeface="Courier New"/>
                <a:cs typeface="Courier New"/>
                <a:sym typeface="Courier New"/>
              </a:rPr>
              <a:t>GGTA</a:t>
            </a:r>
            <a:endParaRPr b="1">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50" name="Shape 250"/>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t>Variant Tolerance: VAR-Seq</a:t>
            </a:r>
            <a:endParaRPr sz="1600"/>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51" name="Shape 2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Software Examples</a:t>
            </a:r>
            <a:endParaRPr sz="2600"/>
          </a:p>
        </p:txBody>
      </p:sp>
      <p:sp>
        <p:nvSpPr>
          <p:cNvPr id="257" name="Shape 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8" name="Shape 258"/>
          <p:cNvSpPr txBox="1"/>
          <p:nvPr/>
        </p:nvSpPr>
        <p:spPr>
          <a:xfrm>
            <a:off x="424550" y="1129325"/>
            <a:ext cx="8643000" cy="467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2A528F"/>
              </a:buClr>
              <a:buSzPts val="1800"/>
              <a:buChar char="○"/>
            </a:pPr>
            <a:r>
              <a:rPr lang="en" sz="1800">
                <a:solidFill>
                  <a:schemeClr val="dk2"/>
                </a:solidFill>
              </a:rPr>
              <a:t>BWA</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BWA-MEM</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Bowtie 2 (used as example)</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Novoalign</a:t>
            </a:r>
            <a:endParaRPr sz="1800">
              <a:solidFill>
                <a:schemeClr val="dk2"/>
              </a:solidFill>
            </a:endParaRPr>
          </a:p>
          <a:p>
            <a:pPr indent="-342900" lvl="0" marL="457200" rtl="0">
              <a:spcBef>
                <a:spcPts val="1000"/>
              </a:spcBef>
              <a:spcAft>
                <a:spcPts val="0"/>
              </a:spcAft>
              <a:buClr>
                <a:srgbClr val="2A528F"/>
              </a:buClr>
              <a:buSzPts val="1800"/>
              <a:buChar char="○"/>
            </a:pPr>
            <a:r>
              <a:rPr lang="en" sz="1800">
                <a:solidFill>
                  <a:schemeClr val="dk2"/>
                </a:solidFill>
              </a:rPr>
              <a:t>SRMA</a:t>
            </a:r>
            <a:endParaRPr sz="1800">
              <a:solidFill>
                <a:schemeClr val="dk2"/>
              </a:solidFill>
            </a:endParaRPr>
          </a:p>
          <a:p>
            <a:pPr indent="-342900" lvl="0" marL="457200" rtl="0">
              <a:spcBef>
                <a:spcPts val="1000"/>
              </a:spcBef>
              <a:spcAft>
                <a:spcPts val="1000"/>
              </a:spcAft>
              <a:buClr>
                <a:srgbClr val="2A528F"/>
              </a:buClr>
              <a:buSzPts val="1800"/>
              <a:buChar char="○"/>
            </a:pPr>
            <a:r>
              <a:rPr lang="en" sz="1800">
                <a:solidFill>
                  <a:schemeClr val="dk2"/>
                </a:solidFill>
              </a:rPr>
              <a:t>…</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Bowtie 2: Fast Alignments with Gap Support</a:t>
            </a:r>
            <a:endParaRPr sz="2600"/>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5" name="Shape 265"/>
          <p:cNvSpPr txBox="1"/>
          <p:nvPr/>
        </p:nvSpPr>
        <p:spPr>
          <a:xfrm>
            <a:off x="348350" y="1129325"/>
            <a:ext cx="8643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Basic Steps of Bowtie 2 Algorithm (Langmead </a:t>
            </a:r>
            <a:r>
              <a:rPr i="1" lang="en" sz="1800">
                <a:solidFill>
                  <a:srgbClr val="2A528F"/>
                </a:solidFill>
              </a:rPr>
              <a:t>et al</a:t>
            </a:r>
            <a:r>
              <a:rPr lang="en" sz="1800">
                <a:solidFill>
                  <a:srgbClr val="2A528F"/>
                </a:solidFill>
              </a:rPr>
              <a:t> 2012)</a:t>
            </a:r>
            <a:endParaRPr sz="1800">
              <a:solidFill>
                <a:srgbClr val="2A528F"/>
              </a:solidFill>
            </a:endParaRPr>
          </a:p>
          <a:p>
            <a:pPr indent="0" lvl="0" marL="0" rtl="0">
              <a:spcBef>
                <a:spcPts val="1000"/>
              </a:spcBef>
              <a:spcAft>
                <a:spcPts val="0"/>
              </a:spcAft>
              <a:buNone/>
            </a:pPr>
            <a:r>
              <a:t/>
            </a:r>
            <a:endParaRPr sz="1800">
              <a:solidFill>
                <a:srgbClr val="2A528F"/>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Extract seed substrings from the reads in sense and antisense</a:t>
            </a:r>
            <a:endParaRPr sz="1800">
              <a:solidFill>
                <a:schemeClr val="dk2"/>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Ungapped alignment of substrings using the FM Index, yielding Burrows-Wheeler (BW) ranges</a:t>
            </a:r>
            <a:endParaRPr sz="1800">
              <a:solidFill>
                <a:schemeClr val="dk2"/>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Prioritize BW ranges (rows) by range size and FM Index walk-left procedure.</a:t>
            </a:r>
            <a:endParaRPr sz="1800">
              <a:solidFill>
                <a:schemeClr val="dk2"/>
              </a:solidFill>
            </a:endParaRPr>
          </a:p>
          <a:p>
            <a:pPr indent="-342900" lvl="0" marL="457200" rtl="0">
              <a:spcBef>
                <a:spcPts val="1000"/>
              </a:spcBef>
              <a:spcAft>
                <a:spcPts val="0"/>
              </a:spcAft>
              <a:buClr>
                <a:srgbClr val="2A528F"/>
              </a:buClr>
              <a:buSzPts val="1800"/>
              <a:buAutoNum type="arabicPeriod"/>
            </a:pPr>
            <a:r>
              <a:rPr lang="en" sz="1800">
                <a:solidFill>
                  <a:schemeClr val="dk2"/>
                </a:solidFill>
              </a:rPr>
              <a:t>Performs Single Instruction Multiple Data (SIMD)-accelerated dynamic programming alignment in the vicinity of each seed alignment.</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0" lvl="0" marL="0" rtl="0">
              <a:spcBef>
                <a:spcPts val="100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Bowtie 2: Seed Alignment Plus Dynamic Programming</a:t>
            </a:r>
            <a:endParaRPr sz="2400"/>
          </a:p>
        </p:txBody>
      </p:sp>
      <p:sp>
        <p:nvSpPr>
          <p:cNvPr id="271" name="Shape 2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bowtie2.png" id="272" name="Shape 272"/>
          <p:cNvPicPr preferRelativeResize="0"/>
          <p:nvPr/>
        </p:nvPicPr>
        <p:blipFill rotWithShape="1">
          <a:blip r:embed="rId3">
            <a:alphaModFix/>
          </a:blip>
          <a:srcRect b="49690" l="0" r="0" t="0"/>
          <a:stretch/>
        </p:blipFill>
        <p:spPr>
          <a:xfrm>
            <a:off x="967800" y="957225"/>
            <a:ext cx="7271024" cy="3966901"/>
          </a:xfrm>
          <a:prstGeom prst="rect">
            <a:avLst/>
          </a:prstGeom>
          <a:noFill/>
          <a:ln>
            <a:noFill/>
          </a:ln>
        </p:spPr>
      </p:pic>
      <p:sp>
        <p:nvSpPr>
          <p:cNvPr id="273" name="Shape 273"/>
          <p:cNvSpPr txBox="1"/>
          <p:nvPr/>
        </p:nvSpPr>
        <p:spPr>
          <a:xfrm>
            <a:off x="503800" y="642125"/>
            <a:ext cx="2286600" cy="340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2A528F"/>
                </a:solidFill>
              </a:rPr>
              <a:t>Steps 1-2</a:t>
            </a:r>
            <a:endParaRPr sz="1800">
              <a:solidFill>
                <a:srgbClr val="2A528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descr="bowtie2.png" id="278" name="Shape 278"/>
          <p:cNvPicPr preferRelativeResize="0"/>
          <p:nvPr/>
        </p:nvPicPr>
        <p:blipFill rotWithShape="1">
          <a:blip r:embed="rId3">
            <a:alphaModFix/>
          </a:blip>
          <a:srcRect b="0" l="0" r="0" t="50423"/>
          <a:stretch/>
        </p:blipFill>
        <p:spPr>
          <a:xfrm>
            <a:off x="870575" y="1048350"/>
            <a:ext cx="7031425" cy="3780201"/>
          </a:xfrm>
          <a:prstGeom prst="rect">
            <a:avLst/>
          </a:prstGeom>
          <a:noFill/>
          <a:ln>
            <a:noFill/>
          </a:ln>
        </p:spPr>
      </p:pic>
      <p:sp>
        <p:nvSpPr>
          <p:cNvPr id="279" name="Shape 27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Bowtie 2: Seed Alignment Plus Dynamic Programming</a:t>
            </a:r>
            <a:endParaRPr sz="2400"/>
          </a:p>
        </p:txBody>
      </p:sp>
      <p:sp>
        <p:nvSpPr>
          <p:cNvPr id="280" name="Shape 2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1" name="Shape 281"/>
          <p:cNvSpPr txBox="1"/>
          <p:nvPr/>
        </p:nvSpPr>
        <p:spPr>
          <a:xfrm>
            <a:off x="277625" y="660075"/>
            <a:ext cx="3774000" cy="4404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solidFill>
                  <a:srgbClr val="2A528F"/>
                </a:solidFill>
              </a:rPr>
              <a:t>Steps 3-4</a:t>
            </a:r>
            <a:endParaRPr sz="1800">
              <a:solidFill>
                <a:srgbClr val="2A528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87" name="Shape 287"/>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t>Splice Junction Awareness: RNA-Seq</a:t>
            </a:r>
            <a:endParaRPr sz="1600"/>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88" name="Shape 2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Splice Junction Aware RNA-Seq Alignments</a:t>
            </a:r>
            <a:endParaRPr sz="2600"/>
          </a:p>
        </p:txBody>
      </p:sp>
      <p:sp>
        <p:nvSpPr>
          <p:cNvPr id="294" name="Shape 2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5" name="Shape 295"/>
          <p:cNvSpPr txBox="1"/>
          <p:nvPr/>
        </p:nvSpPr>
        <p:spPr>
          <a:xfrm>
            <a:off x="272150" y="672125"/>
            <a:ext cx="86430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Read mapping strategy required when aligning RNA-Seq reads against genome</a:t>
            </a:r>
            <a:endParaRPr sz="1800">
              <a:solidFill>
                <a:srgbClr val="2A528F"/>
              </a:solidFill>
            </a:endParaRPr>
          </a:p>
          <a:p>
            <a:pPr indent="-342900" lvl="0" marL="457200" rtl="0">
              <a:spcBef>
                <a:spcPts val="1000"/>
              </a:spcBef>
              <a:spcAft>
                <a:spcPts val="0"/>
              </a:spcAft>
              <a:buClr>
                <a:srgbClr val="2A528F"/>
              </a:buClr>
              <a:buSzPts val="1800"/>
              <a:buAutoNum type="romanLcPeriod"/>
            </a:pPr>
            <a:r>
              <a:rPr lang="en" sz="1800">
                <a:solidFill>
                  <a:schemeClr val="dk2"/>
                </a:solidFill>
              </a:rPr>
              <a:t>Align reads first against transcriptome (extracted via GFF from genome) and scale mappings, including splice junction mappings, back to genome location</a:t>
            </a:r>
            <a:endParaRPr sz="1800">
              <a:solidFill>
                <a:schemeClr val="dk2"/>
              </a:solidFill>
            </a:endParaRPr>
          </a:p>
          <a:p>
            <a:pPr indent="-342900" lvl="0" marL="457200" rtl="0">
              <a:spcBef>
                <a:spcPts val="1000"/>
              </a:spcBef>
              <a:spcAft>
                <a:spcPts val="0"/>
              </a:spcAft>
              <a:buClr>
                <a:srgbClr val="2A528F"/>
              </a:buClr>
              <a:buSzPts val="1800"/>
              <a:buAutoNum type="romanLcPeriod"/>
            </a:pPr>
            <a:r>
              <a:rPr lang="en" sz="1800">
                <a:solidFill>
                  <a:schemeClr val="dk2"/>
                </a:solidFill>
              </a:rPr>
              <a:t>Align remaining unmapped reads against genome</a:t>
            </a:r>
            <a:endParaRPr sz="1800">
              <a:solidFill>
                <a:schemeClr val="dk2"/>
              </a:solidFill>
            </a:endParaRPr>
          </a:p>
          <a:p>
            <a:pPr indent="-342900" lvl="0" marL="457200" rtl="0">
              <a:spcBef>
                <a:spcPts val="1000"/>
              </a:spcBef>
              <a:spcAft>
                <a:spcPts val="0"/>
              </a:spcAft>
              <a:buClr>
                <a:srgbClr val="2A528F"/>
              </a:buClr>
              <a:buSzPts val="1800"/>
              <a:buAutoNum type="romanLcPeriod"/>
            </a:pPr>
            <a:r>
              <a:rPr lang="en" sz="1800">
                <a:solidFill>
                  <a:schemeClr val="dk2"/>
                </a:solidFill>
              </a:rPr>
              <a:t>Align segmented reads (split or half reads) against genome and extend to complete reads. Alignment is accepted if extension of read ends recovers entire read sequence interrupted by gap that is framed by the typical intron donor/acceptor sites</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0" lvl="0" marL="0" rtl="0">
              <a:spcBef>
                <a:spcPts val="1000"/>
              </a:spcBef>
              <a:spcAft>
                <a:spcPts val="0"/>
              </a:spcAft>
              <a:buNone/>
            </a:pPr>
            <a:r>
              <a:rPr lang="en" sz="1800">
                <a:solidFill>
                  <a:schemeClr val="dk2"/>
                </a:solidFill>
              </a:rPr>
              <a:t>RNA-Seq mapping software implementing some or all of these steps (Lindner </a:t>
            </a:r>
            <a:r>
              <a:rPr i="1" lang="en" sz="1800">
                <a:solidFill>
                  <a:schemeClr val="dk2"/>
                </a:solidFill>
              </a:rPr>
              <a:t>et al</a:t>
            </a:r>
            <a:r>
              <a:rPr lang="en" sz="1800">
                <a:solidFill>
                  <a:schemeClr val="dk2"/>
                </a:solidFill>
              </a:rPr>
              <a:t> 2012): HISAT, Tophat2/Bowtie2 (Tophat/Bowtie), PALMA, Star, MapSplice, SpliceMap, ERANGE, RUM, RNASEQR, Rsubread, ...</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0" lvl="0" marL="0" rtl="0">
              <a:spcBef>
                <a:spcPts val="100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Requirements for Short Read Aligners</a:t>
            </a:r>
            <a:endParaRPr sz="26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 name="Shape 72"/>
          <p:cNvSpPr txBox="1"/>
          <p:nvPr>
            <p:ph idx="1" type="body"/>
          </p:nvPr>
        </p:nvSpPr>
        <p:spPr>
          <a:xfrm>
            <a:off x="186050" y="1174175"/>
            <a:ext cx="84612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800"/>
              </a:spcBef>
              <a:spcAft>
                <a:spcPts val="0"/>
              </a:spcAft>
              <a:buClr>
                <a:schemeClr val="dk1"/>
              </a:buClr>
              <a:buSzPts val="1800"/>
              <a:buChar char="○"/>
            </a:pPr>
            <a:r>
              <a:rPr lang="en">
                <a:highlight>
                  <a:srgbClr val="FFFFFF"/>
                </a:highlight>
              </a:rPr>
              <a:t>In NGS analysis we usually want to find the </a:t>
            </a:r>
            <a:r>
              <a:rPr lang="en">
                <a:solidFill>
                  <a:srgbClr val="FF0000"/>
                </a:solidFill>
                <a:highlight>
                  <a:srgbClr val="FFFFFF"/>
                </a:highlight>
              </a:rPr>
              <a:t>true</a:t>
            </a:r>
            <a:r>
              <a:rPr lang="en">
                <a:highlight>
                  <a:srgbClr val="FFFFFF"/>
                </a:highlight>
              </a:rPr>
              <a:t> </a:t>
            </a:r>
            <a:r>
              <a:rPr lang="en">
                <a:solidFill>
                  <a:srgbClr val="FF0000"/>
                </a:solidFill>
                <a:highlight>
                  <a:srgbClr val="FFFFFF"/>
                </a:highlight>
              </a:rPr>
              <a:t>origin of reads</a:t>
            </a:r>
            <a:r>
              <a:rPr lang="en">
                <a:highlight>
                  <a:srgbClr val="FFFFFF"/>
                </a:highlight>
              </a:rPr>
              <a:t> (NG sequences) in a reference genome or transcriptome. Thus, we are mostly interested in finding the best scoring or multiple best scoring locations for each read, but not lower scoring alternative solutions as in search applications for finding related sequences.</a:t>
            </a:r>
            <a:endParaRPr>
              <a:highlight>
                <a:srgbClr val="FFFFFF"/>
              </a:highlight>
            </a:endParaRPr>
          </a:p>
          <a:p>
            <a:pPr indent="-342900" lvl="0" marL="457200" rtl="0" algn="just">
              <a:lnSpc>
                <a:spcPct val="115000"/>
              </a:lnSpc>
              <a:spcBef>
                <a:spcPts val="1000"/>
              </a:spcBef>
              <a:spcAft>
                <a:spcPts val="0"/>
              </a:spcAft>
              <a:buClr>
                <a:schemeClr val="dk1"/>
              </a:buClr>
              <a:buSzPts val="1800"/>
              <a:buChar char="○"/>
            </a:pPr>
            <a:r>
              <a:rPr lang="en">
                <a:highlight>
                  <a:srgbClr val="FFFFFF"/>
                </a:highlight>
              </a:rPr>
              <a:t>If possible</a:t>
            </a:r>
            <a:r>
              <a:rPr lang="en">
                <a:solidFill>
                  <a:srgbClr val="FF0000"/>
                </a:solidFill>
                <a:highlight>
                  <a:srgbClr val="FFFFFF"/>
                </a:highlight>
              </a:rPr>
              <a:t> ambiguous/multiple mappings</a:t>
            </a:r>
            <a:r>
              <a:rPr lang="en">
                <a:highlight>
                  <a:srgbClr val="FFFFFF"/>
                </a:highlight>
              </a:rPr>
              <a:t> should be removed, because there is no evidence of their true origin. However, for certain applications one may need to include them, </a:t>
            </a:r>
            <a:r>
              <a:rPr i="1" lang="en">
                <a:highlight>
                  <a:srgbClr val="FFFFFF"/>
                </a:highlight>
              </a:rPr>
              <a:t>e.g.</a:t>
            </a:r>
            <a:r>
              <a:rPr lang="en">
                <a:highlight>
                  <a:srgbClr val="FFFFFF"/>
                </a:highlight>
              </a:rPr>
              <a:t> when mapping RNA-Seq reads against transcript sequences instead of genome or in miRNA-Seq experiments.</a:t>
            </a:r>
            <a:endParaRPr>
              <a:highlight>
                <a:srgbClr val="FFFFFF"/>
              </a:highlight>
            </a:endParaRPr>
          </a:p>
          <a:p>
            <a:pPr indent="0" lvl="0" marL="0" rtl="0">
              <a:lnSpc>
                <a:spcPct val="115000"/>
              </a:lnSpc>
              <a:spcBef>
                <a:spcPts val="1000"/>
              </a:spcBef>
              <a:spcAft>
                <a:spcPts val="0"/>
              </a:spcAft>
              <a:buNone/>
            </a:pPr>
            <a:r>
              <a:t/>
            </a:r>
            <a:endParaRPr/>
          </a:p>
          <a:p>
            <a:pPr indent="0" lvl="0" marL="0" marR="0" rtl="0" algn="l">
              <a:lnSpc>
                <a:spcPct val="115000"/>
              </a:lnSpc>
              <a:spcBef>
                <a:spcPts val="1000"/>
              </a:spcBef>
              <a:spcAft>
                <a:spcPts val="0"/>
              </a:spcAft>
              <a:buNone/>
            </a:pPr>
            <a:r>
              <a:t/>
            </a:r>
            <a:endParaRPr/>
          </a:p>
          <a:p>
            <a:pPr indent="0" lvl="0" marL="0" rtl="0">
              <a:lnSpc>
                <a:spcPct val="115000"/>
              </a:lnSpc>
              <a:spcBef>
                <a:spcPts val="1000"/>
              </a:spcBef>
              <a:spcAft>
                <a:spcPts val="0"/>
              </a:spcAft>
              <a:buNone/>
            </a:pPr>
            <a:r>
              <a:t/>
            </a:r>
            <a:endParaRPr/>
          </a:p>
          <a:p>
            <a:pPr indent="0" lvl="0" marL="0" rtl="0">
              <a:lnSpc>
                <a:spcPct val="115000"/>
              </a:lnSpc>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Tophat 2: RNA-Seq Alignment Pipeline</a:t>
            </a:r>
            <a:endParaRPr sz="2600"/>
          </a:p>
        </p:txBody>
      </p:sp>
      <p:sp>
        <p:nvSpPr>
          <p:cNvPr id="301" name="Shape 3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tophat.jpg" id="302" name="Shape 302"/>
          <p:cNvPicPr preferRelativeResize="0"/>
          <p:nvPr/>
        </p:nvPicPr>
        <p:blipFill rotWithShape="1">
          <a:blip r:embed="rId3">
            <a:alphaModFix/>
          </a:blip>
          <a:srcRect b="69682" l="0" r="0" t="0"/>
          <a:stretch/>
        </p:blipFill>
        <p:spPr>
          <a:xfrm>
            <a:off x="554700" y="1447800"/>
            <a:ext cx="8009250" cy="2343275"/>
          </a:xfrm>
          <a:prstGeom prst="rect">
            <a:avLst/>
          </a:prstGeom>
          <a:noFill/>
          <a:ln>
            <a:noFill/>
          </a:ln>
        </p:spPr>
      </p:pic>
      <p:sp>
        <p:nvSpPr>
          <p:cNvPr id="303" name="Shape 303"/>
          <p:cNvSpPr txBox="1"/>
          <p:nvPr/>
        </p:nvSpPr>
        <p:spPr>
          <a:xfrm>
            <a:off x="280575" y="432257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Figure 6 from Kim </a:t>
            </a:r>
            <a:r>
              <a:rPr i="1" lang="en">
                <a:solidFill>
                  <a:schemeClr val="dk2"/>
                </a:solidFill>
              </a:rPr>
              <a:t>et al.</a:t>
            </a:r>
            <a:r>
              <a:rPr lang="en">
                <a:solidFill>
                  <a:schemeClr val="dk2"/>
                </a:solidFill>
              </a:rPr>
              <a:t>, 2013</a:t>
            </a:r>
            <a:endParaRPr>
              <a:solidFill>
                <a:schemeClr val="dk2"/>
              </a:solidFill>
            </a:endParaRPr>
          </a:p>
        </p:txBody>
      </p:sp>
      <p:sp>
        <p:nvSpPr>
          <p:cNvPr id="304" name="Shape 304"/>
          <p:cNvSpPr txBox="1"/>
          <p:nvPr/>
        </p:nvSpPr>
        <p:spPr>
          <a:xfrm>
            <a:off x="584275" y="732225"/>
            <a:ext cx="73428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(1) Alignment of RNA-Seq reads against transcriptome</a:t>
            </a:r>
            <a:endParaRPr>
              <a:solidFill>
                <a:schemeClr val="dk2"/>
              </a:solidFill>
            </a:endParaRPr>
          </a:p>
          <a:p>
            <a:pPr indent="0" lvl="0" marL="0">
              <a:spcBef>
                <a:spcPts val="1000"/>
              </a:spcBef>
              <a:spcAft>
                <a:spcPts val="1000"/>
              </a:spcAft>
              <a:buNone/>
            </a:pPr>
            <a:r>
              <a:rPr lang="en">
                <a:solidFill>
                  <a:schemeClr val="dk2"/>
                </a:solidFill>
              </a:rPr>
              <a:t>(2) Alignment of reads without transcriptome mappings against genome</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Tophat 2: RNA-Seq Alignment Pipeline</a:t>
            </a:r>
            <a:endParaRPr sz="2600"/>
          </a:p>
        </p:txBody>
      </p:sp>
      <p:sp>
        <p:nvSpPr>
          <p:cNvPr id="310" name="Shape 3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tophat.jpg" id="311" name="Shape 311"/>
          <p:cNvPicPr preferRelativeResize="0"/>
          <p:nvPr/>
        </p:nvPicPr>
        <p:blipFill rotWithShape="1">
          <a:blip r:embed="rId3">
            <a:alphaModFix/>
          </a:blip>
          <a:srcRect b="9075" l="0" r="-1255" t="31763"/>
          <a:stretch/>
        </p:blipFill>
        <p:spPr>
          <a:xfrm>
            <a:off x="1983175" y="884200"/>
            <a:ext cx="7047049" cy="3973225"/>
          </a:xfrm>
          <a:prstGeom prst="rect">
            <a:avLst/>
          </a:prstGeom>
          <a:noFill/>
          <a:ln>
            <a:noFill/>
          </a:ln>
        </p:spPr>
      </p:pic>
      <p:sp>
        <p:nvSpPr>
          <p:cNvPr id="312" name="Shape 312"/>
          <p:cNvSpPr txBox="1"/>
          <p:nvPr/>
        </p:nvSpPr>
        <p:spPr>
          <a:xfrm>
            <a:off x="508075" y="4588500"/>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Figure 6 from Kim </a:t>
            </a:r>
            <a:r>
              <a:rPr i="1" lang="en">
                <a:solidFill>
                  <a:schemeClr val="dk2"/>
                </a:solidFill>
              </a:rPr>
              <a:t>et al.</a:t>
            </a:r>
            <a:r>
              <a:rPr lang="en">
                <a:solidFill>
                  <a:schemeClr val="dk2"/>
                </a:solidFill>
              </a:rPr>
              <a:t>,  2013</a:t>
            </a:r>
            <a:endParaRPr>
              <a:solidFill>
                <a:schemeClr val="dk2"/>
              </a:solidFill>
            </a:endParaRPr>
          </a:p>
        </p:txBody>
      </p:sp>
      <p:sp>
        <p:nvSpPr>
          <p:cNvPr id="313" name="Shape 313"/>
          <p:cNvSpPr txBox="1"/>
          <p:nvPr/>
        </p:nvSpPr>
        <p:spPr>
          <a:xfrm>
            <a:off x="202925" y="948375"/>
            <a:ext cx="20523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(3) Split read alignments against genome. Uses only reads without mappings in steps (1)-(2)</a:t>
            </a:r>
            <a:endParaRPr>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descr="rsubread1.png" id="318" name="Shape 318"/>
          <p:cNvPicPr preferRelativeResize="0"/>
          <p:nvPr/>
        </p:nvPicPr>
        <p:blipFill>
          <a:blip r:embed="rId3">
            <a:alphaModFix/>
          </a:blip>
          <a:stretch>
            <a:fillRect/>
          </a:stretch>
        </p:blipFill>
        <p:spPr>
          <a:xfrm>
            <a:off x="3943350" y="771525"/>
            <a:ext cx="4927875" cy="3006450"/>
          </a:xfrm>
          <a:prstGeom prst="rect">
            <a:avLst/>
          </a:prstGeom>
          <a:noFill/>
          <a:ln>
            <a:noFill/>
          </a:ln>
        </p:spPr>
      </p:pic>
      <p:pic>
        <p:nvPicPr>
          <p:cNvPr descr="rsubread2.png" id="319" name="Shape 319"/>
          <p:cNvPicPr preferRelativeResize="0"/>
          <p:nvPr/>
        </p:nvPicPr>
        <p:blipFill>
          <a:blip r:embed="rId4">
            <a:alphaModFix/>
          </a:blip>
          <a:stretch>
            <a:fillRect/>
          </a:stretch>
        </p:blipFill>
        <p:spPr>
          <a:xfrm>
            <a:off x="107475" y="3817685"/>
            <a:ext cx="5759675" cy="1131240"/>
          </a:xfrm>
          <a:prstGeom prst="rect">
            <a:avLst/>
          </a:prstGeom>
          <a:noFill/>
          <a:ln>
            <a:noFill/>
          </a:ln>
        </p:spPr>
      </p:pic>
      <p:sp>
        <p:nvSpPr>
          <p:cNvPr id="320" name="Shape 32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Subread: Seed-and-Vote RNA-Seq Aligner</a:t>
            </a:r>
            <a:endParaRPr sz="2600"/>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2" name="Shape 322"/>
          <p:cNvSpPr txBox="1"/>
          <p:nvPr/>
        </p:nvSpPr>
        <p:spPr>
          <a:xfrm>
            <a:off x="272150" y="748325"/>
            <a:ext cx="3567600" cy="174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Subread/Rsubread uses seed and vote strategy. It is currently one of the fastest and most accurate RNA-Seq aligners (Liao </a:t>
            </a:r>
            <a:r>
              <a:rPr i="1" lang="en" sz="1600">
                <a:solidFill>
                  <a:schemeClr val="dk2"/>
                </a:solidFill>
              </a:rPr>
              <a:t>et al</a:t>
            </a:r>
            <a:r>
              <a:rPr lang="en" sz="1600">
                <a:solidFill>
                  <a:schemeClr val="dk2"/>
                </a:solidFill>
              </a:rPr>
              <a:t> 2013).</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rtl="0">
              <a:spcBef>
                <a:spcPts val="1000"/>
              </a:spcBef>
              <a:spcAft>
                <a:spcPts val="0"/>
              </a:spcAft>
              <a:buNone/>
            </a:pPr>
            <a:r>
              <a:t/>
            </a:r>
            <a:endParaRPr sz="1600">
              <a:solidFill>
                <a:schemeClr val="dk2"/>
              </a:solidFill>
            </a:endParaRPr>
          </a:p>
          <a:p>
            <a:pPr indent="0" lvl="0" marL="0" rtl="0">
              <a:spcBef>
                <a:spcPts val="1000"/>
              </a:spcBef>
              <a:spcAft>
                <a:spcPts val="0"/>
              </a:spcAft>
              <a:buNone/>
            </a:pPr>
            <a:r>
              <a:t/>
            </a:r>
            <a:endParaRPr sz="16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328" name="Shape 328"/>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t>Pseudo-alignments for RNA-Seq</a:t>
            </a:r>
            <a:endParaRPr sz="1600"/>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329" name="Shape 3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Avoiding Alignment Step in RNA-Seq</a:t>
            </a:r>
            <a:endParaRPr sz="2600"/>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6" name="Shape 336"/>
          <p:cNvSpPr txBox="1"/>
          <p:nvPr/>
        </p:nvSpPr>
        <p:spPr>
          <a:xfrm>
            <a:off x="272150" y="748325"/>
            <a:ext cx="8643000" cy="467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In RNA-Seq experiments alignments are used for quantifying expression levels, typically by counting reads overlapping features of interest (</a:t>
            </a:r>
            <a:r>
              <a:rPr i="1" lang="en" sz="1800">
                <a:solidFill>
                  <a:schemeClr val="dk2"/>
                </a:solidFill>
              </a:rPr>
              <a:t>e.g.</a:t>
            </a:r>
            <a:r>
              <a:rPr lang="en" sz="1800">
                <a:solidFill>
                  <a:schemeClr val="dk2"/>
                </a:solidFill>
              </a:rPr>
              <a:t> transcripts or genes). </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chemeClr val="dk2"/>
                </a:solidFill>
              </a:rPr>
              <a:t>How can we quantify the abundance of transcripts directly from the reads, while avoiding the time consuming alignment step? </a:t>
            </a:r>
            <a:endParaRPr sz="1800">
              <a:solidFill>
                <a:schemeClr val="dk2"/>
              </a:solidFill>
            </a:endParaRPr>
          </a:p>
          <a:p>
            <a:pPr indent="-342900" lvl="0" marL="457200" rtl="0">
              <a:spcBef>
                <a:spcPts val="0"/>
              </a:spcBef>
              <a:spcAft>
                <a:spcPts val="0"/>
              </a:spcAft>
              <a:buClr>
                <a:schemeClr val="dk2"/>
              </a:buClr>
              <a:buSzPts val="1800"/>
              <a:buChar char="○"/>
            </a:pPr>
            <a:r>
              <a:rPr lang="en" sz="1800">
                <a:solidFill>
                  <a:srgbClr val="2A528F"/>
                </a:solidFill>
              </a:rPr>
              <a:t>Answer</a:t>
            </a:r>
            <a:r>
              <a:rPr lang="en" sz="1800">
                <a:solidFill>
                  <a:schemeClr val="dk2"/>
                </a:solidFill>
              </a:rPr>
              <a:t> </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Count </a:t>
            </a:r>
            <a:r>
              <a:rPr i="1" lang="en" sz="1800">
                <a:solidFill>
                  <a:schemeClr val="dk2"/>
                </a:solidFill>
              </a:rPr>
              <a:t>k</a:t>
            </a:r>
            <a:r>
              <a:rPr lang="en" sz="1800">
                <a:solidFill>
                  <a:schemeClr val="dk2"/>
                </a:solidFill>
              </a:rPr>
              <a:t>-mers occurring in reads rather than reads aligned to reference</a:t>
            </a:r>
            <a:endParaRPr sz="1800">
              <a:solidFill>
                <a:schemeClr val="dk2"/>
              </a:solidFill>
            </a:endParaRPr>
          </a:p>
          <a:p>
            <a:pPr indent="-342900" lvl="1" marL="914400" rtl="0">
              <a:spcBef>
                <a:spcPts val="0"/>
              </a:spcBef>
              <a:spcAft>
                <a:spcPts val="0"/>
              </a:spcAft>
              <a:buClr>
                <a:schemeClr val="dk2"/>
              </a:buClr>
              <a:buSzPts val="1800"/>
              <a:buChar char="○"/>
            </a:pPr>
            <a:r>
              <a:rPr lang="en" sz="1800">
                <a:solidFill>
                  <a:schemeClr val="dk2"/>
                </a:solidFill>
              </a:rPr>
              <a:t>Transcript abundance estimated with EM algorithm(s)</a:t>
            </a:r>
            <a:endParaRPr sz="1800">
              <a:solidFill>
                <a:schemeClr val="dk2"/>
              </a:solidFill>
            </a:endParaRPr>
          </a:p>
          <a:p>
            <a:pPr indent="0" lvl="0" marL="0" rtl="0">
              <a:spcBef>
                <a:spcPts val="1000"/>
              </a:spcBef>
              <a:spcAft>
                <a:spcPts val="0"/>
              </a:spcAft>
              <a:buNone/>
            </a:pPr>
            <a:r>
              <a:rPr lang="en" sz="1800">
                <a:solidFill>
                  <a:srgbClr val="2A528F"/>
                </a:solidFill>
              </a:rPr>
              <a:t>Implementations</a:t>
            </a:r>
            <a:endParaRPr sz="1800">
              <a:solidFill>
                <a:srgbClr val="2A528F"/>
              </a:solidFill>
            </a:endParaRPr>
          </a:p>
          <a:p>
            <a:pPr indent="-342900" lvl="0" marL="457200" rtl="0">
              <a:spcBef>
                <a:spcPts val="1000"/>
              </a:spcBef>
              <a:spcAft>
                <a:spcPts val="0"/>
              </a:spcAft>
              <a:buClr>
                <a:srgbClr val="2A528F"/>
              </a:buClr>
              <a:buSzPts val="1800"/>
              <a:buAutoNum type="romanLcPeriod"/>
            </a:pPr>
            <a:r>
              <a:rPr lang="en" sz="1800">
                <a:solidFill>
                  <a:srgbClr val="2A528F"/>
                </a:solidFill>
              </a:rPr>
              <a:t>Sailfish</a:t>
            </a:r>
            <a:r>
              <a:rPr lang="en" sz="1800">
                <a:solidFill>
                  <a:schemeClr val="dk2"/>
                </a:solidFill>
              </a:rPr>
              <a:t>: 20x faster than alignment based methods with comparable accuracy</a:t>
            </a:r>
            <a:endParaRPr sz="1800">
              <a:solidFill>
                <a:schemeClr val="dk2"/>
              </a:solidFill>
            </a:endParaRPr>
          </a:p>
          <a:p>
            <a:pPr indent="-342900" lvl="0" marL="457200" rtl="0">
              <a:spcBef>
                <a:spcPts val="1000"/>
              </a:spcBef>
              <a:spcAft>
                <a:spcPts val="0"/>
              </a:spcAft>
              <a:buClr>
                <a:srgbClr val="2A528F"/>
              </a:buClr>
              <a:buSzPts val="1800"/>
              <a:buAutoNum type="romanLcPeriod"/>
            </a:pPr>
            <a:r>
              <a:rPr lang="en" sz="1800">
                <a:solidFill>
                  <a:srgbClr val="2A528F"/>
                </a:solidFill>
              </a:rPr>
              <a:t>Kallisto</a:t>
            </a:r>
            <a:r>
              <a:rPr lang="en" sz="1800">
                <a:solidFill>
                  <a:schemeClr val="dk2"/>
                </a:solidFill>
              </a:rPr>
              <a:t>: uses de Bruijn graph to maintain </a:t>
            </a:r>
            <a:r>
              <a:rPr i="1" lang="en" sz="1800">
                <a:solidFill>
                  <a:schemeClr val="dk2"/>
                </a:solidFill>
              </a:rPr>
              <a:t>k</a:t>
            </a:r>
            <a:r>
              <a:rPr lang="en" sz="1800">
                <a:solidFill>
                  <a:schemeClr val="dk2"/>
                </a:solidFill>
              </a:rPr>
              <a:t>-mer connectivity (avoids information loss) resulting in higher accuracy, while also outperforming Sailfish in speed</a:t>
            </a:r>
            <a:endParaRPr sz="1800">
              <a:solidFill>
                <a:schemeClr val="dk2"/>
              </a:solidFill>
            </a:endParaRPr>
          </a:p>
          <a:p>
            <a:pPr indent="0" lvl="0" marL="0" rtl="0">
              <a:spcBef>
                <a:spcPts val="1000"/>
              </a:spcBef>
              <a:spcAft>
                <a:spcPts val="0"/>
              </a:spcAft>
              <a:buNone/>
            </a:pPr>
            <a:r>
              <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Sailfish: Alignment-free Transcript Quantification</a:t>
            </a:r>
            <a:endParaRPr sz="2600"/>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sailfish.jpg" id="343" name="Shape 343"/>
          <p:cNvPicPr preferRelativeResize="0"/>
          <p:nvPr/>
        </p:nvPicPr>
        <p:blipFill>
          <a:blip r:embed="rId3">
            <a:alphaModFix/>
          </a:blip>
          <a:stretch>
            <a:fillRect/>
          </a:stretch>
        </p:blipFill>
        <p:spPr>
          <a:xfrm>
            <a:off x="4625875" y="546650"/>
            <a:ext cx="3240201" cy="4368250"/>
          </a:xfrm>
          <a:prstGeom prst="rect">
            <a:avLst/>
          </a:prstGeom>
          <a:noFill/>
          <a:ln>
            <a:noFill/>
          </a:ln>
        </p:spPr>
      </p:pic>
      <p:sp>
        <p:nvSpPr>
          <p:cNvPr id="344" name="Shape 344"/>
          <p:cNvSpPr txBox="1"/>
          <p:nvPr/>
        </p:nvSpPr>
        <p:spPr>
          <a:xfrm>
            <a:off x="848050" y="45797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Figure 1 from </a:t>
            </a:r>
            <a:r>
              <a:rPr i="1" lang="en">
                <a:solidFill>
                  <a:schemeClr val="dk2"/>
                </a:solidFill>
              </a:rPr>
              <a:t>Patro et al.</a:t>
            </a:r>
            <a:r>
              <a:rPr lang="en">
                <a:solidFill>
                  <a:schemeClr val="dk2"/>
                </a:solidFill>
              </a:rPr>
              <a:t>, 2014</a:t>
            </a:r>
            <a:endParaRPr>
              <a:solidFill>
                <a:schemeClr val="dk2"/>
              </a:solidFill>
            </a:endParaRPr>
          </a:p>
        </p:txBody>
      </p:sp>
      <p:sp>
        <p:nvSpPr>
          <p:cNvPr id="345" name="Shape 345"/>
          <p:cNvSpPr txBox="1"/>
          <p:nvPr/>
        </p:nvSpPr>
        <p:spPr>
          <a:xfrm>
            <a:off x="301400" y="855925"/>
            <a:ext cx="3977100" cy="440400"/>
          </a:xfrm>
          <a:prstGeom prst="rect">
            <a:avLst/>
          </a:prstGeom>
          <a:noFill/>
          <a:ln>
            <a:noFill/>
          </a:ln>
        </p:spPr>
        <p:txBody>
          <a:bodyPr anchorCtr="0" anchor="t" bIns="91425" lIns="91425" spcFirstLastPara="1" rIns="91425" wrap="square" tIns="91425">
            <a:noAutofit/>
          </a:bodyPr>
          <a:lstStyle/>
          <a:p>
            <a:pPr indent="-330200" lvl="0" marL="457200" algn="just">
              <a:spcBef>
                <a:spcPts val="0"/>
              </a:spcBef>
              <a:spcAft>
                <a:spcPts val="0"/>
              </a:spcAft>
              <a:buClr>
                <a:srgbClr val="2A528F"/>
              </a:buClr>
              <a:buSzPts val="1600"/>
              <a:buAutoNum type="alphaLcParenBoth"/>
            </a:pPr>
            <a:r>
              <a:rPr lang="en" sz="1600">
                <a:solidFill>
                  <a:schemeClr val="dk2"/>
                </a:solidFill>
                <a:highlight>
                  <a:srgbClr val="FFFFFF"/>
                </a:highlight>
              </a:rPr>
              <a:t>Indexing of k-mers in transcripts involving index components (1)-(4)</a:t>
            </a:r>
            <a:endParaRPr sz="1600">
              <a:solidFill>
                <a:schemeClr val="dk2"/>
              </a:solidFill>
              <a:highlight>
                <a:srgbClr val="FFFFFF"/>
              </a:highlight>
            </a:endParaRPr>
          </a:p>
          <a:p>
            <a:pPr indent="-330200" lvl="0" marL="457200" rtl="0" algn="just">
              <a:spcBef>
                <a:spcPts val="1000"/>
              </a:spcBef>
              <a:spcAft>
                <a:spcPts val="0"/>
              </a:spcAft>
              <a:buClr>
                <a:srgbClr val="2A528F"/>
              </a:buClr>
              <a:buSzPts val="1600"/>
              <a:buAutoNum type="alphaLcParenBoth"/>
            </a:pPr>
            <a:r>
              <a:rPr lang="en" sz="1600">
                <a:solidFill>
                  <a:schemeClr val="dk2"/>
                </a:solidFill>
                <a:highlight>
                  <a:srgbClr val="FFFFFF"/>
                </a:highlight>
              </a:rPr>
              <a:t>Quantification by counting the indexed </a:t>
            </a:r>
            <a:r>
              <a:rPr i="1" lang="en" sz="1600">
                <a:solidFill>
                  <a:schemeClr val="dk2"/>
                </a:solidFill>
                <a:highlight>
                  <a:srgbClr val="FFFFFF"/>
                </a:highlight>
              </a:rPr>
              <a:t>k</a:t>
            </a:r>
            <a:r>
              <a:rPr lang="en" sz="1600">
                <a:solidFill>
                  <a:schemeClr val="dk2"/>
                </a:solidFill>
                <a:highlight>
                  <a:srgbClr val="FFFFFF"/>
                </a:highlight>
              </a:rPr>
              <a:t>-mers in reads and then estimating relative transcript abundance with EM procedure</a:t>
            </a:r>
            <a:endParaRPr sz="1600">
              <a:solidFill>
                <a:schemeClr val="dk2"/>
              </a:solidFill>
              <a:highlight>
                <a:srgbClr val="FFFFFF"/>
              </a:highlight>
            </a:endParaRPr>
          </a:p>
          <a:p>
            <a:pPr indent="457200" lvl="0" marL="457200" algn="just">
              <a:spcBef>
                <a:spcPts val="0"/>
              </a:spcBef>
              <a:spcAft>
                <a:spcPts val="0"/>
              </a:spcAft>
              <a:buNone/>
            </a:pPr>
            <a:r>
              <a:rPr i="1" lang="en" sz="1600">
                <a:solidFill>
                  <a:schemeClr val="dk2"/>
                </a:solidFill>
                <a:highlight>
                  <a:srgbClr val="FFFFFF"/>
                </a:highlight>
              </a:rPr>
              <a:t>K</a:t>
            </a:r>
            <a:r>
              <a:rPr lang="en" sz="1600">
                <a:solidFill>
                  <a:schemeClr val="dk2"/>
                </a:solidFill>
                <a:highlight>
                  <a:srgbClr val="FFFFFF"/>
                </a:highlight>
              </a:rPr>
              <a:t>-mer count assignments are illustrated by bars along known transcripts.</a:t>
            </a:r>
            <a:endParaRPr sz="16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Kallisto: Pseudo-alignments via de Bruijn Graph  </a:t>
            </a:r>
            <a:endParaRPr sz="2600"/>
          </a:p>
        </p:txBody>
      </p:sp>
      <p:sp>
        <p:nvSpPr>
          <p:cNvPr id="351" name="Shape 3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kallisto.jpg" id="352" name="Shape 352"/>
          <p:cNvPicPr preferRelativeResize="0"/>
          <p:nvPr/>
        </p:nvPicPr>
        <p:blipFill>
          <a:blip r:embed="rId3">
            <a:alphaModFix/>
          </a:blip>
          <a:stretch>
            <a:fillRect/>
          </a:stretch>
        </p:blipFill>
        <p:spPr>
          <a:xfrm>
            <a:off x="4377875" y="599150"/>
            <a:ext cx="3711650" cy="4239550"/>
          </a:xfrm>
          <a:prstGeom prst="rect">
            <a:avLst/>
          </a:prstGeom>
          <a:noFill/>
          <a:ln>
            <a:noFill/>
          </a:ln>
        </p:spPr>
      </p:pic>
      <p:sp>
        <p:nvSpPr>
          <p:cNvPr id="353" name="Shape 353"/>
          <p:cNvSpPr txBox="1"/>
          <p:nvPr/>
        </p:nvSpPr>
        <p:spPr>
          <a:xfrm>
            <a:off x="1657675" y="45149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2"/>
                </a:solidFill>
              </a:rPr>
              <a:t>Figure 1 from Bray </a:t>
            </a:r>
            <a:r>
              <a:rPr i="1" lang="en">
                <a:solidFill>
                  <a:schemeClr val="dk2"/>
                </a:solidFill>
              </a:rPr>
              <a:t>et al</a:t>
            </a:r>
            <a:r>
              <a:rPr lang="en">
                <a:solidFill>
                  <a:schemeClr val="dk2"/>
                </a:solidFill>
              </a:rPr>
              <a:t> 2016</a:t>
            </a:r>
            <a:endParaRPr>
              <a:solidFill>
                <a:schemeClr val="dk2"/>
              </a:solidFill>
            </a:endParaRPr>
          </a:p>
        </p:txBody>
      </p:sp>
      <p:sp>
        <p:nvSpPr>
          <p:cNvPr id="354" name="Shape 354"/>
          <p:cNvSpPr txBox="1"/>
          <p:nvPr/>
        </p:nvSpPr>
        <p:spPr>
          <a:xfrm>
            <a:off x="171075" y="760775"/>
            <a:ext cx="4008900" cy="4404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AutoNum type="alphaLcParenBoth"/>
            </a:pPr>
            <a:r>
              <a:rPr lang="en" sz="1600">
                <a:solidFill>
                  <a:schemeClr val="dk2"/>
                </a:solidFill>
                <a:highlight>
                  <a:srgbClr val="FFFFFF"/>
                </a:highlight>
              </a:rPr>
              <a:t>Read(s) in black with transcripts colored  </a:t>
            </a:r>
            <a:endParaRPr sz="1600">
              <a:solidFill>
                <a:schemeClr val="dk2"/>
              </a:solidFill>
              <a:highlight>
                <a:srgbClr val="FFFFFF"/>
              </a:highlight>
            </a:endParaRPr>
          </a:p>
          <a:p>
            <a:pPr indent="-330200" lvl="0" marL="457200" rtl="0">
              <a:spcBef>
                <a:spcPts val="1000"/>
              </a:spcBef>
              <a:spcAft>
                <a:spcPts val="0"/>
              </a:spcAft>
              <a:buClr>
                <a:schemeClr val="dk2"/>
              </a:buClr>
              <a:buSzPts val="1600"/>
              <a:buAutoNum type="alphaLcParenBoth"/>
            </a:pPr>
            <a:r>
              <a:rPr lang="en" sz="1600">
                <a:solidFill>
                  <a:schemeClr val="dk2"/>
                </a:solidFill>
                <a:highlight>
                  <a:srgbClr val="FFFFFF"/>
                </a:highlight>
              </a:rPr>
              <a:t>Construct index by creating transcriptome de Bruijn Graph where nodes are </a:t>
            </a:r>
            <a:r>
              <a:rPr i="1" lang="en" sz="1600">
                <a:solidFill>
                  <a:schemeClr val="dk2"/>
                </a:solidFill>
                <a:highlight>
                  <a:srgbClr val="FFFFFF"/>
                </a:highlight>
              </a:rPr>
              <a:t>k</a:t>
            </a:r>
            <a:r>
              <a:rPr lang="en" sz="1600">
                <a:solidFill>
                  <a:schemeClr val="dk2"/>
                </a:solidFill>
                <a:highlight>
                  <a:srgbClr val="FFFFFF"/>
                </a:highlight>
              </a:rPr>
              <a:t>-mers, each transcript corresponds to a colored path</a:t>
            </a:r>
            <a:endParaRPr sz="1600">
              <a:solidFill>
                <a:schemeClr val="dk2"/>
              </a:solidFill>
              <a:highlight>
                <a:srgbClr val="FFFFFF"/>
              </a:highlight>
            </a:endParaRPr>
          </a:p>
          <a:p>
            <a:pPr indent="-330200" lvl="0" marL="457200" rtl="0">
              <a:spcBef>
                <a:spcPts val="1000"/>
              </a:spcBef>
              <a:spcAft>
                <a:spcPts val="0"/>
              </a:spcAft>
              <a:buClr>
                <a:schemeClr val="dk2"/>
              </a:buClr>
              <a:buSzPts val="1600"/>
              <a:buAutoNum type="alphaLcParenBoth"/>
            </a:pPr>
            <a:r>
              <a:rPr i="1" lang="en" sz="1600">
                <a:solidFill>
                  <a:schemeClr val="dk2"/>
                </a:solidFill>
                <a:highlight>
                  <a:srgbClr val="FFFFFF"/>
                </a:highlight>
              </a:rPr>
              <a:t>k</a:t>
            </a:r>
            <a:r>
              <a:rPr lang="en" sz="1600">
                <a:solidFill>
                  <a:schemeClr val="dk2"/>
                </a:solidFill>
                <a:highlight>
                  <a:srgbClr val="FFFFFF"/>
                </a:highlight>
              </a:rPr>
              <a:t>-mers of a read are hashed (black nodes) to find the </a:t>
            </a:r>
            <a:r>
              <a:rPr i="1" lang="en" sz="1600">
                <a:solidFill>
                  <a:schemeClr val="dk2"/>
                </a:solidFill>
                <a:highlight>
                  <a:srgbClr val="FFFFFF"/>
                </a:highlight>
              </a:rPr>
              <a:t>k</a:t>
            </a:r>
            <a:r>
              <a:rPr lang="en" sz="1600">
                <a:solidFill>
                  <a:schemeClr val="dk2"/>
                </a:solidFill>
                <a:highlight>
                  <a:srgbClr val="FFFFFF"/>
                </a:highlight>
              </a:rPr>
              <a:t>-compatibility class of a read </a:t>
            </a:r>
            <a:endParaRPr sz="1600">
              <a:solidFill>
                <a:schemeClr val="dk2"/>
              </a:solidFill>
              <a:highlight>
                <a:srgbClr val="FFFFFF"/>
              </a:highlight>
            </a:endParaRPr>
          </a:p>
          <a:p>
            <a:pPr indent="-330200" lvl="0" marL="457200" rtl="0">
              <a:spcBef>
                <a:spcPts val="1000"/>
              </a:spcBef>
              <a:spcAft>
                <a:spcPts val="0"/>
              </a:spcAft>
              <a:buClr>
                <a:schemeClr val="dk2"/>
              </a:buClr>
              <a:buSzPts val="1600"/>
              <a:buAutoNum type="alphaLcParenBoth"/>
            </a:pPr>
            <a:r>
              <a:rPr i="1" lang="en" sz="1600">
                <a:solidFill>
                  <a:schemeClr val="dk2"/>
                </a:solidFill>
                <a:highlight>
                  <a:srgbClr val="FFFFFF"/>
                </a:highlight>
              </a:rPr>
              <a:t>k</a:t>
            </a:r>
            <a:r>
              <a:rPr lang="en" sz="1600">
                <a:solidFill>
                  <a:schemeClr val="dk2"/>
                </a:solidFill>
                <a:highlight>
                  <a:srgbClr val="FFFFFF"/>
                </a:highlight>
              </a:rPr>
              <a:t>-mers with same </a:t>
            </a:r>
            <a:r>
              <a:rPr i="1" lang="en" sz="1600">
                <a:solidFill>
                  <a:schemeClr val="dk2"/>
                </a:solidFill>
                <a:highlight>
                  <a:srgbClr val="FFFFFF"/>
                </a:highlight>
              </a:rPr>
              <a:t>k</a:t>
            </a:r>
            <a:r>
              <a:rPr lang="en" sz="1600">
                <a:solidFill>
                  <a:schemeClr val="dk2"/>
                </a:solidFill>
                <a:highlight>
                  <a:srgbClr val="FFFFFF"/>
                </a:highlight>
              </a:rPr>
              <a:t>-compatibility class are collapsed  </a:t>
            </a:r>
            <a:endParaRPr sz="1600">
              <a:solidFill>
                <a:schemeClr val="dk2"/>
              </a:solidFill>
              <a:highlight>
                <a:srgbClr val="FFFFFF"/>
              </a:highlight>
            </a:endParaRPr>
          </a:p>
          <a:p>
            <a:pPr indent="-330200" lvl="0" marL="457200" rtl="0">
              <a:spcBef>
                <a:spcPts val="1000"/>
              </a:spcBef>
              <a:spcAft>
                <a:spcPts val="1000"/>
              </a:spcAft>
              <a:buClr>
                <a:schemeClr val="dk2"/>
              </a:buClr>
              <a:buSzPts val="1600"/>
              <a:buAutoNum type="alphaLcParenBoth"/>
            </a:pPr>
            <a:r>
              <a:rPr i="1" lang="en" sz="1600">
                <a:solidFill>
                  <a:schemeClr val="dk2"/>
                </a:solidFill>
                <a:highlight>
                  <a:srgbClr val="FFFFFF"/>
                </a:highlight>
              </a:rPr>
              <a:t>k</a:t>
            </a:r>
            <a:r>
              <a:rPr lang="en" sz="1600">
                <a:solidFill>
                  <a:schemeClr val="dk2"/>
                </a:solidFill>
                <a:highlight>
                  <a:srgbClr val="FFFFFF"/>
                </a:highlight>
              </a:rPr>
              <a:t>-compatibility class of read is determined by taking the intersection </a:t>
            </a:r>
            <a:endParaRPr sz="16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360" name="Shape 360"/>
          <p:cNvSpPr txBox="1"/>
          <p:nvPr>
            <p:ph idx="1" type="body"/>
          </p:nvPr>
        </p:nvSpPr>
        <p:spPr>
          <a:xfrm>
            <a:off x="780050" y="8693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99999"/>
                </a:solidFill>
              </a:rPr>
              <a:t>Overview: Short Read Alignment Needs</a:t>
            </a:r>
            <a:endParaRPr sz="1600">
              <a:solidFill>
                <a:srgbClr val="999999"/>
              </a:solidFill>
            </a:endParaRPr>
          </a:p>
          <a:p>
            <a:pPr indent="0" lvl="0" marL="0" rtl="0">
              <a:spcBef>
                <a:spcPts val="0"/>
              </a:spcBef>
              <a:spcAft>
                <a:spcPts val="0"/>
              </a:spcAft>
              <a:buNone/>
            </a:pPr>
            <a:r>
              <a:t/>
            </a:r>
            <a:endParaRPr sz="1600"/>
          </a:p>
          <a:p>
            <a:pPr indent="0" lvl="0" marL="0" rtl="0">
              <a:spcBef>
                <a:spcPts val="0"/>
              </a:spcBef>
              <a:spcAft>
                <a:spcPts val="0"/>
              </a:spcAft>
              <a:buNone/>
            </a:pPr>
            <a:r>
              <a:rPr lang="en" sz="1600">
                <a:solidFill>
                  <a:srgbClr val="999999"/>
                </a:solidFill>
              </a:rPr>
              <a:t>Selected Algorithms</a:t>
            </a:r>
            <a:endParaRPr sz="1600">
              <a:solidFill>
                <a:srgbClr val="999999"/>
              </a:solidFill>
            </a:endParaRPr>
          </a:p>
          <a:p>
            <a:pPr indent="0" lvl="0" marL="457200" rtl="0">
              <a:spcBef>
                <a:spcPts val="0"/>
              </a:spcBef>
              <a:spcAft>
                <a:spcPts val="0"/>
              </a:spcAft>
              <a:buNone/>
            </a:pPr>
            <a:r>
              <a:rPr lang="en" sz="1600">
                <a:solidFill>
                  <a:srgbClr val="999999"/>
                </a:solidFill>
              </a:rPr>
              <a:t>Indexing with Hash Tables</a:t>
            </a:r>
            <a:endParaRPr sz="1600">
              <a:solidFill>
                <a:srgbClr val="999999"/>
              </a:solidFill>
            </a:endParaRPr>
          </a:p>
          <a:p>
            <a:pPr indent="0" lvl="0" marL="457200" rtl="0">
              <a:spcBef>
                <a:spcPts val="0"/>
              </a:spcBef>
              <a:spcAft>
                <a:spcPts val="0"/>
              </a:spcAft>
              <a:buNone/>
            </a:pPr>
            <a:r>
              <a:rPr lang="en" sz="1600">
                <a:solidFill>
                  <a:srgbClr val="999999"/>
                </a:solidFill>
              </a:rPr>
              <a:t>FM-Index (Burrows Wheeler Transform)</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spcBef>
                <a:spcPts val="0"/>
              </a:spcBef>
              <a:spcAft>
                <a:spcPts val="0"/>
              </a:spcAft>
              <a:buNone/>
            </a:pPr>
            <a:r>
              <a:rPr lang="en" sz="1600">
                <a:solidFill>
                  <a:srgbClr val="999999"/>
                </a:solidFill>
              </a:rPr>
              <a:t>Applications</a:t>
            </a:r>
            <a:endParaRPr sz="1600">
              <a:solidFill>
                <a:srgbClr val="999999"/>
              </a:solidFill>
            </a:endParaRPr>
          </a:p>
          <a:p>
            <a:pPr indent="0" lvl="0" marL="457200" rtl="0">
              <a:spcBef>
                <a:spcPts val="0"/>
              </a:spcBef>
              <a:spcAft>
                <a:spcPts val="0"/>
              </a:spcAft>
              <a:buNone/>
            </a:pPr>
            <a:r>
              <a:rPr lang="en" sz="1600">
                <a:solidFill>
                  <a:srgbClr val="999999"/>
                </a:solidFill>
              </a:rPr>
              <a:t>Variant Tolerance: VAR-Seq</a:t>
            </a:r>
            <a:endParaRPr sz="1600">
              <a:solidFill>
                <a:srgbClr val="999999"/>
              </a:solidFill>
            </a:endParaRPr>
          </a:p>
          <a:p>
            <a:pPr indent="0" lvl="0" marL="457200" rtl="0">
              <a:spcBef>
                <a:spcPts val="0"/>
              </a:spcBef>
              <a:spcAft>
                <a:spcPts val="0"/>
              </a:spcAft>
              <a:buNone/>
            </a:pPr>
            <a:r>
              <a:rPr lang="en" sz="1600">
                <a:solidFill>
                  <a:srgbClr val="999999"/>
                </a:solidFill>
              </a:rPr>
              <a:t>Splice Junction Awareness: RNA-Seq</a:t>
            </a:r>
            <a:endParaRPr sz="1600">
              <a:solidFill>
                <a:srgbClr val="999999"/>
              </a:solidFill>
            </a:endParaRPr>
          </a:p>
          <a:p>
            <a:pPr indent="0" lvl="0" marL="0" rtl="0">
              <a:spcBef>
                <a:spcPts val="0"/>
              </a:spcBef>
              <a:spcAft>
                <a:spcPts val="0"/>
              </a:spcAft>
              <a:buNone/>
            </a:pPr>
            <a:r>
              <a:t/>
            </a:r>
            <a:endParaRPr sz="1600">
              <a:solidFill>
                <a:srgbClr val="999999"/>
              </a:solidFill>
            </a:endParaRPr>
          </a:p>
          <a:p>
            <a:pPr indent="0" lvl="0" marL="0" rtl="0">
              <a:lnSpc>
                <a:spcPct val="100000"/>
              </a:lnSpc>
              <a:spcBef>
                <a:spcPts val="0"/>
              </a:spcBef>
              <a:spcAft>
                <a:spcPts val="0"/>
              </a:spcAft>
              <a:buNone/>
            </a:pPr>
            <a:r>
              <a:rPr lang="en" sz="1600">
                <a:solidFill>
                  <a:srgbClr val="999999"/>
                </a:solidFill>
              </a:rPr>
              <a:t>Pseudo-alignments for RNA-Seq</a:t>
            </a:r>
            <a:endParaRPr sz="1600">
              <a:solidFill>
                <a:srgbClr val="999999"/>
              </a:solidFill>
            </a:endParaRPr>
          </a:p>
          <a:p>
            <a:pPr indent="0" lvl="0" marL="0" rtl="0">
              <a:lnSpc>
                <a:spcPct val="100000"/>
              </a:lnSpc>
              <a:spcBef>
                <a:spcPts val="1000"/>
              </a:spcBef>
              <a:spcAft>
                <a:spcPts val="0"/>
              </a:spcAft>
              <a:buNone/>
            </a:pPr>
            <a:r>
              <a:t/>
            </a:r>
            <a:endParaRPr sz="1600">
              <a:solidFill>
                <a:srgbClr val="999999"/>
              </a:solidFill>
            </a:endParaRPr>
          </a:p>
          <a:p>
            <a:pPr indent="0" lvl="0" marL="0" rtl="0">
              <a:lnSpc>
                <a:spcPct val="100000"/>
              </a:lnSpc>
              <a:spcBef>
                <a:spcPts val="1000"/>
              </a:spcBef>
              <a:spcAft>
                <a:spcPts val="0"/>
              </a:spcAft>
              <a:buNone/>
            </a:pPr>
            <a:r>
              <a:rPr lang="en" sz="1600"/>
              <a:t>References</a:t>
            </a:r>
            <a:endParaRPr sz="1600"/>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361" name="Shape 3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67" name="Shape 367"/>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Bray NL, Pimentel H, Melsted P, Pachter L (2016) Near-optimal probabilistic RNA-seq quantification. Nat Biotechnol. doi: 10.1038/nbt.3519</a:t>
            </a:r>
            <a:endParaRPr sz="1400"/>
          </a:p>
          <a:p>
            <a:pPr indent="0" lvl="0" marL="0">
              <a:spcBef>
                <a:spcPts val="1600"/>
              </a:spcBef>
              <a:spcAft>
                <a:spcPts val="0"/>
              </a:spcAft>
              <a:buClr>
                <a:schemeClr val="dk1"/>
              </a:buClr>
              <a:buSzPts val="1100"/>
              <a:buFont typeface="Arial"/>
              <a:buNone/>
            </a:pPr>
            <a:r>
              <a:rPr lang="en" sz="1400"/>
              <a:t>Kim D, Pertea G, Trapnell C, Pimentel H, Kelley R, Salzberg SL (2013) TopHat2: accurate alignment of transcriptomes in the presence of insertions, deletions and gene fusions. Genome Biol 14: R36</a:t>
            </a:r>
            <a:endParaRPr sz="1400"/>
          </a:p>
          <a:p>
            <a:pPr indent="0" lvl="0" marL="0">
              <a:spcBef>
                <a:spcPts val="1600"/>
              </a:spcBef>
              <a:spcAft>
                <a:spcPts val="0"/>
              </a:spcAft>
              <a:buClr>
                <a:schemeClr val="dk1"/>
              </a:buClr>
              <a:buSzPts val="1100"/>
              <a:buFont typeface="Arial"/>
              <a:buNone/>
            </a:pPr>
            <a:r>
              <a:rPr lang="en" sz="1400"/>
              <a:t>Langmead, B, Trapnell, C, Pop, M, Salzberg, S L (2009) Ultrafast and memory-efficient alignment of short DNA sequences to the human genome Genome Biol, 10:. URL http://www.hubmed.org/display.cgi?uids=19261174</a:t>
            </a:r>
            <a:endParaRPr sz="1400"/>
          </a:p>
          <a:p>
            <a:pPr indent="0" lvl="0" marL="0">
              <a:spcBef>
                <a:spcPts val="1600"/>
              </a:spcBef>
              <a:spcAft>
                <a:spcPts val="0"/>
              </a:spcAft>
              <a:buClr>
                <a:schemeClr val="dk1"/>
              </a:buClr>
              <a:buSzPts val="1100"/>
              <a:buFont typeface="Arial"/>
              <a:buNone/>
            </a:pPr>
            <a:r>
              <a:rPr lang="en" sz="1400"/>
              <a:t>Langmead B, Salzberg SL (2012) Ultrafast and memory-efficient alignment of short DNA sequences to the human genome Nat Methods, 9: 357-359 URL http://www.hubmed.org/display.cgi?uids=22388286</a:t>
            </a:r>
            <a:endParaRPr sz="1400"/>
          </a:p>
          <a:p>
            <a:pPr indent="0" lvl="0" marL="0">
              <a:spcBef>
                <a:spcPts val="1600"/>
              </a:spcBef>
              <a:spcAft>
                <a:spcPts val="0"/>
              </a:spcAft>
              <a:buClr>
                <a:schemeClr val="dk1"/>
              </a:buClr>
              <a:buSzPts val="1100"/>
              <a:buFont typeface="Arial"/>
              <a:buNone/>
            </a:pPr>
            <a:r>
              <a:rPr lang="en" sz="1400"/>
              <a:t>Liao, Y, Smyth, GK, Shi, W (2013) The Subread aligner: fast, accurate and scalable read mapping by seed-and-vote Nucleic Acids Res 41, e108. URL http://www.ncbi.nlm.nih.gov/pubmed/23558742</a:t>
            </a:r>
            <a:endParaRPr sz="1400"/>
          </a:p>
          <a:p>
            <a:pPr indent="0" lvl="0" marL="0" rtl="0">
              <a:spcBef>
                <a:spcPts val="1600"/>
              </a:spcBef>
              <a:spcAft>
                <a:spcPts val="0"/>
              </a:spcAft>
              <a:buClr>
                <a:schemeClr val="dk1"/>
              </a:buClr>
              <a:buSzPts val="1100"/>
              <a:buFont typeface="Arial"/>
              <a:buNone/>
            </a:pPr>
            <a:r>
              <a:t/>
            </a:r>
            <a:endParaRPr sz="1400"/>
          </a:p>
          <a:p>
            <a:pPr indent="0" lvl="0" marL="0" rtl="0">
              <a:spcBef>
                <a:spcPts val="1600"/>
              </a:spcBef>
              <a:spcAft>
                <a:spcPts val="1600"/>
              </a:spcAft>
              <a:buNone/>
            </a:pPr>
            <a:r>
              <a:t/>
            </a:r>
            <a:endParaRPr sz="1400"/>
          </a:p>
        </p:txBody>
      </p:sp>
      <p:sp>
        <p:nvSpPr>
          <p:cNvPr id="368" name="Shape 3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9" name="Shape 369"/>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75" name="Shape 375"/>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Li, R, Li, Y, Kristiansen, K, Wang, J (2008) SOAP: short oligonucleotide alignment program. Bioinformatics, 24: 713-714. URL http://www.hubmed.org/display.cgi?uids=18227114</a:t>
            </a:r>
            <a:endParaRPr sz="1400"/>
          </a:p>
          <a:p>
            <a:pPr indent="0" lvl="0" marL="0">
              <a:spcBef>
                <a:spcPts val="1600"/>
              </a:spcBef>
              <a:spcAft>
                <a:spcPts val="0"/>
              </a:spcAft>
              <a:buClr>
                <a:schemeClr val="dk1"/>
              </a:buClr>
              <a:buSzPts val="1100"/>
              <a:buFont typeface="Arial"/>
              <a:buNone/>
            </a:pPr>
            <a:r>
              <a:rPr lang="en" sz="1400"/>
              <a:t>Li, H, Ruan, J, Durbin, R (2008b) Mapping short DNA sequencing reads and calling variants using mapping quality scores. Genome Res, 18: 1851-1858. URL http://www.hubmed.org/display.cgi?uids=18714091</a:t>
            </a:r>
            <a:endParaRPr sz="1400"/>
          </a:p>
          <a:p>
            <a:pPr indent="0" lvl="0" marL="0">
              <a:spcBef>
                <a:spcPts val="1600"/>
              </a:spcBef>
              <a:spcAft>
                <a:spcPts val="0"/>
              </a:spcAft>
              <a:buClr>
                <a:schemeClr val="dk1"/>
              </a:buClr>
              <a:buSzPts val="1100"/>
              <a:buFont typeface="Arial"/>
              <a:buNone/>
            </a:pPr>
            <a:r>
              <a:rPr lang="en" sz="1400"/>
              <a:t>Lin, H, Zhang, Z, Zhang, M Q, Ma, B, Li, M (2008) ZOOM! Zillions of oligos mapped. Bioinformatics, 24: 2431-2437. URL http://www.hubmed.org/display.cgi?uids=18684737</a:t>
            </a:r>
            <a:endParaRPr sz="1400"/>
          </a:p>
          <a:p>
            <a:pPr indent="0" lvl="0" marL="0">
              <a:spcBef>
                <a:spcPts val="1600"/>
              </a:spcBef>
              <a:spcAft>
                <a:spcPts val="0"/>
              </a:spcAft>
              <a:buClr>
                <a:schemeClr val="dk1"/>
              </a:buClr>
              <a:buSzPts val="1100"/>
              <a:buFont typeface="Arial"/>
              <a:buNone/>
            </a:pPr>
            <a:r>
              <a:rPr lang="en" sz="1400"/>
              <a:t>Lindner R, Friedel CC (2012) A Comprehensive Evaluation of Alignment Algorithms in the Context of RNA-Seq PLoS One, 7: e52403. URL http://www.hubmed.org/display.cgi?uids=23300661</a:t>
            </a:r>
            <a:endParaRPr sz="1400"/>
          </a:p>
          <a:p>
            <a:pPr indent="0" lvl="0" marL="0">
              <a:spcBef>
                <a:spcPts val="1600"/>
              </a:spcBef>
              <a:spcAft>
                <a:spcPts val="0"/>
              </a:spcAft>
              <a:buClr>
                <a:schemeClr val="dk1"/>
              </a:buClr>
              <a:buSzPts val="1100"/>
              <a:buFont typeface="Arial"/>
              <a:buNone/>
            </a:pPr>
            <a:r>
              <a:rPr lang="en" sz="1400"/>
              <a:t>Li, H, Durbin, R (2009) Fast and accurate short read alignment with Burrows-Wheeler transform. Bioinformatics, 25: 1754-1760. URL http://www.hubmed.org/display.cgi?uids=19451168</a:t>
            </a:r>
            <a:endParaRPr sz="1400"/>
          </a:p>
          <a:p>
            <a:pPr indent="0" lvl="0" marL="0" rtl="0">
              <a:spcBef>
                <a:spcPts val="1600"/>
              </a:spcBef>
              <a:spcAft>
                <a:spcPts val="1600"/>
              </a:spcAft>
              <a:buClr>
                <a:schemeClr val="dk1"/>
              </a:buClr>
              <a:buSzPts val="1100"/>
              <a:buFont typeface="Arial"/>
              <a:buNone/>
            </a:pPr>
            <a:r>
              <a:t/>
            </a:r>
            <a:endParaRPr sz="1400"/>
          </a:p>
        </p:txBody>
      </p:sp>
      <p:sp>
        <p:nvSpPr>
          <p:cNvPr id="376" name="Shape 3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Mapping Modes</a:t>
            </a:r>
            <a:endParaRPr sz="2600"/>
          </a:p>
        </p:txBody>
      </p:sp>
      <p:sp>
        <p:nvSpPr>
          <p:cNvPr id="78" name="Shape 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79" name="Shape 79"/>
          <p:cNvSpPr txBox="1"/>
          <p:nvPr>
            <p:ph idx="1" type="body"/>
          </p:nvPr>
        </p:nvSpPr>
        <p:spPr>
          <a:xfrm>
            <a:off x="338450" y="7931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Alignment with Near Perfect Matching</a:t>
            </a:r>
            <a:endParaRPr>
              <a:solidFill>
                <a:srgbClr val="2A528F"/>
              </a:solidFill>
            </a:endParaRPr>
          </a:p>
          <a:p>
            <a:pPr indent="-342900" lvl="0" marL="914400" rtl="0">
              <a:spcBef>
                <a:spcPts val="0"/>
              </a:spcBef>
              <a:spcAft>
                <a:spcPts val="0"/>
              </a:spcAft>
              <a:buSzPts val="1800"/>
              <a:buChar char="○"/>
            </a:pPr>
            <a:r>
              <a:rPr lang="en"/>
              <a:t>ChIP-Seq</a:t>
            </a:r>
            <a:endParaRPr/>
          </a:p>
          <a:p>
            <a:pPr indent="-342900" lvl="0" marL="914400" rtl="0">
              <a:spcBef>
                <a:spcPts val="0"/>
              </a:spcBef>
              <a:spcAft>
                <a:spcPts val="0"/>
              </a:spcAft>
              <a:buSzPts val="1800"/>
              <a:buChar char="○"/>
            </a:pPr>
            <a:r>
              <a:rPr lang="en"/>
              <a:t>RNA-Seq (if mapping against transcriptome or intron-less genome)</a:t>
            </a:r>
            <a:endParaRPr/>
          </a:p>
          <a:p>
            <a:pPr indent="-342900" lvl="0" marL="914400" rtl="0">
              <a:spcBef>
                <a:spcPts val="0"/>
              </a:spcBef>
              <a:spcAft>
                <a:spcPts val="0"/>
              </a:spcAft>
              <a:buSzPts val="1800"/>
              <a:buChar char="○"/>
            </a:pPr>
            <a:r>
              <a:rPr lang="en"/>
              <a:t>Bis-Seq (with injected reference)</a:t>
            </a:r>
            <a:endParaRPr/>
          </a:p>
          <a:p>
            <a:pPr indent="-342900" lvl="0" marL="914400" rtl="0">
              <a:spcBef>
                <a:spcPts val="0"/>
              </a:spcBef>
              <a:spcAft>
                <a:spcPts val="0"/>
              </a:spcAft>
              <a:buSzPts val="1800"/>
              <a:buChar char="○"/>
            </a:pPr>
            <a:r>
              <a:rPr lang="en"/>
              <a:t>...</a:t>
            </a:r>
            <a:endParaRPr/>
          </a:p>
          <a:p>
            <a:pPr indent="0" lvl="0" marL="0" rtl="0">
              <a:spcBef>
                <a:spcPts val="1600"/>
              </a:spcBef>
              <a:spcAft>
                <a:spcPts val="0"/>
              </a:spcAft>
              <a:buNone/>
            </a:pPr>
            <a:r>
              <a:rPr lang="en">
                <a:solidFill>
                  <a:srgbClr val="2A528F"/>
                </a:solidFill>
              </a:rPr>
              <a:t>Variant Tolerant Alignments</a:t>
            </a:r>
            <a:endParaRPr>
              <a:solidFill>
                <a:srgbClr val="2A528F"/>
              </a:solidFill>
            </a:endParaRPr>
          </a:p>
          <a:p>
            <a:pPr indent="-342900" lvl="0" marL="914400" rtl="0">
              <a:spcBef>
                <a:spcPts val="0"/>
              </a:spcBef>
              <a:spcAft>
                <a:spcPts val="0"/>
              </a:spcAft>
              <a:buSzPts val="1800"/>
              <a:buChar char="○"/>
            </a:pPr>
            <a:r>
              <a:rPr lang="en"/>
              <a:t>VAR-Seq</a:t>
            </a:r>
            <a:endParaRPr/>
          </a:p>
          <a:p>
            <a:pPr indent="-342900" lvl="0" marL="914400" rtl="0">
              <a:spcBef>
                <a:spcPts val="0"/>
              </a:spcBef>
              <a:spcAft>
                <a:spcPts val="0"/>
              </a:spcAft>
              <a:buSzPts val="1800"/>
              <a:buChar char="○"/>
            </a:pPr>
            <a:r>
              <a:rPr lang="en"/>
              <a:t>Bis-Seq (without injected reference)</a:t>
            </a:r>
            <a:endParaRPr/>
          </a:p>
          <a:p>
            <a:pPr indent="-342900" lvl="0" marL="914400" rtl="0">
              <a:spcBef>
                <a:spcPts val="0"/>
              </a:spcBef>
              <a:spcAft>
                <a:spcPts val="0"/>
              </a:spcAft>
              <a:buSzPts val="1800"/>
              <a:buChar char="○"/>
            </a:pPr>
            <a:r>
              <a:rPr lang="en"/>
              <a:t>...</a:t>
            </a:r>
            <a:endParaRPr/>
          </a:p>
          <a:p>
            <a:pPr indent="0" lvl="0" marL="0" rtl="0">
              <a:spcBef>
                <a:spcPts val="1600"/>
              </a:spcBef>
              <a:spcAft>
                <a:spcPts val="0"/>
              </a:spcAft>
              <a:buNone/>
            </a:pPr>
            <a:r>
              <a:rPr lang="en">
                <a:solidFill>
                  <a:srgbClr val="2A528F"/>
                </a:solidFill>
              </a:rPr>
              <a:t>Splice Junction Aware Alignments</a:t>
            </a:r>
            <a:endParaRPr>
              <a:solidFill>
                <a:srgbClr val="2A528F"/>
              </a:solidFill>
            </a:endParaRPr>
          </a:p>
          <a:p>
            <a:pPr indent="-342900" lvl="0" marL="914400" rtl="0">
              <a:spcBef>
                <a:spcPts val="0"/>
              </a:spcBef>
              <a:spcAft>
                <a:spcPts val="0"/>
              </a:spcAft>
              <a:buSzPts val="1800"/>
              <a:buChar char="○"/>
            </a:pPr>
            <a:r>
              <a:rPr lang="en"/>
              <a:t>RNA-Seq</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82" name="Shape 382"/>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Malhis, N, Butterfield, Y S, Ester, M, Jones, S J (2009) Slider–maximum use of probability information for alignment of short sequence reads and SNP detection. Bioinformatics, 25: 6-13. URL http://www.hubmed.org/display.cgi?uids=18974170</a:t>
            </a:r>
            <a:endParaRPr sz="1400"/>
          </a:p>
          <a:p>
            <a:pPr indent="0" lvl="0" marL="0" rtl="0">
              <a:spcBef>
                <a:spcPts val="1600"/>
              </a:spcBef>
              <a:spcAft>
                <a:spcPts val="0"/>
              </a:spcAft>
              <a:buClr>
                <a:schemeClr val="dk1"/>
              </a:buClr>
              <a:buSzPts val="1100"/>
              <a:buFont typeface="Arial"/>
              <a:buNone/>
            </a:pPr>
            <a:r>
              <a:rPr lang="en" sz="1400"/>
              <a:t>Patro R, Mount SM, Kingsford C (2014) Sailfish enables alignment-free isoform quantification from RNA-seq reads using lightweight algorithms. Nat Biotechnol 32: 462–464</a:t>
            </a:r>
            <a:endParaRPr sz="1400"/>
          </a:p>
          <a:p>
            <a:pPr indent="0" lvl="0" marL="0" rtl="0">
              <a:spcBef>
                <a:spcPts val="1600"/>
              </a:spcBef>
              <a:spcAft>
                <a:spcPts val="1600"/>
              </a:spcAft>
              <a:buClr>
                <a:schemeClr val="dk1"/>
              </a:buClr>
              <a:buSzPts val="1100"/>
              <a:buFont typeface="Arial"/>
              <a:buNone/>
            </a:pPr>
            <a:r>
              <a:rPr lang="en" sz="1400"/>
              <a:t>Smith, A D, Xuan, Z, Zhang, M Q (2008) Using quality scores and longer reads improves accuracy of Solexa read mapping. BMC Bioinformatics, 9: 128-128. URL http://www.hubmed.org/display.cgi?uids=18307793</a:t>
            </a:r>
            <a:endParaRPr sz="1400"/>
          </a:p>
        </p:txBody>
      </p:sp>
      <p:sp>
        <p:nvSpPr>
          <p:cNvPr id="383" name="Shape 3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Performance Requirements</a:t>
            </a:r>
            <a:endParaRPr sz="2600"/>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6" name="Shape 86"/>
          <p:cNvSpPr txBox="1"/>
          <p:nvPr>
            <p:ph idx="1" type="body"/>
          </p:nvPr>
        </p:nvSpPr>
        <p:spPr>
          <a:xfrm>
            <a:off x="338450" y="6407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Aligning tens of millions of sequences requires:</a:t>
            </a:r>
            <a:endParaRPr>
              <a:solidFill>
                <a:srgbClr val="2A528F"/>
              </a:solidFill>
            </a:endParaRPr>
          </a:p>
          <a:p>
            <a:pPr indent="-330200" lvl="0" marL="914400" rtl="0">
              <a:spcBef>
                <a:spcPts val="0"/>
              </a:spcBef>
              <a:spcAft>
                <a:spcPts val="0"/>
              </a:spcAft>
              <a:buSzPts val="1600"/>
              <a:buChar char="○"/>
            </a:pPr>
            <a:r>
              <a:rPr lang="en" sz="1600"/>
              <a:t>Ultra fast search algorithms (100-1000x faster than BLAST)</a:t>
            </a:r>
            <a:endParaRPr sz="1600"/>
          </a:p>
          <a:p>
            <a:pPr indent="-330200" lvl="0" marL="914400" rtl="0">
              <a:spcBef>
                <a:spcPts val="0"/>
              </a:spcBef>
              <a:spcAft>
                <a:spcPts val="0"/>
              </a:spcAft>
              <a:buSzPts val="1600"/>
              <a:buChar char="○"/>
            </a:pPr>
            <a:r>
              <a:rPr lang="en" sz="1600"/>
              <a:t>Small memory footprint</a:t>
            </a:r>
            <a:endParaRPr sz="1600"/>
          </a:p>
          <a:p>
            <a:pPr indent="-330200" lvl="0" marL="914400" rtl="0">
              <a:spcBef>
                <a:spcPts val="0"/>
              </a:spcBef>
              <a:spcAft>
                <a:spcPts val="0"/>
              </a:spcAft>
              <a:buSzPts val="1600"/>
              <a:buChar char="○"/>
            </a:pPr>
            <a:r>
              <a:rPr lang="en" sz="1600"/>
              <a:t>Efficient data structures and file formats</a:t>
            </a:r>
            <a:endParaRPr sz="1600"/>
          </a:p>
          <a:p>
            <a:pPr indent="0" lvl="0" marL="0" rtl="0">
              <a:spcBef>
                <a:spcPts val="1000"/>
              </a:spcBef>
              <a:spcAft>
                <a:spcPts val="0"/>
              </a:spcAft>
              <a:buNone/>
            </a:pPr>
            <a:r>
              <a:rPr lang="en">
                <a:solidFill>
                  <a:srgbClr val="2A528F"/>
                </a:solidFill>
              </a:rPr>
              <a:t>Alignment requirements</a:t>
            </a:r>
            <a:endParaRPr>
              <a:solidFill>
                <a:srgbClr val="2A528F"/>
              </a:solidFill>
            </a:endParaRPr>
          </a:p>
          <a:p>
            <a:pPr indent="-330200" lvl="0" marL="914400" rtl="0">
              <a:spcBef>
                <a:spcPts val="0"/>
              </a:spcBef>
              <a:spcAft>
                <a:spcPts val="0"/>
              </a:spcAft>
              <a:buSzPts val="1600"/>
              <a:buChar char="○"/>
            </a:pPr>
            <a:r>
              <a:rPr lang="en" sz="1600"/>
              <a:t>The requirements for short-read mapping applications are very different from traditional sequence database search approaches for ortholog identification.</a:t>
            </a:r>
            <a:endParaRPr sz="1600"/>
          </a:p>
          <a:p>
            <a:pPr indent="-330200" lvl="0" marL="914400" rtl="0">
              <a:spcBef>
                <a:spcPts val="0"/>
              </a:spcBef>
              <a:spcAft>
                <a:spcPts val="0"/>
              </a:spcAft>
              <a:buSzPts val="1600"/>
              <a:buChar char="○"/>
            </a:pPr>
            <a:r>
              <a:rPr lang="en" sz="1600"/>
              <a:t>Many short-read alignment algorithms will not work with longer sequences!</a:t>
            </a:r>
            <a:endParaRPr sz="1600"/>
          </a:p>
          <a:p>
            <a:pPr indent="-330200" lvl="0" marL="914400" rtl="0">
              <a:spcBef>
                <a:spcPts val="0"/>
              </a:spcBef>
              <a:spcAft>
                <a:spcPts val="0"/>
              </a:spcAft>
              <a:buSzPts val="1600"/>
              <a:buChar char="○"/>
            </a:pPr>
            <a:r>
              <a:rPr lang="en" sz="1600"/>
              <a:t>Most of them are more sensitive in aligning short-reads with mismatches than BLAST, because they lack its word size limitation</a:t>
            </a:r>
            <a:endParaRPr sz="1600"/>
          </a:p>
          <a:p>
            <a:pPr indent="-330200" lvl="0" marL="914400" rtl="0">
              <a:spcBef>
                <a:spcPts val="0"/>
              </a:spcBef>
              <a:spcAft>
                <a:spcPts val="0"/>
              </a:spcAft>
              <a:buSzPts val="1600"/>
              <a:buChar char="○"/>
            </a:pPr>
            <a:r>
              <a:rPr lang="en" sz="1600"/>
              <a:t>Only best hits with almost perfect alignments are required. Lower scoring alternative hits (more mismatches) are less interesting.</a:t>
            </a:r>
            <a:endParaRPr sz="1600"/>
          </a:p>
          <a:p>
            <a:pPr indent="-330200" lvl="0" marL="914400" rtl="0">
              <a:spcBef>
                <a:spcPts val="0"/>
              </a:spcBef>
              <a:spcAft>
                <a:spcPts val="0"/>
              </a:spcAft>
              <a:buSzPts val="1600"/>
              <a:buChar char="○"/>
            </a:pPr>
            <a:r>
              <a:rPr lang="en" sz="1600"/>
              <a:t>Often only perfect matching required, but with the possibility to allow some mismatches and short gaps.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Common Features of Many NGS Aligners</a:t>
            </a:r>
            <a:endParaRPr sz="2600"/>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3" name="Shape 93"/>
          <p:cNvSpPr txBox="1"/>
          <p:nvPr>
            <p:ph idx="1" type="body"/>
          </p:nvPr>
        </p:nvSpPr>
        <p:spPr>
          <a:xfrm>
            <a:off x="186050" y="1326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Usage of auxiliary data structures, called indices, for read sequences or the reference sequence, or both.</a:t>
            </a:r>
            <a:endParaRPr/>
          </a:p>
          <a:p>
            <a:pPr indent="-342900" lvl="0" marL="457200" rtl="0">
              <a:spcBef>
                <a:spcPts val="1000"/>
              </a:spcBef>
              <a:spcAft>
                <a:spcPts val="0"/>
              </a:spcAft>
              <a:buSzPts val="1800"/>
              <a:buChar char="○"/>
            </a:pPr>
            <a:r>
              <a:rPr lang="en"/>
              <a:t>Based on the indexing strategy, they can be grouped into three major categories:</a:t>
            </a:r>
            <a:endParaRPr/>
          </a:p>
          <a:p>
            <a:pPr indent="-342900" lvl="1" marL="914400" rtl="0">
              <a:spcBef>
                <a:spcPts val="0"/>
              </a:spcBef>
              <a:spcAft>
                <a:spcPts val="0"/>
              </a:spcAft>
              <a:buSzPts val="1800"/>
              <a:buChar char="○"/>
            </a:pPr>
            <a:r>
              <a:rPr lang="en" sz="1800"/>
              <a:t>Algorithms based on hash tables</a:t>
            </a:r>
            <a:endParaRPr sz="1800"/>
          </a:p>
          <a:p>
            <a:pPr indent="-342900" lvl="1" marL="914400" rtl="0">
              <a:spcBef>
                <a:spcPts val="0"/>
              </a:spcBef>
              <a:spcAft>
                <a:spcPts val="0"/>
              </a:spcAft>
              <a:buSzPts val="1800"/>
              <a:buChar char="○"/>
            </a:pPr>
            <a:r>
              <a:rPr lang="en" sz="1800"/>
              <a:t>Algorithms based on suffix trees</a:t>
            </a:r>
            <a:endParaRPr sz="1800"/>
          </a:p>
          <a:p>
            <a:pPr indent="-342900" lvl="1" marL="914400" rtl="0">
              <a:spcBef>
                <a:spcPts val="0"/>
              </a:spcBef>
              <a:spcAft>
                <a:spcPts val="0"/>
              </a:spcAft>
              <a:buSzPts val="1800"/>
              <a:buChar char="○"/>
            </a:pPr>
            <a:r>
              <a:rPr lang="en" sz="1800"/>
              <a:t>Algorithms based on merge sorting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Seeding and Filtering Strategies</a:t>
            </a:r>
            <a:endParaRPr sz="2600"/>
          </a:p>
        </p:txBody>
      </p:sp>
      <p:sp>
        <p:nvSpPr>
          <p:cNvPr id="99" name="Shape 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0" name="Shape 100"/>
          <p:cNvSpPr txBox="1"/>
          <p:nvPr>
            <p:ph idx="1" type="body"/>
          </p:nvPr>
        </p:nvSpPr>
        <p:spPr>
          <a:xfrm>
            <a:off x="109850" y="7169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Like BLAST, most NGS alignment algorithms are based on the </a:t>
            </a:r>
            <a:r>
              <a:rPr lang="en">
                <a:solidFill>
                  <a:srgbClr val="FF0000"/>
                </a:solidFill>
              </a:rPr>
              <a:t>seed-and-extend</a:t>
            </a:r>
            <a:r>
              <a:rPr lang="en"/>
              <a:t> paradigm</a:t>
            </a:r>
            <a:endParaRPr/>
          </a:p>
          <a:p>
            <a:pPr indent="-342900" lvl="0" marL="457200" rtl="0">
              <a:spcBef>
                <a:spcPts val="0"/>
              </a:spcBef>
              <a:spcAft>
                <a:spcPts val="0"/>
              </a:spcAft>
              <a:buSzPts val="1800"/>
              <a:buChar char="○"/>
            </a:pPr>
            <a:r>
              <a:rPr lang="en"/>
              <a:t>BLAST seeds alignments with </a:t>
            </a:r>
            <a:r>
              <a:rPr lang="en">
                <a:solidFill>
                  <a:srgbClr val="CC0000"/>
                </a:solidFill>
              </a:rPr>
              <a:t>consecutive matches</a:t>
            </a:r>
            <a:r>
              <a:rPr lang="en"/>
              <a:t> (</a:t>
            </a:r>
            <a:r>
              <a:rPr i="1" lang="en"/>
              <a:t>e.g.</a:t>
            </a:r>
            <a:r>
              <a:rPr lang="en"/>
              <a:t> 1111111), while many short read aligners seed with </a:t>
            </a:r>
            <a:r>
              <a:rPr lang="en">
                <a:solidFill>
                  <a:srgbClr val="CC0000"/>
                </a:solidFill>
              </a:rPr>
              <a:t>non-consecutive matches</a:t>
            </a:r>
            <a:r>
              <a:rPr lang="en"/>
              <a:t> (</a:t>
            </a:r>
            <a:r>
              <a:rPr i="1" lang="en"/>
              <a:t>e.g.</a:t>
            </a:r>
            <a:r>
              <a:rPr lang="en"/>
              <a:t> 1100110011). The latter has been shown to be more sensitive.</a:t>
            </a:r>
            <a:endParaRPr/>
          </a:p>
          <a:p>
            <a:pPr indent="-342900" lvl="0" marL="457200" rtl="0">
              <a:spcBef>
                <a:spcPts val="0"/>
              </a:spcBef>
              <a:spcAft>
                <a:spcPts val="0"/>
              </a:spcAft>
              <a:buSzPts val="1800"/>
              <a:buChar char="○"/>
            </a:pPr>
            <a:r>
              <a:rPr lang="en"/>
              <a:t>A seed allowing internal mismatches is called spaced seed; the number of matches in the seed is its weight.</a:t>
            </a:r>
            <a:endParaRPr/>
          </a:p>
          <a:p>
            <a:pPr indent="-342900" lvl="0" marL="457200" marR="0" rtl="0" algn="l">
              <a:lnSpc>
                <a:spcPct val="115000"/>
              </a:lnSpc>
              <a:spcBef>
                <a:spcPts val="0"/>
              </a:spcBef>
              <a:spcAft>
                <a:spcPts val="0"/>
              </a:spcAft>
              <a:buClr>
                <a:schemeClr val="dk2"/>
              </a:buClr>
              <a:buSzPts val="1800"/>
              <a:buFont typeface="Arial"/>
              <a:buChar char="○"/>
            </a:pPr>
            <a:r>
              <a:rPr lang="en"/>
              <a:t>Problem with both consecutive seed and spaced seed algorithms is that they </a:t>
            </a:r>
            <a:r>
              <a:rPr lang="en">
                <a:solidFill>
                  <a:srgbClr val="CC0000"/>
                </a:solidFill>
              </a:rPr>
              <a:t>do not allow gaps within the seed sequence</a:t>
            </a:r>
            <a:r>
              <a:rPr lang="en"/>
              <a:t>. </a:t>
            </a:r>
            <a:endParaRPr/>
          </a:p>
          <a:p>
            <a:pPr indent="-342900" lvl="0" marL="457200" marR="0" rtl="0" algn="l">
              <a:lnSpc>
                <a:spcPct val="115000"/>
              </a:lnSpc>
              <a:spcBef>
                <a:spcPts val="0"/>
              </a:spcBef>
              <a:spcAft>
                <a:spcPts val="0"/>
              </a:spcAft>
              <a:buSzPts val="1800"/>
              <a:buChar char="○"/>
            </a:pPr>
            <a:r>
              <a:rPr lang="en"/>
              <a:t>The </a:t>
            </a:r>
            <a:r>
              <a:rPr i="1" lang="en"/>
              <a:t>q</a:t>
            </a:r>
            <a:r>
              <a:rPr lang="en"/>
              <a:t>-gram overcomes this limitation by requiring several seed matches within each read sequence. It is based on the assumption that sequences with a small number of mismatches and gaps must share a minimum number of substrings of a given length.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Extension Stage</a:t>
            </a:r>
            <a:endParaRPr sz="2600"/>
          </a:p>
        </p:txBody>
      </p:sp>
      <p:sp>
        <p:nvSpPr>
          <p:cNvPr id="106" name="Shape 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7" name="Shape 107"/>
          <p:cNvSpPr txBox="1"/>
          <p:nvPr>
            <p:ph idx="1" type="body"/>
          </p:nvPr>
        </p:nvSpPr>
        <p:spPr>
          <a:xfrm>
            <a:off x="186050" y="9455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After seeding the extension of the alignment can be divided into a two-step process:</a:t>
            </a:r>
            <a:endParaRPr/>
          </a:p>
          <a:p>
            <a:pPr indent="-342900" lvl="1" marL="914400" rtl="0">
              <a:spcBef>
                <a:spcPts val="1000"/>
              </a:spcBef>
              <a:spcAft>
                <a:spcPts val="0"/>
              </a:spcAft>
              <a:buSzPts val="1800"/>
              <a:buChar char="○"/>
            </a:pPr>
            <a:r>
              <a:rPr lang="en" sz="1800"/>
              <a:t>Extension without gaps: apply this relatively fast step to all reads </a:t>
            </a:r>
            <a:endParaRPr sz="1800"/>
          </a:p>
          <a:p>
            <a:pPr indent="-342900" lvl="1" marL="914400" rtl="0">
              <a:spcBef>
                <a:spcPts val="0"/>
              </a:spcBef>
              <a:spcAft>
                <a:spcPts val="0"/>
              </a:spcAft>
              <a:buSzPts val="1800"/>
              <a:buChar char="○"/>
            </a:pPr>
            <a:r>
              <a:rPr lang="en" sz="1800"/>
              <a:t>Extension with gaps: perform this more time consuming step only on remaining reads</a:t>
            </a:r>
            <a:endParaRPr sz="1800"/>
          </a:p>
          <a:p>
            <a:pPr indent="-342900" lvl="0" marL="457200" marR="0" rtl="0" algn="l">
              <a:lnSpc>
                <a:spcPct val="115000"/>
              </a:lnSpc>
              <a:spcBef>
                <a:spcPts val="1000"/>
              </a:spcBef>
              <a:spcAft>
                <a:spcPts val="0"/>
              </a:spcAft>
              <a:buClr>
                <a:schemeClr val="dk2"/>
              </a:buClr>
              <a:buSzPts val="1800"/>
              <a:buFont typeface="Arial"/>
              <a:buChar char="○"/>
            </a:pPr>
            <a:r>
              <a:rPr lang="en"/>
              <a:t>Gapped alignments are generated with accelerated versions of Smith-Waterman algorithm. Acceleration is achieved by taking advantage of seed alignments to reduce complexity of dynamic programming matrix (banded versions), and/or parallelization via CPU SIMD instructions.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Examples of Short-Read Alignment Tools of Over 50</a:t>
            </a:r>
            <a:endParaRPr sz="2400"/>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4" name="Shape 114"/>
          <p:cNvSpPr txBox="1"/>
          <p:nvPr>
            <p:ph idx="1" type="body"/>
          </p:nvPr>
        </p:nvSpPr>
        <p:spPr>
          <a:xfrm>
            <a:off x="338450" y="6407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Indexing Reads with Hash Tables</a:t>
            </a:r>
            <a:endParaRPr sz="1600">
              <a:solidFill>
                <a:srgbClr val="2A528F"/>
              </a:solidFill>
            </a:endParaRPr>
          </a:p>
          <a:p>
            <a:pPr indent="-330200" lvl="0" marL="914400" rtl="0">
              <a:spcBef>
                <a:spcPts val="0"/>
              </a:spcBef>
              <a:spcAft>
                <a:spcPts val="0"/>
              </a:spcAft>
              <a:buSzPts val="1600"/>
              <a:buChar char="○"/>
            </a:pPr>
            <a:r>
              <a:rPr lang="en" sz="1600"/>
              <a:t>ZOOM: uses spaced seeds algorithm (Lin </a:t>
            </a:r>
            <a:r>
              <a:rPr i="1" lang="en" sz="1600"/>
              <a:t>et al</a:t>
            </a:r>
            <a:r>
              <a:rPr lang="en" sz="1600"/>
              <a:t> 2008)</a:t>
            </a:r>
            <a:endParaRPr sz="1600"/>
          </a:p>
          <a:p>
            <a:pPr indent="-330200" lvl="0" marL="914400" rtl="0">
              <a:spcBef>
                <a:spcPts val="0"/>
              </a:spcBef>
              <a:spcAft>
                <a:spcPts val="0"/>
              </a:spcAft>
              <a:buSzPts val="1600"/>
              <a:buChar char="○"/>
            </a:pPr>
            <a:r>
              <a:rPr lang="en" sz="1600"/>
              <a:t>RMAP: simpler spaced seeds algorithm (Smith </a:t>
            </a:r>
            <a:r>
              <a:rPr i="1" lang="en" sz="1600"/>
              <a:t>et al</a:t>
            </a:r>
            <a:r>
              <a:rPr lang="en" sz="1600"/>
              <a:t> 2008)</a:t>
            </a:r>
            <a:endParaRPr sz="1600"/>
          </a:p>
          <a:p>
            <a:pPr indent="-330200" lvl="0" marL="914400" rtl="0">
              <a:spcBef>
                <a:spcPts val="0"/>
              </a:spcBef>
              <a:spcAft>
                <a:spcPts val="0"/>
              </a:spcAft>
              <a:buSzPts val="1600"/>
              <a:buChar char="○"/>
            </a:pPr>
            <a:r>
              <a:rPr lang="en" sz="1600"/>
              <a:t>SHRiMP: employs a combination of spaced seeds and the Smith-Waterman</a:t>
            </a:r>
            <a:endParaRPr sz="1600"/>
          </a:p>
          <a:p>
            <a:pPr indent="-330200" lvl="0" marL="914400" rtl="0">
              <a:spcBef>
                <a:spcPts val="0"/>
              </a:spcBef>
              <a:spcAft>
                <a:spcPts val="0"/>
              </a:spcAft>
              <a:buSzPts val="1600"/>
              <a:buChar char="○"/>
            </a:pPr>
            <a:r>
              <a:rPr lang="en" sz="1600"/>
              <a:t>MAQ (Li </a:t>
            </a:r>
            <a:r>
              <a:rPr i="1" lang="en" sz="1600"/>
              <a:t>et al</a:t>
            </a:r>
            <a:r>
              <a:rPr lang="en" sz="1600"/>
              <a:t> 2008b)</a:t>
            </a:r>
            <a:endParaRPr sz="1600"/>
          </a:p>
          <a:p>
            <a:pPr indent="-330200" lvl="0" marL="914400" rtl="0">
              <a:spcBef>
                <a:spcPts val="0"/>
              </a:spcBef>
              <a:spcAft>
                <a:spcPts val="0"/>
              </a:spcAft>
              <a:buSzPts val="1600"/>
              <a:buChar char="○"/>
            </a:pPr>
            <a:r>
              <a:rPr lang="en" sz="1600"/>
              <a:t>Eland (commercial)</a:t>
            </a:r>
            <a:endParaRPr sz="1600"/>
          </a:p>
          <a:p>
            <a:pPr indent="0" lvl="0" marL="0" rtl="0">
              <a:spcBef>
                <a:spcPts val="0"/>
              </a:spcBef>
              <a:spcAft>
                <a:spcPts val="0"/>
              </a:spcAft>
              <a:buNone/>
            </a:pPr>
            <a:r>
              <a:rPr lang="en" sz="1600">
                <a:solidFill>
                  <a:srgbClr val="2A528F"/>
                </a:solidFill>
              </a:rPr>
              <a:t>Indexing Reference with Hash Tables</a:t>
            </a:r>
            <a:endParaRPr sz="1600">
              <a:solidFill>
                <a:srgbClr val="2A528F"/>
              </a:solidFill>
            </a:endParaRPr>
          </a:p>
          <a:p>
            <a:pPr indent="-330200" lvl="0" marL="914400" rtl="0">
              <a:spcBef>
                <a:spcPts val="0"/>
              </a:spcBef>
              <a:spcAft>
                <a:spcPts val="0"/>
              </a:spcAft>
              <a:buSzPts val="1600"/>
              <a:buChar char="○"/>
            </a:pPr>
            <a:r>
              <a:rPr lang="en" sz="1600"/>
              <a:t>SOAPv1 (Li </a:t>
            </a:r>
            <a:r>
              <a:rPr i="1" lang="en" sz="1600"/>
              <a:t>et al</a:t>
            </a:r>
            <a:r>
              <a:rPr lang="en" sz="1600"/>
              <a:t> 2008)</a:t>
            </a:r>
            <a:endParaRPr sz="1600"/>
          </a:p>
          <a:p>
            <a:pPr indent="0" lvl="0" marL="0" rtl="0">
              <a:spcBef>
                <a:spcPts val="0"/>
              </a:spcBef>
              <a:spcAft>
                <a:spcPts val="0"/>
              </a:spcAft>
              <a:buNone/>
            </a:pPr>
            <a:r>
              <a:rPr lang="en" sz="1600">
                <a:solidFill>
                  <a:srgbClr val="2A528F"/>
                </a:solidFill>
              </a:rPr>
              <a:t>Indexing Reference with Suffix Array, FM-Index, Burrows-Wheeler Transform</a:t>
            </a:r>
            <a:endParaRPr sz="1600">
              <a:solidFill>
                <a:srgbClr val="2A528F"/>
              </a:solidFill>
            </a:endParaRPr>
          </a:p>
          <a:p>
            <a:pPr indent="-330200" lvl="0" marL="914400" rtl="0">
              <a:spcBef>
                <a:spcPts val="0"/>
              </a:spcBef>
              <a:spcAft>
                <a:spcPts val="0"/>
              </a:spcAft>
              <a:buSzPts val="1600"/>
              <a:buChar char="○"/>
            </a:pPr>
            <a:r>
              <a:rPr lang="en" sz="1600"/>
              <a:t>Bowtie (Langmead </a:t>
            </a:r>
            <a:r>
              <a:rPr i="1" lang="en" sz="1600"/>
              <a:t>et al</a:t>
            </a:r>
            <a:r>
              <a:rPr lang="en" sz="1600"/>
              <a:t> 2009)</a:t>
            </a:r>
            <a:endParaRPr sz="1600"/>
          </a:p>
          <a:p>
            <a:pPr indent="-330200" lvl="0" marL="914400" rtl="0">
              <a:spcBef>
                <a:spcPts val="0"/>
              </a:spcBef>
              <a:spcAft>
                <a:spcPts val="0"/>
              </a:spcAft>
              <a:buSzPts val="1600"/>
              <a:buChar char="○"/>
            </a:pPr>
            <a:r>
              <a:rPr lang="en" sz="1600"/>
              <a:t>BWA (Li </a:t>
            </a:r>
            <a:r>
              <a:rPr i="1" lang="en" sz="1600"/>
              <a:t>et al</a:t>
            </a:r>
            <a:r>
              <a:rPr lang="en" sz="1600"/>
              <a:t> 2009)</a:t>
            </a:r>
            <a:endParaRPr sz="1600"/>
          </a:p>
          <a:p>
            <a:pPr indent="-330200" lvl="0" marL="914400" rtl="0">
              <a:spcBef>
                <a:spcPts val="0"/>
              </a:spcBef>
              <a:spcAft>
                <a:spcPts val="0"/>
              </a:spcAft>
              <a:buSzPts val="1600"/>
              <a:buChar char="○"/>
            </a:pPr>
            <a:r>
              <a:rPr lang="en" sz="1600"/>
              <a:t>SOAPv2</a:t>
            </a:r>
            <a:endParaRPr sz="1600"/>
          </a:p>
          <a:p>
            <a:pPr indent="0" lvl="0" marL="0" rtl="0">
              <a:spcBef>
                <a:spcPts val="0"/>
              </a:spcBef>
              <a:spcAft>
                <a:spcPts val="0"/>
              </a:spcAft>
              <a:buNone/>
            </a:pPr>
            <a:r>
              <a:rPr lang="en" sz="1600">
                <a:solidFill>
                  <a:srgbClr val="2A528F"/>
                </a:solidFill>
              </a:rPr>
              <a:t>Merge Sorting</a:t>
            </a:r>
            <a:endParaRPr sz="1600">
              <a:solidFill>
                <a:srgbClr val="2A528F"/>
              </a:solidFill>
            </a:endParaRPr>
          </a:p>
          <a:p>
            <a:pPr indent="-330200" lvl="0" marL="914400" rtl="0">
              <a:spcBef>
                <a:spcPts val="0"/>
              </a:spcBef>
              <a:spcAft>
                <a:spcPts val="0"/>
              </a:spcAft>
              <a:buSzPts val="1600"/>
              <a:buChar char="○"/>
            </a:pPr>
            <a:r>
              <a:rPr lang="en" sz="1600"/>
              <a:t>Slider (Malhis </a:t>
            </a:r>
            <a:r>
              <a:rPr i="1" lang="en" sz="1600"/>
              <a:t>et al</a:t>
            </a:r>
            <a:r>
              <a:rPr lang="en" sz="1600"/>
              <a:t> 2009)</a:t>
            </a:r>
            <a:endParaRPr sz="1600"/>
          </a:p>
          <a:p>
            <a:pPr indent="0" lvl="0" marL="0" rtl="0">
              <a:spcBef>
                <a:spcPts val="0"/>
              </a:spcBef>
              <a:spcAft>
                <a:spcPts val="1600"/>
              </a:spcAft>
              <a:buNone/>
            </a:pPr>
            <a:r>
              <a:rPr lang="en" sz="1600"/>
              <a:t>        For a more complete list see </a:t>
            </a:r>
            <a:r>
              <a:rPr lang="en" sz="1600" u="sng">
                <a:solidFill>
                  <a:schemeClr val="hlink"/>
                </a:solidFill>
                <a:hlinkClick r:id="rId3"/>
              </a:rPr>
              <a:t>here</a:t>
            </a:r>
            <a:r>
              <a:rPr lang="en" sz="1600"/>
              <a:t>.</a:t>
            </a:r>
            <a:endParaRPr sz="1600"/>
          </a:p>
        </p:txBody>
      </p:sp>
      <p:sp>
        <p:nvSpPr>
          <p:cNvPr id="115" name="Shape 115"/>
          <p:cNvSpPr/>
          <p:nvPr/>
        </p:nvSpPr>
        <p:spPr>
          <a:xfrm>
            <a:off x="436575" y="4638975"/>
            <a:ext cx="242400" cy="16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