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Syncopate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yncopate-regular.fntdata"/><Relationship Id="rId10" Type="http://schemas.openxmlformats.org/officeDocument/2006/relationships/slide" Target="slides/slide6.xml"/><Relationship Id="rId12" Type="http://schemas.openxmlformats.org/officeDocument/2006/relationships/font" Target="fonts/Syncopate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42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 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oconductor.org/packages/release/bioc/html/Biostrings.html" TargetMode="External"/><Relationship Id="rId4" Type="http://schemas.openxmlformats.org/officeDocument/2006/relationships/hyperlink" Target="http://bioconductor.org/packages/release/bioc/html/ShortRead.html" TargetMode="External"/><Relationship Id="rId11" Type="http://schemas.openxmlformats.org/officeDocument/2006/relationships/hyperlink" Target="http://bioconductor.org/packages/release/bioc/html/rtracklayer.html" TargetMode="External"/><Relationship Id="rId10" Type="http://schemas.openxmlformats.org/officeDocument/2006/relationships/hyperlink" Target="http://bioconductor.org/packages/release/bioc/html/biomaRt.html" TargetMode="External"/><Relationship Id="rId12" Type="http://schemas.openxmlformats.org/officeDocument/2006/relationships/hyperlink" Target="http://bioconductor.org/packages/release/bioc/html/HelloRanges.html" TargetMode="External"/><Relationship Id="rId9" Type="http://schemas.openxmlformats.org/officeDocument/2006/relationships/hyperlink" Target="http://bioconductor.org/packages/release/bioc/html/BSgenome.html" TargetMode="External"/><Relationship Id="rId5" Type="http://schemas.openxmlformats.org/officeDocument/2006/relationships/hyperlink" Target="http://bioconductor.org/packages/release/bioc/html/GenomicRanges.html" TargetMode="External"/><Relationship Id="rId6" Type="http://schemas.openxmlformats.org/officeDocument/2006/relationships/hyperlink" Target="http://bioconductor.org/packages/release/bioc/html/GenomicFeatures.html" TargetMode="External"/><Relationship Id="rId7" Type="http://schemas.openxmlformats.org/officeDocument/2006/relationships/hyperlink" Target="http://bioconductor.org/packages/release/bioc/html/GenomicAlignments.html" TargetMode="External"/><Relationship Id="rId8" Type="http://schemas.openxmlformats.org/officeDocument/2006/relationships/hyperlink" Target="http://bioconductor.org/packages/release/bioc/html/Rsamtool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irke.bioinformatics.ucr.edu/GEN242/mydoc_Rsequences_01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F5B9D"/>
                </a:solidFill>
              </a:rPr>
              <a:t>Sequence Analysis with R and Bioconductor</a:t>
            </a:r>
            <a:endParaRPr sz="3600"/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276025" y="3696350"/>
            <a:ext cx="8328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Thomas Girke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April 26, 2018</a:t>
            </a:r>
            <a:endParaRPr sz="1800">
              <a:solidFill>
                <a:schemeClr val="dk2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07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Data Analysis in Genome Biology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GEN242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Outline</a:t>
            </a:r>
            <a:endParaRPr sz="2600"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719450" y="1250375"/>
            <a:ext cx="84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highlight>
                  <a:srgbClr val="FFFFFF"/>
                </a:highlight>
              </a:rPr>
              <a:t>Overview</a:t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highlight>
                  <a:srgbClr val="FFFFFF"/>
                </a:highlight>
              </a:rPr>
              <a:t>String Handling Utilities in R’s Base Distribution</a:t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highlight>
                  <a:srgbClr val="FFFFFF"/>
                </a:highlight>
              </a:rPr>
              <a:t>Sequence Handling with Bioconductor</a:t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highlight>
                  <a:srgbClr val="FFFFFF"/>
                </a:highlight>
              </a:rPr>
              <a:t>Range Operations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Biosequence Analysis in R and Bioconductor</a:t>
            </a:r>
            <a:endParaRPr sz="2600"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90850" y="640775"/>
            <a:ext cx="84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2A528F"/>
                </a:solidFill>
                <a:highlight>
                  <a:srgbClr val="FFFFFF"/>
                </a:highlight>
              </a:rPr>
              <a:t>R Base</a:t>
            </a:r>
            <a:endParaRPr>
              <a:solidFill>
                <a:srgbClr val="2A528F"/>
              </a:solidFill>
              <a:highlight>
                <a:srgbClr val="FFFFFF"/>
              </a:highlight>
            </a:endParaRPr>
          </a:p>
          <a:p>
            <a:pPr indent="0" lvl="0" marL="4572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highlight>
                  <a:srgbClr val="FFFFFF"/>
                </a:highlight>
              </a:rPr>
              <a:t>Some basic string handling utilities. Wide spectrum of numeric data analysis tools</a:t>
            </a:r>
            <a:endParaRPr sz="1400"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2A528F"/>
                </a:solidFill>
                <a:highlight>
                  <a:srgbClr val="FFFFFF"/>
                </a:highlight>
              </a:rPr>
              <a:t>Bioconductor</a:t>
            </a:r>
            <a:endParaRPr>
              <a:solidFill>
                <a:srgbClr val="2A528F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highlight>
                  <a:srgbClr val="FFFFFF"/>
                </a:highlight>
              </a:rPr>
              <a:t>Bioconductor packages provide much more sophisticated string handling utilities for sequence analysis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Biostrings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general sequence analysis environment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ShortRead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pipeline for short read data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GenomicRanges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high-level infrastructure for range data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GenomicFeatures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managing transcript centric annotations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GenomicAlignments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handling short genomic alignments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Rsamtools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interface to </a:t>
            </a:r>
            <a:r>
              <a:rPr lang="en" sz="1400">
                <a:solidFill>
                  <a:srgbClr val="444444"/>
                </a:solidFill>
                <a:highlight>
                  <a:srgbClr val="F0F0F0"/>
                </a:highlight>
              </a:rPr>
              <a:t>samtools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444444"/>
                </a:solidFill>
                <a:highlight>
                  <a:srgbClr val="F0F0F0"/>
                </a:highlight>
              </a:rPr>
              <a:t>bcftools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" sz="1400">
                <a:solidFill>
                  <a:srgbClr val="444444"/>
                </a:solidFill>
                <a:highlight>
                  <a:srgbClr val="F0F0F0"/>
                </a:highlight>
              </a:rPr>
              <a:t>tabix</a:t>
            </a:r>
            <a:endParaRPr sz="1400">
              <a:solidFill>
                <a:srgbClr val="444444"/>
              </a:solidFill>
              <a:highlight>
                <a:srgbClr val="F0F0F0"/>
              </a:highlight>
            </a:endParaRPr>
          </a:p>
          <a:p>
            <a:pPr indent="-317500" lvl="0" marL="9144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BSgenome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genome annotation data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biomaRt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interface to BioMart annotations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rgbClr val="248EC2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rtracklayer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Annotation imports, interface to online genome browsers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>
              <a:lnSpc>
                <a:spcPct val="1397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12"/>
              </a:rPr>
              <a:t>HelloRanges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Bedtools semantics in Bioc's Ranges infrastructure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0" rtl="0">
              <a:lnSpc>
                <a:spcPct val="13975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Why NGS Analysis with R/Bioconductor?</a:t>
            </a:r>
            <a:endParaRPr sz="2600"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38450" y="1174175"/>
            <a:ext cx="87678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Hundreds of reusable NGS packages are available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Invent new things rather than reinventing existing ones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Many NGS methods require advanced statistical methods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Many NGS applications share similar analysis needs. Most of them have existing solutions.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Access to advanced and reproducible genome graphics  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Online Tutorial</a:t>
            </a:r>
            <a:endParaRPr sz="2600"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596050" y="2016000"/>
            <a:ext cx="43923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Continue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2400"/>
              <a:t>!</a:t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Books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0750" y="1399225"/>
            <a:ext cx="85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Huber W, Carey VJ, Gentleman R, Anders S, Carlson M, Carvalho BS, …, et al (2015) Orchestrating high-throughput genomic analysis with Bioconductor. Nat Methods 12: 115–121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Lawrence M, Huber W, Pagès H, Aboyoun P, Carlson M, Gentleman R, Morgan MT, Carey VJ (2013) Software for computing and annotating genomic ranges. PLoS Comput Biol 9: e1003118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