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Lst>
  <p:sldSz cy="5143500" cx="9144000"/>
  <p:notesSz cx="6858000" cy="9144000"/>
  <p:embeddedFontLst>
    <p:embeddedFont>
      <p:font typeface="Syncopate"/>
      <p:regular r:id="rId67"/>
      <p:bold r:id="rId6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39B55A9-9C03-4AE4-B270-FD912587A77C}">
  <a:tblStyle styleId="{439B55A9-9C03-4AE4-B270-FD912587A77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font" Target="fonts/Syncopate-bold.fntdata"/><Relationship Id="rId23" Type="http://schemas.openxmlformats.org/officeDocument/2006/relationships/slide" Target="slides/slide18.xml"/><Relationship Id="rId67" Type="http://schemas.openxmlformats.org/officeDocument/2006/relationships/font" Target="fonts/Syncopate-regular.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 name="Shape 51"/>
        <p:cNvGrpSpPr/>
        <p:nvPr/>
      </p:nvGrpSpPr>
      <p:grpSpPr>
        <a:xfrm>
          <a:off x="0" y="0"/>
          <a:ext cx="0" cy="0"/>
          <a:chOff x="0" y="0"/>
          <a:chExt cx="0" cy="0"/>
        </a:xfrm>
      </p:grpSpPr>
      <p:sp>
        <p:nvSpPr>
          <p:cNvPr id="52" name="Shape 5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3" name="Shape 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8" name="Shape 2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5" name="Shape 2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9" name="Shape 2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6" name="Shape 2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3" name="Shape 2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Shape 2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1" name="Shape 2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1" name="Shape 2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8" name="Shape 2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Shape 2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6" name="Shape 2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Shape 3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4" name="Shape 3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Shape 3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1" name="Shape 3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Shape 3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8" name="Shape 3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Shape 3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5" name="Shape 3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Shape 3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2" name="Shape 3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Shape 3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9" name="Shape 3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Shape 3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6" name="Shape 3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Shape 3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4" name="Shape 3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Shape 3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1" name="Shape 3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Shape 3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8" name="Shape 3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Shape 3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5" name="Shape 3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Shape 3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2" name="Shape 3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Shape 3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0" name="Shape 3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Shape 3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8" name="Shape 3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Shape 4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6" name="Shape 4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Shape 4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3" name="Shape 4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Shape 4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0" name="Shape 4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Shape 4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7" name="Shape 4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2" name="Shape 432"/>
        <p:cNvGrpSpPr/>
        <p:nvPr/>
      </p:nvGrpSpPr>
      <p:grpSpPr>
        <a:xfrm>
          <a:off x="0" y="0"/>
          <a:ext cx="0" cy="0"/>
          <a:chOff x="0" y="0"/>
          <a:chExt cx="0" cy="0"/>
        </a:xfrm>
      </p:grpSpPr>
      <p:sp>
        <p:nvSpPr>
          <p:cNvPr id="433" name="Shape 4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4" name="Shape 4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Shape 4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1" name="Shape 4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6" name="Shape 446"/>
        <p:cNvGrpSpPr/>
        <p:nvPr/>
      </p:nvGrpSpPr>
      <p:grpSpPr>
        <a:xfrm>
          <a:off x="0" y="0"/>
          <a:ext cx="0" cy="0"/>
          <a:chOff x="0" y="0"/>
          <a:chExt cx="0" cy="0"/>
        </a:xfrm>
      </p:grpSpPr>
      <p:sp>
        <p:nvSpPr>
          <p:cNvPr id="447" name="Shape 4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8" name="Shape 4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 name="Shape 453"/>
        <p:cNvGrpSpPr/>
        <p:nvPr/>
      </p:nvGrpSpPr>
      <p:grpSpPr>
        <a:xfrm>
          <a:off x="0" y="0"/>
          <a:ext cx="0" cy="0"/>
          <a:chOff x="0" y="0"/>
          <a:chExt cx="0" cy="0"/>
        </a:xfrm>
      </p:grpSpPr>
      <p:sp>
        <p:nvSpPr>
          <p:cNvPr id="454" name="Shape 4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5" name="Shape 4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0" name="Shape 460"/>
        <p:cNvGrpSpPr/>
        <p:nvPr/>
      </p:nvGrpSpPr>
      <p:grpSpPr>
        <a:xfrm>
          <a:off x="0" y="0"/>
          <a:ext cx="0" cy="0"/>
          <a:chOff x="0" y="0"/>
          <a:chExt cx="0" cy="0"/>
        </a:xfrm>
      </p:grpSpPr>
      <p:sp>
        <p:nvSpPr>
          <p:cNvPr id="461" name="Shape 4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2" name="Shape 4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8" name="Shape 468"/>
        <p:cNvGrpSpPr/>
        <p:nvPr/>
      </p:nvGrpSpPr>
      <p:grpSpPr>
        <a:xfrm>
          <a:off x="0" y="0"/>
          <a:ext cx="0" cy="0"/>
          <a:chOff x="0" y="0"/>
          <a:chExt cx="0" cy="0"/>
        </a:xfrm>
      </p:grpSpPr>
      <p:sp>
        <p:nvSpPr>
          <p:cNvPr id="469" name="Shape 4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0" name="Shape 4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5" name="Shape 475"/>
        <p:cNvGrpSpPr/>
        <p:nvPr/>
      </p:nvGrpSpPr>
      <p:grpSpPr>
        <a:xfrm>
          <a:off x="0" y="0"/>
          <a:ext cx="0" cy="0"/>
          <a:chOff x="0" y="0"/>
          <a:chExt cx="0" cy="0"/>
        </a:xfrm>
      </p:grpSpPr>
      <p:sp>
        <p:nvSpPr>
          <p:cNvPr id="476" name="Shape 4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7" name="Shape 4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2" name="Shape 482"/>
        <p:cNvGrpSpPr/>
        <p:nvPr/>
      </p:nvGrpSpPr>
      <p:grpSpPr>
        <a:xfrm>
          <a:off x="0" y="0"/>
          <a:ext cx="0" cy="0"/>
          <a:chOff x="0" y="0"/>
          <a:chExt cx="0" cy="0"/>
        </a:xfrm>
      </p:grpSpPr>
      <p:sp>
        <p:nvSpPr>
          <p:cNvPr id="483" name="Shape 4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4" name="Shape 4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9" name="Shape 489"/>
        <p:cNvGrpSpPr/>
        <p:nvPr/>
      </p:nvGrpSpPr>
      <p:grpSpPr>
        <a:xfrm>
          <a:off x="0" y="0"/>
          <a:ext cx="0" cy="0"/>
          <a:chOff x="0" y="0"/>
          <a:chExt cx="0" cy="0"/>
        </a:xfrm>
      </p:grpSpPr>
      <p:sp>
        <p:nvSpPr>
          <p:cNvPr id="490" name="Shape 4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1" name="Shape 4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7" name="Shape 497"/>
        <p:cNvGrpSpPr/>
        <p:nvPr/>
      </p:nvGrpSpPr>
      <p:grpSpPr>
        <a:xfrm>
          <a:off x="0" y="0"/>
          <a:ext cx="0" cy="0"/>
          <a:chOff x="0" y="0"/>
          <a:chExt cx="0" cy="0"/>
        </a:xfrm>
      </p:grpSpPr>
      <p:sp>
        <p:nvSpPr>
          <p:cNvPr id="498" name="Shape 4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9" name="Shape 4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0" name="Shape 10"/>
        <p:cNvGrpSpPr/>
        <p:nvPr/>
      </p:nvGrpSpPr>
      <p:grpSpPr>
        <a:xfrm>
          <a:off x="0" y="0"/>
          <a:ext cx="0" cy="0"/>
          <a:chOff x="0" y="0"/>
          <a:chExt cx="0" cy="0"/>
        </a:xfrm>
      </p:grpSpPr>
      <p:sp>
        <p:nvSpPr>
          <p:cNvPr id="11" name="Shape 11"/>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Clr>
                <a:srgbClr val="2A528F"/>
              </a:buClr>
              <a:buSzPts val="5200"/>
              <a:buNone/>
              <a:defRPr sz="5200">
                <a:solidFill>
                  <a:srgbClr val="2A528F"/>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Shape 1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rgbClr val="2A528F"/>
              </a:buClr>
              <a:buSzPts val="3600"/>
              <a:buNone/>
              <a:defRPr sz="3600">
                <a:solidFill>
                  <a:srgbClr val="2A528F"/>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Shape 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5" name="Shape 45"/>
        <p:cNvGrpSpPr/>
        <p:nvPr/>
      </p:nvGrpSpPr>
      <p:grpSpPr>
        <a:xfrm>
          <a:off x="0" y="0"/>
          <a:ext cx="0" cy="0"/>
          <a:chOff x="0" y="0"/>
          <a:chExt cx="0" cy="0"/>
        </a:xfrm>
      </p:grpSpPr>
      <p:sp>
        <p:nvSpPr>
          <p:cNvPr id="46" name="Shape 46"/>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Shape 47"/>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8" name="Shape 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9" name="Shape 49"/>
        <p:cNvGrpSpPr/>
        <p:nvPr/>
      </p:nvGrpSpPr>
      <p:grpSpPr>
        <a:xfrm>
          <a:off x="0" y="0"/>
          <a:ext cx="0" cy="0"/>
          <a:chOff x="0" y="0"/>
          <a:chExt cx="0" cy="0"/>
        </a:xfrm>
      </p:grpSpPr>
      <p:sp>
        <p:nvSpPr>
          <p:cNvPr id="50" name="Shape 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4" name="Shape 14"/>
        <p:cNvGrpSpPr/>
        <p:nvPr/>
      </p:nvGrpSpPr>
      <p:grpSpPr>
        <a:xfrm>
          <a:off x="0" y="0"/>
          <a:ext cx="0" cy="0"/>
          <a:chOff x="0" y="0"/>
          <a:chExt cx="0" cy="0"/>
        </a:xfrm>
      </p:grpSpPr>
      <p:sp>
        <p:nvSpPr>
          <p:cNvPr id="15" name="Shape 15"/>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Clr>
                <a:srgbClr val="2A528F"/>
              </a:buClr>
              <a:buSzPts val="3600"/>
              <a:buNone/>
              <a:defRPr sz="3600">
                <a:solidFill>
                  <a:srgbClr val="2A528F"/>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Shape 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Shape 18"/>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Clr>
                <a:srgbClr val="2A528F"/>
              </a:buClr>
              <a:buSzPts val="2800"/>
              <a:buNone/>
              <a:defRPr>
                <a:solidFill>
                  <a:srgbClr val="2A528F"/>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Shape 19"/>
          <p:cNvSpPr txBox="1"/>
          <p:nvPr>
            <p:ph idx="1" type="body"/>
          </p:nvPr>
        </p:nvSpPr>
        <p:spPr>
          <a:xfrm>
            <a:off x="94250" y="1174175"/>
            <a:ext cx="87678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Shape 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Shape 22"/>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Shape 23"/>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Shape 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Shape 2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Shape 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Shape 30"/>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Shape 31"/>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Shape 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3" name="Shape 33"/>
        <p:cNvGrpSpPr/>
        <p:nvPr/>
      </p:nvGrpSpPr>
      <p:grpSpPr>
        <a:xfrm>
          <a:off x="0" y="0"/>
          <a:ext cx="0" cy="0"/>
          <a:chOff x="0" y="0"/>
          <a:chExt cx="0" cy="0"/>
        </a:xfrm>
      </p:grpSpPr>
      <p:sp>
        <p:nvSpPr>
          <p:cNvPr id="34" name="Shape 34"/>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Shape 3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Shape 3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Shape 40"/>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1" name="Shape 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2" name="Shape 42"/>
        <p:cNvGrpSpPr/>
        <p:nvPr/>
      </p:nvGrpSpPr>
      <p:grpSpPr>
        <a:xfrm>
          <a:off x="0" y="0"/>
          <a:ext cx="0" cy="0"/>
          <a:chOff x="0" y="0"/>
          <a:chExt cx="0" cy="0"/>
        </a:xfrm>
      </p:grpSpPr>
      <p:sp>
        <p:nvSpPr>
          <p:cNvPr id="43" name="Shape 43"/>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4" name="Shape 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
        <p:nvSpPr>
          <p:cNvPr id="9" name="Shape 9"/>
          <p:cNvSpPr txBox="1"/>
          <p:nvPr/>
        </p:nvSpPr>
        <p:spPr>
          <a:xfrm>
            <a:off x="8065425" y="-82775"/>
            <a:ext cx="1151400" cy="89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2F5B9D"/>
                </a:solidFill>
                <a:latin typeface="Syncopate"/>
                <a:ea typeface="Syncopate"/>
                <a:cs typeface="Syncopate"/>
                <a:sym typeface="Syncopate"/>
              </a:rPr>
              <a:t>GEN</a:t>
            </a:r>
            <a:endParaRPr sz="2400">
              <a:solidFill>
                <a:srgbClr val="2F5B9D"/>
              </a:solidFill>
              <a:latin typeface="Syncopate"/>
              <a:ea typeface="Syncopate"/>
              <a:cs typeface="Syncopate"/>
              <a:sym typeface="Syncopate"/>
            </a:endParaRPr>
          </a:p>
          <a:p>
            <a:pPr indent="0" lvl="0" marL="0" algn="ctr">
              <a:spcBef>
                <a:spcPts val="0"/>
              </a:spcBef>
              <a:spcAft>
                <a:spcPts val="0"/>
              </a:spcAft>
              <a:buNone/>
            </a:pPr>
            <a:r>
              <a:rPr lang="en" sz="2400">
                <a:solidFill>
                  <a:srgbClr val="2F5B9D"/>
                </a:solidFill>
                <a:latin typeface="Syncopate"/>
                <a:ea typeface="Syncopate"/>
                <a:cs typeface="Syncopate"/>
                <a:sym typeface="Syncopate"/>
              </a:rPr>
              <a:t>242</a:t>
            </a:r>
            <a:endParaRPr sz="2400">
              <a:solidFill>
                <a:srgbClr val="2F5B9D"/>
              </a:solidFill>
              <a:latin typeface="Syncopate"/>
              <a:ea typeface="Syncopate"/>
              <a:cs typeface="Syncopate"/>
              <a:sym typeface="Syncopate"/>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9.jpg"/><Relationship Id="rId5" Type="http://schemas.openxmlformats.org/officeDocument/2006/relationships/image" Target="../media/image12.jpg"/><Relationship Id="rId6"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7.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8.jpg"/><Relationship Id="rId4" Type="http://schemas.openxmlformats.org/officeDocument/2006/relationships/image" Target="../media/image16.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7.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5.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8.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5.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2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20.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hyperlink" Target="http://www.ncbi.nlm.nih.gov/geo" TargetMode="External"/><Relationship Id="rId4" Type="http://schemas.openxmlformats.org/officeDocument/2006/relationships/hyperlink" Target="http://www.ebi.ac.uk/arrayexpress/"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 name="Shape 54"/>
        <p:cNvGrpSpPr/>
        <p:nvPr/>
      </p:nvGrpSpPr>
      <p:grpSpPr>
        <a:xfrm>
          <a:off x="0" y="0"/>
          <a:ext cx="0" cy="0"/>
          <a:chOff x="0" y="0"/>
          <a:chExt cx="0" cy="0"/>
        </a:xfrm>
      </p:grpSpPr>
      <p:sp>
        <p:nvSpPr>
          <p:cNvPr id="55" name="Shape 55"/>
          <p:cNvSpPr txBox="1"/>
          <p:nvPr>
            <p:ph type="ctrTitle"/>
          </p:nvPr>
        </p:nvSpPr>
        <p:spPr>
          <a:xfrm>
            <a:off x="311708" y="668375"/>
            <a:ext cx="8520600" cy="20526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3200">
                <a:solidFill>
                  <a:srgbClr val="2F5B9D"/>
                </a:solidFill>
              </a:rPr>
              <a:t>Analysis of Gene Expression Data from Microarray and RNA-Seq Experiments</a:t>
            </a:r>
            <a:endParaRPr sz="3200"/>
          </a:p>
        </p:txBody>
      </p:sp>
      <p:sp>
        <p:nvSpPr>
          <p:cNvPr id="56" name="Shape 5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57" name="Shape 57"/>
          <p:cNvSpPr txBox="1"/>
          <p:nvPr/>
        </p:nvSpPr>
        <p:spPr>
          <a:xfrm>
            <a:off x="276025" y="3696350"/>
            <a:ext cx="8328000" cy="104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solidFill>
                  <a:schemeClr val="dk2"/>
                </a:solidFill>
              </a:rPr>
              <a:t>Thomas Girke</a:t>
            </a:r>
            <a:endParaRPr sz="1800">
              <a:solidFill>
                <a:schemeClr val="dk2"/>
              </a:solidFill>
            </a:endParaRPr>
          </a:p>
          <a:p>
            <a:pPr indent="0" lvl="0" marL="0" rtl="0" algn="ctr">
              <a:spcBef>
                <a:spcPts val="0"/>
              </a:spcBef>
              <a:spcAft>
                <a:spcPts val="0"/>
              </a:spcAft>
              <a:buClr>
                <a:schemeClr val="dk1"/>
              </a:buClr>
              <a:buSzPts val="1100"/>
              <a:buFont typeface="Arial"/>
              <a:buNone/>
            </a:pPr>
            <a:r>
              <a:t/>
            </a:r>
            <a:endParaRPr sz="1800">
              <a:solidFill>
                <a:schemeClr val="dk2"/>
              </a:solidFill>
            </a:endParaRPr>
          </a:p>
          <a:p>
            <a:pPr indent="0" lvl="0" marL="0" rtl="0" algn="ctr">
              <a:spcBef>
                <a:spcPts val="0"/>
              </a:spcBef>
              <a:spcAft>
                <a:spcPts val="0"/>
              </a:spcAft>
              <a:buClr>
                <a:schemeClr val="dk1"/>
              </a:buClr>
              <a:buSzPts val="1100"/>
              <a:buFont typeface="Arial"/>
              <a:buNone/>
            </a:pPr>
            <a:r>
              <a:rPr lang="en" sz="1800">
                <a:solidFill>
                  <a:schemeClr val="dk2"/>
                </a:solidFill>
              </a:rPr>
              <a:t>May 1, 2018</a:t>
            </a:r>
            <a:endParaRPr sz="1800">
              <a:solidFill>
                <a:schemeClr val="dk2"/>
              </a:solidFill>
            </a:endParaRPr>
          </a:p>
          <a:p>
            <a:pPr indent="0" lvl="0" marL="0" algn="ctr">
              <a:spcBef>
                <a:spcPts val="0"/>
              </a:spcBef>
              <a:spcAft>
                <a:spcPts val="0"/>
              </a:spcAft>
              <a:buNone/>
            </a:pPr>
            <a:r>
              <a:t/>
            </a:r>
            <a:endParaRPr sz="1800"/>
          </a:p>
        </p:txBody>
      </p:sp>
      <p:sp>
        <p:nvSpPr>
          <p:cNvPr id="58" name="Shape 58"/>
          <p:cNvSpPr txBox="1"/>
          <p:nvPr>
            <p:ph idx="1" type="subTitle"/>
          </p:nvPr>
        </p:nvSpPr>
        <p:spPr>
          <a:xfrm>
            <a:off x="311700" y="2072125"/>
            <a:ext cx="8520600" cy="7926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2400"/>
              <a:t>Data Analysis in Genome Biology</a:t>
            </a:r>
            <a:endParaRPr sz="2400"/>
          </a:p>
          <a:p>
            <a:pPr indent="0" lvl="0" marL="0" rtl="0">
              <a:spcBef>
                <a:spcPts val="0"/>
              </a:spcBef>
              <a:spcAft>
                <a:spcPts val="0"/>
              </a:spcAft>
              <a:buClr>
                <a:schemeClr val="dk1"/>
              </a:buClr>
              <a:buSzPts val="1100"/>
              <a:buFont typeface="Arial"/>
              <a:buNone/>
            </a:pPr>
            <a:r>
              <a:rPr lang="en" sz="2400"/>
              <a:t>GEN242</a:t>
            </a:r>
            <a:endParaRPr sz="2400"/>
          </a:p>
          <a:p>
            <a:pPr indent="0" lvl="0" marL="0">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t>Structure of Common Fluorescent Dyes</a:t>
            </a:r>
            <a:endParaRPr sz="2400"/>
          </a:p>
        </p:txBody>
      </p:sp>
      <p:sp>
        <p:nvSpPr>
          <p:cNvPr id="124" name="Shape 1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descr="Cy3_Cy5_dyes.jpg" id="125" name="Shape 125"/>
          <p:cNvPicPr preferRelativeResize="0"/>
          <p:nvPr/>
        </p:nvPicPr>
        <p:blipFill>
          <a:blip r:embed="rId3">
            <a:alphaModFix/>
          </a:blip>
          <a:stretch>
            <a:fillRect/>
          </a:stretch>
        </p:blipFill>
        <p:spPr>
          <a:xfrm>
            <a:off x="2641475" y="836650"/>
            <a:ext cx="3302901" cy="3105401"/>
          </a:xfrm>
          <a:prstGeom prst="rect">
            <a:avLst/>
          </a:prstGeom>
          <a:noFill/>
          <a:ln>
            <a:noFill/>
          </a:ln>
        </p:spPr>
      </p:pic>
      <p:sp>
        <p:nvSpPr>
          <p:cNvPr id="126" name="Shape 126"/>
          <p:cNvSpPr txBox="1"/>
          <p:nvPr/>
        </p:nvSpPr>
        <p:spPr>
          <a:xfrm>
            <a:off x="1358050" y="3930300"/>
            <a:ext cx="6428700" cy="584700"/>
          </a:xfrm>
          <a:prstGeom prst="rect">
            <a:avLst/>
          </a:prstGeom>
          <a:noFill/>
          <a:ln>
            <a:noFill/>
          </a:ln>
        </p:spPr>
        <p:txBody>
          <a:bodyPr anchorCtr="0" anchor="t" bIns="91425" lIns="91425" spcFirstLastPara="1" rIns="91425" wrap="square" tIns="91425">
            <a:noAutofit/>
          </a:bodyPr>
          <a:lstStyle/>
          <a:p>
            <a:pPr indent="-317500" lvl="0" marL="457200">
              <a:spcBef>
                <a:spcPts val="0"/>
              </a:spcBef>
              <a:spcAft>
                <a:spcPts val="0"/>
              </a:spcAft>
              <a:buClr>
                <a:schemeClr val="dk2"/>
              </a:buClr>
              <a:buSzPts val="1400"/>
              <a:buChar char="○"/>
            </a:pPr>
            <a:r>
              <a:rPr lang="en">
                <a:solidFill>
                  <a:schemeClr val="dk2"/>
                </a:solidFill>
              </a:rPr>
              <a:t>Cy3 excitation wavelength is ∼550 nm and emission ∼570 nm</a:t>
            </a:r>
            <a:endParaRPr>
              <a:solidFill>
                <a:schemeClr val="dk2"/>
              </a:solidFill>
            </a:endParaRPr>
          </a:p>
          <a:p>
            <a:pPr indent="-317500" lvl="0" marL="457200">
              <a:spcBef>
                <a:spcPts val="1000"/>
              </a:spcBef>
              <a:spcAft>
                <a:spcPts val="0"/>
              </a:spcAft>
              <a:buClr>
                <a:schemeClr val="dk2"/>
              </a:buClr>
              <a:buSzPts val="1400"/>
              <a:buChar char="○"/>
            </a:pPr>
            <a:r>
              <a:rPr lang="en">
                <a:solidFill>
                  <a:schemeClr val="dk2"/>
                </a:solidFill>
              </a:rPr>
              <a:t>Cy5 excitation wavelength is ∼649 nm and emission ∼670 nm</a:t>
            </a:r>
            <a:endParaRPr>
              <a:solidFill>
                <a:schemeClr val="dk2"/>
              </a:solidFill>
            </a:endParaRPr>
          </a:p>
          <a:p>
            <a:pPr indent="-317500" lvl="0" marL="457200">
              <a:spcBef>
                <a:spcPts val="1000"/>
              </a:spcBef>
              <a:spcAft>
                <a:spcPts val="0"/>
              </a:spcAft>
              <a:buClr>
                <a:schemeClr val="dk2"/>
              </a:buClr>
              <a:buSzPts val="1400"/>
              <a:buChar char="○"/>
            </a:pPr>
            <a:r>
              <a:rPr lang="en">
                <a:solidFill>
                  <a:schemeClr val="dk2"/>
                </a:solidFill>
              </a:rPr>
              <a:t>The dyes are linked to nucleic acids via their R groups</a:t>
            </a:r>
            <a:endParaRPr>
              <a:solidFill>
                <a:schemeClr val="dk2"/>
              </a:solidFill>
            </a:endParaRPr>
          </a:p>
          <a:p>
            <a:pPr indent="0" lvl="0" marL="0">
              <a:spcBef>
                <a:spcPts val="1000"/>
              </a:spcBef>
              <a:spcAft>
                <a:spcPts val="1000"/>
              </a:spcAft>
              <a:buNone/>
            </a:pPr>
            <a:r>
              <a:t/>
            </a:r>
            <a:endParaRPr>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t>False Color Image of a Dual Color Microarray</a:t>
            </a:r>
            <a:endParaRPr sz="2400"/>
          </a:p>
        </p:txBody>
      </p:sp>
      <p:sp>
        <p:nvSpPr>
          <p:cNvPr id="132" name="Shape 1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descr="microarray2.jpg" id="133" name="Shape 133"/>
          <p:cNvPicPr preferRelativeResize="0"/>
          <p:nvPr/>
        </p:nvPicPr>
        <p:blipFill>
          <a:blip r:embed="rId3">
            <a:alphaModFix/>
          </a:blip>
          <a:stretch>
            <a:fillRect/>
          </a:stretch>
        </p:blipFill>
        <p:spPr>
          <a:xfrm>
            <a:off x="1357322" y="982397"/>
            <a:ext cx="5966774" cy="3622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t>Single Color Affymetrix GeneChips</a:t>
            </a:r>
            <a:r>
              <a:rPr b="1" baseline="30000" lang="en" sz="2400"/>
              <a:t>Ⓡ</a:t>
            </a:r>
            <a:endParaRPr b="1" baseline="30000" sz="2400"/>
          </a:p>
        </p:txBody>
      </p:sp>
      <p:sp>
        <p:nvSpPr>
          <p:cNvPr id="139" name="Shape 1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descr="Affymetrix.jpg" id="140" name="Shape 140"/>
          <p:cNvPicPr preferRelativeResize="0"/>
          <p:nvPr/>
        </p:nvPicPr>
        <p:blipFill>
          <a:blip r:embed="rId3">
            <a:alphaModFix/>
          </a:blip>
          <a:stretch>
            <a:fillRect/>
          </a:stretch>
        </p:blipFill>
        <p:spPr>
          <a:xfrm>
            <a:off x="2421625" y="1064875"/>
            <a:ext cx="4077800" cy="3697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sz="2600"/>
              <a:t>Components of Affymetrix GeneChips</a:t>
            </a:r>
            <a:r>
              <a:rPr b="1" baseline="30000" lang="en" sz="2600"/>
              <a:t>Ⓡ</a:t>
            </a:r>
            <a:r>
              <a:rPr lang="en" sz="2600"/>
              <a:t> Experiments</a:t>
            </a:r>
            <a:endParaRPr sz="2600"/>
          </a:p>
          <a:p>
            <a:pPr indent="0" lvl="0" marL="0" rtl="0">
              <a:spcBef>
                <a:spcPts val="0"/>
              </a:spcBef>
              <a:spcAft>
                <a:spcPts val="0"/>
              </a:spcAft>
              <a:buNone/>
            </a:pPr>
            <a:r>
              <a:t/>
            </a:r>
            <a:endParaRPr sz="2600"/>
          </a:p>
        </p:txBody>
      </p:sp>
      <p:sp>
        <p:nvSpPr>
          <p:cNvPr id="146" name="Shape 1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47" name="Shape 147"/>
          <p:cNvSpPr txBox="1"/>
          <p:nvPr>
            <p:ph idx="1" type="body"/>
          </p:nvPr>
        </p:nvSpPr>
        <p:spPr>
          <a:xfrm>
            <a:off x="262250" y="716975"/>
            <a:ext cx="86322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2A528F"/>
              </a:buClr>
              <a:buSzPts val="1800"/>
              <a:buAutoNum type="alphaUcPeriod"/>
            </a:pPr>
            <a:r>
              <a:rPr lang="en">
                <a:solidFill>
                  <a:srgbClr val="2A528F"/>
                </a:solidFill>
              </a:rPr>
              <a:t>Microarray Features</a:t>
            </a:r>
            <a:endParaRPr>
              <a:solidFill>
                <a:srgbClr val="2A528F"/>
              </a:solidFill>
            </a:endParaRPr>
          </a:p>
          <a:p>
            <a:pPr indent="-317500" lvl="1" marL="914400" rtl="0">
              <a:spcBef>
                <a:spcPts val="0"/>
              </a:spcBef>
              <a:spcAft>
                <a:spcPts val="0"/>
              </a:spcAft>
              <a:buClr>
                <a:srgbClr val="2A528F"/>
              </a:buClr>
              <a:buSzPts val="1400"/>
              <a:buChar char="○"/>
            </a:pPr>
            <a:r>
              <a:rPr lang="en"/>
              <a:t>Single stranded oligonucleotide probes are synthesized by a photolithographic technique (21 NT long) directly onto the GeneChips</a:t>
            </a:r>
            <a:r>
              <a:rPr b="1" baseline="30000" lang="en"/>
              <a:t>Ⓡ</a:t>
            </a:r>
            <a:r>
              <a:rPr lang="en"/>
              <a:t>.</a:t>
            </a:r>
            <a:endParaRPr/>
          </a:p>
          <a:p>
            <a:pPr indent="-317500" lvl="1" marL="914400" rtl="0">
              <a:spcBef>
                <a:spcPts val="0"/>
              </a:spcBef>
              <a:spcAft>
                <a:spcPts val="0"/>
              </a:spcAft>
              <a:buClr>
                <a:srgbClr val="2A528F"/>
              </a:buClr>
              <a:buSzPts val="1400"/>
              <a:buChar char="○"/>
            </a:pPr>
            <a:r>
              <a:rPr lang="en"/>
              <a:t>Each gene is represented by a probe set consisting of 11-20 perfect matchprobes (PM) and 11-20 mismatch probes (PM). The latter are used for background correction. The mismatch probes have the same sequence as the perfect match probes, except for one mismatch in their central position.</a:t>
            </a:r>
            <a:endParaRPr/>
          </a:p>
          <a:p>
            <a:pPr indent="-342900" lvl="0" marL="457200" rtl="0">
              <a:spcBef>
                <a:spcPts val="0"/>
              </a:spcBef>
              <a:spcAft>
                <a:spcPts val="0"/>
              </a:spcAft>
              <a:buClr>
                <a:srgbClr val="2A528F"/>
              </a:buClr>
              <a:buSzPts val="1800"/>
              <a:buAutoNum type="alphaUcPeriod"/>
            </a:pPr>
            <a:r>
              <a:rPr lang="en">
                <a:solidFill>
                  <a:srgbClr val="2A528F"/>
                </a:solidFill>
              </a:rPr>
              <a:t>Multiplexed Probe-Target Hybridization</a:t>
            </a:r>
            <a:endParaRPr>
              <a:solidFill>
                <a:srgbClr val="2A528F"/>
              </a:solidFill>
            </a:endParaRPr>
          </a:p>
          <a:p>
            <a:pPr indent="-317500" lvl="1" marL="914400" rtl="0">
              <a:spcBef>
                <a:spcPts val="0"/>
              </a:spcBef>
              <a:spcAft>
                <a:spcPts val="0"/>
              </a:spcAft>
              <a:buClr>
                <a:srgbClr val="2A528F"/>
              </a:buClr>
              <a:buSzPts val="1400"/>
              <a:buChar char="○"/>
            </a:pPr>
            <a:r>
              <a:rPr lang="en"/>
              <a:t>Hybridization of a single target sample to each GeneChips</a:t>
            </a:r>
            <a:r>
              <a:rPr b="1" baseline="30000" lang="en"/>
              <a:t>Ⓡ</a:t>
            </a:r>
            <a:r>
              <a:rPr lang="en"/>
              <a:t>.</a:t>
            </a:r>
            <a:endParaRPr/>
          </a:p>
          <a:p>
            <a:pPr indent="-317500" lvl="1" marL="914400" rtl="0">
              <a:spcBef>
                <a:spcPts val="0"/>
              </a:spcBef>
              <a:spcAft>
                <a:spcPts val="0"/>
              </a:spcAft>
              <a:buClr>
                <a:srgbClr val="2A528F"/>
              </a:buClr>
              <a:buSzPts val="1400"/>
              <a:buChar char="○"/>
            </a:pPr>
            <a:r>
              <a:rPr lang="en"/>
              <a:t>Target sample is labeled with biotin detectable with a streptavidin-phycoerythrin conjugate.</a:t>
            </a:r>
            <a:endParaRPr/>
          </a:p>
          <a:p>
            <a:pPr indent="-342900" lvl="0" marL="457200" rtl="0">
              <a:spcBef>
                <a:spcPts val="0"/>
              </a:spcBef>
              <a:spcAft>
                <a:spcPts val="0"/>
              </a:spcAft>
              <a:buClr>
                <a:srgbClr val="2A528F"/>
              </a:buClr>
              <a:buSzPts val="1800"/>
              <a:buAutoNum type="alphaUcPeriod"/>
            </a:pPr>
            <a:r>
              <a:rPr lang="en">
                <a:solidFill>
                  <a:srgbClr val="2A528F"/>
                </a:solidFill>
              </a:rPr>
              <a:t>Target Quantification</a:t>
            </a:r>
            <a:endParaRPr>
              <a:solidFill>
                <a:srgbClr val="2A528F"/>
              </a:solidFill>
            </a:endParaRPr>
          </a:p>
          <a:p>
            <a:pPr indent="-317500" lvl="1" marL="914400" rtl="0">
              <a:spcBef>
                <a:spcPts val="0"/>
              </a:spcBef>
              <a:spcAft>
                <a:spcPts val="0"/>
              </a:spcAft>
              <a:buClr>
                <a:srgbClr val="2A528F"/>
              </a:buClr>
              <a:buSzPts val="1400"/>
              <a:buChar char="○"/>
            </a:pPr>
            <a:r>
              <a:rPr lang="en"/>
              <a:t>The labeled target is detected by a laser at a single wavelength.</a:t>
            </a:r>
            <a:endParaRPr/>
          </a:p>
          <a:p>
            <a:pPr indent="-317500" lvl="1" marL="914400" rtl="0">
              <a:spcBef>
                <a:spcPts val="0"/>
              </a:spcBef>
              <a:spcAft>
                <a:spcPts val="0"/>
              </a:spcAft>
              <a:buClr>
                <a:srgbClr val="2A528F"/>
              </a:buClr>
              <a:buSzPts val="1400"/>
              <a:buChar char="○"/>
            </a:pPr>
            <a:r>
              <a:rPr lang="en"/>
              <a:t>Only one intensity set is obtained from each array.</a:t>
            </a:r>
            <a:endParaRPr/>
          </a:p>
          <a:p>
            <a:pPr indent="-342900" lvl="0" marL="457200" rtl="0">
              <a:spcBef>
                <a:spcPts val="0"/>
              </a:spcBef>
              <a:spcAft>
                <a:spcPts val="0"/>
              </a:spcAft>
              <a:buClr>
                <a:srgbClr val="2A528F"/>
              </a:buClr>
              <a:buSzPts val="1800"/>
              <a:buAutoNum type="alphaUcPeriod"/>
            </a:pPr>
            <a:r>
              <a:rPr lang="en">
                <a:solidFill>
                  <a:srgbClr val="2A528F"/>
                </a:solidFill>
              </a:rPr>
              <a:t>Microarray Experiment</a:t>
            </a:r>
            <a:endParaRPr>
              <a:solidFill>
                <a:srgbClr val="2A528F"/>
              </a:solidFill>
            </a:endParaRPr>
          </a:p>
          <a:p>
            <a:pPr indent="-317500" lvl="1" marL="914400" rtl="0">
              <a:spcBef>
                <a:spcPts val="0"/>
              </a:spcBef>
              <a:spcAft>
                <a:spcPts val="0"/>
              </a:spcAft>
              <a:buClr>
                <a:srgbClr val="2A528F"/>
              </a:buClr>
              <a:buSzPts val="1400"/>
              <a:buChar char="○"/>
            </a:pPr>
            <a:r>
              <a:rPr lang="en"/>
              <a:t>Sample comparisons are performed by comparing the intensity data from different arrays.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solidFill>
                  <a:srgbClr val="2A528F"/>
                </a:solidFill>
              </a:rPr>
              <a:t>Affymetrix GeneChips</a:t>
            </a:r>
            <a:r>
              <a:rPr b="1" baseline="30000" lang="en" sz="2400">
                <a:solidFill>
                  <a:srgbClr val="2A528F"/>
                </a:solidFill>
              </a:rPr>
              <a:t>Ⓡ</a:t>
            </a:r>
            <a:r>
              <a:rPr lang="en" sz="2400">
                <a:solidFill>
                  <a:srgbClr val="2A528F"/>
                </a:solidFill>
              </a:rPr>
              <a:t> Technology</a:t>
            </a:r>
            <a:endParaRPr sz="2400">
              <a:solidFill>
                <a:srgbClr val="2A528F"/>
              </a:solidFill>
            </a:endParaRPr>
          </a:p>
        </p:txBody>
      </p:sp>
      <p:sp>
        <p:nvSpPr>
          <p:cNvPr id="153" name="Shape 15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descr="affy.jpg" id="154" name="Shape 154"/>
          <p:cNvPicPr preferRelativeResize="0"/>
          <p:nvPr/>
        </p:nvPicPr>
        <p:blipFill>
          <a:blip r:embed="rId3">
            <a:alphaModFix/>
          </a:blip>
          <a:stretch>
            <a:fillRect/>
          </a:stretch>
        </p:blipFill>
        <p:spPr>
          <a:xfrm>
            <a:off x="685800" y="731275"/>
            <a:ext cx="7432024" cy="4101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Outline</a:t>
            </a:r>
            <a:endParaRPr/>
          </a:p>
        </p:txBody>
      </p:sp>
      <p:sp>
        <p:nvSpPr>
          <p:cNvPr id="160" name="Shape 160"/>
          <p:cNvSpPr txBox="1"/>
          <p:nvPr>
            <p:ph idx="1" type="body"/>
          </p:nvPr>
        </p:nvSpPr>
        <p:spPr>
          <a:xfrm>
            <a:off x="780050" y="1174175"/>
            <a:ext cx="8767800" cy="2241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600"/>
              <a:t>Technology Overview</a:t>
            </a:r>
            <a:endParaRPr sz="1600"/>
          </a:p>
          <a:p>
            <a:pPr indent="0" lvl="0" marL="457200" rtl="0">
              <a:spcBef>
                <a:spcPts val="0"/>
              </a:spcBef>
              <a:spcAft>
                <a:spcPts val="0"/>
              </a:spcAft>
              <a:buNone/>
            </a:pPr>
            <a:r>
              <a:rPr lang="en" sz="1600">
                <a:solidFill>
                  <a:srgbClr val="999999"/>
                </a:solidFill>
              </a:rPr>
              <a:t>Microarrays</a:t>
            </a:r>
            <a:endParaRPr sz="1600">
              <a:solidFill>
                <a:srgbClr val="999999"/>
              </a:solidFill>
            </a:endParaRPr>
          </a:p>
          <a:p>
            <a:pPr indent="0" lvl="0" marL="457200" rtl="0">
              <a:spcBef>
                <a:spcPts val="0"/>
              </a:spcBef>
              <a:spcAft>
                <a:spcPts val="0"/>
              </a:spcAft>
              <a:buNone/>
            </a:pPr>
            <a:r>
              <a:rPr lang="en" sz="1600"/>
              <a:t>RNA-Seq</a:t>
            </a:r>
            <a:endParaRPr sz="1600"/>
          </a:p>
          <a:p>
            <a:pPr indent="0" lvl="0" marL="0" rtl="0">
              <a:spcBef>
                <a:spcPts val="0"/>
              </a:spcBef>
              <a:spcAft>
                <a:spcPts val="0"/>
              </a:spcAft>
              <a:buClr>
                <a:schemeClr val="dk1"/>
              </a:buClr>
              <a:buSzPts val="1100"/>
              <a:buFont typeface="Arial"/>
              <a:buNone/>
            </a:pPr>
            <a:r>
              <a:t/>
            </a:r>
            <a:endParaRPr sz="1600"/>
          </a:p>
          <a:p>
            <a:pPr indent="0" lvl="0" marL="0" rtl="0">
              <a:spcBef>
                <a:spcPts val="0"/>
              </a:spcBef>
              <a:spcAft>
                <a:spcPts val="0"/>
              </a:spcAft>
              <a:buClr>
                <a:schemeClr val="dk1"/>
              </a:buClr>
              <a:buSzPts val="1100"/>
              <a:buFont typeface="Arial"/>
              <a:buNone/>
            </a:pPr>
            <a:r>
              <a:rPr lang="en" sz="1600">
                <a:solidFill>
                  <a:srgbClr val="999999"/>
                </a:solidFill>
              </a:rPr>
              <a:t>Common Challenges</a:t>
            </a:r>
            <a:endParaRPr sz="1600">
              <a:solidFill>
                <a:srgbClr val="999999"/>
              </a:solidFill>
            </a:endParaRPr>
          </a:p>
          <a:p>
            <a:pPr indent="0" lvl="0" marL="0" rtl="0">
              <a:spcBef>
                <a:spcPts val="0"/>
              </a:spcBef>
              <a:spcAft>
                <a:spcPts val="0"/>
              </a:spcAft>
              <a:buClr>
                <a:schemeClr val="dk1"/>
              </a:buClr>
              <a:buSzPts val="1100"/>
              <a:buFont typeface="Arial"/>
              <a:buNone/>
            </a:pPr>
            <a:r>
              <a:t/>
            </a:r>
            <a:endParaRPr sz="1600">
              <a:solidFill>
                <a:srgbClr val="999999"/>
              </a:solidFill>
            </a:endParaRPr>
          </a:p>
          <a:p>
            <a:pPr indent="0" lvl="0" marL="0" rtl="0">
              <a:spcBef>
                <a:spcPts val="0"/>
              </a:spcBef>
              <a:spcAft>
                <a:spcPts val="0"/>
              </a:spcAft>
              <a:buClr>
                <a:schemeClr val="dk1"/>
              </a:buClr>
              <a:buSzPts val="1100"/>
              <a:buFont typeface="Arial"/>
              <a:buNone/>
            </a:pPr>
            <a:r>
              <a:rPr lang="en" sz="1600">
                <a:solidFill>
                  <a:srgbClr val="999999"/>
                </a:solidFill>
              </a:rPr>
              <a:t>Data Analysis</a:t>
            </a:r>
            <a:endParaRPr sz="1600">
              <a:solidFill>
                <a:srgbClr val="999999"/>
              </a:solidFill>
            </a:endParaRPr>
          </a:p>
          <a:p>
            <a:pPr indent="0" lvl="0" marL="457200" rtl="0">
              <a:spcBef>
                <a:spcPts val="0"/>
              </a:spcBef>
              <a:spcAft>
                <a:spcPts val="0"/>
              </a:spcAft>
              <a:buClr>
                <a:schemeClr val="dk1"/>
              </a:buClr>
              <a:buSzPts val="1100"/>
              <a:buFont typeface="Arial"/>
              <a:buNone/>
            </a:pPr>
            <a:r>
              <a:rPr lang="en" sz="1600">
                <a:solidFill>
                  <a:srgbClr val="999999"/>
                </a:solidFill>
              </a:rPr>
              <a:t>Microarray Data</a:t>
            </a:r>
            <a:endParaRPr sz="1600">
              <a:solidFill>
                <a:srgbClr val="999999"/>
              </a:solidFill>
            </a:endParaRPr>
          </a:p>
          <a:p>
            <a:pPr indent="0" lvl="0" marL="457200" rtl="0">
              <a:spcBef>
                <a:spcPts val="0"/>
              </a:spcBef>
              <a:spcAft>
                <a:spcPts val="0"/>
              </a:spcAft>
              <a:buClr>
                <a:schemeClr val="dk1"/>
              </a:buClr>
              <a:buSzPts val="1100"/>
              <a:buFont typeface="Arial"/>
              <a:buNone/>
            </a:pPr>
            <a:r>
              <a:rPr lang="en" sz="1600">
                <a:solidFill>
                  <a:srgbClr val="999999"/>
                </a:solidFill>
              </a:rPr>
              <a:t>RNA-Seq Data</a:t>
            </a:r>
            <a:endParaRPr sz="1600">
              <a:solidFill>
                <a:srgbClr val="999999"/>
              </a:solidFill>
            </a:endParaRPr>
          </a:p>
          <a:p>
            <a:pPr indent="0" lvl="0" marL="0" rtl="0">
              <a:spcBef>
                <a:spcPts val="0"/>
              </a:spcBef>
              <a:spcAft>
                <a:spcPts val="0"/>
              </a:spcAft>
              <a:buClr>
                <a:schemeClr val="dk1"/>
              </a:buClr>
              <a:buSzPts val="1100"/>
              <a:buFont typeface="Arial"/>
              <a:buNone/>
            </a:pPr>
            <a:r>
              <a:t/>
            </a:r>
            <a:endParaRPr sz="1600">
              <a:solidFill>
                <a:srgbClr val="999999"/>
              </a:solidFill>
            </a:endParaRPr>
          </a:p>
          <a:p>
            <a:pPr indent="0" lvl="0" marL="0" rtl="0">
              <a:spcBef>
                <a:spcPts val="0"/>
              </a:spcBef>
              <a:spcAft>
                <a:spcPts val="0"/>
              </a:spcAft>
              <a:buNone/>
            </a:pPr>
            <a:r>
              <a:rPr lang="en" sz="1600">
                <a:solidFill>
                  <a:srgbClr val="999999"/>
                </a:solidFill>
              </a:rPr>
              <a:t>References</a:t>
            </a:r>
            <a:endParaRPr sz="1600">
              <a:solidFill>
                <a:srgbClr val="999999"/>
              </a:solidFill>
            </a:endParaRPr>
          </a:p>
          <a:p>
            <a:pPr indent="-342900" lvl="0" marL="457200" rtl="0">
              <a:spcBef>
                <a:spcPts val="0"/>
              </a:spcBef>
              <a:spcAft>
                <a:spcPts val="0"/>
              </a:spcAft>
              <a:buClr>
                <a:srgbClr val="999999"/>
              </a:buClr>
              <a:buSzPts val="1800"/>
              <a:buChar char=" "/>
            </a:pPr>
            <a:r>
              <a:t/>
            </a:r>
            <a:endParaRPr>
              <a:solidFill>
                <a:srgbClr val="999999"/>
              </a:solidFill>
            </a:endParaRPr>
          </a:p>
          <a:p>
            <a:pPr indent="0" lvl="0" marL="0" rtl="0">
              <a:spcBef>
                <a:spcPts val="1600"/>
              </a:spcBef>
              <a:spcAft>
                <a:spcPts val="1600"/>
              </a:spcAft>
              <a:buNone/>
            </a:pPr>
            <a:r>
              <a:t/>
            </a:r>
            <a:endParaRPr/>
          </a:p>
        </p:txBody>
      </p:sp>
      <p:sp>
        <p:nvSpPr>
          <p:cNvPr id="161" name="Shape 1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solidFill>
                  <a:srgbClr val="2A528F"/>
                </a:solidFill>
              </a:rPr>
              <a:t>RNA-Seq: Gene Expression Profiling by Sequencing</a:t>
            </a:r>
            <a:endParaRPr sz="2400">
              <a:solidFill>
                <a:srgbClr val="2A528F"/>
              </a:solidFill>
            </a:endParaRPr>
          </a:p>
        </p:txBody>
      </p:sp>
      <p:sp>
        <p:nvSpPr>
          <p:cNvPr id="167" name="Shape 16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descr="RNA-Seq.png" id="168" name="Shape 168"/>
          <p:cNvPicPr preferRelativeResize="0"/>
          <p:nvPr/>
        </p:nvPicPr>
        <p:blipFill>
          <a:blip r:embed="rId3">
            <a:alphaModFix/>
          </a:blip>
          <a:stretch>
            <a:fillRect/>
          </a:stretch>
        </p:blipFill>
        <p:spPr>
          <a:xfrm>
            <a:off x="1454527" y="800100"/>
            <a:ext cx="5636850" cy="4087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solidFill>
                  <a:srgbClr val="2A528F"/>
                </a:solidFill>
              </a:rPr>
              <a:t>Advantages of RNA-Seq Over Microarrays</a:t>
            </a:r>
            <a:endParaRPr sz="2400">
              <a:solidFill>
                <a:srgbClr val="2A528F"/>
              </a:solidFill>
            </a:endParaRPr>
          </a:p>
        </p:txBody>
      </p:sp>
      <p:sp>
        <p:nvSpPr>
          <p:cNvPr id="174" name="Shape 17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75" name="Shape 175"/>
          <p:cNvSpPr txBox="1"/>
          <p:nvPr/>
        </p:nvSpPr>
        <p:spPr>
          <a:xfrm>
            <a:off x="159300" y="868950"/>
            <a:ext cx="8984700" cy="5847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Clr>
                <a:schemeClr val="dk2"/>
              </a:buClr>
              <a:buSzPts val="1800"/>
              <a:buChar char="●"/>
            </a:pPr>
            <a:r>
              <a:rPr lang="en" sz="1800">
                <a:solidFill>
                  <a:schemeClr val="dk2"/>
                </a:solidFill>
              </a:rPr>
              <a:t>Useful for both sequenced and </a:t>
            </a:r>
            <a:r>
              <a:rPr lang="en" sz="1800">
                <a:solidFill>
                  <a:schemeClr val="dk2"/>
                </a:solidFill>
              </a:rPr>
              <a:t>unsequenced</a:t>
            </a:r>
            <a:r>
              <a:rPr lang="en" sz="1800">
                <a:solidFill>
                  <a:schemeClr val="dk2"/>
                </a:solidFill>
              </a:rPr>
              <a:t> organisms</a:t>
            </a:r>
            <a:endParaRPr sz="1800">
              <a:solidFill>
                <a:schemeClr val="dk2"/>
              </a:solidFill>
            </a:endParaRPr>
          </a:p>
          <a:p>
            <a:pPr indent="-342900" lvl="0" marL="457200" rtl="0">
              <a:spcBef>
                <a:spcPts val="1000"/>
              </a:spcBef>
              <a:spcAft>
                <a:spcPts val="0"/>
              </a:spcAft>
              <a:buClr>
                <a:schemeClr val="dk2"/>
              </a:buClr>
              <a:buSzPts val="1800"/>
              <a:buChar char="●"/>
            </a:pPr>
            <a:r>
              <a:rPr lang="en" sz="1800">
                <a:solidFill>
                  <a:schemeClr val="dk2"/>
                </a:solidFill>
              </a:rPr>
              <a:t>Much more detailed information output:</a:t>
            </a:r>
            <a:endParaRPr sz="1800">
              <a:solidFill>
                <a:schemeClr val="dk2"/>
              </a:solidFill>
            </a:endParaRPr>
          </a:p>
          <a:p>
            <a:pPr indent="-342900" lvl="1" marL="914400" rtl="0">
              <a:spcBef>
                <a:spcPts val="0"/>
              </a:spcBef>
              <a:spcAft>
                <a:spcPts val="0"/>
              </a:spcAft>
              <a:buClr>
                <a:schemeClr val="dk2"/>
              </a:buClr>
              <a:buSzPts val="1800"/>
              <a:buChar char="○"/>
            </a:pPr>
            <a:r>
              <a:rPr lang="en" sz="1800">
                <a:solidFill>
                  <a:schemeClr val="dk2"/>
                </a:solidFill>
              </a:rPr>
              <a:t>Identification of all transcribed regions in genome (complete transcriptome)</a:t>
            </a:r>
            <a:endParaRPr sz="1800">
              <a:solidFill>
                <a:schemeClr val="dk2"/>
              </a:solidFill>
            </a:endParaRPr>
          </a:p>
          <a:p>
            <a:pPr indent="-342900" lvl="1" marL="914400" rtl="0">
              <a:spcBef>
                <a:spcPts val="0"/>
              </a:spcBef>
              <a:spcAft>
                <a:spcPts val="0"/>
              </a:spcAft>
              <a:buClr>
                <a:schemeClr val="dk2"/>
              </a:buClr>
              <a:buSzPts val="1800"/>
              <a:buChar char="○"/>
            </a:pPr>
            <a:r>
              <a:rPr lang="en" sz="1800">
                <a:solidFill>
                  <a:schemeClr val="dk2"/>
                </a:solidFill>
              </a:rPr>
              <a:t>More comparable among organisms than hybridization events across differently designed chips</a:t>
            </a:r>
            <a:endParaRPr sz="1800">
              <a:solidFill>
                <a:schemeClr val="dk2"/>
              </a:solidFill>
            </a:endParaRPr>
          </a:p>
          <a:p>
            <a:pPr indent="-342900" lvl="1" marL="914400" rtl="0">
              <a:spcBef>
                <a:spcPts val="0"/>
              </a:spcBef>
              <a:spcAft>
                <a:spcPts val="0"/>
              </a:spcAft>
              <a:buClr>
                <a:schemeClr val="dk2"/>
              </a:buClr>
              <a:buSzPts val="1800"/>
              <a:buChar char="○"/>
            </a:pPr>
            <a:r>
              <a:rPr lang="en" sz="1800">
                <a:solidFill>
                  <a:schemeClr val="dk2"/>
                </a:solidFill>
              </a:rPr>
              <a:t>Identification of new genes</a:t>
            </a:r>
            <a:endParaRPr sz="1800">
              <a:solidFill>
                <a:schemeClr val="dk2"/>
              </a:solidFill>
            </a:endParaRPr>
          </a:p>
          <a:p>
            <a:pPr indent="-342900" lvl="1" marL="914400" rtl="0">
              <a:spcBef>
                <a:spcPts val="0"/>
              </a:spcBef>
              <a:spcAft>
                <a:spcPts val="0"/>
              </a:spcAft>
              <a:buClr>
                <a:schemeClr val="dk2"/>
              </a:buClr>
              <a:buSzPts val="1800"/>
              <a:buChar char="○"/>
            </a:pPr>
            <a:r>
              <a:rPr lang="en" sz="1800">
                <a:solidFill>
                  <a:schemeClr val="dk2"/>
                </a:solidFill>
              </a:rPr>
              <a:t>Alternative splicing</a:t>
            </a:r>
            <a:endParaRPr sz="1800">
              <a:solidFill>
                <a:schemeClr val="dk2"/>
              </a:solidFill>
            </a:endParaRPr>
          </a:p>
          <a:p>
            <a:pPr indent="-342900" lvl="1" marL="914400" rtl="0">
              <a:spcBef>
                <a:spcPts val="0"/>
              </a:spcBef>
              <a:spcAft>
                <a:spcPts val="0"/>
              </a:spcAft>
              <a:buClr>
                <a:schemeClr val="dk2"/>
              </a:buClr>
              <a:buSzPts val="1800"/>
              <a:buChar char="○"/>
            </a:pPr>
            <a:r>
              <a:rPr lang="en" sz="1800">
                <a:solidFill>
                  <a:schemeClr val="dk2"/>
                </a:solidFill>
              </a:rPr>
              <a:t>SNP/variant analysis focused on expressed regions</a:t>
            </a:r>
            <a:endParaRPr sz="1800">
              <a:solidFill>
                <a:schemeClr val="dk2"/>
              </a:solidFill>
            </a:endParaRPr>
          </a:p>
          <a:p>
            <a:pPr indent="-342900" lvl="1" marL="914400" rtl="0">
              <a:spcBef>
                <a:spcPts val="0"/>
              </a:spcBef>
              <a:spcAft>
                <a:spcPts val="0"/>
              </a:spcAft>
              <a:buClr>
                <a:schemeClr val="dk2"/>
              </a:buClr>
              <a:buSzPts val="1800"/>
              <a:buChar char="○"/>
            </a:pPr>
            <a:r>
              <a:rPr lang="en" sz="1800">
                <a:solidFill>
                  <a:schemeClr val="dk2"/>
                </a:solidFill>
              </a:rPr>
              <a:t>Allele specific gene expression profiling</a:t>
            </a:r>
            <a:endParaRPr sz="1800">
              <a:solidFill>
                <a:schemeClr val="dk2"/>
              </a:solidFill>
            </a:endParaRPr>
          </a:p>
          <a:p>
            <a:pPr indent="-342900" lvl="1" marL="914400" rtl="0">
              <a:spcBef>
                <a:spcPts val="0"/>
              </a:spcBef>
              <a:spcAft>
                <a:spcPts val="0"/>
              </a:spcAft>
              <a:buClr>
                <a:schemeClr val="dk2"/>
              </a:buClr>
              <a:buSzPts val="1800"/>
              <a:buChar char="○"/>
            </a:pPr>
            <a:r>
              <a:rPr lang="en" sz="1800">
                <a:solidFill>
                  <a:schemeClr val="dk2"/>
                </a:solidFill>
              </a:rPr>
              <a:t>Strand specific profiling (</a:t>
            </a:r>
            <a:r>
              <a:rPr i="1" lang="en" sz="1800">
                <a:solidFill>
                  <a:schemeClr val="dk2"/>
                </a:solidFill>
              </a:rPr>
              <a:t>e.g.</a:t>
            </a:r>
            <a:r>
              <a:rPr lang="en" sz="1800">
                <a:solidFill>
                  <a:schemeClr val="dk2"/>
                </a:solidFill>
              </a:rPr>
              <a:t> antisense expression)</a:t>
            </a:r>
            <a:endParaRPr sz="1800">
              <a:solidFill>
                <a:schemeClr val="dk2"/>
              </a:solidFill>
            </a:endParaRPr>
          </a:p>
          <a:p>
            <a:pPr indent="-342900" lvl="1" marL="914400" rtl="0">
              <a:spcBef>
                <a:spcPts val="0"/>
              </a:spcBef>
              <a:spcAft>
                <a:spcPts val="0"/>
              </a:spcAft>
              <a:buClr>
                <a:schemeClr val="dk2"/>
              </a:buClr>
              <a:buSzPts val="1800"/>
              <a:buChar char="○"/>
            </a:pPr>
            <a:r>
              <a:rPr lang="en" sz="1800">
                <a:solidFill>
                  <a:schemeClr val="dk2"/>
                </a:solidFill>
              </a:rPr>
              <a:t>Ribosome footprinting</a:t>
            </a:r>
            <a:endParaRPr sz="1800">
              <a:solidFill>
                <a:schemeClr val="dk2"/>
              </a:solidFill>
            </a:endParaRPr>
          </a:p>
          <a:p>
            <a:pPr indent="-342900" lvl="1" marL="914400" rtl="0">
              <a:spcBef>
                <a:spcPts val="0"/>
              </a:spcBef>
              <a:spcAft>
                <a:spcPts val="0"/>
              </a:spcAft>
              <a:buClr>
                <a:schemeClr val="dk2"/>
              </a:buClr>
              <a:buSzPts val="1800"/>
              <a:buChar char="○"/>
            </a:pPr>
            <a:r>
              <a:rPr lang="en" sz="1800">
                <a:solidFill>
                  <a:schemeClr val="dk2"/>
                </a:solidFill>
              </a:rPr>
              <a:t>CLIP-Seq (e.g. small RNA targets, RNA-binding proteins)</a:t>
            </a:r>
            <a:endParaRPr sz="1800">
              <a:solidFill>
                <a:schemeClr val="dk2"/>
              </a:solidFill>
            </a:endParaRPr>
          </a:p>
          <a:p>
            <a:pPr indent="-342900" lvl="1" marL="914400" rtl="0">
              <a:spcBef>
                <a:spcPts val="0"/>
              </a:spcBef>
              <a:spcAft>
                <a:spcPts val="0"/>
              </a:spcAft>
              <a:buClr>
                <a:schemeClr val="dk2"/>
              </a:buClr>
              <a:buSzPts val="1800"/>
              <a:buChar char="○"/>
            </a:pPr>
            <a:r>
              <a:rPr lang="en" sz="1800">
                <a:solidFill>
                  <a:schemeClr val="dk2"/>
                </a:solidFill>
              </a:rPr>
              <a:t>...</a:t>
            </a:r>
            <a:endParaRPr sz="1800">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Shape 180"/>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solidFill>
                  <a:srgbClr val="2A528F"/>
                </a:solidFill>
              </a:rPr>
              <a:t>Big Data Challenge</a:t>
            </a:r>
            <a:endParaRPr sz="2400">
              <a:solidFill>
                <a:srgbClr val="2A528F"/>
              </a:solidFill>
            </a:endParaRPr>
          </a:p>
        </p:txBody>
      </p:sp>
      <p:sp>
        <p:nvSpPr>
          <p:cNvPr id="181" name="Shape 18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descr="hpcstorage.png" id="182" name="Shape 182"/>
          <p:cNvPicPr preferRelativeResize="0"/>
          <p:nvPr/>
        </p:nvPicPr>
        <p:blipFill>
          <a:blip r:embed="rId3">
            <a:alphaModFix/>
          </a:blip>
          <a:stretch>
            <a:fillRect/>
          </a:stretch>
        </p:blipFill>
        <p:spPr>
          <a:xfrm>
            <a:off x="7162800" y="1258075"/>
            <a:ext cx="1167550" cy="3247250"/>
          </a:xfrm>
          <a:prstGeom prst="rect">
            <a:avLst/>
          </a:prstGeom>
          <a:noFill/>
          <a:ln>
            <a:noFill/>
          </a:ln>
        </p:spPr>
      </p:pic>
      <p:pic>
        <p:nvPicPr>
          <p:cNvPr descr="laptop.jpeg" id="183" name="Shape 183"/>
          <p:cNvPicPr preferRelativeResize="0"/>
          <p:nvPr/>
        </p:nvPicPr>
        <p:blipFill>
          <a:blip r:embed="rId4">
            <a:alphaModFix/>
          </a:blip>
          <a:stretch>
            <a:fillRect/>
          </a:stretch>
        </p:blipFill>
        <p:spPr>
          <a:xfrm>
            <a:off x="823924" y="2365750"/>
            <a:ext cx="1508500" cy="1129925"/>
          </a:xfrm>
          <a:prstGeom prst="rect">
            <a:avLst/>
          </a:prstGeom>
          <a:noFill/>
          <a:ln>
            <a:noFill/>
          </a:ln>
        </p:spPr>
      </p:pic>
      <p:pic>
        <p:nvPicPr>
          <p:cNvPr descr="affy.jpeg" id="184" name="Shape 184"/>
          <p:cNvPicPr preferRelativeResize="0"/>
          <p:nvPr/>
        </p:nvPicPr>
        <p:blipFill>
          <a:blip r:embed="rId5">
            <a:alphaModFix/>
          </a:blip>
          <a:stretch>
            <a:fillRect/>
          </a:stretch>
        </p:blipFill>
        <p:spPr>
          <a:xfrm>
            <a:off x="2502550" y="2568997"/>
            <a:ext cx="548700" cy="799451"/>
          </a:xfrm>
          <a:prstGeom prst="rect">
            <a:avLst/>
          </a:prstGeom>
          <a:noFill/>
          <a:ln>
            <a:noFill/>
          </a:ln>
        </p:spPr>
      </p:pic>
      <p:pic>
        <p:nvPicPr>
          <p:cNvPr descr="image_preview.jpg" id="185" name="Shape 185"/>
          <p:cNvPicPr preferRelativeResize="0"/>
          <p:nvPr/>
        </p:nvPicPr>
        <p:blipFill>
          <a:blip r:embed="rId6">
            <a:alphaModFix/>
          </a:blip>
          <a:stretch>
            <a:fillRect/>
          </a:stretch>
        </p:blipFill>
        <p:spPr>
          <a:xfrm>
            <a:off x="4915475" y="1958175"/>
            <a:ext cx="1869975" cy="2046375"/>
          </a:xfrm>
          <a:prstGeom prst="rect">
            <a:avLst/>
          </a:prstGeom>
          <a:noFill/>
          <a:ln>
            <a:noFill/>
          </a:ln>
        </p:spPr>
      </p:pic>
      <p:sp>
        <p:nvSpPr>
          <p:cNvPr id="186" name="Shape 186"/>
          <p:cNvSpPr txBox="1"/>
          <p:nvPr/>
        </p:nvSpPr>
        <p:spPr>
          <a:xfrm>
            <a:off x="1501575" y="709975"/>
            <a:ext cx="6757500" cy="584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600">
                <a:solidFill>
                  <a:schemeClr val="dk2"/>
                </a:solidFill>
              </a:rPr>
              <a:t>2002-2007                                                                 2008-present</a:t>
            </a:r>
            <a:endParaRPr sz="1600">
              <a:solidFill>
                <a:schemeClr val="dk2"/>
              </a:solidFill>
            </a:endParaRPr>
          </a:p>
        </p:txBody>
      </p:sp>
      <p:sp>
        <p:nvSpPr>
          <p:cNvPr id="187" name="Shape 187"/>
          <p:cNvSpPr txBox="1"/>
          <p:nvPr/>
        </p:nvSpPr>
        <p:spPr>
          <a:xfrm>
            <a:off x="968175" y="3986575"/>
            <a:ext cx="6757500" cy="584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600">
                <a:solidFill>
                  <a:schemeClr val="dk2"/>
                </a:solidFill>
              </a:rPr>
              <a:t>Affymetrix                                                              HiSeq 2500</a:t>
            </a:r>
            <a:endParaRPr sz="1600">
              <a:solidFill>
                <a:schemeClr val="dk2"/>
              </a:solidFill>
            </a:endParaRPr>
          </a:p>
          <a:p>
            <a:pPr indent="0" lvl="0" marL="0" rtl="0">
              <a:spcBef>
                <a:spcPts val="0"/>
              </a:spcBef>
              <a:spcAft>
                <a:spcPts val="0"/>
              </a:spcAft>
              <a:buNone/>
            </a:pPr>
            <a:r>
              <a:rPr lang="en" sz="1600">
                <a:solidFill>
                  <a:schemeClr val="dk2"/>
                </a:solidFill>
              </a:rPr>
              <a:t>  Laptop                                                             Storage Cluster</a:t>
            </a:r>
            <a:endParaRPr sz="1600">
              <a:solidFill>
                <a:schemeClr val="dk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solidFill>
                  <a:srgbClr val="2A528F"/>
                </a:solidFill>
              </a:rPr>
              <a:t>RNA-Seq versus DGE</a:t>
            </a:r>
            <a:endParaRPr sz="2400">
              <a:solidFill>
                <a:srgbClr val="2A528F"/>
              </a:solidFill>
            </a:endParaRPr>
          </a:p>
        </p:txBody>
      </p:sp>
      <p:sp>
        <p:nvSpPr>
          <p:cNvPr id="193" name="Shape 19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descr="rnaseq.png" id="194" name="Shape 194"/>
          <p:cNvPicPr preferRelativeResize="0"/>
          <p:nvPr/>
        </p:nvPicPr>
        <p:blipFill rotWithShape="1">
          <a:blip r:embed="rId3">
            <a:alphaModFix/>
          </a:blip>
          <a:srcRect b="33932" l="0" r="0" t="0"/>
          <a:stretch/>
        </p:blipFill>
        <p:spPr>
          <a:xfrm>
            <a:off x="528650" y="690571"/>
            <a:ext cx="8086725" cy="2687175"/>
          </a:xfrm>
          <a:prstGeom prst="rect">
            <a:avLst/>
          </a:prstGeom>
          <a:noFill/>
          <a:ln>
            <a:noFill/>
          </a:ln>
        </p:spPr>
      </p:pic>
      <p:sp>
        <p:nvSpPr>
          <p:cNvPr id="195" name="Shape 195"/>
          <p:cNvSpPr txBox="1"/>
          <p:nvPr/>
        </p:nvSpPr>
        <p:spPr>
          <a:xfrm>
            <a:off x="1111675" y="3301150"/>
            <a:ext cx="5013000" cy="584700"/>
          </a:xfrm>
          <a:prstGeom prst="rect">
            <a:avLst/>
          </a:prstGeom>
          <a:noFill/>
          <a:ln>
            <a:noFill/>
          </a:ln>
        </p:spPr>
        <p:txBody>
          <a:bodyPr anchorCtr="0" anchor="t" bIns="91425" lIns="91425" spcFirstLastPara="1" rIns="91425" wrap="square" tIns="91425">
            <a:noAutofit/>
          </a:bodyPr>
          <a:lstStyle/>
          <a:p>
            <a:pPr indent="-342900" lvl="0" marL="457200">
              <a:spcBef>
                <a:spcPts val="0"/>
              </a:spcBef>
              <a:spcAft>
                <a:spcPts val="0"/>
              </a:spcAft>
              <a:buClr>
                <a:schemeClr val="dk2"/>
              </a:buClr>
              <a:buSzPts val="1800"/>
              <a:buAutoNum type="arabicPeriod"/>
            </a:pPr>
            <a:r>
              <a:rPr lang="en" sz="1800">
                <a:solidFill>
                  <a:schemeClr val="dk2"/>
                </a:solidFill>
              </a:rPr>
              <a:t>Expression profiling</a:t>
            </a:r>
            <a:endParaRPr sz="1800">
              <a:solidFill>
                <a:schemeClr val="dk2"/>
              </a:solidFill>
            </a:endParaRPr>
          </a:p>
          <a:p>
            <a:pPr indent="-342900" lvl="0" marL="457200" rtl="0">
              <a:spcBef>
                <a:spcPts val="0"/>
              </a:spcBef>
              <a:spcAft>
                <a:spcPts val="0"/>
              </a:spcAft>
              <a:buClr>
                <a:schemeClr val="dk2"/>
              </a:buClr>
              <a:buSzPts val="1800"/>
              <a:buAutoNum type="arabicPeriod"/>
            </a:pPr>
            <a:r>
              <a:rPr lang="en" sz="1800">
                <a:solidFill>
                  <a:schemeClr val="dk2"/>
                </a:solidFill>
              </a:rPr>
              <a:t>Alternative splicing</a:t>
            </a:r>
            <a:endParaRPr sz="1800">
              <a:solidFill>
                <a:schemeClr val="dk2"/>
              </a:solidFill>
            </a:endParaRPr>
          </a:p>
          <a:p>
            <a:pPr indent="-342900" lvl="0" marL="457200" rtl="0">
              <a:spcBef>
                <a:spcPts val="0"/>
              </a:spcBef>
              <a:spcAft>
                <a:spcPts val="0"/>
              </a:spcAft>
              <a:buClr>
                <a:schemeClr val="dk2"/>
              </a:buClr>
              <a:buSzPts val="1800"/>
              <a:buAutoNum type="arabicPeriod"/>
            </a:pPr>
            <a:r>
              <a:rPr lang="en" sz="1800">
                <a:solidFill>
                  <a:schemeClr val="dk2"/>
                </a:solidFill>
              </a:rPr>
              <a:t>Exon variant detection</a:t>
            </a:r>
            <a:endParaRPr sz="1800">
              <a:solidFill>
                <a:schemeClr val="dk2"/>
              </a:solidFill>
            </a:endParaRPr>
          </a:p>
          <a:p>
            <a:pPr indent="-342900" lvl="0" marL="457200">
              <a:spcBef>
                <a:spcPts val="0"/>
              </a:spcBef>
              <a:spcAft>
                <a:spcPts val="0"/>
              </a:spcAft>
              <a:buClr>
                <a:schemeClr val="dk2"/>
              </a:buClr>
              <a:buSzPts val="1800"/>
              <a:buAutoNum type="arabicPeriod"/>
            </a:pPr>
            <a:r>
              <a:rPr lang="en" sz="1800">
                <a:solidFill>
                  <a:schemeClr val="dk2"/>
                </a:solidFill>
              </a:rPr>
              <a:t>Many other applications</a:t>
            </a:r>
            <a:endParaRPr sz="1800">
              <a:solidFill>
                <a:schemeClr val="dk2"/>
              </a:solidFill>
            </a:endParaRPr>
          </a:p>
        </p:txBody>
      </p:sp>
      <p:sp>
        <p:nvSpPr>
          <p:cNvPr id="196" name="Shape 196"/>
          <p:cNvSpPr txBox="1"/>
          <p:nvPr/>
        </p:nvSpPr>
        <p:spPr>
          <a:xfrm>
            <a:off x="6104113" y="3292450"/>
            <a:ext cx="5013000" cy="5847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Clr>
                <a:schemeClr val="dk2"/>
              </a:buClr>
              <a:buSzPts val="1800"/>
              <a:buAutoNum type="arabicPeriod"/>
            </a:pPr>
            <a:r>
              <a:rPr lang="en" sz="1800">
                <a:solidFill>
                  <a:schemeClr val="dk2"/>
                </a:solidFill>
              </a:rPr>
              <a:t>Expression profiling</a:t>
            </a:r>
            <a:endParaRPr sz="18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Shape 63"/>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Outline</a:t>
            </a:r>
            <a:endParaRPr/>
          </a:p>
        </p:txBody>
      </p:sp>
      <p:sp>
        <p:nvSpPr>
          <p:cNvPr id="64" name="Shape 64"/>
          <p:cNvSpPr txBox="1"/>
          <p:nvPr>
            <p:ph idx="1" type="body"/>
          </p:nvPr>
        </p:nvSpPr>
        <p:spPr>
          <a:xfrm>
            <a:off x="780050" y="1174175"/>
            <a:ext cx="8767800" cy="2241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600"/>
              <a:t>Technology Overview</a:t>
            </a:r>
            <a:endParaRPr sz="1600"/>
          </a:p>
          <a:p>
            <a:pPr indent="0" lvl="0" marL="457200" rtl="0">
              <a:spcBef>
                <a:spcPts val="0"/>
              </a:spcBef>
              <a:spcAft>
                <a:spcPts val="0"/>
              </a:spcAft>
              <a:buNone/>
            </a:pPr>
            <a:r>
              <a:rPr lang="en" sz="1600"/>
              <a:t>Microarrays</a:t>
            </a:r>
            <a:endParaRPr sz="1600"/>
          </a:p>
          <a:p>
            <a:pPr indent="0" lvl="0" marL="457200" rtl="0">
              <a:spcBef>
                <a:spcPts val="0"/>
              </a:spcBef>
              <a:spcAft>
                <a:spcPts val="0"/>
              </a:spcAft>
              <a:buNone/>
            </a:pPr>
            <a:r>
              <a:rPr lang="en" sz="1600">
                <a:solidFill>
                  <a:srgbClr val="999999"/>
                </a:solidFill>
              </a:rPr>
              <a:t>RNA-Seq</a:t>
            </a:r>
            <a:endParaRPr sz="1600">
              <a:solidFill>
                <a:srgbClr val="999999"/>
              </a:solidFill>
            </a:endParaRPr>
          </a:p>
          <a:p>
            <a:pPr indent="0" lvl="0" marL="0" rtl="0">
              <a:spcBef>
                <a:spcPts val="0"/>
              </a:spcBef>
              <a:spcAft>
                <a:spcPts val="0"/>
              </a:spcAft>
              <a:buClr>
                <a:schemeClr val="dk1"/>
              </a:buClr>
              <a:buSzPts val="1100"/>
              <a:buFont typeface="Arial"/>
              <a:buNone/>
            </a:pPr>
            <a:r>
              <a:t/>
            </a:r>
            <a:endParaRPr sz="1600">
              <a:solidFill>
                <a:srgbClr val="999999"/>
              </a:solidFill>
            </a:endParaRPr>
          </a:p>
          <a:p>
            <a:pPr indent="0" lvl="0" marL="0" rtl="0">
              <a:spcBef>
                <a:spcPts val="0"/>
              </a:spcBef>
              <a:spcAft>
                <a:spcPts val="0"/>
              </a:spcAft>
              <a:buClr>
                <a:schemeClr val="dk1"/>
              </a:buClr>
              <a:buSzPts val="1100"/>
              <a:buFont typeface="Arial"/>
              <a:buNone/>
            </a:pPr>
            <a:r>
              <a:rPr lang="en" sz="1600">
                <a:solidFill>
                  <a:srgbClr val="999999"/>
                </a:solidFill>
              </a:rPr>
              <a:t>Common Challenges</a:t>
            </a:r>
            <a:endParaRPr sz="1600">
              <a:solidFill>
                <a:srgbClr val="999999"/>
              </a:solidFill>
            </a:endParaRPr>
          </a:p>
          <a:p>
            <a:pPr indent="0" lvl="0" marL="0" rtl="0">
              <a:spcBef>
                <a:spcPts val="0"/>
              </a:spcBef>
              <a:spcAft>
                <a:spcPts val="0"/>
              </a:spcAft>
              <a:buClr>
                <a:schemeClr val="dk1"/>
              </a:buClr>
              <a:buSzPts val="1100"/>
              <a:buFont typeface="Arial"/>
              <a:buNone/>
            </a:pPr>
            <a:r>
              <a:t/>
            </a:r>
            <a:endParaRPr sz="1600">
              <a:solidFill>
                <a:srgbClr val="999999"/>
              </a:solidFill>
            </a:endParaRPr>
          </a:p>
          <a:p>
            <a:pPr indent="0" lvl="0" marL="0" rtl="0">
              <a:spcBef>
                <a:spcPts val="0"/>
              </a:spcBef>
              <a:spcAft>
                <a:spcPts val="0"/>
              </a:spcAft>
              <a:buClr>
                <a:schemeClr val="dk1"/>
              </a:buClr>
              <a:buSzPts val="1100"/>
              <a:buFont typeface="Arial"/>
              <a:buNone/>
            </a:pPr>
            <a:r>
              <a:rPr lang="en" sz="1600">
                <a:solidFill>
                  <a:srgbClr val="999999"/>
                </a:solidFill>
              </a:rPr>
              <a:t>Data Analysis</a:t>
            </a:r>
            <a:endParaRPr sz="1600">
              <a:solidFill>
                <a:srgbClr val="999999"/>
              </a:solidFill>
            </a:endParaRPr>
          </a:p>
          <a:p>
            <a:pPr indent="0" lvl="0" marL="457200" rtl="0">
              <a:spcBef>
                <a:spcPts val="0"/>
              </a:spcBef>
              <a:spcAft>
                <a:spcPts val="0"/>
              </a:spcAft>
              <a:buClr>
                <a:schemeClr val="dk1"/>
              </a:buClr>
              <a:buSzPts val="1100"/>
              <a:buFont typeface="Arial"/>
              <a:buNone/>
            </a:pPr>
            <a:r>
              <a:rPr lang="en" sz="1600">
                <a:solidFill>
                  <a:srgbClr val="999999"/>
                </a:solidFill>
              </a:rPr>
              <a:t>Microarray Data</a:t>
            </a:r>
            <a:endParaRPr sz="1600">
              <a:solidFill>
                <a:srgbClr val="999999"/>
              </a:solidFill>
            </a:endParaRPr>
          </a:p>
          <a:p>
            <a:pPr indent="0" lvl="0" marL="457200" rtl="0">
              <a:spcBef>
                <a:spcPts val="0"/>
              </a:spcBef>
              <a:spcAft>
                <a:spcPts val="0"/>
              </a:spcAft>
              <a:buClr>
                <a:schemeClr val="dk1"/>
              </a:buClr>
              <a:buSzPts val="1100"/>
              <a:buFont typeface="Arial"/>
              <a:buNone/>
            </a:pPr>
            <a:r>
              <a:rPr lang="en" sz="1600">
                <a:solidFill>
                  <a:srgbClr val="999999"/>
                </a:solidFill>
              </a:rPr>
              <a:t>RNA-Seq Data</a:t>
            </a:r>
            <a:endParaRPr sz="1600">
              <a:solidFill>
                <a:srgbClr val="999999"/>
              </a:solidFill>
            </a:endParaRPr>
          </a:p>
          <a:p>
            <a:pPr indent="0" lvl="0" marL="0" rtl="0">
              <a:spcBef>
                <a:spcPts val="0"/>
              </a:spcBef>
              <a:spcAft>
                <a:spcPts val="0"/>
              </a:spcAft>
              <a:buClr>
                <a:schemeClr val="dk1"/>
              </a:buClr>
              <a:buSzPts val="1100"/>
              <a:buFont typeface="Arial"/>
              <a:buNone/>
            </a:pPr>
            <a:r>
              <a:t/>
            </a:r>
            <a:endParaRPr sz="1600">
              <a:solidFill>
                <a:srgbClr val="999999"/>
              </a:solidFill>
            </a:endParaRPr>
          </a:p>
          <a:p>
            <a:pPr indent="0" lvl="0" marL="0" rtl="0">
              <a:spcBef>
                <a:spcPts val="0"/>
              </a:spcBef>
              <a:spcAft>
                <a:spcPts val="0"/>
              </a:spcAft>
              <a:buNone/>
            </a:pPr>
            <a:r>
              <a:rPr lang="en" sz="1600">
                <a:solidFill>
                  <a:srgbClr val="999999"/>
                </a:solidFill>
              </a:rPr>
              <a:t>References</a:t>
            </a:r>
            <a:endParaRPr sz="1600">
              <a:solidFill>
                <a:srgbClr val="999999"/>
              </a:solidFill>
            </a:endParaRPr>
          </a:p>
          <a:p>
            <a:pPr indent="-342900" lvl="0" marL="457200" rtl="0">
              <a:spcBef>
                <a:spcPts val="0"/>
              </a:spcBef>
              <a:spcAft>
                <a:spcPts val="0"/>
              </a:spcAft>
              <a:buClr>
                <a:srgbClr val="999999"/>
              </a:buClr>
              <a:buSzPts val="1800"/>
              <a:buChar char=" "/>
            </a:pPr>
            <a:r>
              <a:t/>
            </a:r>
            <a:endParaRPr>
              <a:solidFill>
                <a:srgbClr val="999999"/>
              </a:solidFill>
            </a:endParaRPr>
          </a:p>
          <a:p>
            <a:pPr indent="0" lvl="0" marL="0" rtl="0">
              <a:spcBef>
                <a:spcPts val="1600"/>
              </a:spcBef>
              <a:spcAft>
                <a:spcPts val="1600"/>
              </a:spcAft>
              <a:buNone/>
            </a:pPr>
            <a:r>
              <a:t/>
            </a:r>
            <a:endParaRPr/>
          </a:p>
        </p:txBody>
      </p:sp>
      <p:sp>
        <p:nvSpPr>
          <p:cNvPr id="65" name="Shape 6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solidFill>
                  <a:srgbClr val="2A528F"/>
                </a:solidFill>
              </a:rPr>
              <a:t>Illumina’s Digital Gene Expression (DGE) Profiling</a:t>
            </a:r>
            <a:endParaRPr sz="2400">
              <a:solidFill>
                <a:srgbClr val="2A528F"/>
              </a:solidFill>
            </a:endParaRPr>
          </a:p>
        </p:txBody>
      </p:sp>
      <p:sp>
        <p:nvSpPr>
          <p:cNvPr id="202" name="Shape 20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descr="dge1.jpg" id="203" name="Shape 203"/>
          <p:cNvPicPr preferRelativeResize="0"/>
          <p:nvPr/>
        </p:nvPicPr>
        <p:blipFill>
          <a:blip r:embed="rId3">
            <a:alphaModFix/>
          </a:blip>
          <a:stretch>
            <a:fillRect/>
          </a:stretch>
        </p:blipFill>
        <p:spPr>
          <a:xfrm>
            <a:off x="2638425" y="1034425"/>
            <a:ext cx="3244825" cy="38042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Shape 208"/>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Outline</a:t>
            </a:r>
            <a:endParaRPr/>
          </a:p>
        </p:txBody>
      </p:sp>
      <p:sp>
        <p:nvSpPr>
          <p:cNvPr id="209" name="Shape 209"/>
          <p:cNvSpPr txBox="1"/>
          <p:nvPr>
            <p:ph idx="1" type="body"/>
          </p:nvPr>
        </p:nvSpPr>
        <p:spPr>
          <a:xfrm>
            <a:off x="780050" y="1174175"/>
            <a:ext cx="8767800" cy="2241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9E9E9E"/>
                </a:solidFill>
              </a:rPr>
              <a:t>Technology Overview</a:t>
            </a:r>
            <a:endParaRPr sz="1600">
              <a:solidFill>
                <a:srgbClr val="9E9E9E"/>
              </a:solidFill>
            </a:endParaRPr>
          </a:p>
          <a:p>
            <a:pPr indent="0" lvl="0" marL="457200" rtl="0">
              <a:spcBef>
                <a:spcPts val="0"/>
              </a:spcBef>
              <a:spcAft>
                <a:spcPts val="0"/>
              </a:spcAft>
              <a:buNone/>
            </a:pPr>
            <a:r>
              <a:rPr lang="en" sz="1600">
                <a:solidFill>
                  <a:srgbClr val="9E9E9E"/>
                </a:solidFill>
              </a:rPr>
              <a:t>Microarrays</a:t>
            </a:r>
            <a:endParaRPr sz="1600">
              <a:solidFill>
                <a:srgbClr val="9E9E9E"/>
              </a:solidFill>
            </a:endParaRPr>
          </a:p>
          <a:p>
            <a:pPr indent="0" lvl="0" marL="457200" rtl="0">
              <a:spcBef>
                <a:spcPts val="0"/>
              </a:spcBef>
              <a:spcAft>
                <a:spcPts val="0"/>
              </a:spcAft>
              <a:buNone/>
            </a:pPr>
            <a:r>
              <a:rPr lang="en" sz="1600">
                <a:solidFill>
                  <a:srgbClr val="9E9E9E"/>
                </a:solidFill>
              </a:rPr>
              <a:t>RNA-Seq</a:t>
            </a:r>
            <a:endParaRPr sz="1600">
              <a:solidFill>
                <a:srgbClr val="9E9E9E"/>
              </a:solidFill>
            </a:endParaRPr>
          </a:p>
          <a:p>
            <a:pPr indent="0" lvl="0" marL="0" rtl="0">
              <a:spcBef>
                <a:spcPts val="0"/>
              </a:spcBef>
              <a:spcAft>
                <a:spcPts val="0"/>
              </a:spcAft>
              <a:buClr>
                <a:schemeClr val="dk1"/>
              </a:buClr>
              <a:buSzPts val="1100"/>
              <a:buFont typeface="Arial"/>
              <a:buNone/>
            </a:pPr>
            <a:r>
              <a:t/>
            </a:r>
            <a:endParaRPr sz="1600"/>
          </a:p>
          <a:p>
            <a:pPr indent="0" lvl="0" marL="0" rtl="0">
              <a:spcBef>
                <a:spcPts val="0"/>
              </a:spcBef>
              <a:spcAft>
                <a:spcPts val="0"/>
              </a:spcAft>
              <a:buClr>
                <a:schemeClr val="dk1"/>
              </a:buClr>
              <a:buSzPts val="1100"/>
              <a:buFont typeface="Arial"/>
              <a:buNone/>
            </a:pPr>
            <a:r>
              <a:rPr lang="en" sz="1600"/>
              <a:t>Common Challenges</a:t>
            </a:r>
            <a:endParaRPr sz="1600"/>
          </a:p>
          <a:p>
            <a:pPr indent="0" lvl="0" marL="0" rtl="0">
              <a:spcBef>
                <a:spcPts val="0"/>
              </a:spcBef>
              <a:spcAft>
                <a:spcPts val="0"/>
              </a:spcAft>
              <a:buClr>
                <a:schemeClr val="dk1"/>
              </a:buClr>
              <a:buSzPts val="1100"/>
              <a:buFont typeface="Arial"/>
              <a:buNone/>
            </a:pPr>
            <a:r>
              <a:t/>
            </a:r>
            <a:endParaRPr sz="1600">
              <a:solidFill>
                <a:srgbClr val="999999"/>
              </a:solidFill>
            </a:endParaRPr>
          </a:p>
          <a:p>
            <a:pPr indent="0" lvl="0" marL="0" rtl="0">
              <a:spcBef>
                <a:spcPts val="0"/>
              </a:spcBef>
              <a:spcAft>
                <a:spcPts val="0"/>
              </a:spcAft>
              <a:buClr>
                <a:schemeClr val="dk1"/>
              </a:buClr>
              <a:buSzPts val="1100"/>
              <a:buFont typeface="Arial"/>
              <a:buNone/>
            </a:pPr>
            <a:r>
              <a:rPr lang="en" sz="1600">
                <a:solidFill>
                  <a:srgbClr val="999999"/>
                </a:solidFill>
              </a:rPr>
              <a:t>Data Analysis</a:t>
            </a:r>
            <a:endParaRPr sz="1600">
              <a:solidFill>
                <a:srgbClr val="999999"/>
              </a:solidFill>
            </a:endParaRPr>
          </a:p>
          <a:p>
            <a:pPr indent="0" lvl="0" marL="457200" rtl="0">
              <a:spcBef>
                <a:spcPts val="0"/>
              </a:spcBef>
              <a:spcAft>
                <a:spcPts val="0"/>
              </a:spcAft>
              <a:buClr>
                <a:schemeClr val="dk1"/>
              </a:buClr>
              <a:buSzPts val="1100"/>
              <a:buFont typeface="Arial"/>
              <a:buNone/>
            </a:pPr>
            <a:r>
              <a:rPr lang="en" sz="1600">
                <a:solidFill>
                  <a:srgbClr val="999999"/>
                </a:solidFill>
              </a:rPr>
              <a:t>Microarray Data</a:t>
            </a:r>
            <a:endParaRPr sz="1600">
              <a:solidFill>
                <a:srgbClr val="999999"/>
              </a:solidFill>
            </a:endParaRPr>
          </a:p>
          <a:p>
            <a:pPr indent="0" lvl="0" marL="457200" rtl="0">
              <a:spcBef>
                <a:spcPts val="0"/>
              </a:spcBef>
              <a:spcAft>
                <a:spcPts val="0"/>
              </a:spcAft>
              <a:buClr>
                <a:schemeClr val="dk1"/>
              </a:buClr>
              <a:buSzPts val="1100"/>
              <a:buFont typeface="Arial"/>
              <a:buNone/>
            </a:pPr>
            <a:r>
              <a:rPr lang="en" sz="1600">
                <a:solidFill>
                  <a:srgbClr val="999999"/>
                </a:solidFill>
              </a:rPr>
              <a:t>RNA-Seq Data</a:t>
            </a:r>
            <a:endParaRPr sz="1600">
              <a:solidFill>
                <a:srgbClr val="999999"/>
              </a:solidFill>
            </a:endParaRPr>
          </a:p>
          <a:p>
            <a:pPr indent="0" lvl="0" marL="0" rtl="0">
              <a:spcBef>
                <a:spcPts val="0"/>
              </a:spcBef>
              <a:spcAft>
                <a:spcPts val="0"/>
              </a:spcAft>
              <a:buClr>
                <a:schemeClr val="dk1"/>
              </a:buClr>
              <a:buSzPts val="1100"/>
              <a:buFont typeface="Arial"/>
              <a:buNone/>
            </a:pPr>
            <a:r>
              <a:t/>
            </a:r>
            <a:endParaRPr sz="1600">
              <a:solidFill>
                <a:srgbClr val="999999"/>
              </a:solidFill>
            </a:endParaRPr>
          </a:p>
          <a:p>
            <a:pPr indent="0" lvl="0" marL="0" rtl="0">
              <a:spcBef>
                <a:spcPts val="0"/>
              </a:spcBef>
              <a:spcAft>
                <a:spcPts val="0"/>
              </a:spcAft>
              <a:buNone/>
            </a:pPr>
            <a:r>
              <a:rPr lang="en" sz="1600">
                <a:solidFill>
                  <a:srgbClr val="999999"/>
                </a:solidFill>
              </a:rPr>
              <a:t>References</a:t>
            </a:r>
            <a:endParaRPr sz="1600">
              <a:solidFill>
                <a:srgbClr val="999999"/>
              </a:solidFill>
            </a:endParaRPr>
          </a:p>
          <a:p>
            <a:pPr indent="-342900" lvl="0" marL="457200" rtl="0">
              <a:spcBef>
                <a:spcPts val="0"/>
              </a:spcBef>
              <a:spcAft>
                <a:spcPts val="0"/>
              </a:spcAft>
              <a:buClr>
                <a:srgbClr val="999999"/>
              </a:buClr>
              <a:buSzPts val="1800"/>
              <a:buChar char=" "/>
            </a:pPr>
            <a:r>
              <a:t/>
            </a:r>
            <a:endParaRPr>
              <a:solidFill>
                <a:srgbClr val="999999"/>
              </a:solidFill>
            </a:endParaRPr>
          </a:p>
          <a:p>
            <a:pPr indent="0" lvl="0" marL="0" rtl="0">
              <a:spcBef>
                <a:spcPts val="1600"/>
              </a:spcBef>
              <a:spcAft>
                <a:spcPts val="1600"/>
              </a:spcAft>
              <a:buNone/>
            </a:pPr>
            <a:r>
              <a:t/>
            </a:r>
            <a:endParaRPr/>
          </a:p>
        </p:txBody>
      </p:sp>
      <p:sp>
        <p:nvSpPr>
          <p:cNvPr id="210" name="Shape 2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Shape 215"/>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sz="2600"/>
              <a:t>What We Measure Are Differences of mRNA Levels</a:t>
            </a:r>
            <a:endParaRPr sz="2600"/>
          </a:p>
          <a:p>
            <a:pPr indent="0" lvl="0" marL="0" rtl="0">
              <a:spcBef>
                <a:spcPts val="0"/>
              </a:spcBef>
              <a:spcAft>
                <a:spcPts val="0"/>
              </a:spcAft>
              <a:buNone/>
            </a:pPr>
            <a:r>
              <a:t/>
            </a:r>
            <a:endParaRPr sz="2600"/>
          </a:p>
        </p:txBody>
      </p:sp>
      <p:sp>
        <p:nvSpPr>
          <p:cNvPr id="216" name="Shape 2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descr="purpose.jpg" id="217" name="Shape 217"/>
          <p:cNvPicPr preferRelativeResize="0"/>
          <p:nvPr/>
        </p:nvPicPr>
        <p:blipFill>
          <a:blip r:embed="rId3">
            <a:alphaModFix/>
          </a:blip>
          <a:stretch>
            <a:fillRect/>
          </a:stretch>
        </p:blipFill>
        <p:spPr>
          <a:xfrm>
            <a:off x="1300173" y="1150873"/>
            <a:ext cx="6391574" cy="2330525"/>
          </a:xfrm>
          <a:prstGeom prst="rect">
            <a:avLst/>
          </a:prstGeom>
          <a:noFill/>
          <a:ln>
            <a:noFill/>
          </a:ln>
        </p:spPr>
      </p:pic>
      <p:sp>
        <p:nvSpPr>
          <p:cNvPr id="218" name="Shape 218"/>
          <p:cNvSpPr txBox="1"/>
          <p:nvPr/>
        </p:nvSpPr>
        <p:spPr>
          <a:xfrm>
            <a:off x="1185550" y="3865125"/>
            <a:ext cx="7362900" cy="584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solidFill>
                  <a:schemeClr val="dk2"/>
                </a:solidFill>
              </a:rPr>
              <a:t>Efficient strategy for downstream follow-up experiments important!</a:t>
            </a:r>
            <a:endParaRPr sz="1800">
              <a:solidFill>
                <a:schemeClr val="dk2"/>
              </a:solidFill>
            </a:endParaRPr>
          </a:p>
          <a:p>
            <a:pPr indent="0" lvl="0" marL="0">
              <a:spcBef>
                <a:spcPts val="0"/>
              </a:spcBef>
              <a:spcAft>
                <a:spcPts val="0"/>
              </a:spcAft>
              <a:buNone/>
            </a:pPr>
            <a:r>
              <a:t/>
            </a:r>
            <a:endParaRPr sz="1800">
              <a:solidFill>
                <a:schemeClr val="dk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Shape 223"/>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600"/>
              <a:t>Microarray and RNA-Seq Data Are Noisy</a:t>
            </a:r>
            <a:endParaRPr sz="2600"/>
          </a:p>
        </p:txBody>
      </p:sp>
      <p:sp>
        <p:nvSpPr>
          <p:cNvPr id="224" name="Shape 2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25" name="Shape 225"/>
          <p:cNvSpPr txBox="1"/>
          <p:nvPr/>
        </p:nvSpPr>
        <p:spPr>
          <a:xfrm>
            <a:off x="376925" y="1183000"/>
            <a:ext cx="8469000" cy="467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2A528F"/>
                </a:solidFill>
              </a:rPr>
              <a:t>Sources of Variation in Transcriptional Profiling Experiments</a:t>
            </a:r>
            <a:endParaRPr sz="1800">
              <a:solidFill>
                <a:srgbClr val="2A528F"/>
              </a:solidFill>
            </a:endParaRPr>
          </a:p>
          <a:p>
            <a:pPr indent="0" lvl="0" marL="0" rtl="0">
              <a:spcBef>
                <a:spcPts val="0"/>
              </a:spcBef>
              <a:spcAft>
                <a:spcPts val="0"/>
              </a:spcAft>
              <a:buNone/>
            </a:pPr>
            <a:r>
              <a:t/>
            </a:r>
            <a:endParaRPr sz="1800">
              <a:solidFill>
                <a:srgbClr val="2A528F"/>
              </a:solidFill>
            </a:endParaRPr>
          </a:p>
          <a:p>
            <a:pPr indent="-342900" lvl="0" marL="457200" rtl="0">
              <a:spcBef>
                <a:spcPts val="0"/>
              </a:spcBef>
              <a:spcAft>
                <a:spcPts val="0"/>
              </a:spcAft>
              <a:buClr>
                <a:schemeClr val="dk2"/>
              </a:buClr>
              <a:buSzPts val="1800"/>
              <a:buChar char="○"/>
            </a:pPr>
            <a:r>
              <a:rPr lang="en" sz="1800">
                <a:solidFill>
                  <a:schemeClr val="dk2"/>
                </a:solidFill>
              </a:rPr>
              <a:t>Every step in transcriptional profiling experiments can contribute to the inherent ’noise’ of gene expression data.</a:t>
            </a:r>
            <a:endParaRPr sz="1800">
              <a:solidFill>
                <a:schemeClr val="dk2"/>
              </a:solidFill>
            </a:endParaRPr>
          </a:p>
          <a:p>
            <a:pPr indent="-342900" lvl="0" marL="457200" rtl="0">
              <a:spcBef>
                <a:spcPts val="1000"/>
              </a:spcBef>
              <a:spcAft>
                <a:spcPts val="0"/>
              </a:spcAft>
              <a:buClr>
                <a:schemeClr val="dk2"/>
              </a:buClr>
              <a:buSzPts val="1800"/>
              <a:buChar char="○"/>
            </a:pPr>
            <a:r>
              <a:rPr lang="en" sz="1800">
                <a:solidFill>
                  <a:schemeClr val="dk2"/>
                </a:solidFill>
              </a:rPr>
              <a:t>Variations in biosamples, RNA quality, target labeling or library construction are normally the biggest noise introducing steps in mRNA profiling experiments.</a:t>
            </a:r>
            <a:endParaRPr sz="1800">
              <a:solidFill>
                <a:schemeClr val="dk2"/>
              </a:solidFill>
            </a:endParaRPr>
          </a:p>
          <a:p>
            <a:pPr indent="-342900" lvl="0" marL="457200" rtl="0">
              <a:spcBef>
                <a:spcPts val="1000"/>
              </a:spcBef>
              <a:spcAft>
                <a:spcPts val="0"/>
              </a:spcAft>
              <a:buClr>
                <a:schemeClr val="dk2"/>
              </a:buClr>
              <a:buSzPts val="1800"/>
              <a:buChar char="○"/>
            </a:pPr>
            <a:r>
              <a:rPr lang="en" sz="1800">
                <a:solidFill>
                  <a:schemeClr val="dk2"/>
                </a:solidFill>
              </a:rPr>
              <a:t>Careful experimental design and initial calibration experiments can minimize this noise.</a:t>
            </a:r>
            <a:endParaRPr sz="1800">
              <a:solidFill>
                <a:schemeClr val="dk2"/>
              </a:solidFill>
            </a:endParaRPr>
          </a:p>
          <a:p>
            <a:pPr indent="0" lvl="0" marL="0" rtl="0">
              <a:spcBef>
                <a:spcPts val="1000"/>
              </a:spcBef>
              <a:spcAft>
                <a:spcPts val="0"/>
              </a:spcAft>
              <a:buNone/>
            </a:pPr>
            <a:r>
              <a:t/>
            </a:r>
            <a:endParaRPr sz="1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Shape 230"/>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t>Factors to Consider for Planning Expression Experiments</a:t>
            </a:r>
            <a:endParaRPr sz="2400"/>
          </a:p>
        </p:txBody>
      </p:sp>
      <p:sp>
        <p:nvSpPr>
          <p:cNvPr id="231" name="Shape 2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32" name="Shape 232"/>
          <p:cNvSpPr txBox="1"/>
          <p:nvPr/>
        </p:nvSpPr>
        <p:spPr>
          <a:xfrm>
            <a:off x="300725" y="725800"/>
            <a:ext cx="9005100" cy="467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2A528F"/>
                </a:solidFill>
              </a:rPr>
              <a:t>Motivation of experiment driven by biological questions</a:t>
            </a:r>
            <a:endParaRPr sz="1800">
              <a:solidFill>
                <a:srgbClr val="2A528F"/>
              </a:solidFill>
            </a:endParaRPr>
          </a:p>
          <a:p>
            <a:pPr indent="-342900" lvl="0" marL="457200" rtl="0">
              <a:spcBef>
                <a:spcPts val="0"/>
              </a:spcBef>
              <a:spcAft>
                <a:spcPts val="0"/>
              </a:spcAft>
              <a:buClr>
                <a:srgbClr val="2A528F"/>
              </a:buClr>
              <a:buSzPts val="1800"/>
              <a:buChar char="○"/>
            </a:pPr>
            <a:r>
              <a:rPr lang="en" sz="1800">
                <a:solidFill>
                  <a:schemeClr val="dk2"/>
                </a:solidFill>
              </a:rPr>
              <a:t>Which genes are expressed in a sample?</a:t>
            </a:r>
            <a:endParaRPr sz="1800">
              <a:solidFill>
                <a:schemeClr val="dk2"/>
              </a:solidFill>
            </a:endParaRPr>
          </a:p>
          <a:p>
            <a:pPr indent="-342900" lvl="0" marL="457200" rtl="0">
              <a:spcBef>
                <a:spcPts val="0"/>
              </a:spcBef>
              <a:spcAft>
                <a:spcPts val="0"/>
              </a:spcAft>
              <a:buClr>
                <a:srgbClr val="2A528F"/>
              </a:buClr>
              <a:buSzPts val="1800"/>
              <a:buChar char="○"/>
            </a:pPr>
            <a:r>
              <a:rPr lang="en" sz="1800">
                <a:solidFill>
                  <a:schemeClr val="dk2"/>
                </a:solidFill>
              </a:rPr>
              <a:t>Which genes are differentially expressed (DE) in a treatment, mutant, etc.?</a:t>
            </a:r>
            <a:endParaRPr sz="1800">
              <a:solidFill>
                <a:schemeClr val="dk2"/>
              </a:solidFill>
            </a:endParaRPr>
          </a:p>
          <a:p>
            <a:pPr indent="-342900" lvl="0" marL="457200" rtl="0">
              <a:spcBef>
                <a:spcPts val="0"/>
              </a:spcBef>
              <a:spcAft>
                <a:spcPts val="0"/>
              </a:spcAft>
              <a:buClr>
                <a:srgbClr val="2A528F"/>
              </a:buClr>
              <a:buSzPts val="1800"/>
              <a:buChar char="○"/>
            </a:pPr>
            <a:r>
              <a:rPr lang="en" sz="1800">
                <a:solidFill>
                  <a:schemeClr val="dk2"/>
                </a:solidFill>
              </a:rPr>
              <a:t>Which genes are co-regulated in a series of treatments?</a:t>
            </a:r>
            <a:endParaRPr sz="1800">
              <a:solidFill>
                <a:schemeClr val="dk2"/>
              </a:solidFill>
            </a:endParaRPr>
          </a:p>
          <a:p>
            <a:pPr indent="0" lvl="0" marL="0" rtl="0">
              <a:spcBef>
                <a:spcPts val="1000"/>
              </a:spcBef>
              <a:spcAft>
                <a:spcPts val="0"/>
              </a:spcAft>
              <a:buNone/>
            </a:pPr>
            <a:r>
              <a:rPr lang="en" sz="1800">
                <a:solidFill>
                  <a:srgbClr val="2A528F"/>
                </a:solidFill>
              </a:rPr>
              <a:t>Selection of best biological samples and reference</a:t>
            </a:r>
            <a:endParaRPr sz="1800">
              <a:solidFill>
                <a:srgbClr val="2A528F"/>
              </a:solidFill>
            </a:endParaRPr>
          </a:p>
          <a:p>
            <a:pPr indent="-342900" lvl="0" marL="457200" rtl="0">
              <a:spcBef>
                <a:spcPts val="0"/>
              </a:spcBef>
              <a:spcAft>
                <a:spcPts val="0"/>
              </a:spcAft>
              <a:buClr>
                <a:srgbClr val="2A528F"/>
              </a:buClr>
              <a:buSzPts val="1800"/>
              <a:buChar char="○"/>
            </a:pPr>
            <a:r>
              <a:rPr lang="en" sz="1800">
                <a:solidFill>
                  <a:schemeClr val="dk2"/>
                </a:solidFill>
              </a:rPr>
              <a:t>Comparisons with minimum number of variables</a:t>
            </a:r>
            <a:endParaRPr sz="1800">
              <a:solidFill>
                <a:schemeClr val="dk2"/>
              </a:solidFill>
            </a:endParaRPr>
          </a:p>
          <a:p>
            <a:pPr indent="-342900" lvl="0" marL="457200" rtl="0">
              <a:spcBef>
                <a:spcPts val="0"/>
              </a:spcBef>
              <a:spcAft>
                <a:spcPts val="0"/>
              </a:spcAft>
              <a:buClr>
                <a:srgbClr val="2A528F"/>
              </a:buClr>
              <a:buSzPts val="1800"/>
              <a:buChar char="○"/>
            </a:pPr>
            <a:r>
              <a:rPr lang="en" sz="1800">
                <a:solidFill>
                  <a:schemeClr val="dk2"/>
                </a:solidFill>
              </a:rPr>
              <a:t>Sample selection: maximum number of expressed genes</a:t>
            </a:r>
            <a:endParaRPr sz="1800">
              <a:solidFill>
                <a:schemeClr val="dk2"/>
              </a:solidFill>
            </a:endParaRPr>
          </a:p>
          <a:p>
            <a:pPr indent="-342900" lvl="0" marL="457200" rtl="0">
              <a:spcBef>
                <a:spcPts val="0"/>
              </a:spcBef>
              <a:spcAft>
                <a:spcPts val="0"/>
              </a:spcAft>
              <a:buClr>
                <a:srgbClr val="2A528F"/>
              </a:buClr>
              <a:buSzPts val="1800"/>
              <a:buChar char="○"/>
            </a:pPr>
            <a:r>
              <a:rPr lang="en" sz="1800">
                <a:solidFill>
                  <a:schemeClr val="dk2"/>
                </a:solidFill>
              </a:rPr>
              <a:t>Alternative reference: pooled RNA of all time points (mainly dual color arrays)</a:t>
            </a:r>
            <a:endParaRPr sz="1800">
              <a:solidFill>
                <a:schemeClr val="dk2"/>
              </a:solidFill>
            </a:endParaRPr>
          </a:p>
          <a:p>
            <a:pPr indent="0" lvl="0" marL="0" rtl="0">
              <a:spcBef>
                <a:spcPts val="1000"/>
              </a:spcBef>
              <a:spcAft>
                <a:spcPts val="0"/>
              </a:spcAft>
              <a:buNone/>
            </a:pPr>
            <a:r>
              <a:rPr lang="en" sz="1800">
                <a:solidFill>
                  <a:srgbClr val="2A528F"/>
                </a:solidFill>
              </a:rPr>
              <a:t>Biological replicates are essential</a:t>
            </a:r>
            <a:endParaRPr sz="1800">
              <a:solidFill>
                <a:srgbClr val="2A528F"/>
              </a:solidFill>
            </a:endParaRPr>
          </a:p>
          <a:p>
            <a:pPr indent="-342900" lvl="0" marL="457200" rtl="0">
              <a:spcBef>
                <a:spcPts val="0"/>
              </a:spcBef>
              <a:spcAft>
                <a:spcPts val="0"/>
              </a:spcAft>
              <a:buClr>
                <a:srgbClr val="2A528F"/>
              </a:buClr>
              <a:buSzPts val="1800"/>
              <a:buChar char="○"/>
            </a:pPr>
            <a:r>
              <a:rPr lang="en" sz="1800">
                <a:solidFill>
                  <a:schemeClr val="dk2"/>
                </a:solidFill>
              </a:rPr>
              <a:t>Biological replicates: utilize independently collected biosamples</a:t>
            </a:r>
            <a:endParaRPr sz="1800">
              <a:solidFill>
                <a:schemeClr val="dk2"/>
              </a:solidFill>
            </a:endParaRPr>
          </a:p>
          <a:p>
            <a:pPr indent="-342900" lvl="0" marL="457200" rtl="0">
              <a:spcBef>
                <a:spcPts val="0"/>
              </a:spcBef>
              <a:spcAft>
                <a:spcPts val="0"/>
              </a:spcAft>
              <a:buClr>
                <a:srgbClr val="2A528F"/>
              </a:buClr>
              <a:buSzPts val="1800"/>
              <a:buChar char="○"/>
            </a:pPr>
            <a:r>
              <a:rPr lang="en" sz="1800">
                <a:solidFill>
                  <a:schemeClr val="dk2"/>
                </a:solidFill>
              </a:rPr>
              <a:t>Technical replicates: utilize often the same biosample or RNA pool</a:t>
            </a:r>
            <a:endParaRPr sz="1800">
              <a:solidFill>
                <a:schemeClr val="dk2"/>
              </a:solidFill>
            </a:endParaRPr>
          </a:p>
          <a:p>
            <a:pPr indent="0" lvl="0" marL="0" rtl="0">
              <a:spcBef>
                <a:spcPts val="1000"/>
              </a:spcBef>
              <a:spcAft>
                <a:spcPts val="0"/>
              </a:spcAft>
              <a:buNone/>
            </a:pPr>
            <a:r>
              <a:rPr lang="en" sz="1800">
                <a:solidFill>
                  <a:srgbClr val="2A528F"/>
                </a:solidFill>
              </a:rPr>
              <a:t>Develop validation strategy for expression hits</a:t>
            </a:r>
            <a:endParaRPr sz="1800">
              <a:solidFill>
                <a:srgbClr val="2A528F"/>
              </a:solidFill>
            </a:endParaRPr>
          </a:p>
          <a:p>
            <a:pPr indent="-342900" lvl="0" marL="457200" rtl="0">
              <a:spcBef>
                <a:spcPts val="0"/>
              </a:spcBef>
              <a:spcAft>
                <a:spcPts val="0"/>
              </a:spcAft>
              <a:buClr>
                <a:srgbClr val="2A528F"/>
              </a:buClr>
              <a:buSzPts val="1800"/>
              <a:buChar char="○"/>
            </a:pPr>
            <a:r>
              <a:rPr lang="en" sz="1800">
                <a:solidFill>
                  <a:schemeClr val="dk2"/>
                </a:solidFill>
              </a:rPr>
              <a:t>For example, real-time PCR and analysis of mutants or transgenics.</a:t>
            </a: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Shape 237"/>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t>Considerations Specific to Dual Color Microarrays</a:t>
            </a:r>
            <a:endParaRPr sz="2400"/>
          </a:p>
        </p:txBody>
      </p:sp>
      <p:sp>
        <p:nvSpPr>
          <p:cNvPr id="238" name="Shape 2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39" name="Shape 239"/>
          <p:cNvSpPr txBox="1"/>
          <p:nvPr/>
        </p:nvSpPr>
        <p:spPr>
          <a:xfrm>
            <a:off x="300725" y="954400"/>
            <a:ext cx="8379300" cy="467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sz="1800">
              <a:solidFill>
                <a:srgbClr val="2A528F"/>
              </a:solidFill>
            </a:endParaRPr>
          </a:p>
          <a:p>
            <a:pPr indent="-342900" lvl="0" marL="457200" rtl="0">
              <a:spcBef>
                <a:spcPts val="1000"/>
              </a:spcBef>
              <a:spcAft>
                <a:spcPts val="0"/>
              </a:spcAft>
              <a:buClr>
                <a:srgbClr val="2A528F"/>
              </a:buClr>
              <a:buSzPts val="1800"/>
              <a:buChar char="○"/>
            </a:pPr>
            <a:r>
              <a:rPr lang="en" sz="1800">
                <a:solidFill>
                  <a:schemeClr val="dk2"/>
                </a:solidFill>
              </a:rPr>
              <a:t>In a dual color microarray experiment the appropriate sample comparisons need to be defined prior to the hybridization experiment, because it is a co-hybridization technique.</a:t>
            </a:r>
            <a:endParaRPr sz="1800">
              <a:solidFill>
                <a:schemeClr val="dk2"/>
              </a:solidFill>
            </a:endParaRPr>
          </a:p>
          <a:p>
            <a:pPr indent="-342900" lvl="0" marL="457200" rtl="0">
              <a:spcBef>
                <a:spcPts val="1000"/>
              </a:spcBef>
              <a:spcAft>
                <a:spcPts val="0"/>
              </a:spcAft>
              <a:buClr>
                <a:srgbClr val="2A528F"/>
              </a:buClr>
              <a:buSzPts val="1800"/>
              <a:buChar char="○"/>
            </a:pPr>
            <a:r>
              <a:rPr lang="en" sz="1800">
                <a:solidFill>
                  <a:schemeClr val="dk2"/>
                </a:solidFill>
              </a:rPr>
              <a:t>Comparisons across dual color microarrays should be avoided for identifying differentially expressed genes.</a:t>
            </a:r>
            <a:endParaRPr sz="1800">
              <a:solidFill>
                <a:schemeClr val="dk2"/>
              </a:solidFill>
            </a:endParaRPr>
          </a:p>
          <a:p>
            <a:pPr indent="-342900" lvl="0" marL="457200" rtl="0">
              <a:spcBef>
                <a:spcPts val="1000"/>
              </a:spcBef>
              <a:spcAft>
                <a:spcPts val="1000"/>
              </a:spcAft>
              <a:buClr>
                <a:srgbClr val="2A528F"/>
              </a:buClr>
              <a:buSzPts val="1800"/>
              <a:buChar char="○"/>
            </a:pPr>
            <a:r>
              <a:rPr lang="en" sz="1800">
                <a:solidFill>
                  <a:schemeClr val="dk2"/>
                </a:solidFill>
              </a:rPr>
              <a:t>This is less an issue with single color arrays, because the comparisons are always performed between arrays (not a co-hybridization technique).</a:t>
            </a:r>
            <a:endParaRPr sz="18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Shape 244"/>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600"/>
              <a:t>Common Experimental Designs</a:t>
            </a:r>
            <a:endParaRPr sz="2600"/>
          </a:p>
        </p:txBody>
      </p:sp>
      <p:sp>
        <p:nvSpPr>
          <p:cNvPr id="245" name="Shape 2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46" name="Shape 246"/>
          <p:cNvSpPr txBox="1"/>
          <p:nvPr/>
        </p:nvSpPr>
        <p:spPr>
          <a:xfrm>
            <a:off x="453125" y="1030600"/>
            <a:ext cx="8469000" cy="467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2A528F"/>
                </a:solidFill>
              </a:rPr>
              <a:t>Common reference design</a:t>
            </a:r>
            <a:endParaRPr sz="1800">
              <a:solidFill>
                <a:srgbClr val="2A528F"/>
              </a:solidFill>
            </a:endParaRPr>
          </a:p>
          <a:p>
            <a:pPr indent="-342900" lvl="1" marL="914400" rtl="0">
              <a:spcBef>
                <a:spcPts val="1000"/>
              </a:spcBef>
              <a:spcAft>
                <a:spcPts val="0"/>
              </a:spcAft>
              <a:buClr>
                <a:schemeClr val="dk2"/>
              </a:buClr>
              <a:buSzPts val="1800"/>
              <a:buChar char="○"/>
            </a:pPr>
            <a:r>
              <a:rPr lang="en" sz="1800">
                <a:solidFill>
                  <a:schemeClr val="dk2"/>
                </a:solidFill>
              </a:rPr>
              <a:t>Reference A </a:t>
            </a:r>
            <a:r>
              <a:rPr i="1" lang="en" sz="1800">
                <a:solidFill>
                  <a:schemeClr val="dk2"/>
                </a:solidFill>
              </a:rPr>
              <a:t>vs.</a:t>
            </a:r>
            <a:r>
              <a:rPr lang="en" sz="1800">
                <a:solidFill>
                  <a:schemeClr val="dk2"/>
                </a:solidFill>
              </a:rPr>
              <a:t> Treatment A</a:t>
            </a:r>
            <a:endParaRPr sz="1800">
              <a:solidFill>
                <a:schemeClr val="dk2"/>
              </a:solidFill>
            </a:endParaRPr>
          </a:p>
          <a:p>
            <a:pPr indent="-342900" lvl="1" marL="914400" rtl="0">
              <a:spcBef>
                <a:spcPts val="1000"/>
              </a:spcBef>
              <a:spcAft>
                <a:spcPts val="0"/>
              </a:spcAft>
              <a:buClr>
                <a:schemeClr val="dk2"/>
              </a:buClr>
              <a:buSzPts val="1800"/>
              <a:buChar char="○"/>
            </a:pPr>
            <a:r>
              <a:rPr lang="en" sz="1800">
                <a:solidFill>
                  <a:schemeClr val="dk2"/>
                </a:solidFill>
              </a:rPr>
              <a:t>Reference A </a:t>
            </a:r>
            <a:r>
              <a:rPr i="1" lang="en" sz="1800">
                <a:solidFill>
                  <a:schemeClr val="dk2"/>
                </a:solidFill>
              </a:rPr>
              <a:t>vs.</a:t>
            </a:r>
            <a:r>
              <a:rPr lang="en" sz="1800">
                <a:solidFill>
                  <a:schemeClr val="dk2"/>
                </a:solidFill>
              </a:rPr>
              <a:t> Treatment B</a:t>
            </a:r>
            <a:endParaRPr sz="1800">
              <a:solidFill>
                <a:schemeClr val="dk2"/>
              </a:solidFill>
            </a:endParaRPr>
          </a:p>
          <a:p>
            <a:pPr indent="0" lvl="0" marL="0" rtl="0">
              <a:spcBef>
                <a:spcPts val="1000"/>
              </a:spcBef>
              <a:spcAft>
                <a:spcPts val="0"/>
              </a:spcAft>
              <a:buNone/>
            </a:pPr>
            <a:r>
              <a:rPr lang="en" sz="1800">
                <a:solidFill>
                  <a:srgbClr val="2A528F"/>
                </a:solidFill>
              </a:rPr>
              <a:t>Paired reference design</a:t>
            </a:r>
            <a:endParaRPr sz="1800">
              <a:solidFill>
                <a:srgbClr val="2A528F"/>
              </a:solidFill>
            </a:endParaRPr>
          </a:p>
          <a:p>
            <a:pPr indent="-342900" lvl="1" marL="914400" rtl="0">
              <a:spcBef>
                <a:spcPts val="1000"/>
              </a:spcBef>
              <a:spcAft>
                <a:spcPts val="0"/>
              </a:spcAft>
              <a:buClr>
                <a:schemeClr val="dk2"/>
              </a:buClr>
              <a:buSzPts val="1800"/>
              <a:buChar char="○"/>
            </a:pPr>
            <a:r>
              <a:rPr lang="en" sz="1800">
                <a:solidFill>
                  <a:schemeClr val="dk2"/>
                </a:solidFill>
              </a:rPr>
              <a:t>Reference A </a:t>
            </a:r>
            <a:r>
              <a:rPr i="1" lang="en" sz="1800">
                <a:solidFill>
                  <a:schemeClr val="dk2"/>
                </a:solidFill>
              </a:rPr>
              <a:t>vs.</a:t>
            </a:r>
            <a:r>
              <a:rPr lang="en" sz="1800">
                <a:solidFill>
                  <a:schemeClr val="dk2"/>
                </a:solidFill>
              </a:rPr>
              <a:t> Treatment A</a:t>
            </a:r>
            <a:endParaRPr sz="1800">
              <a:solidFill>
                <a:schemeClr val="dk2"/>
              </a:solidFill>
            </a:endParaRPr>
          </a:p>
          <a:p>
            <a:pPr indent="-342900" lvl="1" marL="914400" rtl="0">
              <a:spcBef>
                <a:spcPts val="1000"/>
              </a:spcBef>
              <a:spcAft>
                <a:spcPts val="0"/>
              </a:spcAft>
              <a:buClr>
                <a:schemeClr val="dk2"/>
              </a:buClr>
              <a:buSzPts val="1800"/>
              <a:buChar char="○"/>
            </a:pPr>
            <a:r>
              <a:rPr lang="en" sz="1800">
                <a:solidFill>
                  <a:schemeClr val="dk2"/>
                </a:solidFill>
              </a:rPr>
              <a:t>Reference B </a:t>
            </a:r>
            <a:r>
              <a:rPr i="1" lang="en" sz="1800">
                <a:solidFill>
                  <a:schemeClr val="dk2"/>
                </a:solidFill>
              </a:rPr>
              <a:t>vs.</a:t>
            </a:r>
            <a:r>
              <a:rPr lang="en" sz="1800">
                <a:solidFill>
                  <a:schemeClr val="dk2"/>
                </a:solidFill>
              </a:rPr>
              <a:t> Treatment B</a:t>
            </a:r>
            <a:endParaRPr sz="1800">
              <a:solidFill>
                <a:schemeClr val="dk2"/>
              </a:solidFill>
            </a:endParaRPr>
          </a:p>
          <a:p>
            <a:pPr indent="0" lvl="0" marL="0" rtl="0">
              <a:spcBef>
                <a:spcPts val="1000"/>
              </a:spcBef>
              <a:spcAft>
                <a:spcPts val="0"/>
              </a:spcAft>
              <a:buNone/>
            </a:pPr>
            <a:r>
              <a:rPr lang="en" sz="1800">
                <a:solidFill>
                  <a:srgbClr val="2A528F"/>
                </a:solidFill>
              </a:rPr>
              <a:t>Loop &amp; pooling designs</a:t>
            </a:r>
            <a:endParaRPr sz="1800">
              <a:solidFill>
                <a:srgbClr val="2A528F"/>
              </a:solidFill>
            </a:endParaRPr>
          </a:p>
          <a:p>
            <a:pPr indent="-342900" lvl="1" marL="914400" rtl="0">
              <a:spcBef>
                <a:spcPts val="1000"/>
              </a:spcBef>
              <a:spcAft>
                <a:spcPts val="0"/>
              </a:spcAft>
              <a:buClr>
                <a:schemeClr val="dk2"/>
              </a:buClr>
              <a:buSzPts val="1800"/>
              <a:buChar char="○"/>
            </a:pPr>
            <a:r>
              <a:rPr lang="en" sz="1800">
                <a:solidFill>
                  <a:schemeClr val="dk2"/>
                </a:solidFill>
              </a:rPr>
              <a:t>Often used when RNA samples are limited</a:t>
            </a:r>
            <a:endParaRPr sz="1800">
              <a:solidFill>
                <a:schemeClr val="dk2"/>
              </a:solidFill>
            </a:endParaRPr>
          </a:p>
          <a:p>
            <a:pPr indent="0" lvl="0" marL="0" rtl="0">
              <a:spcBef>
                <a:spcPts val="1000"/>
              </a:spcBef>
              <a:spcAft>
                <a:spcPts val="1000"/>
              </a:spcAft>
              <a:buNone/>
            </a:pPr>
            <a:r>
              <a:rPr lang="en" sz="1800">
                <a:solidFill>
                  <a:srgbClr val="2A528F"/>
                </a:solidFill>
              </a:rPr>
              <a:t>Many other designs</a:t>
            </a:r>
            <a:endParaRPr sz="1800">
              <a:solidFill>
                <a:srgbClr val="2A528F"/>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Shape 251"/>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Outline</a:t>
            </a:r>
            <a:endParaRPr/>
          </a:p>
        </p:txBody>
      </p:sp>
      <p:sp>
        <p:nvSpPr>
          <p:cNvPr id="252" name="Shape 252"/>
          <p:cNvSpPr txBox="1"/>
          <p:nvPr>
            <p:ph idx="1" type="body"/>
          </p:nvPr>
        </p:nvSpPr>
        <p:spPr>
          <a:xfrm>
            <a:off x="780050" y="1174175"/>
            <a:ext cx="8767800" cy="2241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9E9E9E"/>
                </a:solidFill>
              </a:rPr>
              <a:t>Technology Overview</a:t>
            </a:r>
            <a:endParaRPr sz="1600">
              <a:solidFill>
                <a:srgbClr val="9E9E9E"/>
              </a:solidFill>
            </a:endParaRPr>
          </a:p>
          <a:p>
            <a:pPr indent="0" lvl="0" marL="457200" rtl="0">
              <a:spcBef>
                <a:spcPts val="0"/>
              </a:spcBef>
              <a:spcAft>
                <a:spcPts val="0"/>
              </a:spcAft>
              <a:buNone/>
            </a:pPr>
            <a:r>
              <a:rPr lang="en" sz="1600">
                <a:solidFill>
                  <a:srgbClr val="9E9E9E"/>
                </a:solidFill>
              </a:rPr>
              <a:t>Microarrays</a:t>
            </a:r>
            <a:endParaRPr sz="1600">
              <a:solidFill>
                <a:srgbClr val="9E9E9E"/>
              </a:solidFill>
            </a:endParaRPr>
          </a:p>
          <a:p>
            <a:pPr indent="0" lvl="0" marL="457200" rtl="0">
              <a:spcBef>
                <a:spcPts val="0"/>
              </a:spcBef>
              <a:spcAft>
                <a:spcPts val="0"/>
              </a:spcAft>
              <a:buNone/>
            </a:pPr>
            <a:r>
              <a:rPr lang="en" sz="1600">
                <a:solidFill>
                  <a:srgbClr val="9E9E9E"/>
                </a:solidFill>
              </a:rPr>
              <a:t>RNA-Seq</a:t>
            </a:r>
            <a:endParaRPr sz="1600">
              <a:solidFill>
                <a:srgbClr val="9E9E9E"/>
              </a:solidFill>
            </a:endParaRPr>
          </a:p>
          <a:p>
            <a:pPr indent="0" lvl="0" marL="0" rtl="0">
              <a:spcBef>
                <a:spcPts val="0"/>
              </a:spcBef>
              <a:spcAft>
                <a:spcPts val="0"/>
              </a:spcAft>
              <a:buClr>
                <a:schemeClr val="dk1"/>
              </a:buClr>
              <a:buSzPts val="1100"/>
              <a:buFont typeface="Arial"/>
              <a:buNone/>
            </a:pPr>
            <a:r>
              <a:t/>
            </a:r>
            <a:endParaRPr sz="1600"/>
          </a:p>
          <a:p>
            <a:pPr indent="0" lvl="0" marL="0" rtl="0">
              <a:spcBef>
                <a:spcPts val="0"/>
              </a:spcBef>
              <a:spcAft>
                <a:spcPts val="0"/>
              </a:spcAft>
              <a:buClr>
                <a:schemeClr val="dk1"/>
              </a:buClr>
              <a:buSzPts val="1100"/>
              <a:buFont typeface="Arial"/>
              <a:buNone/>
            </a:pPr>
            <a:r>
              <a:rPr lang="en" sz="1600">
                <a:solidFill>
                  <a:srgbClr val="9E9E9E"/>
                </a:solidFill>
              </a:rPr>
              <a:t>Common Challenges</a:t>
            </a:r>
            <a:endParaRPr sz="1600">
              <a:solidFill>
                <a:srgbClr val="9E9E9E"/>
              </a:solidFill>
            </a:endParaRPr>
          </a:p>
          <a:p>
            <a:pPr indent="0" lvl="0" marL="0" rtl="0">
              <a:spcBef>
                <a:spcPts val="0"/>
              </a:spcBef>
              <a:spcAft>
                <a:spcPts val="0"/>
              </a:spcAft>
              <a:buClr>
                <a:schemeClr val="dk1"/>
              </a:buClr>
              <a:buSzPts val="1100"/>
              <a:buFont typeface="Arial"/>
              <a:buNone/>
            </a:pPr>
            <a:r>
              <a:t/>
            </a:r>
            <a:endParaRPr sz="1600">
              <a:solidFill>
                <a:srgbClr val="999999"/>
              </a:solidFill>
            </a:endParaRPr>
          </a:p>
          <a:p>
            <a:pPr indent="0" lvl="0" marL="0" rtl="0">
              <a:spcBef>
                <a:spcPts val="0"/>
              </a:spcBef>
              <a:spcAft>
                <a:spcPts val="0"/>
              </a:spcAft>
              <a:buClr>
                <a:schemeClr val="dk1"/>
              </a:buClr>
              <a:buSzPts val="1100"/>
              <a:buFont typeface="Arial"/>
              <a:buNone/>
            </a:pPr>
            <a:r>
              <a:rPr lang="en" sz="1600"/>
              <a:t>Data Analysis</a:t>
            </a:r>
            <a:endParaRPr sz="1600"/>
          </a:p>
          <a:p>
            <a:pPr indent="0" lvl="0" marL="457200" rtl="0">
              <a:spcBef>
                <a:spcPts val="0"/>
              </a:spcBef>
              <a:spcAft>
                <a:spcPts val="0"/>
              </a:spcAft>
              <a:buClr>
                <a:schemeClr val="dk1"/>
              </a:buClr>
              <a:buSzPts val="1100"/>
              <a:buFont typeface="Arial"/>
              <a:buNone/>
            </a:pPr>
            <a:r>
              <a:rPr lang="en" sz="1600"/>
              <a:t>Microarray Data</a:t>
            </a:r>
            <a:endParaRPr sz="1600"/>
          </a:p>
          <a:p>
            <a:pPr indent="0" lvl="0" marL="457200" rtl="0">
              <a:spcBef>
                <a:spcPts val="0"/>
              </a:spcBef>
              <a:spcAft>
                <a:spcPts val="0"/>
              </a:spcAft>
              <a:buClr>
                <a:schemeClr val="dk1"/>
              </a:buClr>
              <a:buSzPts val="1100"/>
              <a:buFont typeface="Arial"/>
              <a:buNone/>
            </a:pPr>
            <a:r>
              <a:rPr lang="en" sz="1600">
                <a:solidFill>
                  <a:srgbClr val="999999"/>
                </a:solidFill>
              </a:rPr>
              <a:t>RNA-Seq Data</a:t>
            </a:r>
            <a:endParaRPr sz="1600">
              <a:solidFill>
                <a:srgbClr val="999999"/>
              </a:solidFill>
            </a:endParaRPr>
          </a:p>
          <a:p>
            <a:pPr indent="0" lvl="0" marL="0" rtl="0">
              <a:spcBef>
                <a:spcPts val="0"/>
              </a:spcBef>
              <a:spcAft>
                <a:spcPts val="0"/>
              </a:spcAft>
              <a:buClr>
                <a:schemeClr val="dk1"/>
              </a:buClr>
              <a:buSzPts val="1100"/>
              <a:buFont typeface="Arial"/>
              <a:buNone/>
            </a:pPr>
            <a:r>
              <a:t/>
            </a:r>
            <a:endParaRPr sz="1600">
              <a:solidFill>
                <a:srgbClr val="999999"/>
              </a:solidFill>
            </a:endParaRPr>
          </a:p>
          <a:p>
            <a:pPr indent="0" lvl="0" marL="0" rtl="0">
              <a:spcBef>
                <a:spcPts val="0"/>
              </a:spcBef>
              <a:spcAft>
                <a:spcPts val="0"/>
              </a:spcAft>
              <a:buNone/>
            </a:pPr>
            <a:r>
              <a:rPr lang="en" sz="1600">
                <a:solidFill>
                  <a:srgbClr val="999999"/>
                </a:solidFill>
              </a:rPr>
              <a:t>References</a:t>
            </a:r>
            <a:endParaRPr sz="1600">
              <a:solidFill>
                <a:srgbClr val="999999"/>
              </a:solidFill>
            </a:endParaRPr>
          </a:p>
          <a:p>
            <a:pPr indent="-342900" lvl="0" marL="457200" rtl="0">
              <a:spcBef>
                <a:spcPts val="0"/>
              </a:spcBef>
              <a:spcAft>
                <a:spcPts val="0"/>
              </a:spcAft>
              <a:buClr>
                <a:srgbClr val="999999"/>
              </a:buClr>
              <a:buSzPts val="1800"/>
              <a:buChar char=" "/>
            </a:pPr>
            <a:r>
              <a:t/>
            </a:r>
            <a:endParaRPr>
              <a:solidFill>
                <a:srgbClr val="999999"/>
              </a:solidFill>
            </a:endParaRPr>
          </a:p>
          <a:p>
            <a:pPr indent="0" lvl="0" marL="0" rtl="0">
              <a:spcBef>
                <a:spcPts val="1600"/>
              </a:spcBef>
              <a:spcAft>
                <a:spcPts val="1600"/>
              </a:spcAft>
              <a:buNone/>
            </a:pPr>
            <a:r>
              <a:t/>
            </a:r>
            <a:endParaRPr/>
          </a:p>
        </p:txBody>
      </p:sp>
      <p:sp>
        <p:nvSpPr>
          <p:cNvPr id="253" name="Shape 25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Shape 258"/>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t>Analysis Workflow of Microarray Gene Expression Data</a:t>
            </a:r>
            <a:endParaRPr sz="2400"/>
          </a:p>
        </p:txBody>
      </p:sp>
      <p:sp>
        <p:nvSpPr>
          <p:cNvPr id="259" name="Shape 25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60" name="Shape 260"/>
          <p:cNvSpPr txBox="1"/>
          <p:nvPr/>
        </p:nvSpPr>
        <p:spPr>
          <a:xfrm>
            <a:off x="304800" y="1371600"/>
            <a:ext cx="8816100" cy="3000000"/>
          </a:xfrm>
          <a:prstGeom prst="rect">
            <a:avLst/>
          </a:prstGeom>
          <a:noFill/>
          <a:ln>
            <a:noFill/>
          </a:ln>
        </p:spPr>
        <p:txBody>
          <a:bodyPr anchorCtr="0" anchor="ctr" bIns="91425" lIns="91425" spcFirstLastPara="1" rIns="91425" wrap="square" tIns="91425">
            <a:noAutofit/>
          </a:bodyPr>
          <a:lstStyle/>
          <a:p>
            <a:pPr indent="-342900" lvl="0" marL="457200" rtl="0">
              <a:spcBef>
                <a:spcPts val="0"/>
              </a:spcBef>
              <a:spcAft>
                <a:spcPts val="0"/>
              </a:spcAft>
              <a:buClr>
                <a:srgbClr val="2A528F"/>
              </a:buClr>
              <a:buSzPts val="1800"/>
              <a:buAutoNum type="arabicPeriod"/>
            </a:pPr>
            <a:r>
              <a:rPr lang="en" sz="1800">
                <a:solidFill>
                  <a:srgbClr val="2A528F"/>
                </a:solidFill>
              </a:rPr>
              <a:t>Image Processing</a:t>
            </a:r>
            <a:endParaRPr sz="1800">
              <a:solidFill>
                <a:srgbClr val="2A528F"/>
              </a:solidFill>
            </a:endParaRPr>
          </a:p>
          <a:p>
            <a:pPr indent="-330200" lvl="1" marL="914400" rtl="0">
              <a:spcBef>
                <a:spcPts val="0"/>
              </a:spcBef>
              <a:spcAft>
                <a:spcPts val="0"/>
              </a:spcAft>
              <a:buClr>
                <a:schemeClr val="dk2"/>
              </a:buClr>
              <a:buSzPts val="1600"/>
              <a:buChar char="○"/>
            </a:pPr>
            <a:r>
              <a:rPr lang="en" sz="1600">
                <a:solidFill>
                  <a:schemeClr val="dk2"/>
                </a:solidFill>
              </a:rPr>
              <a:t>Extract intensity values from feature and background pixels</a:t>
            </a:r>
            <a:endParaRPr sz="1600">
              <a:solidFill>
                <a:schemeClr val="dk2"/>
              </a:solidFill>
            </a:endParaRPr>
          </a:p>
          <a:p>
            <a:pPr indent="-342900" lvl="0" marL="457200" rtl="0">
              <a:spcBef>
                <a:spcPts val="1000"/>
              </a:spcBef>
              <a:spcAft>
                <a:spcPts val="0"/>
              </a:spcAft>
              <a:buClr>
                <a:srgbClr val="2A528F"/>
              </a:buClr>
              <a:buSzPts val="1800"/>
              <a:buAutoNum type="arabicPeriod"/>
            </a:pPr>
            <a:r>
              <a:rPr lang="en" sz="1800">
                <a:solidFill>
                  <a:srgbClr val="2A528F"/>
                </a:solidFill>
              </a:rPr>
              <a:t>Background Correction</a:t>
            </a:r>
            <a:endParaRPr sz="1800">
              <a:solidFill>
                <a:srgbClr val="2A528F"/>
              </a:solidFill>
            </a:endParaRPr>
          </a:p>
          <a:p>
            <a:pPr indent="-330200" lvl="1" marL="914400" rtl="0">
              <a:spcBef>
                <a:spcPts val="0"/>
              </a:spcBef>
              <a:spcAft>
                <a:spcPts val="0"/>
              </a:spcAft>
              <a:buClr>
                <a:schemeClr val="dk2"/>
              </a:buClr>
              <a:buSzPts val="1600"/>
              <a:buChar char="○"/>
            </a:pPr>
            <a:r>
              <a:rPr lang="en" sz="1600">
                <a:solidFill>
                  <a:schemeClr val="dk2"/>
                </a:solidFill>
              </a:rPr>
              <a:t>Removal of nonspecific hybridization and background fluorescence</a:t>
            </a:r>
            <a:endParaRPr sz="1600">
              <a:solidFill>
                <a:schemeClr val="dk2"/>
              </a:solidFill>
            </a:endParaRPr>
          </a:p>
          <a:p>
            <a:pPr indent="-342900" lvl="0" marL="457200" rtl="0">
              <a:spcBef>
                <a:spcPts val="1000"/>
              </a:spcBef>
              <a:spcAft>
                <a:spcPts val="0"/>
              </a:spcAft>
              <a:buClr>
                <a:srgbClr val="2A528F"/>
              </a:buClr>
              <a:buSzPts val="1800"/>
              <a:buAutoNum type="arabicPeriod"/>
            </a:pPr>
            <a:r>
              <a:rPr lang="en" sz="1800">
                <a:solidFill>
                  <a:srgbClr val="2A528F"/>
                </a:solidFill>
              </a:rPr>
              <a:t>Normalization</a:t>
            </a:r>
            <a:endParaRPr sz="1800">
              <a:solidFill>
                <a:srgbClr val="2A528F"/>
              </a:solidFill>
            </a:endParaRPr>
          </a:p>
          <a:p>
            <a:pPr indent="-330200" lvl="1" marL="914400" rtl="0">
              <a:spcBef>
                <a:spcPts val="0"/>
              </a:spcBef>
              <a:spcAft>
                <a:spcPts val="0"/>
              </a:spcAft>
              <a:buClr>
                <a:schemeClr val="dk2"/>
              </a:buClr>
              <a:buSzPts val="1600"/>
              <a:buChar char="○"/>
            </a:pPr>
            <a:r>
              <a:rPr lang="en" sz="1600">
                <a:solidFill>
                  <a:schemeClr val="dk2"/>
                </a:solidFill>
              </a:rPr>
              <a:t>Adjustment for global signal variations of entire microarrays</a:t>
            </a:r>
            <a:endParaRPr sz="1600">
              <a:solidFill>
                <a:schemeClr val="dk2"/>
              </a:solidFill>
            </a:endParaRPr>
          </a:p>
          <a:p>
            <a:pPr indent="-342900" lvl="0" marL="457200" rtl="0">
              <a:spcBef>
                <a:spcPts val="1000"/>
              </a:spcBef>
              <a:spcAft>
                <a:spcPts val="0"/>
              </a:spcAft>
              <a:buClr>
                <a:srgbClr val="2A528F"/>
              </a:buClr>
              <a:buSzPts val="1800"/>
              <a:buAutoNum type="arabicPeriod"/>
            </a:pPr>
            <a:r>
              <a:rPr lang="en" sz="1800">
                <a:solidFill>
                  <a:srgbClr val="2A528F"/>
                </a:solidFill>
              </a:rPr>
              <a:t>Identification of Differentially Expressed Genes (DEGs)</a:t>
            </a:r>
            <a:endParaRPr sz="1800">
              <a:solidFill>
                <a:srgbClr val="2A528F"/>
              </a:solidFill>
            </a:endParaRPr>
          </a:p>
          <a:p>
            <a:pPr indent="-330200" lvl="1" marL="914400" rtl="0">
              <a:spcBef>
                <a:spcPts val="0"/>
              </a:spcBef>
              <a:spcAft>
                <a:spcPts val="0"/>
              </a:spcAft>
              <a:buClr>
                <a:schemeClr val="dk2"/>
              </a:buClr>
              <a:buSzPts val="1600"/>
              <a:buChar char="○"/>
            </a:pPr>
            <a:r>
              <a:rPr lang="en" sz="1600">
                <a:solidFill>
                  <a:schemeClr val="dk2"/>
                </a:solidFill>
              </a:rPr>
              <a:t>Identification of genes with significant expression differences</a:t>
            </a:r>
            <a:endParaRPr sz="1600">
              <a:solidFill>
                <a:schemeClr val="dk2"/>
              </a:solidFill>
            </a:endParaRPr>
          </a:p>
          <a:p>
            <a:pPr indent="-330200" lvl="1" marL="914400" rtl="0">
              <a:spcBef>
                <a:spcPts val="0"/>
              </a:spcBef>
              <a:spcAft>
                <a:spcPts val="0"/>
              </a:spcAft>
              <a:buClr>
                <a:schemeClr val="dk2"/>
              </a:buClr>
              <a:buSzPts val="1600"/>
              <a:buChar char="○"/>
            </a:pPr>
            <a:r>
              <a:rPr lang="en" sz="1600">
                <a:solidFill>
                  <a:schemeClr val="dk2"/>
                </a:solidFill>
              </a:rPr>
              <a:t>Identification of expressed genes possible for strongly expressed ones</a:t>
            </a:r>
            <a:endParaRPr sz="1600">
              <a:solidFill>
                <a:schemeClr val="dk2"/>
              </a:solidFill>
            </a:endParaRPr>
          </a:p>
          <a:p>
            <a:pPr indent="-342900" lvl="0" marL="457200" rtl="0">
              <a:spcBef>
                <a:spcPts val="1000"/>
              </a:spcBef>
              <a:spcAft>
                <a:spcPts val="0"/>
              </a:spcAft>
              <a:buClr>
                <a:srgbClr val="2A528F"/>
              </a:buClr>
              <a:buSzPts val="1800"/>
              <a:buAutoNum type="arabicPeriod"/>
            </a:pPr>
            <a:r>
              <a:rPr lang="en" sz="1800">
                <a:solidFill>
                  <a:srgbClr val="2A528F"/>
                </a:solidFill>
              </a:rPr>
              <a:t>Cluster Analysis</a:t>
            </a:r>
            <a:endParaRPr sz="1800">
              <a:solidFill>
                <a:srgbClr val="2A528F"/>
              </a:solidFill>
            </a:endParaRPr>
          </a:p>
          <a:p>
            <a:pPr indent="-330200" lvl="1" marL="914400" rtl="0">
              <a:spcBef>
                <a:spcPts val="0"/>
              </a:spcBef>
              <a:spcAft>
                <a:spcPts val="0"/>
              </a:spcAft>
              <a:buClr>
                <a:schemeClr val="dk2"/>
              </a:buClr>
              <a:buSzPts val="1600"/>
              <a:buChar char="○"/>
            </a:pPr>
            <a:r>
              <a:rPr lang="en" sz="1600">
                <a:solidFill>
                  <a:schemeClr val="dk2"/>
                </a:solidFill>
              </a:rPr>
              <a:t>Identification of genes with similar expression profiles across many samples</a:t>
            </a:r>
            <a:endParaRPr sz="1600">
              <a:solidFill>
                <a:schemeClr val="dk2"/>
              </a:solidFill>
            </a:endParaRPr>
          </a:p>
          <a:p>
            <a:pPr indent="-342900" lvl="0" marL="457200" rtl="0">
              <a:spcBef>
                <a:spcPts val="1000"/>
              </a:spcBef>
              <a:spcAft>
                <a:spcPts val="0"/>
              </a:spcAft>
              <a:buClr>
                <a:srgbClr val="2A528F"/>
              </a:buClr>
              <a:buSzPts val="1800"/>
              <a:buAutoNum type="arabicPeriod"/>
            </a:pPr>
            <a:r>
              <a:rPr lang="en" sz="1800">
                <a:solidFill>
                  <a:srgbClr val="2A528F"/>
                </a:solidFill>
              </a:rPr>
              <a:t>Enrichment Analysis of Functional Annotations</a:t>
            </a:r>
            <a:endParaRPr sz="1800">
              <a:solidFill>
                <a:srgbClr val="2A528F"/>
              </a:solidFill>
            </a:endParaRPr>
          </a:p>
          <a:p>
            <a:pPr indent="-330200" lvl="1" marL="914400" rtl="0">
              <a:spcBef>
                <a:spcPts val="0"/>
              </a:spcBef>
              <a:spcAft>
                <a:spcPts val="0"/>
              </a:spcAft>
              <a:buClr>
                <a:schemeClr val="dk2"/>
              </a:buClr>
              <a:buSzPts val="1600"/>
              <a:buChar char="○"/>
            </a:pPr>
            <a:r>
              <a:rPr lang="en" sz="1600">
                <a:solidFill>
                  <a:schemeClr val="dk2"/>
                </a:solidFill>
              </a:rPr>
              <a:t>Gene ontology/pathway analysis of obtained gene sets from steps 4 and 5</a:t>
            </a:r>
            <a:endParaRPr sz="1600">
              <a:solidFill>
                <a:schemeClr val="dk2"/>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Shape 265"/>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600"/>
              <a:t>Analysis of Dual Color Microarrays</a:t>
            </a:r>
            <a:endParaRPr sz="2600"/>
          </a:p>
        </p:txBody>
      </p:sp>
      <p:sp>
        <p:nvSpPr>
          <p:cNvPr id="266" name="Shape 26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67" name="Shape 267"/>
          <p:cNvSpPr txBox="1"/>
          <p:nvPr/>
        </p:nvSpPr>
        <p:spPr>
          <a:xfrm>
            <a:off x="121850" y="3850000"/>
            <a:ext cx="8899200" cy="4677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Clr>
                <a:schemeClr val="dk2"/>
              </a:buClr>
              <a:buSzPts val="1400"/>
              <a:buChar char="○"/>
            </a:pPr>
            <a:r>
              <a:rPr lang="en">
                <a:solidFill>
                  <a:schemeClr val="dk2"/>
                </a:solidFill>
              </a:rPr>
              <a:t>Background correction. Many approaches are available. Most commonly the intensity of the local background is subtracted from the signal intensity: </a:t>
            </a:r>
            <a:r>
              <a:rPr b="1" lang="en">
                <a:solidFill>
                  <a:schemeClr val="dk2"/>
                </a:solidFill>
                <a:latin typeface="Courier New"/>
                <a:ea typeface="Courier New"/>
                <a:cs typeface="Courier New"/>
                <a:sym typeface="Courier New"/>
              </a:rPr>
              <a:t>C1 − B1</a:t>
            </a:r>
            <a:r>
              <a:rPr lang="en">
                <a:solidFill>
                  <a:schemeClr val="dk2"/>
                </a:solidFill>
              </a:rPr>
              <a:t> and </a:t>
            </a:r>
            <a:r>
              <a:rPr b="1" lang="en">
                <a:solidFill>
                  <a:schemeClr val="dk2"/>
                </a:solidFill>
                <a:latin typeface="Courier New"/>
                <a:ea typeface="Courier New"/>
                <a:cs typeface="Courier New"/>
                <a:sym typeface="Courier New"/>
              </a:rPr>
              <a:t>C2 − B2</a:t>
            </a:r>
            <a:endParaRPr b="1">
              <a:solidFill>
                <a:schemeClr val="dk2"/>
              </a:solidFill>
              <a:latin typeface="Courier New"/>
              <a:ea typeface="Courier New"/>
              <a:cs typeface="Courier New"/>
              <a:sym typeface="Courier New"/>
            </a:endParaRPr>
          </a:p>
          <a:p>
            <a:pPr indent="-317500" lvl="0" marL="457200" rtl="0">
              <a:spcBef>
                <a:spcPts val="0"/>
              </a:spcBef>
              <a:spcAft>
                <a:spcPts val="0"/>
              </a:spcAft>
              <a:buClr>
                <a:schemeClr val="dk2"/>
              </a:buClr>
              <a:buSzPts val="1400"/>
              <a:buChar char="○"/>
            </a:pPr>
            <a:r>
              <a:rPr lang="en">
                <a:solidFill>
                  <a:schemeClr val="dk2"/>
                </a:solidFill>
              </a:rPr>
              <a:t>(2) Normalization step to adjust for global differences between channels. Many methods, </a:t>
            </a:r>
            <a:r>
              <a:rPr i="1" lang="en">
                <a:solidFill>
                  <a:schemeClr val="dk2"/>
                </a:solidFill>
              </a:rPr>
              <a:t>e.g.</a:t>
            </a:r>
            <a:r>
              <a:rPr lang="en">
                <a:solidFill>
                  <a:schemeClr val="dk2"/>
                </a:solidFill>
              </a:rPr>
              <a:t> Loess.</a:t>
            </a:r>
            <a:endParaRPr>
              <a:solidFill>
                <a:schemeClr val="dk2"/>
              </a:solidFill>
            </a:endParaRPr>
          </a:p>
          <a:p>
            <a:pPr indent="-317500" lvl="0" marL="457200" rtl="0">
              <a:spcBef>
                <a:spcPts val="0"/>
              </a:spcBef>
              <a:spcAft>
                <a:spcPts val="0"/>
              </a:spcAft>
              <a:buClr>
                <a:schemeClr val="dk2"/>
              </a:buClr>
              <a:buSzPts val="1400"/>
              <a:buChar char="○"/>
            </a:pPr>
            <a:r>
              <a:rPr lang="en">
                <a:solidFill>
                  <a:schemeClr val="dk2"/>
                </a:solidFill>
              </a:rPr>
              <a:t>(3) Fold changes to obtain relative fold-changes between samples. Often this is performed in log2 scale: </a:t>
            </a:r>
            <a:r>
              <a:rPr b="1" lang="en">
                <a:solidFill>
                  <a:schemeClr val="dk2"/>
                </a:solidFill>
                <a:latin typeface="Courier New"/>
                <a:ea typeface="Courier New"/>
                <a:cs typeface="Courier New"/>
                <a:sym typeface="Courier New"/>
              </a:rPr>
              <a:t>log</a:t>
            </a:r>
            <a:r>
              <a:rPr b="1" baseline="-25000" lang="en">
                <a:solidFill>
                  <a:schemeClr val="dk2"/>
                </a:solidFill>
                <a:latin typeface="Courier New"/>
                <a:ea typeface="Courier New"/>
                <a:cs typeface="Courier New"/>
                <a:sym typeface="Courier New"/>
              </a:rPr>
              <a:t>2</a:t>
            </a:r>
            <a:r>
              <a:rPr b="1" lang="en">
                <a:solidFill>
                  <a:schemeClr val="dk2"/>
                </a:solidFill>
                <a:latin typeface="Courier New"/>
                <a:ea typeface="Courier New"/>
                <a:cs typeface="Courier New"/>
                <a:sym typeface="Courier New"/>
              </a:rPr>
              <a:t>(C3/C5)</a:t>
            </a:r>
            <a:r>
              <a:rPr lang="en">
                <a:solidFill>
                  <a:schemeClr val="dk2"/>
                </a:solidFill>
              </a:rPr>
              <a:t> or </a:t>
            </a:r>
            <a:r>
              <a:rPr b="1" lang="en">
                <a:solidFill>
                  <a:schemeClr val="dk2"/>
                </a:solidFill>
                <a:latin typeface="Courier New"/>
                <a:ea typeface="Courier New"/>
                <a:cs typeface="Courier New"/>
                <a:sym typeface="Courier New"/>
              </a:rPr>
              <a:t>log</a:t>
            </a:r>
            <a:r>
              <a:rPr b="1" baseline="-25000" lang="en">
                <a:solidFill>
                  <a:schemeClr val="dk2"/>
                </a:solidFill>
                <a:latin typeface="Courier New"/>
                <a:ea typeface="Courier New"/>
                <a:cs typeface="Courier New"/>
                <a:sym typeface="Courier New"/>
              </a:rPr>
              <a:t>2</a:t>
            </a:r>
            <a:r>
              <a:rPr b="1" lang="en">
                <a:solidFill>
                  <a:schemeClr val="dk2"/>
                </a:solidFill>
                <a:latin typeface="Courier New"/>
                <a:ea typeface="Courier New"/>
                <a:cs typeface="Courier New"/>
                <a:sym typeface="Courier New"/>
              </a:rPr>
              <a:t>(C3) − log</a:t>
            </a:r>
            <a:r>
              <a:rPr b="1" baseline="-25000" lang="en">
                <a:solidFill>
                  <a:schemeClr val="dk2"/>
                </a:solidFill>
                <a:latin typeface="Courier New"/>
                <a:ea typeface="Courier New"/>
                <a:cs typeface="Courier New"/>
                <a:sym typeface="Courier New"/>
              </a:rPr>
              <a:t>2</a:t>
            </a:r>
            <a:r>
              <a:rPr b="1" lang="en">
                <a:solidFill>
                  <a:schemeClr val="dk2"/>
                </a:solidFill>
                <a:latin typeface="Courier New"/>
                <a:ea typeface="Courier New"/>
                <a:cs typeface="Courier New"/>
                <a:sym typeface="Courier New"/>
              </a:rPr>
              <a:t>(C5)</a:t>
            </a:r>
            <a:endParaRPr b="1">
              <a:solidFill>
                <a:schemeClr val="dk2"/>
              </a:solidFill>
              <a:latin typeface="Courier New"/>
              <a:ea typeface="Courier New"/>
              <a:cs typeface="Courier New"/>
              <a:sym typeface="Courier New"/>
            </a:endParaRPr>
          </a:p>
          <a:p>
            <a:pPr indent="0" lvl="0" marL="0" rtl="0">
              <a:spcBef>
                <a:spcPts val="0"/>
              </a:spcBef>
              <a:spcAft>
                <a:spcPts val="0"/>
              </a:spcAft>
              <a:buNone/>
            </a:pPr>
            <a:r>
              <a:t/>
            </a:r>
            <a:endParaRPr/>
          </a:p>
        </p:txBody>
      </p:sp>
      <p:pic>
        <p:nvPicPr>
          <p:cNvPr descr="microarrayanalysis.png" id="268" name="Shape 268"/>
          <p:cNvPicPr preferRelativeResize="0"/>
          <p:nvPr/>
        </p:nvPicPr>
        <p:blipFill>
          <a:blip r:embed="rId3">
            <a:alphaModFix/>
          </a:blip>
          <a:stretch>
            <a:fillRect/>
          </a:stretch>
        </p:blipFill>
        <p:spPr>
          <a:xfrm>
            <a:off x="1947875" y="600425"/>
            <a:ext cx="4707825" cy="3209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Shape 70"/>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600"/>
              <a:t>Microarrays: DNA Hybridization Technique</a:t>
            </a:r>
            <a:endParaRPr sz="2600"/>
          </a:p>
        </p:txBody>
      </p:sp>
      <p:sp>
        <p:nvSpPr>
          <p:cNvPr id="71" name="Shape 7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72" name="Shape 72"/>
          <p:cNvSpPr txBox="1"/>
          <p:nvPr>
            <p:ph idx="1" type="body"/>
          </p:nvPr>
        </p:nvSpPr>
        <p:spPr>
          <a:xfrm>
            <a:off x="186050" y="488375"/>
            <a:ext cx="8461200" cy="3416400"/>
          </a:xfrm>
          <a:prstGeom prst="rect">
            <a:avLst/>
          </a:prstGeom>
        </p:spPr>
        <p:txBody>
          <a:bodyPr anchorCtr="0" anchor="t" bIns="91425" lIns="91425" spcFirstLastPara="1" rIns="91425" wrap="square" tIns="91425">
            <a:noAutofit/>
          </a:bodyPr>
          <a:lstStyle/>
          <a:p>
            <a:pPr indent="0" lvl="0" marL="0" rtl="0" algn="just">
              <a:lnSpc>
                <a:spcPct val="115000"/>
              </a:lnSpc>
              <a:spcBef>
                <a:spcPts val="800"/>
              </a:spcBef>
              <a:spcAft>
                <a:spcPts val="0"/>
              </a:spcAft>
              <a:buNone/>
            </a:pPr>
            <a:r>
              <a:rPr lang="en" sz="1400">
                <a:solidFill>
                  <a:srgbClr val="2A528F"/>
                </a:solidFill>
                <a:highlight>
                  <a:srgbClr val="FFFFFF"/>
                </a:highlight>
              </a:rPr>
              <a:t>Definition</a:t>
            </a:r>
            <a:endParaRPr sz="1400">
              <a:solidFill>
                <a:srgbClr val="2A528F"/>
              </a:solidFill>
              <a:highlight>
                <a:srgbClr val="FFFFFF"/>
              </a:highlight>
            </a:endParaRPr>
          </a:p>
          <a:p>
            <a:pPr indent="-317500" lvl="0" marL="457200" rtl="0" algn="just">
              <a:lnSpc>
                <a:spcPct val="115000"/>
              </a:lnSpc>
              <a:spcBef>
                <a:spcPts val="0"/>
              </a:spcBef>
              <a:spcAft>
                <a:spcPts val="0"/>
              </a:spcAft>
              <a:buSzPts val="1400"/>
              <a:buChar char="○"/>
            </a:pPr>
            <a:r>
              <a:rPr lang="en" sz="1400">
                <a:highlight>
                  <a:srgbClr val="FFFFFF"/>
                </a:highlight>
              </a:rPr>
              <a:t>Hybridization-based technique that allows the simultaneous detection of thousands of DNA sequences on a solid substrate.</a:t>
            </a:r>
            <a:endParaRPr sz="1400">
              <a:highlight>
                <a:srgbClr val="FFFFFF"/>
              </a:highlight>
            </a:endParaRPr>
          </a:p>
          <a:p>
            <a:pPr indent="0" lvl="0" marL="0" rtl="0" algn="just">
              <a:lnSpc>
                <a:spcPct val="115000"/>
              </a:lnSpc>
              <a:spcBef>
                <a:spcPts val="0"/>
              </a:spcBef>
              <a:spcAft>
                <a:spcPts val="0"/>
              </a:spcAft>
              <a:buNone/>
            </a:pPr>
            <a:r>
              <a:rPr lang="en" sz="1400">
                <a:solidFill>
                  <a:srgbClr val="2A528F"/>
                </a:solidFill>
                <a:highlight>
                  <a:srgbClr val="FFFFFF"/>
                </a:highlight>
              </a:rPr>
              <a:t>Mechanism</a:t>
            </a:r>
            <a:endParaRPr sz="1400">
              <a:solidFill>
                <a:srgbClr val="2A528F"/>
              </a:solidFill>
              <a:highlight>
                <a:srgbClr val="FFFFFF"/>
              </a:highlight>
            </a:endParaRPr>
          </a:p>
          <a:p>
            <a:pPr indent="-317500" lvl="0" marL="457200" rtl="0" algn="just">
              <a:lnSpc>
                <a:spcPct val="115000"/>
              </a:lnSpc>
              <a:spcBef>
                <a:spcPts val="0"/>
              </a:spcBef>
              <a:spcAft>
                <a:spcPts val="0"/>
              </a:spcAft>
              <a:buClr>
                <a:schemeClr val="dk1"/>
              </a:buClr>
              <a:buSzPts val="1400"/>
              <a:buChar char="○"/>
            </a:pPr>
            <a:r>
              <a:rPr lang="en" sz="1400">
                <a:highlight>
                  <a:srgbClr val="FFFFFF"/>
                </a:highlight>
              </a:rPr>
              <a:t>Hydrogen bond formations of DNA/DNA or DNA/RNA double helices provide the highly selective forces of the technology.</a:t>
            </a:r>
            <a:endParaRPr sz="1400">
              <a:highlight>
                <a:srgbClr val="FFFFFF"/>
              </a:highlight>
            </a:endParaRPr>
          </a:p>
          <a:p>
            <a:pPr indent="0" lvl="0" marL="0" rtl="0">
              <a:lnSpc>
                <a:spcPct val="115000"/>
              </a:lnSpc>
              <a:spcBef>
                <a:spcPts val="1000"/>
              </a:spcBef>
              <a:spcAft>
                <a:spcPts val="0"/>
              </a:spcAft>
              <a:buNone/>
            </a:pPr>
            <a:r>
              <a:t/>
            </a:r>
            <a:endParaRPr sz="1400"/>
          </a:p>
          <a:p>
            <a:pPr indent="0" lvl="0" marL="0" marR="0" rtl="0" algn="l">
              <a:lnSpc>
                <a:spcPct val="115000"/>
              </a:lnSpc>
              <a:spcBef>
                <a:spcPts val="1000"/>
              </a:spcBef>
              <a:spcAft>
                <a:spcPts val="0"/>
              </a:spcAft>
              <a:buNone/>
            </a:pPr>
            <a:r>
              <a:t/>
            </a:r>
            <a:endParaRPr sz="1400"/>
          </a:p>
          <a:p>
            <a:pPr indent="0" lvl="0" marL="0" rtl="0">
              <a:lnSpc>
                <a:spcPct val="115000"/>
              </a:lnSpc>
              <a:spcBef>
                <a:spcPts val="1000"/>
              </a:spcBef>
              <a:spcAft>
                <a:spcPts val="0"/>
              </a:spcAft>
              <a:buNone/>
            </a:pPr>
            <a:r>
              <a:t/>
            </a:r>
            <a:endParaRPr sz="1400"/>
          </a:p>
          <a:p>
            <a:pPr indent="0" lvl="0" marL="0" rtl="0">
              <a:lnSpc>
                <a:spcPct val="115000"/>
              </a:lnSpc>
              <a:spcBef>
                <a:spcPts val="1000"/>
              </a:spcBef>
              <a:spcAft>
                <a:spcPts val="1000"/>
              </a:spcAft>
              <a:buNone/>
            </a:pPr>
            <a:r>
              <a:t/>
            </a:r>
            <a:endParaRPr sz="1400"/>
          </a:p>
        </p:txBody>
      </p:sp>
      <p:pic>
        <p:nvPicPr>
          <p:cNvPr descr="dna_nature.jpg" id="73" name="Shape 73"/>
          <p:cNvPicPr preferRelativeResize="0"/>
          <p:nvPr/>
        </p:nvPicPr>
        <p:blipFill>
          <a:blip r:embed="rId3">
            <a:alphaModFix/>
          </a:blip>
          <a:stretch>
            <a:fillRect/>
          </a:stretch>
        </p:blipFill>
        <p:spPr>
          <a:xfrm>
            <a:off x="2400450" y="2216925"/>
            <a:ext cx="3863023" cy="27477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Shape 273"/>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t>Image Analysis</a:t>
            </a:r>
            <a:endParaRPr sz="2400"/>
          </a:p>
        </p:txBody>
      </p:sp>
      <p:sp>
        <p:nvSpPr>
          <p:cNvPr id="274" name="Shape 27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75" name="Shape 275"/>
          <p:cNvSpPr txBox="1"/>
          <p:nvPr/>
        </p:nvSpPr>
        <p:spPr>
          <a:xfrm>
            <a:off x="457200" y="838200"/>
            <a:ext cx="8816100" cy="30000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Clr>
                <a:schemeClr val="dk2"/>
              </a:buClr>
              <a:buSzPts val="1800"/>
              <a:buChar char="○"/>
            </a:pPr>
            <a:r>
              <a:rPr lang="en" sz="1800">
                <a:solidFill>
                  <a:schemeClr val="dk2"/>
                </a:solidFill>
              </a:rPr>
              <a:t>Overall slide quality</a:t>
            </a:r>
            <a:endParaRPr sz="1800">
              <a:solidFill>
                <a:schemeClr val="dk2"/>
              </a:solidFill>
            </a:endParaRPr>
          </a:p>
          <a:p>
            <a:pPr indent="-342900" lvl="0" marL="457200" rtl="0">
              <a:spcBef>
                <a:spcPts val="0"/>
              </a:spcBef>
              <a:spcAft>
                <a:spcPts val="0"/>
              </a:spcAft>
              <a:buClr>
                <a:schemeClr val="dk2"/>
              </a:buClr>
              <a:buSzPts val="1800"/>
              <a:buChar char="○"/>
            </a:pPr>
            <a:r>
              <a:rPr lang="en" sz="1800">
                <a:solidFill>
                  <a:schemeClr val="dk2"/>
                </a:solidFill>
              </a:rPr>
              <a:t>Grid alignment (linkage between spots and feature IDs)</a:t>
            </a:r>
            <a:endParaRPr sz="1800">
              <a:solidFill>
                <a:schemeClr val="dk2"/>
              </a:solidFill>
            </a:endParaRPr>
          </a:p>
          <a:p>
            <a:pPr indent="0" lvl="0" marL="0" rtl="0">
              <a:spcBef>
                <a:spcPts val="0"/>
              </a:spcBef>
              <a:spcAft>
                <a:spcPts val="0"/>
              </a:spcAft>
              <a:buNone/>
            </a:pPr>
            <a:r>
              <a:t/>
            </a:r>
            <a:endParaRPr sz="1800">
              <a:solidFill>
                <a:schemeClr val="dk2"/>
              </a:solidFill>
            </a:endParaRPr>
          </a:p>
          <a:p>
            <a:pPr indent="0" lvl="0" marL="0" rtl="0">
              <a:spcBef>
                <a:spcPts val="0"/>
              </a:spcBef>
              <a:spcAft>
                <a:spcPts val="0"/>
              </a:spcAft>
              <a:buNone/>
            </a:pPr>
            <a:r>
              <a:t/>
            </a:r>
            <a:endParaRPr sz="1800">
              <a:solidFill>
                <a:schemeClr val="dk2"/>
              </a:solidFill>
            </a:endParaRPr>
          </a:p>
          <a:p>
            <a:pPr indent="0" lvl="0" marL="0" rtl="0">
              <a:spcBef>
                <a:spcPts val="0"/>
              </a:spcBef>
              <a:spcAft>
                <a:spcPts val="0"/>
              </a:spcAft>
              <a:buNone/>
            </a:pPr>
            <a:r>
              <a:t/>
            </a:r>
            <a:endParaRPr sz="1800">
              <a:solidFill>
                <a:schemeClr val="dk2"/>
              </a:solidFill>
            </a:endParaRPr>
          </a:p>
          <a:p>
            <a:pPr indent="0" lvl="0" marL="0" rtl="0">
              <a:spcBef>
                <a:spcPts val="0"/>
              </a:spcBef>
              <a:spcAft>
                <a:spcPts val="0"/>
              </a:spcAft>
              <a:buNone/>
            </a:pPr>
            <a:r>
              <a:t/>
            </a:r>
            <a:endParaRPr sz="1800">
              <a:solidFill>
                <a:schemeClr val="dk2"/>
              </a:solidFill>
            </a:endParaRPr>
          </a:p>
          <a:p>
            <a:pPr indent="-342900" lvl="0" marL="457200" rtl="0">
              <a:spcBef>
                <a:spcPts val="0"/>
              </a:spcBef>
              <a:spcAft>
                <a:spcPts val="0"/>
              </a:spcAft>
              <a:buClr>
                <a:schemeClr val="dk2"/>
              </a:buClr>
              <a:buSzPts val="1800"/>
              <a:buChar char="○"/>
            </a:pPr>
            <a:r>
              <a:rPr lang="en" sz="1800">
                <a:solidFill>
                  <a:schemeClr val="dk2"/>
                </a:solidFill>
              </a:rPr>
              <a:t>Signal quantification: mean, median, threshold, etc.</a:t>
            </a:r>
            <a:endParaRPr sz="1800">
              <a:solidFill>
                <a:schemeClr val="dk2"/>
              </a:solidFill>
            </a:endParaRPr>
          </a:p>
          <a:p>
            <a:pPr indent="0" lvl="0" marL="0" rtl="0">
              <a:spcBef>
                <a:spcPts val="0"/>
              </a:spcBef>
              <a:spcAft>
                <a:spcPts val="0"/>
              </a:spcAft>
              <a:buNone/>
            </a:pPr>
            <a:r>
              <a:t/>
            </a:r>
            <a:endParaRPr sz="1800">
              <a:solidFill>
                <a:schemeClr val="dk2"/>
              </a:solidFill>
            </a:endParaRPr>
          </a:p>
          <a:p>
            <a:pPr indent="0" lvl="0" marL="0" rtl="0">
              <a:spcBef>
                <a:spcPts val="0"/>
              </a:spcBef>
              <a:spcAft>
                <a:spcPts val="0"/>
              </a:spcAft>
              <a:buNone/>
            </a:pPr>
            <a:r>
              <a:t/>
            </a:r>
            <a:endParaRPr sz="1800">
              <a:solidFill>
                <a:schemeClr val="dk2"/>
              </a:solidFill>
            </a:endParaRPr>
          </a:p>
          <a:p>
            <a:pPr indent="0" lvl="0" marL="0" rtl="0">
              <a:spcBef>
                <a:spcPts val="0"/>
              </a:spcBef>
              <a:spcAft>
                <a:spcPts val="0"/>
              </a:spcAft>
              <a:buNone/>
            </a:pPr>
            <a:r>
              <a:t/>
            </a:r>
            <a:endParaRPr sz="1800">
              <a:solidFill>
                <a:schemeClr val="dk2"/>
              </a:solidFill>
            </a:endParaRPr>
          </a:p>
          <a:p>
            <a:pPr indent="-342900" lvl="0" marL="457200" rtl="0">
              <a:spcBef>
                <a:spcPts val="0"/>
              </a:spcBef>
              <a:spcAft>
                <a:spcPts val="0"/>
              </a:spcAft>
              <a:buClr>
                <a:schemeClr val="dk2"/>
              </a:buClr>
              <a:buSzPts val="1800"/>
              <a:buChar char="○"/>
            </a:pPr>
            <a:r>
              <a:rPr lang="en" sz="1800">
                <a:solidFill>
                  <a:schemeClr val="dk2"/>
                </a:solidFill>
              </a:rPr>
              <a:t>Local background</a:t>
            </a:r>
            <a:endParaRPr sz="1800">
              <a:solidFill>
                <a:schemeClr val="dk2"/>
              </a:solidFill>
            </a:endParaRPr>
          </a:p>
          <a:p>
            <a:pPr indent="-342900" lvl="0" marL="457200" rtl="0">
              <a:spcBef>
                <a:spcPts val="0"/>
              </a:spcBef>
              <a:spcAft>
                <a:spcPts val="0"/>
              </a:spcAft>
              <a:buClr>
                <a:schemeClr val="dk2"/>
              </a:buClr>
              <a:buSzPts val="1800"/>
              <a:buChar char="○"/>
            </a:pPr>
            <a:r>
              <a:rPr lang="en" sz="1800">
                <a:solidFill>
                  <a:schemeClr val="dk2"/>
                </a:solidFill>
              </a:rPr>
              <a:t>Manual spot flagging</a:t>
            </a:r>
            <a:endParaRPr sz="1800">
              <a:solidFill>
                <a:schemeClr val="dk2"/>
              </a:solidFill>
            </a:endParaRPr>
          </a:p>
          <a:p>
            <a:pPr indent="-342900" lvl="0" marL="457200" rtl="0">
              <a:spcBef>
                <a:spcPts val="0"/>
              </a:spcBef>
              <a:spcAft>
                <a:spcPts val="0"/>
              </a:spcAft>
              <a:buClr>
                <a:schemeClr val="dk2"/>
              </a:buClr>
              <a:buSzPts val="1800"/>
              <a:buChar char="○"/>
            </a:pPr>
            <a:r>
              <a:rPr lang="en" sz="1800">
                <a:solidFill>
                  <a:schemeClr val="dk2"/>
                </a:solidFill>
              </a:rPr>
              <a:t>Export signals to tabular file</a:t>
            </a:r>
            <a:endParaRPr>
              <a:solidFill>
                <a:schemeClr val="dk2"/>
              </a:solidFill>
            </a:endParaRPr>
          </a:p>
        </p:txBody>
      </p:sp>
      <p:pic>
        <p:nvPicPr>
          <p:cNvPr descr="spot.jpg" id="276" name="Shape 276"/>
          <p:cNvPicPr preferRelativeResize="0"/>
          <p:nvPr/>
        </p:nvPicPr>
        <p:blipFill>
          <a:blip r:embed="rId3">
            <a:alphaModFix/>
          </a:blip>
          <a:stretch>
            <a:fillRect/>
          </a:stretch>
        </p:blipFill>
        <p:spPr>
          <a:xfrm>
            <a:off x="3804975" y="2941725"/>
            <a:ext cx="1752600" cy="1066800"/>
          </a:xfrm>
          <a:prstGeom prst="rect">
            <a:avLst/>
          </a:prstGeom>
          <a:noFill/>
          <a:ln>
            <a:noFill/>
          </a:ln>
        </p:spPr>
      </p:pic>
      <p:sp>
        <p:nvSpPr>
          <p:cNvPr id="277" name="Shape 277"/>
          <p:cNvSpPr txBox="1"/>
          <p:nvPr/>
        </p:nvSpPr>
        <p:spPr>
          <a:xfrm>
            <a:off x="5808025" y="3381025"/>
            <a:ext cx="3213000" cy="1389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2"/>
                </a:solidFill>
              </a:rPr>
              <a:t>Image analysis software (selection)</a:t>
            </a:r>
            <a:endParaRPr>
              <a:solidFill>
                <a:schemeClr val="dk2"/>
              </a:solidFill>
            </a:endParaRPr>
          </a:p>
          <a:p>
            <a:pPr indent="-317500" lvl="0" marL="457200" rtl="0">
              <a:spcBef>
                <a:spcPts val="0"/>
              </a:spcBef>
              <a:spcAft>
                <a:spcPts val="0"/>
              </a:spcAft>
              <a:buClr>
                <a:schemeClr val="dk2"/>
              </a:buClr>
              <a:buSzPts val="1400"/>
              <a:buChar char="○"/>
            </a:pPr>
            <a:r>
              <a:rPr lang="en">
                <a:solidFill>
                  <a:schemeClr val="dk2"/>
                </a:solidFill>
              </a:rPr>
              <a:t>ScanAlyze </a:t>
            </a:r>
            <a:endParaRPr>
              <a:solidFill>
                <a:schemeClr val="dk2"/>
              </a:solidFill>
            </a:endParaRPr>
          </a:p>
          <a:p>
            <a:pPr indent="-317500" lvl="0" marL="457200" rtl="0">
              <a:spcBef>
                <a:spcPts val="0"/>
              </a:spcBef>
              <a:spcAft>
                <a:spcPts val="0"/>
              </a:spcAft>
              <a:buClr>
                <a:schemeClr val="dk2"/>
              </a:buClr>
              <a:buSzPts val="1400"/>
              <a:buChar char="○"/>
            </a:pPr>
            <a:r>
              <a:rPr lang="en">
                <a:solidFill>
                  <a:schemeClr val="dk2"/>
                </a:solidFill>
              </a:rPr>
              <a:t>TIGR SpotFinder</a:t>
            </a:r>
            <a:endParaRPr>
              <a:solidFill>
                <a:schemeClr val="dk2"/>
              </a:solidFill>
            </a:endParaRPr>
          </a:p>
        </p:txBody>
      </p:sp>
      <p:pic>
        <p:nvPicPr>
          <p:cNvPr descr="grid.jpg" id="278" name="Shape 278"/>
          <p:cNvPicPr preferRelativeResize="0"/>
          <p:nvPr/>
        </p:nvPicPr>
        <p:blipFill>
          <a:blip r:embed="rId4">
            <a:alphaModFix/>
          </a:blip>
          <a:stretch>
            <a:fillRect/>
          </a:stretch>
        </p:blipFill>
        <p:spPr>
          <a:xfrm>
            <a:off x="3981450" y="1528800"/>
            <a:ext cx="1236125" cy="10191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Shape 283"/>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t>Background Correction</a:t>
            </a:r>
            <a:endParaRPr sz="2400"/>
          </a:p>
        </p:txBody>
      </p:sp>
      <p:sp>
        <p:nvSpPr>
          <p:cNvPr id="284" name="Shape 28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85" name="Shape 285"/>
          <p:cNvSpPr txBox="1"/>
          <p:nvPr/>
        </p:nvSpPr>
        <p:spPr>
          <a:xfrm>
            <a:off x="457200" y="838200"/>
            <a:ext cx="8816100" cy="30000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Clr>
                <a:schemeClr val="dk2"/>
              </a:buClr>
              <a:buSzPts val="1800"/>
              <a:buChar char="○"/>
            </a:pPr>
            <a:r>
              <a:rPr lang="en" sz="1800">
                <a:solidFill>
                  <a:schemeClr val="dk2"/>
                </a:solidFill>
              </a:rPr>
              <a:t>Filtering (optional)</a:t>
            </a:r>
            <a:endParaRPr sz="1800">
              <a:solidFill>
                <a:schemeClr val="dk2"/>
              </a:solidFill>
            </a:endParaRPr>
          </a:p>
          <a:p>
            <a:pPr indent="-330200" lvl="1" marL="914400" rtl="0">
              <a:spcBef>
                <a:spcPts val="0"/>
              </a:spcBef>
              <a:spcAft>
                <a:spcPts val="0"/>
              </a:spcAft>
              <a:buClr>
                <a:schemeClr val="dk2"/>
              </a:buClr>
              <a:buSzPts val="1600"/>
              <a:buAutoNum type="alphaLcPeriod"/>
            </a:pPr>
            <a:r>
              <a:rPr lang="en" sz="1600">
                <a:solidFill>
                  <a:schemeClr val="dk2"/>
                </a:solidFill>
              </a:rPr>
              <a:t>Intensities below detection limit</a:t>
            </a:r>
            <a:endParaRPr sz="1600">
              <a:solidFill>
                <a:schemeClr val="dk2"/>
              </a:solidFill>
            </a:endParaRPr>
          </a:p>
          <a:p>
            <a:pPr indent="-330200" lvl="1" marL="914400" rtl="0">
              <a:spcBef>
                <a:spcPts val="0"/>
              </a:spcBef>
              <a:spcAft>
                <a:spcPts val="0"/>
              </a:spcAft>
              <a:buClr>
                <a:schemeClr val="dk2"/>
              </a:buClr>
              <a:buSzPts val="1600"/>
              <a:buAutoNum type="alphaLcPeriod"/>
            </a:pPr>
            <a:r>
              <a:rPr lang="en" sz="1600">
                <a:solidFill>
                  <a:schemeClr val="dk2"/>
                </a:solidFill>
              </a:rPr>
              <a:t>Negative intensities</a:t>
            </a:r>
            <a:endParaRPr sz="1600">
              <a:solidFill>
                <a:schemeClr val="dk2"/>
              </a:solidFill>
            </a:endParaRPr>
          </a:p>
          <a:p>
            <a:pPr indent="-330200" lvl="1" marL="914400" rtl="0">
              <a:spcBef>
                <a:spcPts val="0"/>
              </a:spcBef>
              <a:spcAft>
                <a:spcPts val="0"/>
              </a:spcAft>
              <a:buClr>
                <a:schemeClr val="dk2"/>
              </a:buClr>
              <a:buSzPts val="1600"/>
              <a:buAutoNum type="alphaLcPeriod"/>
            </a:pPr>
            <a:r>
              <a:rPr lang="en" sz="1600">
                <a:solidFill>
                  <a:schemeClr val="dk2"/>
                </a:solidFill>
              </a:rPr>
              <a:t>Spacial quality issues</a:t>
            </a:r>
            <a:endParaRPr sz="1600">
              <a:solidFill>
                <a:schemeClr val="dk2"/>
              </a:solidFill>
            </a:endParaRPr>
          </a:p>
          <a:p>
            <a:pPr indent="-342900" lvl="0" marL="457200" rtl="0">
              <a:spcBef>
                <a:spcPts val="1000"/>
              </a:spcBef>
              <a:spcAft>
                <a:spcPts val="0"/>
              </a:spcAft>
              <a:buClr>
                <a:schemeClr val="dk2"/>
              </a:buClr>
              <a:buSzPts val="1800"/>
              <a:buChar char="○"/>
            </a:pPr>
            <a:r>
              <a:rPr lang="en" sz="1800">
                <a:solidFill>
                  <a:schemeClr val="dk2"/>
                </a:solidFill>
              </a:rPr>
              <a:t>Background (BG) correction</a:t>
            </a:r>
            <a:endParaRPr sz="1800">
              <a:solidFill>
                <a:schemeClr val="dk2"/>
              </a:solidFill>
            </a:endParaRPr>
          </a:p>
          <a:p>
            <a:pPr indent="-330200" lvl="1" marL="914400" rtl="0">
              <a:spcBef>
                <a:spcPts val="0"/>
              </a:spcBef>
              <a:spcAft>
                <a:spcPts val="0"/>
              </a:spcAft>
              <a:buClr>
                <a:schemeClr val="dk2"/>
              </a:buClr>
              <a:buSzPts val="1600"/>
              <a:buAutoNum type="alphaLcPeriod"/>
            </a:pPr>
            <a:r>
              <a:rPr lang="en" sz="1600">
                <a:solidFill>
                  <a:schemeClr val="dk2"/>
                </a:solidFill>
              </a:rPr>
              <a:t>BG consists of non-specific hybridization and background fluorescence</a:t>
            </a:r>
            <a:endParaRPr sz="1600">
              <a:solidFill>
                <a:schemeClr val="dk2"/>
              </a:solidFill>
            </a:endParaRPr>
          </a:p>
          <a:p>
            <a:pPr indent="-330200" lvl="1" marL="914400" rtl="0">
              <a:spcBef>
                <a:spcPts val="0"/>
              </a:spcBef>
              <a:spcAft>
                <a:spcPts val="0"/>
              </a:spcAft>
              <a:buClr>
                <a:schemeClr val="dk2"/>
              </a:buClr>
              <a:buSzPts val="1600"/>
              <a:buAutoNum type="alphaLcPeriod"/>
            </a:pPr>
            <a:r>
              <a:rPr lang="en" sz="1600">
                <a:solidFill>
                  <a:schemeClr val="dk2"/>
                </a:solidFill>
              </a:rPr>
              <a:t>If BG is higher than signal: (1) remove values, (2) set signal to lowest measured intensity, (3) many other approaches</a:t>
            </a:r>
            <a:endParaRPr sz="1600">
              <a:solidFill>
                <a:schemeClr val="dk2"/>
              </a:solidFill>
            </a:endParaRPr>
          </a:p>
          <a:p>
            <a:pPr indent="-342900" lvl="1" marL="914400" rtl="0">
              <a:spcBef>
                <a:spcPts val="1000"/>
              </a:spcBef>
              <a:spcAft>
                <a:spcPts val="0"/>
              </a:spcAft>
              <a:buClr>
                <a:schemeClr val="dk2"/>
              </a:buClr>
              <a:buSzPts val="1800"/>
              <a:buAutoNum type="alphaLcPeriod"/>
            </a:pPr>
            <a:r>
              <a:rPr lang="en" sz="1800">
                <a:solidFill>
                  <a:schemeClr val="dk2"/>
                </a:solidFill>
              </a:rPr>
              <a:t>BG subtraction</a:t>
            </a:r>
            <a:endParaRPr sz="1800">
              <a:solidFill>
                <a:schemeClr val="dk2"/>
              </a:solidFill>
            </a:endParaRPr>
          </a:p>
          <a:p>
            <a:pPr indent="-330200" lvl="2" marL="1371600" rtl="0">
              <a:spcBef>
                <a:spcPts val="0"/>
              </a:spcBef>
              <a:spcAft>
                <a:spcPts val="0"/>
              </a:spcAft>
              <a:buClr>
                <a:schemeClr val="dk2"/>
              </a:buClr>
              <a:buSzPts val="1600"/>
              <a:buAutoNum type="romanLcPeriod"/>
            </a:pPr>
            <a:r>
              <a:rPr lang="en" sz="1600">
                <a:solidFill>
                  <a:schemeClr val="dk2"/>
                </a:solidFill>
              </a:rPr>
              <a:t>Local background</a:t>
            </a:r>
            <a:endParaRPr sz="1600">
              <a:solidFill>
                <a:schemeClr val="dk2"/>
              </a:solidFill>
            </a:endParaRPr>
          </a:p>
          <a:p>
            <a:pPr indent="-330200" lvl="2" marL="1371600" rtl="0">
              <a:spcBef>
                <a:spcPts val="0"/>
              </a:spcBef>
              <a:spcAft>
                <a:spcPts val="0"/>
              </a:spcAft>
              <a:buClr>
                <a:schemeClr val="dk2"/>
              </a:buClr>
              <a:buSzPts val="1600"/>
              <a:buAutoNum type="romanLcPeriod"/>
            </a:pPr>
            <a:r>
              <a:rPr lang="en" sz="1600">
                <a:solidFill>
                  <a:schemeClr val="dk2"/>
                </a:solidFill>
              </a:rPr>
              <a:t>Global background</a:t>
            </a:r>
            <a:endParaRPr sz="1600">
              <a:solidFill>
                <a:schemeClr val="dk2"/>
              </a:solidFill>
            </a:endParaRPr>
          </a:p>
          <a:p>
            <a:pPr indent="-330200" lvl="2" marL="1371600" rtl="0">
              <a:spcBef>
                <a:spcPts val="0"/>
              </a:spcBef>
              <a:spcAft>
                <a:spcPts val="0"/>
              </a:spcAft>
              <a:buClr>
                <a:schemeClr val="dk2"/>
              </a:buClr>
              <a:buSzPts val="1600"/>
              <a:buAutoNum type="romanLcPeriod"/>
            </a:pPr>
            <a:r>
              <a:rPr lang="en" sz="1600">
                <a:solidFill>
                  <a:schemeClr val="dk2"/>
                </a:solidFill>
              </a:rPr>
              <a:t>No background subtraction</a:t>
            </a:r>
            <a:endParaRPr sz="1600">
              <a:solidFill>
                <a:schemeClr val="dk2"/>
              </a:solidFill>
            </a:endParaRPr>
          </a:p>
          <a:p>
            <a:pPr indent="0" lvl="0" marL="914400" rtl="0">
              <a:spcBef>
                <a:spcPts val="1000"/>
              </a:spcBef>
              <a:spcAft>
                <a:spcPts val="0"/>
              </a:spcAft>
              <a:buNone/>
            </a:pPr>
            <a:r>
              <a:rPr lang="en" sz="1600">
                <a:solidFill>
                  <a:schemeClr val="dk2"/>
                </a:solidFill>
              </a:rPr>
              <a:t>Background subtraction can cause ratio inflation, therefore background corrected intensities below threshold are often set to threshold or similar value.</a:t>
            </a:r>
            <a:endParaRPr sz="1600">
              <a:solidFill>
                <a:schemeClr val="dk2"/>
              </a:solidFill>
            </a:endParaRPr>
          </a:p>
          <a:p>
            <a:pPr indent="0" lvl="0" marL="0" rtl="0">
              <a:spcBef>
                <a:spcPts val="0"/>
              </a:spcBef>
              <a:spcAft>
                <a:spcPts val="0"/>
              </a:spcAft>
              <a:buNone/>
            </a:pPr>
            <a:r>
              <a:t/>
            </a:r>
            <a:endParaRPr>
              <a:solidFill>
                <a:schemeClr val="dk2"/>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Shape 290"/>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t>Normalization</a:t>
            </a:r>
            <a:endParaRPr sz="2400"/>
          </a:p>
        </p:txBody>
      </p:sp>
      <p:sp>
        <p:nvSpPr>
          <p:cNvPr id="291" name="Shape 29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92" name="Shape 292"/>
          <p:cNvSpPr txBox="1"/>
          <p:nvPr/>
        </p:nvSpPr>
        <p:spPr>
          <a:xfrm>
            <a:off x="381000" y="685800"/>
            <a:ext cx="8385000" cy="3000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800">
                <a:solidFill>
                  <a:schemeClr val="dk2"/>
                </a:solidFill>
              </a:rPr>
              <a:t>Normalization is the process of balancing the intensities of the channels to account for variations in labeling and hybridization efficiencies. To achieve this, various adjustment strategies are used to force the distribution of all ratios to have a median (mean) of 1 or the log</a:t>
            </a:r>
            <a:r>
              <a:rPr baseline="-25000" lang="en" sz="1800">
                <a:solidFill>
                  <a:schemeClr val="dk2"/>
                </a:solidFill>
              </a:rPr>
              <a:t>2</a:t>
            </a:r>
            <a:r>
              <a:rPr lang="en" sz="1800">
                <a:solidFill>
                  <a:schemeClr val="dk2"/>
                </a:solidFill>
              </a:rPr>
              <a:t>-ratios to have a median (mean) of 0.</a:t>
            </a:r>
            <a:endParaRPr sz="1800">
              <a:solidFill>
                <a:schemeClr val="dk2"/>
              </a:solidFill>
            </a:endParaRPr>
          </a:p>
          <a:p>
            <a:pPr indent="0" lvl="0" marL="0" rtl="0" algn="just">
              <a:spcBef>
                <a:spcPts val="0"/>
              </a:spcBef>
              <a:spcAft>
                <a:spcPts val="0"/>
              </a:spcAft>
              <a:buNone/>
            </a:pPr>
            <a:r>
              <a:t/>
            </a:r>
            <a:endParaRPr sz="1800">
              <a:solidFill>
                <a:schemeClr val="dk2"/>
              </a:solidFill>
            </a:endParaRPr>
          </a:p>
          <a:p>
            <a:pPr indent="0" lvl="0" marL="0" rtl="0" algn="just">
              <a:spcBef>
                <a:spcPts val="0"/>
              </a:spcBef>
              <a:spcAft>
                <a:spcPts val="0"/>
              </a:spcAft>
              <a:buNone/>
            </a:pPr>
            <a:r>
              <a:t/>
            </a:r>
            <a:endParaRPr>
              <a:solidFill>
                <a:schemeClr val="dk2"/>
              </a:solidFill>
            </a:endParaRPr>
          </a:p>
        </p:txBody>
      </p:sp>
      <p:pic>
        <p:nvPicPr>
          <p:cNvPr descr="norm.jpg" id="293" name="Shape 293"/>
          <p:cNvPicPr preferRelativeResize="0"/>
          <p:nvPr/>
        </p:nvPicPr>
        <p:blipFill rotWithShape="1">
          <a:blip r:embed="rId3">
            <a:alphaModFix/>
          </a:blip>
          <a:srcRect b="3641" l="1242" r="2408" t="4858"/>
          <a:stretch/>
        </p:blipFill>
        <p:spPr>
          <a:xfrm>
            <a:off x="2047350" y="2072075"/>
            <a:ext cx="4368925" cy="28851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pic>
        <p:nvPicPr>
          <p:cNvPr descr="fig1.jpg" id="298" name="Shape 298"/>
          <p:cNvPicPr preferRelativeResize="0"/>
          <p:nvPr/>
        </p:nvPicPr>
        <p:blipFill rotWithShape="1">
          <a:blip r:embed="rId3">
            <a:alphaModFix/>
          </a:blip>
          <a:srcRect b="1946" l="0" r="2267" t="3553"/>
          <a:stretch/>
        </p:blipFill>
        <p:spPr>
          <a:xfrm>
            <a:off x="1118225" y="560525"/>
            <a:ext cx="6878971" cy="3325675"/>
          </a:xfrm>
          <a:prstGeom prst="rect">
            <a:avLst/>
          </a:prstGeom>
          <a:noFill/>
          <a:ln>
            <a:noFill/>
          </a:ln>
        </p:spPr>
      </p:pic>
      <p:sp>
        <p:nvSpPr>
          <p:cNvPr id="299" name="Shape 299"/>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t>Log Transformation</a:t>
            </a:r>
            <a:endParaRPr sz="2400"/>
          </a:p>
        </p:txBody>
      </p:sp>
      <p:sp>
        <p:nvSpPr>
          <p:cNvPr id="300" name="Shape 30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01" name="Shape 301"/>
          <p:cNvSpPr txBox="1"/>
          <p:nvPr/>
        </p:nvSpPr>
        <p:spPr>
          <a:xfrm>
            <a:off x="1066800" y="3810000"/>
            <a:ext cx="8385000" cy="189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sz="1600">
                <a:solidFill>
                  <a:schemeClr val="dk2"/>
                </a:solidFill>
              </a:rPr>
              <a:t>Reasons for working with log-transformed intensities and ratios</a:t>
            </a:r>
            <a:endParaRPr sz="1600">
              <a:solidFill>
                <a:schemeClr val="dk2"/>
              </a:solidFill>
            </a:endParaRPr>
          </a:p>
          <a:p>
            <a:pPr indent="-330200" lvl="0" marL="457200" rtl="0" algn="just">
              <a:lnSpc>
                <a:spcPct val="115000"/>
              </a:lnSpc>
              <a:spcBef>
                <a:spcPts val="0"/>
              </a:spcBef>
              <a:spcAft>
                <a:spcPts val="0"/>
              </a:spcAft>
              <a:buClr>
                <a:schemeClr val="dk2"/>
              </a:buClr>
              <a:buSzPts val="1600"/>
              <a:buAutoNum type="arabicPeriod"/>
            </a:pPr>
            <a:r>
              <a:rPr lang="en" sz="1600">
                <a:solidFill>
                  <a:schemeClr val="dk2"/>
                </a:solidFill>
              </a:rPr>
              <a:t>spreads features more evenly across intensity range</a:t>
            </a:r>
            <a:endParaRPr sz="1600">
              <a:solidFill>
                <a:schemeClr val="dk2"/>
              </a:solidFill>
            </a:endParaRPr>
          </a:p>
          <a:p>
            <a:pPr indent="-330200" lvl="0" marL="457200" rtl="0" algn="just">
              <a:lnSpc>
                <a:spcPct val="115000"/>
              </a:lnSpc>
              <a:spcBef>
                <a:spcPts val="0"/>
              </a:spcBef>
              <a:spcAft>
                <a:spcPts val="0"/>
              </a:spcAft>
              <a:buClr>
                <a:schemeClr val="dk2"/>
              </a:buClr>
              <a:buSzPts val="1600"/>
              <a:buAutoNum type="arabicPeriod"/>
            </a:pPr>
            <a:r>
              <a:rPr lang="en" sz="1600">
                <a:solidFill>
                  <a:schemeClr val="dk2"/>
                </a:solidFill>
              </a:rPr>
              <a:t>makes variability more constant across intensity range</a:t>
            </a:r>
            <a:endParaRPr sz="1600">
              <a:solidFill>
                <a:schemeClr val="dk2"/>
              </a:solidFill>
            </a:endParaRPr>
          </a:p>
          <a:p>
            <a:pPr indent="-330200" lvl="0" marL="457200" rtl="0" algn="just">
              <a:lnSpc>
                <a:spcPct val="115000"/>
              </a:lnSpc>
              <a:spcBef>
                <a:spcPts val="0"/>
              </a:spcBef>
              <a:spcAft>
                <a:spcPts val="0"/>
              </a:spcAft>
              <a:buClr>
                <a:schemeClr val="dk2"/>
              </a:buClr>
              <a:buSzPts val="1600"/>
              <a:buAutoNum type="arabicPeriod"/>
            </a:pPr>
            <a:r>
              <a:rPr lang="en" sz="1600">
                <a:solidFill>
                  <a:schemeClr val="dk2"/>
                </a:solidFill>
              </a:rPr>
              <a:t>results close to normal distribution of intensities and experimental errors</a:t>
            </a:r>
            <a:endParaRPr sz="1600">
              <a:solidFill>
                <a:schemeClr val="dk2"/>
              </a:solidFill>
            </a:endParaRPr>
          </a:p>
          <a:p>
            <a:pPr indent="0" lvl="0" marL="0" rtl="0" algn="just">
              <a:spcBef>
                <a:spcPts val="0"/>
              </a:spcBef>
              <a:spcAft>
                <a:spcPts val="0"/>
              </a:spcAft>
              <a:buNone/>
            </a:pPr>
            <a:r>
              <a:t/>
            </a:r>
            <a:endParaRPr sz="1800">
              <a:solidFill>
                <a:schemeClr val="dk2"/>
              </a:solidFill>
            </a:endParaRPr>
          </a:p>
          <a:p>
            <a:pPr indent="0" lvl="0" marL="0" rtl="0" algn="just">
              <a:spcBef>
                <a:spcPts val="0"/>
              </a:spcBef>
              <a:spcAft>
                <a:spcPts val="0"/>
              </a:spcAft>
              <a:buNone/>
            </a:pPr>
            <a:r>
              <a:t/>
            </a:r>
            <a:endParaRPr sz="1800">
              <a:solidFill>
                <a:schemeClr val="dk2"/>
              </a:solidFill>
            </a:endParaRPr>
          </a:p>
          <a:p>
            <a:pPr indent="0" lvl="0" marL="0" rtl="0" algn="just">
              <a:spcBef>
                <a:spcPts val="0"/>
              </a:spcBef>
              <a:spcAft>
                <a:spcPts val="0"/>
              </a:spcAft>
              <a:buNone/>
            </a:pPr>
            <a:r>
              <a:t/>
            </a:r>
            <a:endParaRPr>
              <a:solidFill>
                <a:schemeClr val="dk2"/>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Shape 306"/>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t>Log Transformation: Histograms</a:t>
            </a:r>
            <a:endParaRPr sz="2400"/>
          </a:p>
        </p:txBody>
      </p:sp>
      <p:sp>
        <p:nvSpPr>
          <p:cNvPr id="307" name="Shape 30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descr="fig3.jpg" id="308" name="Shape 308"/>
          <p:cNvPicPr preferRelativeResize="0"/>
          <p:nvPr/>
        </p:nvPicPr>
        <p:blipFill>
          <a:blip r:embed="rId3">
            <a:alphaModFix/>
          </a:blip>
          <a:stretch>
            <a:fillRect/>
          </a:stretch>
        </p:blipFill>
        <p:spPr>
          <a:xfrm>
            <a:off x="1168700" y="1108375"/>
            <a:ext cx="6736750" cy="33683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Shape 313"/>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t>Normalization If Large Fraction of Genes IS DE</a:t>
            </a:r>
            <a:endParaRPr sz="2400"/>
          </a:p>
        </p:txBody>
      </p:sp>
      <p:sp>
        <p:nvSpPr>
          <p:cNvPr id="314" name="Shape 3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15" name="Shape 315"/>
          <p:cNvSpPr txBox="1"/>
          <p:nvPr/>
        </p:nvSpPr>
        <p:spPr>
          <a:xfrm>
            <a:off x="457200" y="1143000"/>
            <a:ext cx="7793400" cy="3000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2A528F"/>
                </a:solidFill>
              </a:rPr>
              <a:t>Minimize normalization requirements (dynamic range limits)</a:t>
            </a:r>
            <a:endParaRPr sz="1800">
              <a:solidFill>
                <a:srgbClr val="2A528F"/>
              </a:solidFill>
            </a:endParaRPr>
          </a:p>
          <a:p>
            <a:pPr indent="-342900" lvl="1" marL="914400" rtl="0">
              <a:spcBef>
                <a:spcPts val="0"/>
              </a:spcBef>
              <a:spcAft>
                <a:spcPts val="0"/>
              </a:spcAft>
              <a:buClr>
                <a:schemeClr val="dk2"/>
              </a:buClr>
              <a:buSzPts val="1800"/>
              <a:buChar char="○"/>
            </a:pPr>
            <a:r>
              <a:rPr lang="en" sz="1800">
                <a:solidFill>
                  <a:schemeClr val="dk2"/>
                </a:solidFill>
              </a:rPr>
              <a:t>Pre-scanning: hybridize equal amounts of label</a:t>
            </a:r>
            <a:endParaRPr sz="1800">
              <a:solidFill>
                <a:schemeClr val="dk2"/>
              </a:solidFill>
            </a:endParaRPr>
          </a:p>
          <a:p>
            <a:pPr indent="-342900" lvl="1" marL="914400" rtl="0">
              <a:spcBef>
                <a:spcPts val="0"/>
              </a:spcBef>
              <a:spcAft>
                <a:spcPts val="0"/>
              </a:spcAft>
              <a:buClr>
                <a:schemeClr val="dk2"/>
              </a:buClr>
              <a:buSzPts val="1800"/>
              <a:buChar char="○"/>
            </a:pPr>
            <a:r>
              <a:rPr lang="en" sz="1800">
                <a:solidFill>
                  <a:schemeClr val="dk2"/>
                </a:solidFill>
              </a:rPr>
              <a:t>During scanning: balance average intensities through laser power and PMP adjustments</a:t>
            </a:r>
            <a:endParaRPr sz="1800">
              <a:solidFill>
                <a:schemeClr val="dk2"/>
              </a:solidFill>
            </a:endParaRPr>
          </a:p>
          <a:p>
            <a:pPr indent="0" lvl="0" marL="0" rtl="0">
              <a:spcBef>
                <a:spcPts val="1000"/>
              </a:spcBef>
              <a:spcAft>
                <a:spcPts val="0"/>
              </a:spcAft>
              <a:buNone/>
            </a:pPr>
            <a:r>
              <a:rPr lang="en" sz="1800">
                <a:solidFill>
                  <a:srgbClr val="2A528F"/>
                </a:solidFill>
              </a:rPr>
              <a:t>Normalization if large fraction of genes </a:t>
            </a:r>
            <a:r>
              <a:rPr lang="en" sz="1800">
                <a:solidFill>
                  <a:srgbClr val="CC0000"/>
                </a:solidFill>
              </a:rPr>
              <a:t>is differentially expressed (DE)</a:t>
            </a:r>
            <a:endParaRPr sz="1800">
              <a:solidFill>
                <a:srgbClr val="CC0000"/>
              </a:solidFill>
            </a:endParaRPr>
          </a:p>
          <a:p>
            <a:pPr indent="-342900" lvl="1" marL="914400" rtl="0">
              <a:spcBef>
                <a:spcPts val="0"/>
              </a:spcBef>
              <a:spcAft>
                <a:spcPts val="0"/>
              </a:spcAft>
              <a:buClr>
                <a:schemeClr val="dk2"/>
              </a:buClr>
              <a:buSzPts val="1800"/>
              <a:buChar char="○"/>
            </a:pPr>
            <a:r>
              <a:rPr lang="en" sz="1800">
                <a:solidFill>
                  <a:schemeClr val="dk2"/>
                </a:solidFill>
              </a:rPr>
              <a:t>Spike-in controls</a:t>
            </a:r>
            <a:endParaRPr sz="1800">
              <a:solidFill>
                <a:schemeClr val="dk2"/>
              </a:solidFill>
            </a:endParaRPr>
          </a:p>
          <a:p>
            <a:pPr indent="-342900" lvl="1" marL="914400" rtl="0">
              <a:spcBef>
                <a:spcPts val="0"/>
              </a:spcBef>
              <a:spcAft>
                <a:spcPts val="0"/>
              </a:spcAft>
              <a:buClr>
                <a:schemeClr val="dk2"/>
              </a:buClr>
              <a:buSzPts val="1800"/>
              <a:buChar char="○"/>
            </a:pPr>
            <a:r>
              <a:rPr lang="en" sz="1800">
                <a:solidFill>
                  <a:schemeClr val="dk2"/>
                </a:solidFill>
              </a:rPr>
              <a:t>Housekeeping controls</a:t>
            </a:r>
            <a:endParaRPr sz="1800">
              <a:solidFill>
                <a:schemeClr val="dk2"/>
              </a:solidFill>
            </a:endParaRPr>
          </a:p>
          <a:p>
            <a:pPr indent="-342900" lvl="1" marL="914400" rtl="0">
              <a:spcBef>
                <a:spcPts val="0"/>
              </a:spcBef>
              <a:spcAft>
                <a:spcPts val="0"/>
              </a:spcAft>
              <a:buClr>
                <a:schemeClr val="dk2"/>
              </a:buClr>
              <a:buSzPts val="1800"/>
              <a:buChar char="○"/>
            </a:pPr>
            <a:r>
              <a:rPr lang="en" sz="1800">
                <a:solidFill>
                  <a:schemeClr val="dk2"/>
                </a:solidFill>
              </a:rPr>
              <a:t>Determine constant feature set</a:t>
            </a:r>
            <a:endParaRPr sz="1800">
              <a:solidFill>
                <a:schemeClr val="dk2"/>
              </a:solidFill>
            </a:endParaRPr>
          </a:p>
          <a:p>
            <a:pPr indent="0" lvl="0" marL="0" rtl="0">
              <a:spcBef>
                <a:spcPts val="1000"/>
              </a:spcBef>
              <a:spcAft>
                <a:spcPts val="0"/>
              </a:spcAft>
              <a:buNone/>
            </a:pPr>
            <a:r>
              <a:rPr lang="en" sz="1800">
                <a:solidFill>
                  <a:srgbClr val="2A528F"/>
                </a:solidFill>
              </a:rPr>
              <a:t>Note: f</a:t>
            </a:r>
            <a:r>
              <a:rPr lang="en" sz="1800">
                <a:solidFill>
                  <a:srgbClr val="2A528F"/>
                </a:solidFill>
              </a:rPr>
              <a:t>or the following (more common) normalization methods the assumption is that most genes are not DE</a:t>
            </a:r>
            <a:r>
              <a:rPr lang="en" sz="1800">
                <a:solidFill>
                  <a:srgbClr val="2A528F"/>
                </a:solidFill>
              </a:rPr>
              <a:t>!</a:t>
            </a:r>
            <a:endParaRPr sz="1800">
              <a:solidFill>
                <a:srgbClr val="2A528F"/>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Shape 320"/>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t>Global Within-Array Normalization of Dual Color Arrays</a:t>
            </a:r>
            <a:endParaRPr sz="2400"/>
          </a:p>
        </p:txBody>
      </p:sp>
      <p:sp>
        <p:nvSpPr>
          <p:cNvPr id="321" name="Shape 3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22" name="Shape 322"/>
          <p:cNvSpPr txBox="1"/>
          <p:nvPr/>
        </p:nvSpPr>
        <p:spPr>
          <a:xfrm>
            <a:off x="220925" y="609600"/>
            <a:ext cx="8719800" cy="3000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2F5B9D"/>
                </a:solidFill>
              </a:rPr>
              <a:t>Normalization Factor (simplest approach)</a:t>
            </a:r>
            <a:endParaRPr sz="1800">
              <a:solidFill>
                <a:srgbClr val="2F5B9D"/>
              </a:solidFill>
            </a:endParaRPr>
          </a:p>
          <a:p>
            <a:pPr indent="-330200" lvl="0" marL="914400" rtl="0">
              <a:spcBef>
                <a:spcPts val="0"/>
              </a:spcBef>
              <a:spcAft>
                <a:spcPts val="0"/>
              </a:spcAft>
              <a:buClr>
                <a:srgbClr val="2F5B9D"/>
              </a:buClr>
              <a:buSzPts val="1600"/>
              <a:buChar char="○"/>
            </a:pPr>
            <a:r>
              <a:rPr i="1" lang="en" sz="1600">
                <a:solidFill>
                  <a:schemeClr val="dk2"/>
                </a:solidFill>
              </a:rPr>
              <a:t>Ch1</a:t>
            </a:r>
            <a:r>
              <a:rPr lang="en" sz="1600">
                <a:solidFill>
                  <a:schemeClr val="dk2"/>
                </a:solidFill>
              </a:rPr>
              <a:t> normalized = </a:t>
            </a:r>
            <a:r>
              <a:rPr i="1" lang="en" sz="1600">
                <a:solidFill>
                  <a:schemeClr val="dk2"/>
                </a:solidFill>
              </a:rPr>
              <a:t>Ch1 ∗ mean(Ch2)/mean(Ch1)</a:t>
            </a:r>
            <a:r>
              <a:rPr lang="en" sz="1600">
                <a:solidFill>
                  <a:schemeClr val="dk2"/>
                </a:solidFill>
              </a:rPr>
              <a:t>→ treats channels differently</a:t>
            </a:r>
            <a:endParaRPr sz="1800">
              <a:solidFill>
                <a:schemeClr val="dk2"/>
              </a:solidFill>
            </a:endParaRPr>
          </a:p>
          <a:p>
            <a:pPr indent="0" lvl="0" marL="0" rtl="0">
              <a:spcBef>
                <a:spcPts val="1000"/>
              </a:spcBef>
              <a:spcAft>
                <a:spcPts val="0"/>
              </a:spcAft>
              <a:buNone/>
            </a:pPr>
            <a:r>
              <a:rPr lang="en" sz="1800">
                <a:solidFill>
                  <a:srgbClr val="2F5B9D"/>
                </a:solidFill>
              </a:rPr>
              <a:t>Linear Regression</a:t>
            </a:r>
            <a:endParaRPr sz="1800">
              <a:solidFill>
                <a:srgbClr val="2F5B9D"/>
              </a:solidFill>
            </a:endParaRPr>
          </a:p>
          <a:p>
            <a:pPr indent="-330200" lvl="1" marL="914400" rtl="0">
              <a:spcBef>
                <a:spcPts val="0"/>
              </a:spcBef>
              <a:spcAft>
                <a:spcPts val="0"/>
              </a:spcAft>
              <a:buClr>
                <a:srgbClr val="2A528F"/>
              </a:buClr>
              <a:buSzPts val="1600"/>
              <a:buChar char="○"/>
            </a:pPr>
            <a:r>
              <a:rPr lang="en" sz="1600">
                <a:solidFill>
                  <a:schemeClr val="dk2"/>
                </a:solidFill>
              </a:rPr>
              <a:t>Fit of </a:t>
            </a:r>
            <a:r>
              <a:rPr i="1" lang="en" sz="1600">
                <a:solidFill>
                  <a:schemeClr val="dk2"/>
                </a:solidFill>
              </a:rPr>
              <a:t>log2(Ch2)</a:t>
            </a:r>
            <a:r>
              <a:rPr lang="en" sz="1600">
                <a:solidFill>
                  <a:schemeClr val="dk2"/>
                </a:solidFill>
              </a:rPr>
              <a:t> against </a:t>
            </a:r>
            <a:r>
              <a:rPr i="1" lang="en" sz="1600">
                <a:solidFill>
                  <a:schemeClr val="dk2"/>
                </a:solidFill>
              </a:rPr>
              <a:t>log2(Ch1)</a:t>
            </a:r>
            <a:endParaRPr i="1" sz="1600">
              <a:solidFill>
                <a:schemeClr val="dk2"/>
              </a:solidFill>
            </a:endParaRPr>
          </a:p>
          <a:p>
            <a:pPr indent="0" lvl="0" marL="914400" rtl="0">
              <a:spcBef>
                <a:spcPts val="0"/>
              </a:spcBef>
              <a:spcAft>
                <a:spcPts val="0"/>
              </a:spcAft>
              <a:buNone/>
            </a:pPr>
            <a:r>
              <a:rPr lang="en" sz="1600">
                <a:solidFill>
                  <a:schemeClr val="dk2"/>
                </a:solidFill>
              </a:rPr>
              <a:t>⇒ adjust </a:t>
            </a:r>
            <a:r>
              <a:rPr i="1" lang="en" sz="1600">
                <a:solidFill>
                  <a:schemeClr val="dk2"/>
                </a:solidFill>
              </a:rPr>
              <a:t>Ch1</a:t>
            </a:r>
            <a:r>
              <a:rPr lang="en" sz="1600">
                <a:solidFill>
                  <a:schemeClr val="dk2"/>
                </a:solidFill>
              </a:rPr>
              <a:t> with fitted values. →treats channels differently</a:t>
            </a:r>
            <a:endParaRPr sz="1600">
              <a:solidFill>
                <a:schemeClr val="dk2"/>
              </a:solidFill>
            </a:endParaRPr>
          </a:p>
          <a:p>
            <a:pPr indent="-330200" lvl="1" marL="914400" rtl="0">
              <a:spcBef>
                <a:spcPts val="0"/>
              </a:spcBef>
              <a:spcAft>
                <a:spcPts val="0"/>
              </a:spcAft>
              <a:buClr>
                <a:srgbClr val="2A528F"/>
              </a:buClr>
              <a:buSzPts val="1600"/>
              <a:buChar char="○"/>
            </a:pPr>
            <a:r>
              <a:rPr lang="en" sz="1600">
                <a:solidFill>
                  <a:schemeClr val="dk2"/>
                </a:solidFill>
              </a:rPr>
              <a:t>Fit of </a:t>
            </a:r>
            <a:r>
              <a:rPr i="1" lang="en" sz="1600">
                <a:solidFill>
                  <a:schemeClr val="dk2"/>
                </a:solidFill>
              </a:rPr>
              <a:t>log2(ratios)</a:t>
            </a:r>
            <a:r>
              <a:rPr lang="en" sz="1600">
                <a:solidFill>
                  <a:schemeClr val="dk2"/>
                </a:solidFill>
              </a:rPr>
              <a:t> against averaged </a:t>
            </a:r>
            <a:r>
              <a:rPr i="1" lang="en" sz="1600">
                <a:solidFill>
                  <a:schemeClr val="dk2"/>
                </a:solidFill>
              </a:rPr>
              <a:t>log2(int)</a:t>
            </a:r>
            <a:endParaRPr i="1" sz="1600">
              <a:solidFill>
                <a:schemeClr val="dk2"/>
              </a:solidFill>
            </a:endParaRPr>
          </a:p>
          <a:p>
            <a:pPr indent="0" lvl="0" marL="914400" rtl="0">
              <a:spcBef>
                <a:spcPts val="0"/>
              </a:spcBef>
              <a:spcAft>
                <a:spcPts val="0"/>
              </a:spcAft>
              <a:buNone/>
            </a:pPr>
            <a:r>
              <a:rPr lang="en" sz="1600">
                <a:solidFill>
                  <a:schemeClr val="dk2"/>
                </a:solidFill>
              </a:rPr>
              <a:t>⇒ subtract fitted value from raw log ratios. → treats channels equally</a:t>
            </a:r>
            <a:endParaRPr sz="1600">
              <a:solidFill>
                <a:schemeClr val="dk2"/>
              </a:solidFill>
            </a:endParaRPr>
          </a:p>
          <a:p>
            <a:pPr indent="0" lvl="0" marL="0" rtl="0">
              <a:spcBef>
                <a:spcPts val="1000"/>
              </a:spcBef>
              <a:spcAft>
                <a:spcPts val="0"/>
              </a:spcAft>
              <a:buNone/>
            </a:pPr>
            <a:r>
              <a:rPr lang="en" sz="1800">
                <a:solidFill>
                  <a:srgbClr val="2F5B9D"/>
                </a:solidFill>
              </a:rPr>
              <a:t>Loess Regression (locally weighted polynomial regression)</a:t>
            </a:r>
            <a:endParaRPr sz="1800">
              <a:solidFill>
                <a:srgbClr val="2F5B9D"/>
              </a:solidFill>
            </a:endParaRPr>
          </a:p>
          <a:p>
            <a:pPr indent="-330200" lvl="0" marL="914400" rtl="0">
              <a:spcBef>
                <a:spcPts val="0"/>
              </a:spcBef>
              <a:spcAft>
                <a:spcPts val="0"/>
              </a:spcAft>
              <a:buClr>
                <a:srgbClr val="2F5B9D"/>
              </a:buClr>
              <a:buSzPts val="1600"/>
              <a:buChar char="○"/>
            </a:pPr>
            <a:r>
              <a:rPr lang="en" sz="1600">
                <a:solidFill>
                  <a:schemeClr val="dk2"/>
                </a:solidFill>
              </a:rPr>
              <a:t>Most commonly used method for dual color microarrays.</a:t>
            </a:r>
            <a:endParaRPr sz="1600">
              <a:solidFill>
                <a:schemeClr val="dk2"/>
              </a:solidFill>
            </a:endParaRPr>
          </a:p>
          <a:p>
            <a:pPr indent="-330200" lvl="0" marL="914400" rtl="0">
              <a:spcBef>
                <a:spcPts val="0"/>
              </a:spcBef>
              <a:spcAft>
                <a:spcPts val="0"/>
              </a:spcAft>
              <a:buClr>
                <a:srgbClr val="2F5B9D"/>
              </a:buClr>
              <a:buSzPts val="1600"/>
              <a:buChar char="○"/>
            </a:pPr>
            <a:r>
              <a:rPr lang="en" sz="1600">
                <a:solidFill>
                  <a:schemeClr val="dk2"/>
                </a:solidFill>
              </a:rPr>
              <a:t>A non-linear regression fit of </a:t>
            </a:r>
            <a:r>
              <a:rPr i="1" lang="en" sz="1600">
                <a:solidFill>
                  <a:schemeClr val="dk2"/>
                </a:solidFill>
              </a:rPr>
              <a:t>log2(ratios)</a:t>
            </a:r>
            <a:r>
              <a:rPr lang="en" sz="1600">
                <a:solidFill>
                  <a:schemeClr val="dk2"/>
                </a:solidFill>
              </a:rPr>
              <a:t> against averaged </a:t>
            </a:r>
            <a:r>
              <a:rPr i="1" lang="en" sz="1600">
                <a:solidFill>
                  <a:schemeClr val="dk2"/>
                </a:solidFill>
              </a:rPr>
              <a:t>log2(int)</a:t>
            </a:r>
            <a:r>
              <a:rPr lang="en" sz="1600">
                <a:solidFill>
                  <a:schemeClr val="dk2"/>
                </a:solidFill>
              </a:rPr>
              <a:t> is performed, which joins local regressions with overlapping windows to a smooth curve.</a:t>
            </a:r>
            <a:endParaRPr sz="1600">
              <a:solidFill>
                <a:schemeClr val="dk2"/>
              </a:solidFill>
            </a:endParaRPr>
          </a:p>
          <a:p>
            <a:pPr indent="0" lvl="0" marL="914400" rtl="0">
              <a:spcBef>
                <a:spcPts val="0"/>
              </a:spcBef>
              <a:spcAft>
                <a:spcPts val="0"/>
              </a:spcAft>
              <a:buNone/>
            </a:pPr>
            <a:r>
              <a:rPr lang="en" sz="1600">
                <a:solidFill>
                  <a:schemeClr val="dk2"/>
                </a:solidFill>
              </a:rPr>
              <a:t>⇒ subtract fitted Loess values from raw </a:t>
            </a:r>
            <a:r>
              <a:rPr i="1" lang="en" sz="1600">
                <a:solidFill>
                  <a:schemeClr val="dk2"/>
                </a:solidFill>
              </a:rPr>
              <a:t>log2(ratios)</a:t>
            </a:r>
            <a:r>
              <a:rPr lang="en" sz="1600">
                <a:solidFill>
                  <a:schemeClr val="dk2"/>
                </a:solidFill>
              </a:rPr>
              <a:t>. → treats channels equally</a:t>
            </a:r>
            <a:endParaRPr sz="1600">
              <a:solidFill>
                <a:schemeClr val="dk2"/>
              </a:solidFill>
            </a:endParaRPr>
          </a:p>
          <a:p>
            <a:pPr indent="0" lvl="0" marL="0" rtl="0">
              <a:spcBef>
                <a:spcPts val="1000"/>
              </a:spcBef>
              <a:spcAft>
                <a:spcPts val="0"/>
              </a:spcAft>
              <a:buNone/>
            </a:pPr>
            <a:r>
              <a:rPr lang="en" sz="1800">
                <a:solidFill>
                  <a:srgbClr val="2F5B9D"/>
                </a:solidFill>
              </a:rPr>
              <a:t>Spatial Within-Array Normalization</a:t>
            </a:r>
            <a:endParaRPr sz="1800">
              <a:solidFill>
                <a:srgbClr val="2F5B9D"/>
              </a:solidFill>
            </a:endParaRPr>
          </a:p>
          <a:p>
            <a:pPr indent="-330200" lvl="0" marL="914400" rtl="0">
              <a:spcBef>
                <a:spcPts val="0"/>
              </a:spcBef>
              <a:spcAft>
                <a:spcPts val="0"/>
              </a:spcAft>
              <a:buClr>
                <a:srgbClr val="2F5B9D"/>
              </a:buClr>
              <a:buSzPts val="1600"/>
              <a:buChar char="○"/>
            </a:pPr>
            <a:r>
              <a:rPr lang="en" sz="1600">
                <a:solidFill>
                  <a:schemeClr val="dk2"/>
                </a:solidFill>
              </a:rPr>
              <a:t>All of the above methods can be used to correct for spatial bias on the microarray, such as print tip blocks.</a:t>
            </a:r>
            <a:endParaRPr sz="1600">
              <a:solidFill>
                <a:schemeClr val="dk2"/>
              </a:solidFill>
            </a:endParaRPr>
          </a:p>
          <a:p>
            <a:pPr indent="0" lvl="0" marL="457200" rtl="0">
              <a:spcBef>
                <a:spcPts val="0"/>
              </a:spcBef>
              <a:spcAft>
                <a:spcPts val="0"/>
              </a:spcAft>
              <a:buNone/>
            </a:pPr>
            <a:r>
              <a:t/>
            </a:r>
            <a:endParaRPr>
              <a:solidFill>
                <a:schemeClr val="dk2"/>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Shape 327"/>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t>MA Plots</a:t>
            </a:r>
            <a:endParaRPr sz="2400"/>
          </a:p>
        </p:txBody>
      </p:sp>
      <p:sp>
        <p:nvSpPr>
          <p:cNvPr id="328" name="Shape 3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descr="fig2.jpg" id="329" name="Shape 329"/>
          <p:cNvPicPr preferRelativeResize="0"/>
          <p:nvPr/>
        </p:nvPicPr>
        <p:blipFill>
          <a:blip r:embed="rId3">
            <a:alphaModFix/>
          </a:blip>
          <a:stretch>
            <a:fillRect/>
          </a:stretch>
        </p:blipFill>
        <p:spPr>
          <a:xfrm>
            <a:off x="762000" y="838875"/>
            <a:ext cx="7275751" cy="363787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Shape 334"/>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t>Between-Array Normalization for Single Color Arrays</a:t>
            </a:r>
            <a:endParaRPr sz="2400"/>
          </a:p>
        </p:txBody>
      </p:sp>
      <p:sp>
        <p:nvSpPr>
          <p:cNvPr id="335" name="Shape 3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36" name="Shape 336"/>
          <p:cNvSpPr txBox="1"/>
          <p:nvPr/>
        </p:nvSpPr>
        <p:spPr>
          <a:xfrm>
            <a:off x="241650" y="533400"/>
            <a:ext cx="8779200" cy="3000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2A528F"/>
                </a:solidFill>
              </a:rPr>
              <a:t>Scaling</a:t>
            </a:r>
            <a:endParaRPr sz="1800">
              <a:solidFill>
                <a:srgbClr val="2A528F"/>
              </a:solidFill>
            </a:endParaRPr>
          </a:p>
          <a:p>
            <a:pPr indent="-330200" lvl="0" marL="914400" rtl="0">
              <a:spcBef>
                <a:spcPts val="0"/>
              </a:spcBef>
              <a:spcAft>
                <a:spcPts val="0"/>
              </a:spcAft>
              <a:buClr>
                <a:srgbClr val="2F5B9D"/>
              </a:buClr>
              <a:buSzPts val="1600"/>
              <a:buChar char="○"/>
            </a:pPr>
            <a:r>
              <a:rPr lang="en" sz="1600">
                <a:solidFill>
                  <a:schemeClr val="dk2"/>
                </a:solidFill>
              </a:rPr>
              <a:t>Operation:</a:t>
            </a:r>
            <a:r>
              <a:rPr i="1" lang="en" sz="1600">
                <a:solidFill>
                  <a:schemeClr val="dk2"/>
                </a:solidFill>
              </a:rPr>
              <a:t> log2(int)− mean log2(int)</a:t>
            </a:r>
            <a:endParaRPr i="1" sz="1600">
              <a:solidFill>
                <a:schemeClr val="dk2"/>
              </a:solidFill>
            </a:endParaRPr>
          </a:p>
          <a:p>
            <a:pPr indent="-330200" lvl="0" marL="914400" rtl="0">
              <a:spcBef>
                <a:spcPts val="0"/>
              </a:spcBef>
              <a:spcAft>
                <a:spcPts val="0"/>
              </a:spcAft>
              <a:buClr>
                <a:srgbClr val="2F5B9D"/>
              </a:buClr>
              <a:buSzPts val="1600"/>
              <a:buChar char="○"/>
            </a:pPr>
            <a:r>
              <a:rPr lang="en" sz="1600">
                <a:solidFill>
                  <a:schemeClr val="dk2"/>
                </a:solidFill>
              </a:rPr>
              <a:t>Result:</a:t>
            </a:r>
            <a:r>
              <a:rPr i="1" lang="en" sz="1600">
                <a:solidFill>
                  <a:schemeClr val="dk2"/>
                </a:solidFill>
              </a:rPr>
              <a:t> mean = 0</a:t>
            </a:r>
            <a:endParaRPr sz="1600">
              <a:solidFill>
                <a:schemeClr val="dk2"/>
              </a:solidFill>
            </a:endParaRPr>
          </a:p>
          <a:p>
            <a:pPr indent="0" lvl="0" marL="0" rtl="0">
              <a:spcBef>
                <a:spcPts val="1000"/>
              </a:spcBef>
              <a:spcAft>
                <a:spcPts val="0"/>
              </a:spcAft>
              <a:buNone/>
            </a:pPr>
            <a:r>
              <a:rPr lang="en" sz="1800">
                <a:solidFill>
                  <a:srgbClr val="2A528F"/>
                </a:solidFill>
              </a:rPr>
              <a:t>Centering </a:t>
            </a:r>
            <a:endParaRPr sz="1800">
              <a:solidFill>
                <a:srgbClr val="2A528F"/>
              </a:solidFill>
            </a:endParaRPr>
          </a:p>
          <a:p>
            <a:pPr indent="-330200" lvl="0" marL="914400" rtl="0">
              <a:spcBef>
                <a:spcPts val="0"/>
              </a:spcBef>
              <a:spcAft>
                <a:spcPts val="0"/>
              </a:spcAft>
              <a:buClr>
                <a:srgbClr val="2F5B9D"/>
              </a:buClr>
              <a:buSzPts val="1600"/>
              <a:buChar char="○"/>
            </a:pPr>
            <a:r>
              <a:rPr lang="en" sz="1600">
                <a:solidFill>
                  <a:schemeClr val="dk2"/>
                </a:solidFill>
              </a:rPr>
              <a:t>Operation: Scaled values divided by standard deviation (STD).</a:t>
            </a:r>
            <a:endParaRPr sz="1600">
              <a:solidFill>
                <a:schemeClr val="dk2"/>
              </a:solidFill>
            </a:endParaRPr>
          </a:p>
          <a:p>
            <a:pPr indent="-330200" lvl="0" marL="914400" rtl="0">
              <a:spcBef>
                <a:spcPts val="0"/>
              </a:spcBef>
              <a:spcAft>
                <a:spcPts val="0"/>
              </a:spcAft>
              <a:buClr>
                <a:srgbClr val="2F5B9D"/>
              </a:buClr>
              <a:buSzPts val="1600"/>
              <a:buChar char="○"/>
            </a:pPr>
            <a:r>
              <a:rPr lang="en" sz="1600">
                <a:solidFill>
                  <a:schemeClr val="dk2"/>
                </a:solidFill>
              </a:rPr>
              <a:t>Result: mean = 0, STD = 1</a:t>
            </a:r>
            <a:endParaRPr i="1">
              <a:solidFill>
                <a:schemeClr val="dk2"/>
              </a:solidFill>
            </a:endParaRPr>
          </a:p>
          <a:p>
            <a:pPr indent="0" lvl="0" marL="0" rtl="0">
              <a:spcBef>
                <a:spcPts val="1000"/>
              </a:spcBef>
              <a:spcAft>
                <a:spcPts val="0"/>
              </a:spcAft>
              <a:buNone/>
            </a:pPr>
            <a:r>
              <a:rPr lang="en" sz="1800">
                <a:solidFill>
                  <a:srgbClr val="2A528F"/>
                </a:solidFill>
              </a:rPr>
              <a:t>Quantile (Distribution) Normalization</a:t>
            </a:r>
            <a:endParaRPr sz="1800">
              <a:solidFill>
                <a:schemeClr val="dk2"/>
              </a:solidFill>
            </a:endParaRPr>
          </a:p>
          <a:p>
            <a:pPr indent="-330200" lvl="0" marL="914400" rtl="0">
              <a:spcBef>
                <a:spcPts val="0"/>
              </a:spcBef>
              <a:spcAft>
                <a:spcPts val="0"/>
              </a:spcAft>
              <a:buClr>
                <a:srgbClr val="2F5B9D"/>
              </a:buClr>
              <a:buSzPts val="1600"/>
              <a:buChar char="○"/>
            </a:pPr>
            <a:r>
              <a:rPr lang="en" sz="1600">
                <a:solidFill>
                  <a:schemeClr val="dk2"/>
                </a:solidFill>
              </a:rPr>
              <a:t>Operations</a:t>
            </a:r>
            <a:endParaRPr sz="1600">
              <a:solidFill>
                <a:schemeClr val="dk2"/>
              </a:solidFill>
            </a:endParaRPr>
          </a:p>
          <a:p>
            <a:pPr indent="-317500" lvl="0" marL="1828800" rtl="0">
              <a:spcBef>
                <a:spcPts val="0"/>
              </a:spcBef>
              <a:spcAft>
                <a:spcPts val="0"/>
              </a:spcAft>
              <a:buClr>
                <a:srgbClr val="2F5B9D"/>
              </a:buClr>
              <a:buSzPts val="1400"/>
              <a:buAutoNum type="arabicParenBoth"/>
            </a:pPr>
            <a:r>
              <a:rPr lang="en">
                <a:solidFill>
                  <a:schemeClr val="dk2"/>
                </a:solidFill>
              </a:rPr>
              <a:t>Generate centered data.</a:t>
            </a:r>
            <a:endParaRPr>
              <a:solidFill>
                <a:schemeClr val="dk2"/>
              </a:solidFill>
            </a:endParaRPr>
          </a:p>
          <a:p>
            <a:pPr indent="-317500" lvl="0" marL="1828800" rtl="0">
              <a:spcBef>
                <a:spcPts val="0"/>
              </a:spcBef>
              <a:spcAft>
                <a:spcPts val="0"/>
              </a:spcAft>
              <a:buClr>
                <a:srgbClr val="2F5B9D"/>
              </a:buClr>
              <a:buSzPts val="1400"/>
              <a:buAutoNum type="arabicParenBoth"/>
            </a:pPr>
            <a:r>
              <a:rPr lang="en">
                <a:solidFill>
                  <a:schemeClr val="dk2"/>
                </a:solidFill>
              </a:rPr>
              <a:t>Sort each array by intensities.</a:t>
            </a:r>
            <a:endParaRPr>
              <a:solidFill>
                <a:schemeClr val="dk2"/>
              </a:solidFill>
            </a:endParaRPr>
          </a:p>
          <a:p>
            <a:pPr indent="-317500" lvl="0" marL="1828800" rtl="0">
              <a:spcBef>
                <a:spcPts val="0"/>
              </a:spcBef>
              <a:spcAft>
                <a:spcPts val="0"/>
              </a:spcAft>
              <a:buClr>
                <a:srgbClr val="2F5B9D"/>
              </a:buClr>
              <a:buSzPts val="1400"/>
              <a:buAutoNum type="arabicParenBoth"/>
            </a:pPr>
            <a:r>
              <a:rPr lang="en">
                <a:solidFill>
                  <a:schemeClr val="dk2"/>
                </a:solidFill>
              </a:rPr>
              <a:t>Calculate row mean for sorted values across arrays.</a:t>
            </a:r>
            <a:endParaRPr>
              <a:solidFill>
                <a:schemeClr val="dk2"/>
              </a:solidFill>
            </a:endParaRPr>
          </a:p>
          <a:p>
            <a:pPr indent="-317500" lvl="0" marL="1828800" rtl="0">
              <a:spcBef>
                <a:spcPts val="0"/>
              </a:spcBef>
              <a:spcAft>
                <a:spcPts val="0"/>
              </a:spcAft>
              <a:buClr>
                <a:srgbClr val="2F5B9D"/>
              </a:buClr>
              <a:buSzPts val="1400"/>
              <a:buAutoNum type="arabicParenBoth"/>
            </a:pPr>
            <a:r>
              <a:rPr lang="en">
                <a:solidFill>
                  <a:schemeClr val="dk2"/>
                </a:solidFill>
              </a:rPr>
              <a:t>Replace sorted array intensities by corresponding row mean.</a:t>
            </a:r>
            <a:endParaRPr>
              <a:solidFill>
                <a:schemeClr val="dk2"/>
              </a:solidFill>
            </a:endParaRPr>
          </a:p>
          <a:p>
            <a:pPr indent="-317500" lvl="0" marL="1828800" rtl="0">
              <a:spcBef>
                <a:spcPts val="0"/>
              </a:spcBef>
              <a:spcAft>
                <a:spcPts val="0"/>
              </a:spcAft>
              <a:buClr>
                <a:srgbClr val="2F5B9D"/>
              </a:buClr>
              <a:buSzPts val="1400"/>
              <a:buAutoNum type="arabicParenBoth"/>
            </a:pPr>
            <a:r>
              <a:rPr lang="en">
                <a:solidFill>
                  <a:schemeClr val="dk2"/>
                </a:solidFill>
              </a:rPr>
              <a:t>Sort data back to original order.</a:t>
            </a:r>
            <a:endParaRPr>
              <a:solidFill>
                <a:schemeClr val="dk2"/>
              </a:solidFill>
            </a:endParaRPr>
          </a:p>
          <a:p>
            <a:pPr indent="-330200" lvl="0" marL="914400" rtl="0">
              <a:spcBef>
                <a:spcPts val="0"/>
              </a:spcBef>
              <a:spcAft>
                <a:spcPts val="0"/>
              </a:spcAft>
              <a:buClr>
                <a:srgbClr val="2F5B9D"/>
              </a:buClr>
              <a:buSzPts val="1600"/>
              <a:buChar char="○"/>
            </a:pPr>
            <a:r>
              <a:rPr lang="en" sz="1600">
                <a:solidFill>
                  <a:schemeClr val="dk2"/>
                </a:solidFill>
              </a:rPr>
              <a:t>Result: mean = 0, STD = 1, identical distribution between arrays</a:t>
            </a:r>
            <a:endParaRPr sz="1600">
              <a:solidFill>
                <a:schemeClr val="dk2"/>
              </a:solidFill>
            </a:endParaRPr>
          </a:p>
          <a:p>
            <a:pPr indent="-330200" lvl="0" marL="914400" rtl="0">
              <a:spcBef>
                <a:spcPts val="0"/>
              </a:spcBef>
              <a:spcAft>
                <a:spcPts val="0"/>
              </a:spcAft>
              <a:buClr>
                <a:srgbClr val="2F5B9D"/>
              </a:buClr>
              <a:buSzPts val="1600"/>
              <a:buChar char="○"/>
            </a:pPr>
            <a:r>
              <a:rPr lang="en" sz="1600">
                <a:solidFill>
                  <a:schemeClr val="dk2"/>
                </a:solidFill>
              </a:rPr>
              <a:t>Note: used by many normalization methods for Affymetrix GeneChips</a:t>
            </a:r>
            <a:endParaRPr sz="1600">
              <a:solidFill>
                <a:schemeClr val="dk2"/>
              </a:solidFill>
            </a:endParaRPr>
          </a:p>
          <a:p>
            <a:pPr indent="0" lvl="0" marL="0" rtl="0">
              <a:spcBef>
                <a:spcPts val="0"/>
              </a:spcBef>
              <a:spcAft>
                <a:spcPts val="0"/>
              </a:spcAft>
              <a:buNone/>
            </a:pPr>
            <a:r>
              <a:t/>
            </a:r>
            <a:endParaRPr sz="1600">
              <a:solidFill>
                <a:schemeClr val="dk2"/>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Shape 341"/>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t>Box Plots for Between-Array Normalization Steps</a:t>
            </a:r>
            <a:endParaRPr sz="2400"/>
          </a:p>
        </p:txBody>
      </p:sp>
      <p:sp>
        <p:nvSpPr>
          <p:cNvPr id="342" name="Shape 3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descr="fig4.jpg" id="343" name="Shape 343"/>
          <p:cNvPicPr preferRelativeResize="0"/>
          <p:nvPr/>
        </p:nvPicPr>
        <p:blipFill>
          <a:blip r:embed="rId3">
            <a:alphaModFix/>
          </a:blip>
          <a:stretch>
            <a:fillRect/>
          </a:stretch>
        </p:blipFill>
        <p:spPr>
          <a:xfrm>
            <a:off x="2305050" y="838100"/>
            <a:ext cx="3848201" cy="38482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t>Microarrays and RNA-Seq Are Comparative Techniques</a:t>
            </a:r>
            <a:endParaRPr sz="2400"/>
          </a:p>
        </p:txBody>
      </p:sp>
      <p:sp>
        <p:nvSpPr>
          <p:cNvPr id="79" name="Shape 7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80" name="Shape 80"/>
          <p:cNvSpPr txBox="1"/>
          <p:nvPr/>
        </p:nvSpPr>
        <p:spPr>
          <a:xfrm>
            <a:off x="3325150" y="3790850"/>
            <a:ext cx="1782900" cy="58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Microarrays</a:t>
            </a:r>
            <a:endParaRPr/>
          </a:p>
          <a:p>
            <a:pPr indent="0" lvl="0" marL="0" algn="ctr">
              <a:spcBef>
                <a:spcPts val="0"/>
              </a:spcBef>
              <a:spcAft>
                <a:spcPts val="0"/>
              </a:spcAft>
              <a:buNone/>
            </a:pPr>
            <a:r>
              <a:rPr lang="en"/>
              <a:t>or</a:t>
            </a:r>
            <a:endParaRPr/>
          </a:p>
          <a:p>
            <a:pPr indent="0" lvl="0" marL="0" algn="ctr">
              <a:spcBef>
                <a:spcPts val="0"/>
              </a:spcBef>
              <a:spcAft>
                <a:spcPts val="0"/>
              </a:spcAft>
              <a:buNone/>
            </a:pPr>
            <a:r>
              <a:rPr lang="en"/>
              <a:t>RNA-Seq</a:t>
            </a:r>
            <a:endParaRPr/>
          </a:p>
        </p:txBody>
      </p:sp>
      <p:pic>
        <p:nvPicPr>
          <p:cNvPr descr="schema.jpg" id="81" name="Shape 81"/>
          <p:cNvPicPr preferRelativeResize="0"/>
          <p:nvPr/>
        </p:nvPicPr>
        <p:blipFill rotWithShape="1">
          <a:blip r:embed="rId3">
            <a:alphaModFix/>
          </a:blip>
          <a:srcRect b="49933" l="1945" r="3169" t="1154"/>
          <a:stretch/>
        </p:blipFill>
        <p:spPr>
          <a:xfrm>
            <a:off x="2658875" y="1037550"/>
            <a:ext cx="3067725" cy="2309651"/>
          </a:xfrm>
          <a:prstGeom prst="rect">
            <a:avLst/>
          </a:prstGeom>
          <a:noFill/>
          <a:ln>
            <a:noFill/>
          </a:ln>
        </p:spPr>
      </p:pic>
      <p:cxnSp>
        <p:nvCxnSpPr>
          <p:cNvPr id="82" name="Shape 82"/>
          <p:cNvCxnSpPr/>
          <p:nvPr/>
        </p:nvCxnSpPr>
        <p:spPr>
          <a:xfrm flipH="1">
            <a:off x="4441312" y="3390925"/>
            <a:ext cx="590700" cy="441600"/>
          </a:xfrm>
          <a:prstGeom prst="straightConnector1">
            <a:avLst/>
          </a:prstGeom>
          <a:noFill/>
          <a:ln cap="flat" cmpd="sng" w="28575">
            <a:solidFill>
              <a:srgbClr val="000000"/>
            </a:solidFill>
            <a:prstDash val="solid"/>
            <a:round/>
            <a:headEnd len="med" w="med" type="none"/>
            <a:tailEnd len="med" w="med" type="stealth"/>
          </a:ln>
        </p:spPr>
      </p:cxnSp>
      <p:cxnSp>
        <p:nvCxnSpPr>
          <p:cNvPr id="83" name="Shape 83"/>
          <p:cNvCxnSpPr/>
          <p:nvPr/>
        </p:nvCxnSpPr>
        <p:spPr>
          <a:xfrm>
            <a:off x="3355612" y="3390925"/>
            <a:ext cx="590700" cy="441600"/>
          </a:xfrm>
          <a:prstGeom prst="straightConnector1">
            <a:avLst/>
          </a:prstGeom>
          <a:noFill/>
          <a:ln cap="flat" cmpd="sng" w="28575">
            <a:solidFill>
              <a:srgbClr val="000000"/>
            </a:solidFill>
            <a:prstDash val="solid"/>
            <a:round/>
            <a:headEnd len="med" w="med" type="none"/>
            <a:tailEnd len="med" w="med" type="stealth"/>
          </a:ln>
        </p:spPr>
      </p:cxn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Shape 348"/>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t>Analysis Methods for Affymetrix GeneChips</a:t>
            </a:r>
            <a:r>
              <a:rPr b="1" baseline="30000" lang="en" sz="2400"/>
              <a:t>Ⓡ</a:t>
            </a:r>
            <a:endParaRPr b="1" baseline="30000" sz="2400"/>
          </a:p>
        </p:txBody>
      </p:sp>
      <p:sp>
        <p:nvSpPr>
          <p:cNvPr id="349" name="Shape 3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aphicFrame>
        <p:nvGraphicFramePr>
          <p:cNvPr id="350" name="Shape 350"/>
          <p:cNvGraphicFramePr/>
          <p:nvPr/>
        </p:nvGraphicFramePr>
        <p:xfrm>
          <a:off x="573825" y="638875"/>
          <a:ext cx="3000000" cy="3000000"/>
        </p:xfrm>
        <a:graphic>
          <a:graphicData uri="http://schemas.openxmlformats.org/drawingml/2006/table">
            <a:tbl>
              <a:tblPr>
                <a:noFill/>
                <a:tableStyleId>{439B55A9-9C03-4AE4-B270-FD912587A77C}</a:tableStyleId>
              </a:tblPr>
              <a:tblGrid>
                <a:gridCol w="960425"/>
                <a:gridCol w="1587050"/>
                <a:gridCol w="1804625"/>
                <a:gridCol w="1665375"/>
                <a:gridCol w="1996100"/>
              </a:tblGrid>
              <a:tr h="341325">
                <a:tc>
                  <a:txBody>
                    <a:bodyPr>
                      <a:noAutofit/>
                    </a:bodyPr>
                    <a:lstStyle/>
                    <a:p>
                      <a:pPr indent="0" lvl="0" marL="0">
                        <a:spcBef>
                          <a:spcPts val="0"/>
                        </a:spcBef>
                        <a:spcAft>
                          <a:spcPts val="0"/>
                        </a:spcAft>
                        <a:buNone/>
                      </a:pPr>
                      <a:r>
                        <a:rPr b="1" lang="en" sz="1200"/>
                        <a:t>Method</a:t>
                      </a:r>
                      <a:endParaRPr b="1" sz="1200"/>
                    </a:p>
                  </a:txBody>
                  <a:tcPr marT="91425" marB="91425" marR="91425" marL="91425" anchor="ctr">
                    <a:lnL cap="flat" cmpd="sng" w="19050">
                      <a:solidFill>
                        <a:srgbClr val="9E9E9E">
                          <a:alpha val="0"/>
                        </a:srgbClr>
                      </a:solidFill>
                      <a:prstDash val="solid"/>
                      <a:round/>
                      <a:headEnd len="sm" w="sm" type="none"/>
                      <a:tailEnd len="sm" w="sm" type="none"/>
                    </a:lnL>
                    <a:lnR cap="flat" cmpd="sng" w="19050">
                      <a:solidFill>
                        <a:srgbClr val="9E9E9E">
                          <a:alpha val="0"/>
                        </a:srgbClr>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noAutofit/>
                    </a:bodyPr>
                    <a:lstStyle/>
                    <a:p>
                      <a:pPr indent="0" lvl="0" marL="0">
                        <a:spcBef>
                          <a:spcPts val="0"/>
                        </a:spcBef>
                        <a:spcAft>
                          <a:spcPts val="0"/>
                        </a:spcAft>
                        <a:buNone/>
                      </a:pPr>
                      <a:r>
                        <a:rPr b="1" lang="en" sz="1200"/>
                        <a:t>BG Adjustment</a:t>
                      </a:r>
                      <a:endParaRPr b="1" sz="1200"/>
                    </a:p>
                  </a:txBody>
                  <a:tcPr marT="91425" marB="91425" marR="91425" marL="91425" anchor="ctr">
                    <a:lnL cap="flat" cmpd="sng" w="19050">
                      <a:solidFill>
                        <a:srgbClr val="9E9E9E">
                          <a:alpha val="0"/>
                        </a:srgbClr>
                      </a:solidFill>
                      <a:prstDash val="solid"/>
                      <a:round/>
                      <a:headEnd len="sm" w="sm" type="none"/>
                      <a:tailEnd len="sm" w="sm" type="none"/>
                    </a:lnL>
                    <a:lnR cap="flat" cmpd="sng" w="19050">
                      <a:solidFill>
                        <a:srgbClr val="9E9E9E">
                          <a:alpha val="0"/>
                        </a:srgbClr>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noAutofit/>
                    </a:bodyPr>
                    <a:lstStyle/>
                    <a:p>
                      <a:pPr indent="0" lvl="0" marL="0">
                        <a:spcBef>
                          <a:spcPts val="0"/>
                        </a:spcBef>
                        <a:spcAft>
                          <a:spcPts val="0"/>
                        </a:spcAft>
                        <a:buNone/>
                      </a:pPr>
                      <a:r>
                        <a:rPr b="1" lang="en" sz="1200"/>
                        <a:t>Normalization</a:t>
                      </a:r>
                      <a:endParaRPr b="1" sz="1200"/>
                    </a:p>
                  </a:txBody>
                  <a:tcPr marT="91425" marB="91425" marR="91425" marL="91425" anchor="ctr">
                    <a:lnL cap="flat" cmpd="sng" w="19050">
                      <a:solidFill>
                        <a:srgbClr val="9E9E9E">
                          <a:alpha val="0"/>
                        </a:srgbClr>
                      </a:solidFill>
                      <a:prstDash val="solid"/>
                      <a:round/>
                      <a:headEnd len="sm" w="sm" type="none"/>
                      <a:tailEnd len="sm" w="sm" type="none"/>
                    </a:lnL>
                    <a:lnR cap="flat" cmpd="sng" w="19050">
                      <a:solidFill>
                        <a:srgbClr val="9E9E9E">
                          <a:alpha val="0"/>
                        </a:srgbClr>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noAutofit/>
                    </a:bodyPr>
                    <a:lstStyle/>
                    <a:p>
                      <a:pPr indent="0" lvl="0" marL="0">
                        <a:spcBef>
                          <a:spcPts val="0"/>
                        </a:spcBef>
                        <a:spcAft>
                          <a:spcPts val="0"/>
                        </a:spcAft>
                        <a:buNone/>
                      </a:pPr>
                      <a:r>
                        <a:rPr b="1" lang="en" sz="1200"/>
                        <a:t>MM Correction</a:t>
                      </a:r>
                      <a:endParaRPr b="1" sz="1200"/>
                    </a:p>
                  </a:txBody>
                  <a:tcPr marT="91425" marB="91425" marR="91425" marL="91425" anchor="ctr">
                    <a:lnL cap="flat" cmpd="sng" w="19050">
                      <a:solidFill>
                        <a:srgbClr val="9E9E9E">
                          <a:alpha val="0"/>
                        </a:srgbClr>
                      </a:solidFill>
                      <a:prstDash val="solid"/>
                      <a:round/>
                      <a:headEnd len="sm" w="sm" type="none"/>
                      <a:tailEnd len="sm" w="sm" type="none"/>
                    </a:lnL>
                    <a:lnR cap="flat" cmpd="sng" w="19050">
                      <a:solidFill>
                        <a:srgbClr val="9E9E9E">
                          <a:alpha val="0"/>
                        </a:srgbClr>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noAutofit/>
                    </a:bodyPr>
                    <a:lstStyle/>
                    <a:p>
                      <a:pPr indent="0" lvl="0" marL="0">
                        <a:spcBef>
                          <a:spcPts val="0"/>
                        </a:spcBef>
                        <a:spcAft>
                          <a:spcPts val="0"/>
                        </a:spcAft>
                        <a:buNone/>
                      </a:pPr>
                      <a:r>
                        <a:rPr b="1" lang="en" sz="1200"/>
                        <a:t>Probeset Summary</a:t>
                      </a:r>
                      <a:endParaRPr b="1" sz="1200"/>
                    </a:p>
                  </a:txBody>
                  <a:tcPr marT="91425" marB="91425" marR="91425" marL="91425" anchor="ctr">
                    <a:lnL cap="flat" cmpd="sng" w="19050">
                      <a:solidFill>
                        <a:srgbClr val="9E9E9E">
                          <a:alpha val="0"/>
                        </a:srgbClr>
                      </a:solidFill>
                      <a:prstDash val="solid"/>
                      <a:round/>
                      <a:headEnd len="sm" w="sm" type="none"/>
                      <a:tailEnd len="sm" w="sm" type="none"/>
                    </a:lnL>
                    <a:lnR cap="flat" cmpd="sng" w="19050">
                      <a:solidFill>
                        <a:srgbClr val="9E9E9E">
                          <a:alpha val="0"/>
                        </a:srgbClr>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271150">
                <a:tc>
                  <a:txBody>
                    <a:bodyPr>
                      <a:noAutofit/>
                    </a:bodyPr>
                    <a:lstStyle/>
                    <a:p>
                      <a:pPr indent="0" lvl="0" marL="0">
                        <a:spcBef>
                          <a:spcPts val="0"/>
                        </a:spcBef>
                        <a:spcAft>
                          <a:spcPts val="0"/>
                        </a:spcAft>
                        <a:buNone/>
                      </a:pPr>
                      <a:r>
                        <a:rPr lang="en" sz="1200"/>
                        <a:t>MAS5</a:t>
                      </a:r>
                      <a:endParaRPr sz="1200"/>
                    </a:p>
                  </a:txBody>
                  <a:tcPr marT="91425" marB="91425" marR="91425" marL="91425" anchor="ctr">
                    <a:lnL cap="flat" cmpd="sng" w="19050">
                      <a:solidFill>
                        <a:srgbClr val="9E9E9E">
                          <a:alpha val="0"/>
                        </a:srgbClr>
                      </a:solidFill>
                      <a:prstDash val="solid"/>
                      <a:round/>
                      <a:headEnd len="sm" w="sm" type="none"/>
                      <a:tailEnd len="sm" w="sm" type="none"/>
                    </a:lnL>
                    <a:lnR cap="flat" cmpd="sng" w="19050">
                      <a:solidFill>
                        <a:srgbClr val="9E9E9E">
                          <a:alpha val="0"/>
                        </a:srgbClr>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alpha val="0"/>
                        </a:srgbClr>
                      </a:solidFill>
                      <a:prstDash val="solid"/>
                      <a:round/>
                      <a:headEnd len="sm" w="sm" type="none"/>
                      <a:tailEnd len="sm" w="sm" type="none"/>
                    </a:lnB>
                  </a:tcPr>
                </a:tc>
                <a:tc>
                  <a:txBody>
                    <a:bodyPr>
                      <a:noAutofit/>
                    </a:bodyPr>
                    <a:lstStyle/>
                    <a:p>
                      <a:pPr indent="0" lvl="0" marL="0">
                        <a:spcBef>
                          <a:spcPts val="0"/>
                        </a:spcBef>
                        <a:spcAft>
                          <a:spcPts val="0"/>
                        </a:spcAft>
                        <a:buNone/>
                      </a:pPr>
                      <a:r>
                        <a:rPr lang="en" sz="1200"/>
                        <a:t>regional adjustment</a:t>
                      </a:r>
                      <a:endParaRPr sz="1200"/>
                    </a:p>
                  </a:txBody>
                  <a:tcPr marT="91425" marB="91425" marR="91425" marL="91425" anchor="ctr">
                    <a:lnL cap="flat" cmpd="sng" w="19050">
                      <a:solidFill>
                        <a:srgbClr val="9E9E9E">
                          <a:alpha val="0"/>
                        </a:srgbClr>
                      </a:solidFill>
                      <a:prstDash val="solid"/>
                      <a:round/>
                      <a:headEnd len="sm" w="sm" type="none"/>
                      <a:tailEnd len="sm" w="sm" type="none"/>
                    </a:lnL>
                    <a:lnR cap="flat" cmpd="sng" w="19050">
                      <a:solidFill>
                        <a:srgbClr val="9E9E9E">
                          <a:alpha val="0"/>
                        </a:srgbClr>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alpha val="0"/>
                        </a:srgbClr>
                      </a:solidFill>
                      <a:prstDash val="solid"/>
                      <a:round/>
                      <a:headEnd len="sm" w="sm" type="none"/>
                      <a:tailEnd len="sm" w="sm" type="none"/>
                    </a:lnB>
                  </a:tcPr>
                </a:tc>
                <a:tc>
                  <a:txBody>
                    <a:bodyPr>
                      <a:noAutofit/>
                    </a:bodyPr>
                    <a:lstStyle/>
                    <a:p>
                      <a:pPr indent="0" lvl="0" marL="0">
                        <a:spcBef>
                          <a:spcPts val="0"/>
                        </a:spcBef>
                        <a:spcAft>
                          <a:spcPts val="0"/>
                        </a:spcAft>
                        <a:buNone/>
                      </a:pPr>
                      <a:r>
                        <a:rPr lang="en" sz="1200"/>
                        <a:t>scaling by constant</a:t>
                      </a:r>
                      <a:endParaRPr sz="1200"/>
                    </a:p>
                  </a:txBody>
                  <a:tcPr marT="91425" marB="91425" marR="91425" marL="91425" anchor="ctr">
                    <a:lnL cap="flat" cmpd="sng" w="19050">
                      <a:solidFill>
                        <a:srgbClr val="9E9E9E">
                          <a:alpha val="0"/>
                        </a:srgbClr>
                      </a:solidFill>
                      <a:prstDash val="solid"/>
                      <a:round/>
                      <a:headEnd len="sm" w="sm" type="none"/>
                      <a:tailEnd len="sm" w="sm" type="none"/>
                    </a:lnL>
                    <a:lnR cap="flat" cmpd="sng" w="19050">
                      <a:solidFill>
                        <a:srgbClr val="9E9E9E">
                          <a:alpha val="0"/>
                        </a:srgbClr>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alpha val="0"/>
                        </a:srgbClr>
                      </a:solidFill>
                      <a:prstDash val="solid"/>
                      <a:round/>
                      <a:headEnd len="sm" w="sm" type="none"/>
                      <a:tailEnd len="sm" w="sm" type="none"/>
                    </a:lnB>
                  </a:tcPr>
                </a:tc>
                <a:tc>
                  <a:txBody>
                    <a:bodyPr>
                      <a:noAutofit/>
                    </a:bodyPr>
                    <a:lstStyle/>
                    <a:p>
                      <a:pPr indent="0" lvl="0" marL="0">
                        <a:spcBef>
                          <a:spcPts val="0"/>
                        </a:spcBef>
                        <a:spcAft>
                          <a:spcPts val="0"/>
                        </a:spcAft>
                        <a:buNone/>
                      </a:pPr>
                      <a:r>
                        <a:rPr lang="en" sz="1200"/>
                        <a:t>subtract idealized MM</a:t>
                      </a:r>
                      <a:endParaRPr sz="1200"/>
                    </a:p>
                  </a:txBody>
                  <a:tcPr marT="91425" marB="91425" marR="91425" marL="91425" anchor="ctr">
                    <a:lnL cap="flat" cmpd="sng" w="19050">
                      <a:solidFill>
                        <a:srgbClr val="9E9E9E">
                          <a:alpha val="0"/>
                        </a:srgbClr>
                      </a:solidFill>
                      <a:prstDash val="solid"/>
                      <a:round/>
                      <a:headEnd len="sm" w="sm" type="none"/>
                      <a:tailEnd len="sm" w="sm" type="none"/>
                    </a:lnL>
                    <a:lnR cap="flat" cmpd="sng" w="19050">
                      <a:solidFill>
                        <a:srgbClr val="9E9E9E">
                          <a:alpha val="0"/>
                        </a:srgbClr>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alpha val="0"/>
                        </a:srgbClr>
                      </a:solidFill>
                      <a:prstDash val="solid"/>
                      <a:round/>
                      <a:headEnd len="sm" w="sm" type="none"/>
                      <a:tailEnd len="sm" w="sm" type="none"/>
                    </a:lnB>
                  </a:tcPr>
                </a:tc>
                <a:tc>
                  <a:txBody>
                    <a:bodyPr>
                      <a:noAutofit/>
                    </a:bodyPr>
                    <a:lstStyle/>
                    <a:p>
                      <a:pPr indent="0" lvl="0" marL="0">
                        <a:spcBef>
                          <a:spcPts val="0"/>
                        </a:spcBef>
                        <a:spcAft>
                          <a:spcPts val="0"/>
                        </a:spcAft>
                        <a:buNone/>
                      </a:pPr>
                      <a:r>
                        <a:rPr lang="en" sz="1200"/>
                        <a:t>Turkey biweight average</a:t>
                      </a:r>
                      <a:endParaRPr sz="1200"/>
                    </a:p>
                  </a:txBody>
                  <a:tcPr marT="91425" marB="91425" marR="91425" marL="91425" anchor="ctr">
                    <a:lnL cap="flat" cmpd="sng" w="19050">
                      <a:solidFill>
                        <a:srgbClr val="9E9E9E">
                          <a:alpha val="0"/>
                        </a:srgbClr>
                      </a:solidFill>
                      <a:prstDash val="solid"/>
                      <a:round/>
                      <a:headEnd len="sm" w="sm" type="none"/>
                      <a:tailEnd len="sm" w="sm" type="none"/>
                    </a:lnL>
                    <a:lnR cap="flat" cmpd="sng" w="19050">
                      <a:solidFill>
                        <a:srgbClr val="9E9E9E">
                          <a:alpha val="0"/>
                        </a:srgbClr>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alpha val="0"/>
                        </a:srgbClr>
                      </a:solidFill>
                      <a:prstDash val="solid"/>
                      <a:round/>
                      <a:headEnd len="sm" w="sm" type="none"/>
                      <a:tailEnd len="sm" w="sm" type="none"/>
                    </a:lnB>
                  </a:tcPr>
                </a:tc>
              </a:tr>
              <a:tr h="341325">
                <a:tc>
                  <a:txBody>
                    <a:bodyPr>
                      <a:noAutofit/>
                    </a:bodyPr>
                    <a:lstStyle/>
                    <a:p>
                      <a:pPr indent="0" lvl="0" marL="0">
                        <a:spcBef>
                          <a:spcPts val="0"/>
                        </a:spcBef>
                        <a:spcAft>
                          <a:spcPts val="0"/>
                        </a:spcAft>
                        <a:buNone/>
                      </a:pPr>
                      <a:r>
                        <a:rPr lang="en" sz="1200"/>
                        <a:t>gcRMA</a:t>
                      </a:r>
                      <a:endParaRPr sz="1200"/>
                    </a:p>
                  </a:txBody>
                  <a:tcPr marT="91425" marB="91425" marR="91425" marL="91425" anchor="ctr">
                    <a:lnL cap="flat" cmpd="sng" w="19050">
                      <a:solidFill>
                        <a:srgbClr val="9E9E9E">
                          <a:alpha val="0"/>
                        </a:srgbClr>
                      </a:solidFill>
                      <a:prstDash val="solid"/>
                      <a:round/>
                      <a:headEnd len="sm" w="sm" type="none"/>
                      <a:tailEnd len="sm" w="sm" type="none"/>
                    </a:lnL>
                    <a:lnR cap="flat" cmpd="sng" w="19050">
                      <a:solidFill>
                        <a:srgbClr val="9E9E9E">
                          <a:alpha val="0"/>
                        </a:srgbClr>
                      </a:solidFill>
                      <a:prstDash val="solid"/>
                      <a:round/>
                      <a:headEnd len="sm" w="sm" type="none"/>
                      <a:tailEnd len="sm" w="sm" type="none"/>
                    </a:lnR>
                    <a:lnT cap="flat" cmpd="sng" w="19050">
                      <a:solidFill>
                        <a:srgbClr val="9E9E9E">
                          <a:alpha val="0"/>
                        </a:srgbClr>
                      </a:solidFill>
                      <a:prstDash val="solid"/>
                      <a:round/>
                      <a:headEnd len="sm" w="sm" type="none"/>
                      <a:tailEnd len="sm" w="sm" type="none"/>
                    </a:lnT>
                    <a:lnB cap="flat" cmpd="sng" w="19050">
                      <a:solidFill>
                        <a:srgbClr val="9E9E9E">
                          <a:alpha val="0"/>
                        </a:srgbClr>
                      </a:solidFill>
                      <a:prstDash val="solid"/>
                      <a:round/>
                      <a:headEnd len="sm" w="sm" type="none"/>
                      <a:tailEnd len="sm" w="sm" type="none"/>
                    </a:lnB>
                  </a:tcPr>
                </a:tc>
                <a:tc>
                  <a:txBody>
                    <a:bodyPr>
                      <a:noAutofit/>
                    </a:bodyPr>
                    <a:lstStyle/>
                    <a:p>
                      <a:pPr indent="0" lvl="0" marL="0">
                        <a:spcBef>
                          <a:spcPts val="0"/>
                        </a:spcBef>
                        <a:spcAft>
                          <a:spcPts val="0"/>
                        </a:spcAft>
                        <a:buNone/>
                      </a:pPr>
                      <a:r>
                        <a:rPr lang="en" sz="1200"/>
                        <a:t>by GC content</a:t>
                      </a:r>
                      <a:endParaRPr sz="1200"/>
                    </a:p>
                  </a:txBody>
                  <a:tcPr marT="91425" marB="91425" marR="91425" marL="91425" anchor="ctr">
                    <a:lnL cap="flat" cmpd="sng" w="19050">
                      <a:solidFill>
                        <a:srgbClr val="9E9E9E">
                          <a:alpha val="0"/>
                        </a:srgbClr>
                      </a:solidFill>
                      <a:prstDash val="solid"/>
                      <a:round/>
                      <a:headEnd len="sm" w="sm" type="none"/>
                      <a:tailEnd len="sm" w="sm" type="none"/>
                    </a:lnL>
                    <a:lnR cap="flat" cmpd="sng" w="19050">
                      <a:solidFill>
                        <a:srgbClr val="9E9E9E">
                          <a:alpha val="0"/>
                        </a:srgbClr>
                      </a:solidFill>
                      <a:prstDash val="solid"/>
                      <a:round/>
                      <a:headEnd len="sm" w="sm" type="none"/>
                      <a:tailEnd len="sm" w="sm" type="none"/>
                    </a:lnR>
                    <a:lnT cap="flat" cmpd="sng" w="19050">
                      <a:solidFill>
                        <a:srgbClr val="9E9E9E">
                          <a:alpha val="0"/>
                        </a:srgbClr>
                      </a:solidFill>
                      <a:prstDash val="solid"/>
                      <a:round/>
                      <a:headEnd len="sm" w="sm" type="none"/>
                      <a:tailEnd len="sm" w="sm" type="none"/>
                    </a:lnT>
                    <a:lnB cap="flat" cmpd="sng" w="19050">
                      <a:solidFill>
                        <a:srgbClr val="9E9E9E">
                          <a:alpha val="0"/>
                        </a:srgbClr>
                      </a:solidFill>
                      <a:prstDash val="solid"/>
                      <a:round/>
                      <a:headEnd len="sm" w="sm" type="none"/>
                      <a:tailEnd len="sm" w="sm" type="none"/>
                    </a:lnB>
                  </a:tcPr>
                </a:tc>
                <a:tc>
                  <a:txBody>
                    <a:bodyPr>
                      <a:noAutofit/>
                    </a:bodyPr>
                    <a:lstStyle/>
                    <a:p>
                      <a:pPr indent="0" lvl="0" marL="0">
                        <a:spcBef>
                          <a:spcPts val="0"/>
                        </a:spcBef>
                        <a:spcAft>
                          <a:spcPts val="0"/>
                        </a:spcAft>
                        <a:buNone/>
                      </a:pPr>
                      <a:r>
                        <a:rPr lang="en" sz="1200"/>
                        <a:t>quantile normalization</a:t>
                      </a:r>
                      <a:endParaRPr sz="1200"/>
                    </a:p>
                  </a:txBody>
                  <a:tcPr marT="91425" marB="91425" marR="91425" marL="91425" anchor="ctr">
                    <a:lnL cap="flat" cmpd="sng" w="19050">
                      <a:solidFill>
                        <a:srgbClr val="9E9E9E">
                          <a:alpha val="0"/>
                        </a:srgbClr>
                      </a:solidFill>
                      <a:prstDash val="solid"/>
                      <a:round/>
                      <a:headEnd len="sm" w="sm" type="none"/>
                      <a:tailEnd len="sm" w="sm" type="none"/>
                    </a:lnL>
                    <a:lnR cap="flat" cmpd="sng" w="19050">
                      <a:solidFill>
                        <a:srgbClr val="9E9E9E">
                          <a:alpha val="0"/>
                        </a:srgbClr>
                      </a:solidFill>
                      <a:prstDash val="solid"/>
                      <a:round/>
                      <a:headEnd len="sm" w="sm" type="none"/>
                      <a:tailEnd len="sm" w="sm" type="none"/>
                    </a:lnR>
                    <a:lnT cap="flat" cmpd="sng" w="19050">
                      <a:solidFill>
                        <a:srgbClr val="9E9E9E">
                          <a:alpha val="0"/>
                        </a:srgbClr>
                      </a:solidFill>
                      <a:prstDash val="solid"/>
                      <a:round/>
                      <a:headEnd len="sm" w="sm" type="none"/>
                      <a:tailEnd len="sm" w="sm" type="none"/>
                    </a:lnT>
                    <a:lnB cap="flat" cmpd="sng" w="19050">
                      <a:solidFill>
                        <a:srgbClr val="9E9E9E">
                          <a:alpha val="0"/>
                        </a:srgbClr>
                      </a:solidFill>
                      <a:prstDash val="solid"/>
                      <a:round/>
                      <a:headEnd len="sm" w="sm" type="none"/>
                      <a:tailEnd len="sm" w="sm" type="none"/>
                    </a:lnB>
                  </a:tcPr>
                </a:tc>
                <a:tc>
                  <a:txBody>
                    <a:bodyPr>
                      <a:noAutofit/>
                    </a:bodyPr>
                    <a:lstStyle/>
                    <a:p>
                      <a:pPr indent="0" lvl="0" marL="0" algn="ctr">
                        <a:spcBef>
                          <a:spcPts val="0"/>
                        </a:spcBef>
                        <a:spcAft>
                          <a:spcPts val="0"/>
                        </a:spcAft>
                        <a:buNone/>
                      </a:pPr>
                      <a:r>
                        <a:rPr lang="en" sz="1200"/>
                        <a:t>/</a:t>
                      </a:r>
                      <a:endParaRPr sz="1200"/>
                    </a:p>
                  </a:txBody>
                  <a:tcPr marT="91425" marB="91425" marR="91425" marL="91425" anchor="ctr">
                    <a:lnL cap="flat" cmpd="sng" w="19050">
                      <a:solidFill>
                        <a:srgbClr val="9E9E9E">
                          <a:alpha val="0"/>
                        </a:srgbClr>
                      </a:solidFill>
                      <a:prstDash val="solid"/>
                      <a:round/>
                      <a:headEnd len="sm" w="sm" type="none"/>
                      <a:tailEnd len="sm" w="sm" type="none"/>
                    </a:lnL>
                    <a:lnR cap="flat" cmpd="sng" w="19050">
                      <a:solidFill>
                        <a:srgbClr val="9E9E9E">
                          <a:alpha val="0"/>
                        </a:srgbClr>
                      </a:solidFill>
                      <a:prstDash val="solid"/>
                      <a:round/>
                      <a:headEnd len="sm" w="sm" type="none"/>
                      <a:tailEnd len="sm" w="sm" type="none"/>
                    </a:lnR>
                    <a:lnT cap="flat" cmpd="sng" w="19050">
                      <a:solidFill>
                        <a:srgbClr val="9E9E9E">
                          <a:alpha val="0"/>
                        </a:srgbClr>
                      </a:solidFill>
                      <a:prstDash val="solid"/>
                      <a:round/>
                      <a:headEnd len="sm" w="sm" type="none"/>
                      <a:tailEnd len="sm" w="sm" type="none"/>
                    </a:lnT>
                    <a:lnB cap="flat" cmpd="sng" w="19050">
                      <a:solidFill>
                        <a:srgbClr val="9E9E9E">
                          <a:alpha val="0"/>
                        </a:srgbClr>
                      </a:solidFill>
                      <a:prstDash val="solid"/>
                      <a:round/>
                      <a:headEnd len="sm" w="sm" type="none"/>
                      <a:tailEnd len="sm" w="sm" type="none"/>
                    </a:lnB>
                  </a:tcPr>
                </a:tc>
                <a:tc>
                  <a:txBody>
                    <a:bodyPr>
                      <a:noAutofit/>
                    </a:bodyPr>
                    <a:lstStyle/>
                    <a:p>
                      <a:pPr indent="0" lvl="0" marL="0">
                        <a:spcBef>
                          <a:spcPts val="0"/>
                        </a:spcBef>
                        <a:spcAft>
                          <a:spcPts val="0"/>
                        </a:spcAft>
                        <a:buNone/>
                      </a:pPr>
                      <a:r>
                        <a:rPr lang="en" sz="1200"/>
                        <a:t>robust fit of linear model</a:t>
                      </a:r>
                      <a:endParaRPr sz="1200"/>
                    </a:p>
                  </a:txBody>
                  <a:tcPr marT="91425" marB="91425" marR="91425" marL="91425" anchor="ctr">
                    <a:lnL cap="flat" cmpd="sng" w="19050">
                      <a:solidFill>
                        <a:srgbClr val="9E9E9E">
                          <a:alpha val="0"/>
                        </a:srgbClr>
                      </a:solidFill>
                      <a:prstDash val="solid"/>
                      <a:round/>
                      <a:headEnd len="sm" w="sm" type="none"/>
                      <a:tailEnd len="sm" w="sm" type="none"/>
                    </a:lnL>
                    <a:lnR cap="flat" cmpd="sng" w="19050">
                      <a:solidFill>
                        <a:srgbClr val="9E9E9E">
                          <a:alpha val="0"/>
                        </a:srgbClr>
                      </a:solidFill>
                      <a:prstDash val="solid"/>
                      <a:round/>
                      <a:headEnd len="sm" w="sm" type="none"/>
                      <a:tailEnd len="sm" w="sm" type="none"/>
                    </a:lnR>
                    <a:lnT cap="flat" cmpd="sng" w="19050">
                      <a:solidFill>
                        <a:srgbClr val="9E9E9E">
                          <a:alpha val="0"/>
                        </a:srgbClr>
                      </a:solidFill>
                      <a:prstDash val="solid"/>
                      <a:round/>
                      <a:headEnd len="sm" w="sm" type="none"/>
                      <a:tailEnd len="sm" w="sm" type="none"/>
                    </a:lnT>
                    <a:lnB cap="flat" cmpd="sng" w="19050">
                      <a:solidFill>
                        <a:srgbClr val="9E9E9E">
                          <a:alpha val="0"/>
                        </a:srgbClr>
                      </a:solidFill>
                      <a:prstDash val="solid"/>
                      <a:round/>
                      <a:headEnd len="sm" w="sm" type="none"/>
                      <a:tailEnd len="sm" w="sm" type="none"/>
                    </a:lnB>
                  </a:tcPr>
                </a:tc>
              </a:tr>
              <a:tr h="341325">
                <a:tc>
                  <a:txBody>
                    <a:bodyPr>
                      <a:noAutofit/>
                    </a:bodyPr>
                    <a:lstStyle/>
                    <a:p>
                      <a:pPr indent="0" lvl="0" marL="0">
                        <a:spcBef>
                          <a:spcPts val="0"/>
                        </a:spcBef>
                        <a:spcAft>
                          <a:spcPts val="0"/>
                        </a:spcAft>
                        <a:buNone/>
                      </a:pPr>
                      <a:r>
                        <a:rPr lang="en" sz="1200"/>
                        <a:t>RMA</a:t>
                      </a:r>
                      <a:endParaRPr sz="1200"/>
                    </a:p>
                  </a:txBody>
                  <a:tcPr marT="91425" marB="91425" marR="91425" marL="91425" anchor="ctr">
                    <a:lnL cap="flat" cmpd="sng" w="19050">
                      <a:solidFill>
                        <a:srgbClr val="9E9E9E">
                          <a:alpha val="0"/>
                        </a:srgbClr>
                      </a:solidFill>
                      <a:prstDash val="solid"/>
                      <a:round/>
                      <a:headEnd len="sm" w="sm" type="none"/>
                      <a:tailEnd len="sm" w="sm" type="none"/>
                    </a:lnL>
                    <a:lnR cap="flat" cmpd="sng" w="19050">
                      <a:solidFill>
                        <a:srgbClr val="9E9E9E">
                          <a:alpha val="0"/>
                        </a:srgbClr>
                      </a:solidFill>
                      <a:prstDash val="solid"/>
                      <a:round/>
                      <a:headEnd len="sm" w="sm" type="none"/>
                      <a:tailEnd len="sm" w="sm" type="none"/>
                    </a:lnR>
                    <a:lnT cap="flat" cmpd="sng" w="19050">
                      <a:solidFill>
                        <a:srgbClr val="9E9E9E">
                          <a:alpha val="0"/>
                        </a:srgbClr>
                      </a:solidFill>
                      <a:prstDash val="solid"/>
                      <a:round/>
                      <a:headEnd len="sm" w="sm" type="none"/>
                      <a:tailEnd len="sm" w="sm" type="none"/>
                    </a:lnT>
                    <a:lnB cap="flat" cmpd="sng" w="19050">
                      <a:solidFill>
                        <a:srgbClr val="9E9E9E">
                          <a:alpha val="0"/>
                        </a:srgbClr>
                      </a:solidFill>
                      <a:prstDash val="solid"/>
                      <a:round/>
                      <a:headEnd len="sm" w="sm" type="none"/>
                      <a:tailEnd len="sm" w="sm" type="none"/>
                    </a:lnB>
                  </a:tcPr>
                </a:tc>
                <a:tc>
                  <a:txBody>
                    <a:bodyPr>
                      <a:noAutofit/>
                    </a:bodyPr>
                    <a:lstStyle/>
                    <a:p>
                      <a:pPr indent="0" lvl="0" marL="0">
                        <a:spcBef>
                          <a:spcPts val="0"/>
                        </a:spcBef>
                        <a:spcAft>
                          <a:spcPts val="0"/>
                        </a:spcAft>
                        <a:buNone/>
                      </a:pPr>
                      <a:r>
                        <a:rPr lang="en" sz="1200"/>
                        <a:t>array background</a:t>
                      </a:r>
                      <a:endParaRPr sz="1200"/>
                    </a:p>
                  </a:txBody>
                  <a:tcPr marT="91425" marB="91425" marR="91425" marL="91425" anchor="ctr">
                    <a:lnL cap="flat" cmpd="sng" w="19050">
                      <a:solidFill>
                        <a:srgbClr val="9E9E9E">
                          <a:alpha val="0"/>
                        </a:srgbClr>
                      </a:solidFill>
                      <a:prstDash val="solid"/>
                      <a:round/>
                      <a:headEnd len="sm" w="sm" type="none"/>
                      <a:tailEnd len="sm" w="sm" type="none"/>
                    </a:lnL>
                    <a:lnR cap="flat" cmpd="sng" w="19050">
                      <a:solidFill>
                        <a:srgbClr val="9E9E9E">
                          <a:alpha val="0"/>
                        </a:srgbClr>
                      </a:solidFill>
                      <a:prstDash val="solid"/>
                      <a:round/>
                      <a:headEnd len="sm" w="sm" type="none"/>
                      <a:tailEnd len="sm" w="sm" type="none"/>
                    </a:lnR>
                    <a:lnT cap="flat" cmpd="sng" w="19050">
                      <a:solidFill>
                        <a:srgbClr val="9E9E9E">
                          <a:alpha val="0"/>
                        </a:srgbClr>
                      </a:solidFill>
                      <a:prstDash val="solid"/>
                      <a:round/>
                      <a:headEnd len="sm" w="sm" type="none"/>
                      <a:tailEnd len="sm" w="sm" type="none"/>
                    </a:lnT>
                    <a:lnB cap="flat" cmpd="sng" w="19050">
                      <a:solidFill>
                        <a:srgbClr val="9E9E9E">
                          <a:alpha val="0"/>
                        </a:srgbClr>
                      </a:solidFill>
                      <a:prstDash val="solid"/>
                      <a:round/>
                      <a:headEnd len="sm" w="sm" type="none"/>
                      <a:tailEnd len="sm" w="sm" type="none"/>
                    </a:lnB>
                  </a:tcPr>
                </a:tc>
                <a:tc>
                  <a:txBody>
                    <a:bodyPr>
                      <a:noAutofit/>
                    </a:bodyPr>
                    <a:lstStyle/>
                    <a:p>
                      <a:pPr indent="0" lvl="0" marL="0" rtl="0">
                        <a:spcBef>
                          <a:spcPts val="0"/>
                        </a:spcBef>
                        <a:spcAft>
                          <a:spcPts val="0"/>
                        </a:spcAft>
                        <a:buNone/>
                      </a:pPr>
                      <a:r>
                        <a:rPr lang="en" sz="1200"/>
                        <a:t>quantile normalization</a:t>
                      </a:r>
                      <a:endParaRPr sz="1200"/>
                    </a:p>
                  </a:txBody>
                  <a:tcPr marT="91425" marB="91425" marR="91425" marL="91425" anchor="ctr">
                    <a:lnL cap="flat" cmpd="sng" w="19050">
                      <a:solidFill>
                        <a:srgbClr val="9E9E9E">
                          <a:alpha val="0"/>
                        </a:srgbClr>
                      </a:solidFill>
                      <a:prstDash val="solid"/>
                      <a:round/>
                      <a:headEnd len="sm" w="sm" type="none"/>
                      <a:tailEnd len="sm" w="sm" type="none"/>
                    </a:lnL>
                    <a:lnR cap="flat" cmpd="sng" w="19050">
                      <a:solidFill>
                        <a:srgbClr val="9E9E9E">
                          <a:alpha val="0"/>
                        </a:srgbClr>
                      </a:solidFill>
                      <a:prstDash val="solid"/>
                      <a:round/>
                      <a:headEnd len="sm" w="sm" type="none"/>
                      <a:tailEnd len="sm" w="sm" type="none"/>
                    </a:lnR>
                    <a:lnT cap="flat" cmpd="sng" w="19050">
                      <a:solidFill>
                        <a:srgbClr val="9E9E9E">
                          <a:alpha val="0"/>
                        </a:srgbClr>
                      </a:solidFill>
                      <a:prstDash val="solid"/>
                      <a:round/>
                      <a:headEnd len="sm" w="sm" type="none"/>
                      <a:tailEnd len="sm" w="sm" type="none"/>
                    </a:lnT>
                    <a:lnB cap="flat" cmpd="sng" w="19050">
                      <a:solidFill>
                        <a:srgbClr val="9E9E9E">
                          <a:alpha val="0"/>
                        </a:srgbClr>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200"/>
                        <a:t>/</a:t>
                      </a:r>
                      <a:endParaRPr sz="1200"/>
                    </a:p>
                  </a:txBody>
                  <a:tcPr marT="91425" marB="91425" marR="91425" marL="91425" anchor="ctr">
                    <a:lnL cap="flat" cmpd="sng" w="19050">
                      <a:solidFill>
                        <a:srgbClr val="9E9E9E">
                          <a:alpha val="0"/>
                        </a:srgbClr>
                      </a:solidFill>
                      <a:prstDash val="solid"/>
                      <a:round/>
                      <a:headEnd len="sm" w="sm" type="none"/>
                      <a:tailEnd len="sm" w="sm" type="none"/>
                    </a:lnL>
                    <a:lnR cap="flat" cmpd="sng" w="19050">
                      <a:solidFill>
                        <a:srgbClr val="9E9E9E">
                          <a:alpha val="0"/>
                        </a:srgbClr>
                      </a:solidFill>
                      <a:prstDash val="solid"/>
                      <a:round/>
                      <a:headEnd len="sm" w="sm" type="none"/>
                      <a:tailEnd len="sm" w="sm" type="none"/>
                    </a:lnR>
                    <a:lnT cap="flat" cmpd="sng" w="19050">
                      <a:solidFill>
                        <a:srgbClr val="9E9E9E">
                          <a:alpha val="0"/>
                        </a:srgbClr>
                      </a:solidFill>
                      <a:prstDash val="solid"/>
                      <a:round/>
                      <a:headEnd len="sm" w="sm" type="none"/>
                      <a:tailEnd len="sm" w="sm" type="none"/>
                    </a:lnT>
                    <a:lnB cap="flat" cmpd="sng" w="19050">
                      <a:solidFill>
                        <a:srgbClr val="9E9E9E">
                          <a:alpha val="0"/>
                        </a:srgbClr>
                      </a:solidFill>
                      <a:prstDash val="solid"/>
                      <a:round/>
                      <a:headEnd len="sm" w="sm" type="none"/>
                      <a:tailEnd len="sm" w="sm" type="none"/>
                    </a:lnB>
                  </a:tcPr>
                </a:tc>
                <a:tc>
                  <a:txBody>
                    <a:bodyPr>
                      <a:noAutofit/>
                    </a:bodyPr>
                    <a:lstStyle/>
                    <a:p>
                      <a:pPr indent="0" lvl="0" marL="0" rtl="0">
                        <a:spcBef>
                          <a:spcPts val="0"/>
                        </a:spcBef>
                        <a:spcAft>
                          <a:spcPts val="0"/>
                        </a:spcAft>
                        <a:buNone/>
                      </a:pPr>
                      <a:r>
                        <a:rPr lang="en" sz="1200"/>
                        <a:t>robust fit of linear model</a:t>
                      </a:r>
                      <a:endParaRPr sz="1200"/>
                    </a:p>
                  </a:txBody>
                  <a:tcPr marT="91425" marB="91425" marR="91425" marL="91425" anchor="ctr">
                    <a:lnL cap="flat" cmpd="sng" w="19050">
                      <a:solidFill>
                        <a:srgbClr val="9E9E9E">
                          <a:alpha val="0"/>
                        </a:srgbClr>
                      </a:solidFill>
                      <a:prstDash val="solid"/>
                      <a:round/>
                      <a:headEnd len="sm" w="sm" type="none"/>
                      <a:tailEnd len="sm" w="sm" type="none"/>
                    </a:lnL>
                    <a:lnR cap="flat" cmpd="sng" w="19050">
                      <a:solidFill>
                        <a:srgbClr val="9E9E9E">
                          <a:alpha val="0"/>
                        </a:srgbClr>
                      </a:solidFill>
                      <a:prstDash val="solid"/>
                      <a:round/>
                      <a:headEnd len="sm" w="sm" type="none"/>
                      <a:tailEnd len="sm" w="sm" type="none"/>
                    </a:lnR>
                    <a:lnT cap="flat" cmpd="sng" w="19050">
                      <a:solidFill>
                        <a:srgbClr val="9E9E9E">
                          <a:alpha val="0"/>
                        </a:srgbClr>
                      </a:solidFill>
                      <a:prstDash val="solid"/>
                      <a:round/>
                      <a:headEnd len="sm" w="sm" type="none"/>
                      <a:tailEnd len="sm" w="sm" type="none"/>
                    </a:lnT>
                    <a:lnB cap="flat" cmpd="sng" w="19050">
                      <a:solidFill>
                        <a:srgbClr val="9E9E9E">
                          <a:alpha val="0"/>
                        </a:srgbClr>
                      </a:solidFill>
                      <a:prstDash val="solid"/>
                      <a:round/>
                      <a:headEnd len="sm" w="sm" type="none"/>
                      <a:tailEnd len="sm" w="sm" type="none"/>
                    </a:lnB>
                  </a:tcPr>
                </a:tc>
              </a:tr>
              <a:tr h="341325">
                <a:tc>
                  <a:txBody>
                    <a:bodyPr>
                      <a:noAutofit/>
                    </a:bodyPr>
                    <a:lstStyle/>
                    <a:p>
                      <a:pPr indent="0" lvl="0" marL="0">
                        <a:spcBef>
                          <a:spcPts val="0"/>
                        </a:spcBef>
                        <a:spcAft>
                          <a:spcPts val="0"/>
                        </a:spcAft>
                        <a:buNone/>
                      </a:pPr>
                      <a:r>
                        <a:rPr lang="en" sz="1200"/>
                        <a:t>VSN</a:t>
                      </a:r>
                      <a:endParaRPr sz="1200"/>
                    </a:p>
                  </a:txBody>
                  <a:tcPr marT="91425" marB="91425" marR="91425" marL="91425" anchor="ctr">
                    <a:lnL cap="flat" cmpd="sng" w="19050">
                      <a:solidFill>
                        <a:srgbClr val="9E9E9E">
                          <a:alpha val="0"/>
                        </a:srgbClr>
                      </a:solidFill>
                      <a:prstDash val="solid"/>
                      <a:round/>
                      <a:headEnd len="sm" w="sm" type="none"/>
                      <a:tailEnd len="sm" w="sm" type="none"/>
                    </a:lnL>
                    <a:lnR cap="flat" cmpd="sng" w="19050">
                      <a:solidFill>
                        <a:srgbClr val="9E9E9E">
                          <a:alpha val="0"/>
                        </a:srgbClr>
                      </a:solidFill>
                      <a:prstDash val="solid"/>
                      <a:round/>
                      <a:headEnd len="sm" w="sm" type="none"/>
                      <a:tailEnd len="sm" w="sm" type="none"/>
                    </a:lnR>
                    <a:lnT cap="flat" cmpd="sng" w="19050">
                      <a:solidFill>
                        <a:srgbClr val="9E9E9E">
                          <a:alpha val="0"/>
                        </a:srgbClr>
                      </a:solidFill>
                      <a:prstDash val="solid"/>
                      <a:round/>
                      <a:headEnd len="sm" w="sm" type="none"/>
                      <a:tailEnd len="sm" w="sm" type="none"/>
                    </a:lnT>
                    <a:lnB cap="flat" cmpd="sng" w="19050">
                      <a:solidFill>
                        <a:srgbClr val="9E9E9E">
                          <a:alpha val="0"/>
                        </a:srgbClr>
                      </a:solidFill>
                      <a:prstDash val="solid"/>
                      <a:round/>
                      <a:headEnd len="sm" w="sm" type="none"/>
                      <a:tailEnd len="sm" w="sm" type="none"/>
                    </a:lnB>
                  </a:tcPr>
                </a:tc>
                <a:tc>
                  <a:txBody>
                    <a:bodyPr>
                      <a:noAutofit/>
                    </a:bodyPr>
                    <a:lstStyle/>
                    <a:p>
                      <a:pPr indent="0" lvl="0" marL="0" algn="ctr">
                        <a:spcBef>
                          <a:spcPts val="0"/>
                        </a:spcBef>
                        <a:spcAft>
                          <a:spcPts val="0"/>
                        </a:spcAft>
                        <a:buNone/>
                      </a:pPr>
                      <a:r>
                        <a:rPr lang="en" sz="1200"/>
                        <a:t>/</a:t>
                      </a:r>
                      <a:endParaRPr sz="1200"/>
                    </a:p>
                  </a:txBody>
                  <a:tcPr marT="91425" marB="91425" marR="91425" marL="91425" anchor="ctr">
                    <a:lnL cap="flat" cmpd="sng" w="19050">
                      <a:solidFill>
                        <a:srgbClr val="9E9E9E">
                          <a:alpha val="0"/>
                        </a:srgbClr>
                      </a:solidFill>
                      <a:prstDash val="solid"/>
                      <a:round/>
                      <a:headEnd len="sm" w="sm" type="none"/>
                      <a:tailEnd len="sm" w="sm" type="none"/>
                    </a:lnL>
                    <a:lnR cap="flat" cmpd="sng" w="19050">
                      <a:solidFill>
                        <a:srgbClr val="9E9E9E">
                          <a:alpha val="0"/>
                        </a:srgbClr>
                      </a:solidFill>
                      <a:prstDash val="solid"/>
                      <a:round/>
                      <a:headEnd len="sm" w="sm" type="none"/>
                      <a:tailEnd len="sm" w="sm" type="none"/>
                    </a:lnR>
                    <a:lnT cap="flat" cmpd="sng" w="19050">
                      <a:solidFill>
                        <a:srgbClr val="9E9E9E">
                          <a:alpha val="0"/>
                        </a:srgbClr>
                      </a:solidFill>
                      <a:prstDash val="solid"/>
                      <a:round/>
                      <a:headEnd len="sm" w="sm" type="none"/>
                      <a:tailEnd len="sm" w="sm" type="none"/>
                    </a:lnT>
                    <a:lnB cap="flat" cmpd="sng" w="19050">
                      <a:solidFill>
                        <a:srgbClr val="9E9E9E">
                          <a:alpha val="0"/>
                        </a:srgbClr>
                      </a:solidFill>
                      <a:prstDash val="solid"/>
                      <a:round/>
                      <a:headEnd len="sm" w="sm" type="none"/>
                      <a:tailEnd len="sm" w="sm" type="none"/>
                    </a:lnB>
                  </a:tcPr>
                </a:tc>
                <a:tc>
                  <a:txBody>
                    <a:bodyPr>
                      <a:noAutofit/>
                    </a:bodyPr>
                    <a:lstStyle/>
                    <a:p>
                      <a:pPr indent="0" lvl="0" marL="0">
                        <a:spcBef>
                          <a:spcPts val="0"/>
                        </a:spcBef>
                        <a:spcAft>
                          <a:spcPts val="0"/>
                        </a:spcAft>
                        <a:buNone/>
                      </a:pPr>
                      <a:r>
                        <a:rPr lang="en" sz="1200"/>
                        <a:t>varianze stabilizing TF</a:t>
                      </a:r>
                      <a:endParaRPr sz="1200"/>
                    </a:p>
                  </a:txBody>
                  <a:tcPr marT="91425" marB="91425" marR="91425" marL="91425" anchor="ctr">
                    <a:lnL cap="flat" cmpd="sng" w="19050">
                      <a:solidFill>
                        <a:srgbClr val="9E9E9E">
                          <a:alpha val="0"/>
                        </a:srgbClr>
                      </a:solidFill>
                      <a:prstDash val="solid"/>
                      <a:round/>
                      <a:headEnd len="sm" w="sm" type="none"/>
                      <a:tailEnd len="sm" w="sm" type="none"/>
                    </a:lnL>
                    <a:lnR cap="flat" cmpd="sng" w="19050">
                      <a:solidFill>
                        <a:srgbClr val="9E9E9E">
                          <a:alpha val="0"/>
                        </a:srgbClr>
                      </a:solidFill>
                      <a:prstDash val="solid"/>
                      <a:round/>
                      <a:headEnd len="sm" w="sm" type="none"/>
                      <a:tailEnd len="sm" w="sm" type="none"/>
                    </a:lnR>
                    <a:lnT cap="flat" cmpd="sng" w="19050">
                      <a:solidFill>
                        <a:srgbClr val="9E9E9E">
                          <a:alpha val="0"/>
                        </a:srgbClr>
                      </a:solidFill>
                      <a:prstDash val="solid"/>
                      <a:round/>
                      <a:headEnd len="sm" w="sm" type="none"/>
                      <a:tailEnd len="sm" w="sm" type="none"/>
                    </a:lnT>
                    <a:lnB cap="flat" cmpd="sng" w="19050">
                      <a:solidFill>
                        <a:srgbClr val="9E9E9E">
                          <a:alpha val="0"/>
                        </a:srgbClr>
                      </a:solidFill>
                      <a:prstDash val="solid"/>
                      <a:round/>
                      <a:headEnd len="sm" w="sm" type="none"/>
                      <a:tailEnd len="sm" w="sm" type="none"/>
                    </a:lnB>
                  </a:tcPr>
                </a:tc>
                <a:tc>
                  <a:txBody>
                    <a:bodyPr>
                      <a:noAutofit/>
                    </a:bodyPr>
                    <a:lstStyle/>
                    <a:p>
                      <a:pPr indent="0" lvl="0" marL="0" algn="ctr">
                        <a:spcBef>
                          <a:spcPts val="0"/>
                        </a:spcBef>
                        <a:spcAft>
                          <a:spcPts val="0"/>
                        </a:spcAft>
                        <a:buNone/>
                      </a:pPr>
                      <a:r>
                        <a:rPr lang="en" sz="1200"/>
                        <a:t>/</a:t>
                      </a:r>
                      <a:endParaRPr sz="1200"/>
                    </a:p>
                  </a:txBody>
                  <a:tcPr marT="91425" marB="91425" marR="91425" marL="91425" anchor="ctr">
                    <a:lnL cap="flat" cmpd="sng" w="19050">
                      <a:solidFill>
                        <a:srgbClr val="9E9E9E">
                          <a:alpha val="0"/>
                        </a:srgbClr>
                      </a:solidFill>
                      <a:prstDash val="solid"/>
                      <a:round/>
                      <a:headEnd len="sm" w="sm" type="none"/>
                      <a:tailEnd len="sm" w="sm" type="none"/>
                    </a:lnL>
                    <a:lnR cap="flat" cmpd="sng" w="19050">
                      <a:solidFill>
                        <a:srgbClr val="9E9E9E">
                          <a:alpha val="0"/>
                        </a:srgbClr>
                      </a:solidFill>
                      <a:prstDash val="solid"/>
                      <a:round/>
                      <a:headEnd len="sm" w="sm" type="none"/>
                      <a:tailEnd len="sm" w="sm" type="none"/>
                    </a:lnR>
                    <a:lnT cap="flat" cmpd="sng" w="19050">
                      <a:solidFill>
                        <a:srgbClr val="9E9E9E">
                          <a:alpha val="0"/>
                        </a:srgbClr>
                      </a:solidFill>
                      <a:prstDash val="solid"/>
                      <a:round/>
                      <a:headEnd len="sm" w="sm" type="none"/>
                      <a:tailEnd len="sm" w="sm" type="none"/>
                    </a:lnT>
                    <a:lnB cap="flat" cmpd="sng" w="19050">
                      <a:solidFill>
                        <a:srgbClr val="9E9E9E">
                          <a:alpha val="0"/>
                        </a:srgbClr>
                      </a:solidFill>
                      <a:prstDash val="solid"/>
                      <a:round/>
                      <a:headEnd len="sm" w="sm" type="none"/>
                      <a:tailEnd len="sm" w="sm" type="none"/>
                    </a:lnB>
                  </a:tcPr>
                </a:tc>
                <a:tc>
                  <a:txBody>
                    <a:bodyPr>
                      <a:noAutofit/>
                    </a:bodyPr>
                    <a:lstStyle/>
                    <a:p>
                      <a:pPr indent="0" lvl="0" marL="0">
                        <a:spcBef>
                          <a:spcPts val="0"/>
                        </a:spcBef>
                        <a:spcAft>
                          <a:spcPts val="0"/>
                        </a:spcAft>
                        <a:buClr>
                          <a:schemeClr val="dk1"/>
                        </a:buClr>
                        <a:buSzPts val="1100"/>
                        <a:buFont typeface="Arial"/>
                        <a:buNone/>
                      </a:pPr>
                      <a:r>
                        <a:rPr lang="en" sz="1200">
                          <a:solidFill>
                            <a:schemeClr val="dk1"/>
                          </a:solidFill>
                        </a:rPr>
                        <a:t>robust fit of linear model</a:t>
                      </a:r>
                      <a:endParaRPr sz="1200"/>
                    </a:p>
                  </a:txBody>
                  <a:tcPr marT="91425" marB="91425" marR="91425" marL="91425" anchor="ctr">
                    <a:lnL cap="flat" cmpd="sng" w="19050">
                      <a:solidFill>
                        <a:srgbClr val="9E9E9E">
                          <a:alpha val="0"/>
                        </a:srgbClr>
                      </a:solidFill>
                      <a:prstDash val="solid"/>
                      <a:round/>
                      <a:headEnd len="sm" w="sm" type="none"/>
                      <a:tailEnd len="sm" w="sm" type="none"/>
                    </a:lnL>
                    <a:lnR cap="flat" cmpd="sng" w="19050">
                      <a:solidFill>
                        <a:srgbClr val="9E9E9E">
                          <a:alpha val="0"/>
                        </a:srgbClr>
                      </a:solidFill>
                      <a:prstDash val="solid"/>
                      <a:round/>
                      <a:headEnd len="sm" w="sm" type="none"/>
                      <a:tailEnd len="sm" w="sm" type="none"/>
                    </a:lnR>
                    <a:lnT cap="flat" cmpd="sng" w="19050">
                      <a:solidFill>
                        <a:srgbClr val="9E9E9E">
                          <a:alpha val="0"/>
                        </a:srgbClr>
                      </a:solidFill>
                      <a:prstDash val="solid"/>
                      <a:round/>
                      <a:headEnd len="sm" w="sm" type="none"/>
                      <a:tailEnd len="sm" w="sm" type="none"/>
                    </a:lnT>
                    <a:lnB cap="flat" cmpd="sng" w="19050">
                      <a:solidFill>
                        <a:srgbClr val="9E9E9E">
                          <a:alpha val="0"/>
                        </a:srgbClr>
                      </a:solidFill>
                      <a:prstDash val="solid"/>
                      <a:round/>
                      <a:headEnd len="sm" w="sm" type="none"/>
                      <a:tailEnd len="sm" w="sm" type="none"/>
                    </a:lnB>
                  </a:tcPr>
                </a:tc>
              </a:tr>
              <a:tr h="341325">
                <a:tc>
                  <a:txBody>
                    <a:bodyPr>
                      <a:noAutofit/>
                    </a:bodyPr>
                    <a:lstStyle/>
                    <a:p>
                      <a:pPr indent="0" lvl="0" marL="0">
                        <a:spcBef>
                          <a:spcPts val="0"/>
                        </a:spcBef>
                        <a:spcAft>
                          <a:spcPts val="0"/>
                        </a:spcAft>
                        <a:buNone/>
                      </a:pPr>
                      <a:r>
                        <a:rPr lang="en" sz="1200"/>
                        <a:t>dChip</a:t>
                      </a:r>
                      <a:endParaRPr sz="1200"/>
                    </a:p>
                  </a:txBody>
                  <a:tcPr marT="91425" marB="91425" marR="91425" marL="91425" anchor="ctr">
                    <a:lnL cap="flat" cmpd="sng" w="19050">
                      <a:solidFill>
                        <a:srgbClr val="9E9E9E">
                          <a:alpha val="0"/>
                        </a:srgbClr>
                      </a:solidFill>
                      <a:prstDash val="solid"/>
                      <a:round/>
                      <a:headEnd len="sm" w="sm" type="none"/>
                      <a:tailEnd len="sm" w="sm" type="none"/>
                    </a:lnL>
                    <a:lnR cap="flat" cmpd="sng" w="19050">
                      <a:solidFill>
                        <a:srgbClr val="9E9E9E">
                          <a:alpha val="0"/>
                        </a:srgbClr>
                      </a:solidFill>
                      <a:prstDash val="solid"/>
                      <a:round/>
                      <a:headEnd len="sm" w="sm" type="none"/>
                      <a:tailEnd len="sm" w="sm" type="none"/>
                    </a:lnR>
                    <a:lnT cap="flat" cmpd="sng" w="19050">
                      <a:solidFill>
                        <a:srgbClr val="9E9E9E">
                          <a:alpha val="0"/>
                        </a:srgbClr>
                      </a:solidFill>
                      <a:prstDash val="solid"/>
                      <a:round/>
                      <a:headEnd len="sm" w="sm" type="none"/>
                      <a:tailEnd len="sm" w="sm" type="none"/>
                    </a:lnT>
                    <a:lnB cap="flat" cmpd="sng" w="19050">
                      <a:solidFill>
                        <a:srgbClr val="9E9E9E">
                          <a:alpha val="0"/>
                        </a:srgbClr>
                      </a:solidFill>
                      <a:prstDash val="solid"/>
                      <a:round/>
                      <a:headEnd len="sm" w="sm" type="none"/>
                      <a:tailEnd len="sm" w="sm" type="none"/>
                    </a:lnB>
                  </a:tcPr>
                </a:tc>
                <a:tc>
                  <a:txBody>
                    <a:bodyPr>
                      <a:noAutofit/>
                    </a:bodyPr>
                    <a:lstStyle/>
                    <a:p>
                      <a:pPr indent="0" lvl="0" marL="0" algn="ctr">
                        <a:spcBef>
                          <a:spcPts val="0"/>
                        </a:spcBef>
                        <a:spcAft>
                          <a:spcPts val="0"/>
                        </a:spcAft>
                        <a:buNone/>
                      </a:pPr>
                      <a:r>
                        <a:rPr lang="en" sz="1200"/>
                        <a:t>/</a:t>
                      </a:r>
                      <a:endParaRPr sz="1200"/>
                    </a:p>
                  </a:txBody>
                  <a:tcPr marT="91425" marB="91425" marR="91425" marL="91425" anchor="ctr">
                    <a:lnL cap="flat" cmpd="sng" w="19050">
                      <a:solidFill>
                        <a:srgbClr val="9E9E9E">
                          <a:alpha val="0"/>
                        </a:srgbClr>
                      </a:solidFill>
                      <a:prstDash val="solid"/>
                      <a:round/>
                      <a:headEnd len="sm" w="sm" type="none"/>
                      <a:tailEnd len="sm" w="sm" type="none"/>
                    </a:lnL>
                    <a:lnR cap="flat" cmpd="sng" w="19050">
                      <a:solidFill>
                        <a:srgbClr val="9E9E9E">
                          <a:alpha val="0"/>
                        </a:srgbClr>
                      </a:solidFill>
                      <a:prstDash val="solid"/>
                      <a:round/>
                      <a:headEnd len="sm" w="sm" type="none"/>
                      <a:tailEnd len="sm" w="sm" type="none"/>
                    </a:lnR>
                    <a:lnT cap="flat" cmpd="sng" w="19050">
                      <a:solidFill>
                        <a:srgbClr val="9E9E9E">
                          <a:alpha val="0"/>
                        </a:srgbClr>
                      </a:solidFill>
                      <a:prstDash val="solid"/>
                      <a:round/>
                      <a:headEnd len="sm" w="sm" type="none"/>
                      <a:tailEnd len="sm" w="sm" type="none"/>
                    </a:lnT>
                    <a:lnB cap="flat" cmpd="sng" w="19050">
                      <a:solidFill>
                        <a:srgbClr val="9E9E9E">
                          <a:alpha val="0"/>
                        </a:srgbClr>
                      </a:solidFill>
                      <a:prstDash val="solid"/>
                      <a:round/>
                      <a:headEnd len="sm" w="sm" type="none"/>
                      <a:tailEnd len="sm" w="sm" type="none"/>
                    </a:lnB>
                  </a:tcPr>
                </a:tc>
                <a:tc>
                  <a:txBody>
                    <a:bodyPr>
                      <a:noAutofit/>
                    </a:bodyPr>
                    <a:lstStyle/>
                    <a:p>
                      <a:pPr indent="0" lvl="0" marL="0" rtl="0">
                        <a:spcBef>
                          <a:spcPts val="0"/>
                        </a:spcBef>
                        <a:spcAft>
                          <a:spcPts val="0"/>
                        </a:spcAft>
                        <a:buNone/>
                      </a:pPr>
                      <a:r>
                        <a:rPr lang="en" sz="1200"/>
                        <a:t> by invariant set</a:t>
                      </a:r>
                      <a:endParaRPr sz="1200"/>
                    </a:p>
                  </a:txBody>
                  <a:tcPr marT="91425" marB="91425" marR="91425" marL="91425" anchor="ctr">
                    <a:lnL cap="flat" cmpd="sng" w="19050">
                      <a:solidFill>
                        <a:srgbClr val="9E9E9E">
                          <a:alpha val="0"/>
                        </a:srgbClr>
                      </a:solidFill>
                      <a:prstDash val="solid"/>
                      <a:round/>
                      <a:headEnd len="sm" w="sm" type="none"/>
                      <a:tailEnd len="sm" w="sm" type="none"/>
                    </a:lnL>
                    <a:lnR cap="flat" cmpd="sng" w="19050">
                      <a:solidFill>
                        <a:srgbClr val="9E9E9E">
                          <a:alpha val="0"/>
                        </a:srgbClr>
                      </a:solidFill>
                      <a:prstDash val="solid"/>
                      <a:round/>
                      <a:headEnd len="sm" w="sm" type="none"/>
                      <a:tailEnd len="sm" w="sm" type="none"/>
                    </a:lnR>
                    <a:lnT cap="flat" cmpd="sng" w="19050">
                      <a:solidFill>
                        <a:srgbClr val="9E9E9E">
                          <a:alpha val="0"/>
                        </a:srgbClr>
                      </a:solidFill>
                      <a:prstDash val="solid"/>
                      <a:round/>
                      <a:headEnd len="sm" w="sm" type="none"/>
                      <a:tailEnd len="sm" w="sm" type="none"/>
                    </a:lnT>
                    <a:lnB cap="flat" cmpd="sng" w="19050">
                      <a:solidFill>
                        <a:srgbClr val="9E9E9E">
                          <a:alpha val="0"/>
                        </a:srgbClr>
                      </a:solidFill>
                      <a:prstDash val="solid"/>
                      <a:round/>
                      <a:headEnd len="sm" w="sm" type="none"/>
                      <a:tailEnd len="sm" w="sm" type="none"/>
                    </a:lnB>
                  </a:tcPr>
                </a:tc>
                <a:tc>
                  <a:txBody>
                    <a:bodyPr>
                      <a:noAutofit/>
                    </a:bodyPr>
                    <a:lstStyle/>
                    <a:p>
                      <a:pPr indent="0" lvl="0" marL="0" algn="ctr">
                        <a:spcBef>
                          <a:spcPts val="0"/>
                        </a:spcBef>
                        <a:spcAft>
                          <a:spcPts val="0"/>
                        </a:spcAft>
                        <a:buNone/>
                      </a:pPr>
                      <a:r>
                        <a:rPr lang="en" sz="1200"/>
                        <a:t>/</a:t>
                      </a:r>
                      <a:endParaRPr sz="1200"/>
                    </a:p>
                  </a:txBody>
                  <a:tcPr marT="91425" marB="91425" marR="91425" marL="91425" anchor="ctr">
                    <a:lnL cap="flat" cmpd="sng" w="19050">
                      <a:solidFill>
                        <a:srgbClr val="9E9E9E">
                          <a:alpha val="0"/>
                        </a:srgbClr>
                      </a:solidFill>
                      <a:prstDash val="solid"/>
                      <a:round/>
                      <a:headEnd len="sm" w="sm" type="none"/>
                      <a:tailEnd len="sm" w="sm" type="none"/>
                    </a:lnL>
                    <a:lnR cap="flat" cmpd="sng" w="19050">
                      <a:solidFill>
                        <a:srgbClr val="9E9E9E">
                          <a:alpha val="0"/>
                        </a:srgbClr>
                      </a:solidFill>
                      <a:prstDash val="solid"/>
                      <a:round/>
                      <a:headEnd len="sm" w="sm" type="none"/>
                      <a:tailEnd len="sm" w="sm" type="none"/>
                    </a:lnR>
                    <a:lnT cap="flat" cmpd="sng" w="19050">
                      <a:solidFill>
                        <a:srgbClr val="9E9E9E">
                          <a:alpha val="0"/>
                        </a:srgbClr>
                      </a:solidFill>
                      <a:prstDash val="solid"/>
                      <a:round/>
                      <a:headEnd len="sm" w="sm" type="none"/>
                      <a:tailEnd len="sm" w="sm" type="none"/>
                    </a:lnT>
                    <a:lnB cap="flat" cmpd="sng" w="19050">
                      <a:solidFill>
                        <a:srgbClr val="9E9E9E">
                          <a:alpha val="0"/>
                        </a:srgbClr>
                      </a:solidFill>
                      <a:prstDash val="solid"/>
                      <a:round/>
                      <a:headEnd len="sm" w="sm" type="none"/>
                      <a:tailEnd len="sm" w="sm" type="none"/>
                    </a:lnB>
                  </a:tcPr>
                </a:tc>
                <a:tc>
                  <a:txBody>
                    <a:bodyPr>
                      <a:noAutofit/>
                    </a:bodyPr>
                    <a:lstStyle/>
                    <a:p>
                      <a:pPr indent="0" lvl="0" marL="0">
                        <a:spcBef>
                          <a:spcPts val="0"/>
                        </a:spcBef>
                        <a:spcAft>
                          <a:spcPts val="0"/>
                        </a:spcAft>
                        <a:buNone/>
                      </a:pPr>
                      <a:r>
                        <a:rPr lang="en" sz="1200">
                          <a:solidFill>
                            <a:schemeClr val="dk1"/>
                          </a:solidFill>
                        </a:rPr>
                        <a:t>multiplicative model</a:t>
                      </a:r>
                      <a:endParaRPr sz="1200"/>
                    </a:p>
                  </a:txBody>
                  <a:tcPr marT="91425" marB="91425" marR="91425" marL="91425" anchor="ctr">
                    <a:lnL cap="flat" cmpd="sng" w="19050">
                      <a:solidFill>
                        <a:srgbClr val="9E9E9E">
                          <a:alpha val="0"/>
                        </a:srgbClr>
                      </a:solidFill>
                      <a:prstDash val="solid"/>
                      <a:round/>
                      <a:headEnd len="sm" w="sm" type="none"/>
                      <a:tailEnd len="sm" w="sm" type="none"/>
                    </a:lnL>
                    <a:lnR cap="flat" cmpd="sng" w="19050">
                      <a:solidFill>
                        <a:srgbClr val="9E9E9E">
                          <a:alpha val="0"/>
                        </a:srgbClr>
                      </a:solidFill>
                      <a:prstDash val="solid"/>
                      <a:round/>
                      <a:headEnd len="sm" w="sm" type="none"/>
                      <a:tailEnd len="sm" w="sm" type="none"/>
                    </a:lnR>
                    <a:lnT cap="flat" cmpd="sng" w="19050">
                      <a:solidFill>
                        <a:srgbClr val="9E9E9E">
                          <a:alpha val="0"/>
                        </a:srgbClr>
                      </a:solidFill>
                      <a:prstDash val="solid"/>
                      <a:round/>
                      <a:headEnd len="sm" w="sm" type="none"/>
                      <a:tailEnd len="sm" w="sm" type="none"/>
                    </a:lnT>
                    <a:lnB cap="flat" cmpd="sng" w="19050">
                      <a:solidFill>
                        <a:srgbClr val="9E9E9E">
                          <a:alpha val="0"/>
                        </a:srgbClr>
                      </a:solidFill>
                      <a:prstDash val="solid"/>
                      <a:round/>
                      <a:headEnd len="sm" w="sm" type="none"/>
                      <a:tailEnd len="sm" w="sm" type="none"/>
                    </a:lnB>
                  </a:tcPr>
                </a:tc>
              </a:tr>
              <a:tr h="341325">
                <a:tc>
                  <a:txBody>
                    <a:bodyPr>
                      <a:noAutofit/>
                    </a:bodyPr>
                    <a:lstStyle/>
                    <a:p>
                      <a:pPr indent="0" lvl="0" marL="0">
                        <a:spcBef>
                          <a:spcPts val="0"/>
                        </a:spcBef>
                        <a:spcAft>
                          <a:spcPts val="0"/>
                        </a:spcAft>
                        <a:buNone/>
                      </a:pPr>
                      <a:r>
                        <a:rPr lang="en" sz="1200"/>
                        <a:t>dChip.mm</a:t>
                      </a:r>
                      <a:endParaRPr sz="1200"/>
                    </a:p>
                  </a:txBody>
                  <a:tcPr marT="91425" marB="91425" marR="91425" marL="91425" anchor="ctr">
                    <a:lnL cap="flat" cmpd="sng" w="19050">
                      <a:solidFill>
                        <a:srgbClr val="9E9E9E">
                          <a:alpha val="0"/>
                        </a:srgbClr>
                      </a:solidFill>
                      <a:prstDash val="solid"/>
                      <a:round/>
                      <a:headEnd len="sm" w="sm" type="none"/>
                      <a:tailEnd len="sm" w="sm" type="none"/>
                    </a:lnL>
                    <a:lnR cap="flat" cmpd="sng" w="19050">
                      <a:solidFill>
                        <a:srgbClr val="9E9E9E">
                          <a:alpha val="0"/>
                        </a:srgbClr>
                      </a:solidFill>
                      <a:prstDash val="solid"/>
                      <a:round/>
                      <a:headEnd len="sm" w="sm" type="none"/>
                      <a:tailEnd len="sm" w="sm" type="none"/>
                    </a:lnR>
                    <a:lnT cap="flat" cmpd="sng" w="19050">
                      <a:solidFill>
                        <a:srgbClr val="9E9E9E">
                          <a:alpha val="0"/>
                        </a:srgbClr>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noAutofit/>
                    </a:bodyPr>
                    <a:lstStyle/>
                    <a:p>
                      <a:pPr indent="0" lvl="0" marL="0" algn="ctr">
                        <a:spcBef>
                          <a:spcPts val="0"/>
                        </a:spcBef>
                        <a:spcAft>
                          <a:spcPts val="0"/>
                        </a:spcAft>
                        <a:buNone/>
                      </a:pPr>
                      <a:r>
                        <a:rPr lang="en" sz="1200"/>
                        <a:t>/</a:t>
                      </a:r>
                      <a:endParaRPr sz="1200"/>
                    </a:p>
                  </a:txBody>
                  <a:tcPr marT="91425" marB="91425" marR="91425" marL="91425" anchor="ctr">
                    <a:lnL cap="flat" cmpd="sng" w="19050">
                      <a:solidFill>
                        <a:srgbClr val="9E9E9E">
                          <a:alpha val="0"/>
                        </a:srgbClr>
                      </a:solidFill>
                      <a:prstDash val="solid"/>
                      <a:round/>
                      <a:headEnd len="sm" w="sm" type="none"/>
                      <a:tailEnd len="sm" w="sm" type="none"/>
                    </a:lnL>
                    <a:lnR cap="flat" cmpd="sng" w="19050">
                      <a:solidFill>
                        <a:srgbClr val="9E9E9E">
                          <a:alpha val="0"/>
                        </a:srgbClr>
                      </a:solidFill>
                      <a:prstDash val="solid"/>
                      <a:round/>
                      <a:headEnd len="sm" w="sm" type="none"/>
                      <a:tailEnd len="sm" w="sm" type="none"/>
                    </a:lnR>
                    <a:lnT cap="flat" cmpd="sng" w="19050">
                      <a:solidFill>
                        <a:srgbClr val="9E9E9E">
                          <a:alpha val="0"/>
                        </a:srgbClr>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 sz="1200"/>
                        <a:t> by invariant set</a:t>
                      </a:r>
                      <a:endParaRPr sz="1200"/>
                    </a:p>
                  </a:txBody>
                  <a:tcPr marT="91425" marB="91425" marR="91425" marL="91425" anchor="ctr">
                    <a:lnL cap="flat" cmpd="sng" w="19050">
                      <a:solidFill>
                        <a:srgbClr val="9E9E9E">
                          <a:alpha val="0"/>
                        </a:srgbClr>
                      </a:solidFill>
                      <a:prstDash val="solid"/>
                      <a:round/>
                      <a:headEnd len="sm" w="sm" type="none"/>
                      <a:tailEnd len="sm" w="sm" type="none"/>
                    </a:lnL>
                    <a:lnR cap="flat" cmpd="sng" w="19050">
                      <a:solidFill>
                        <a:srgbClr val="9E9E9E">
                          <a:alpha val="0"/>
                        </a:srgbClr>
                      </a:solidFill>
                      <a:prstDash val="solid"/>
                      <a:round/>
                      <a:headEnd len="sm" w="sm" type="none"/>
                      <a:tailEnd len="sm" w="sm" type="none"/>
                    </a:lnR>
                    <a:lnT cap="flat" cmpd="sng" w="19050">
                      <a:solidFill>
                        <a:srgbClr val="9E9E9E">
                          <a:alpha val="0"/>
                        </a:srgbClr>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noAutofit/>
                    </a:bodyPr>
                    <a:lstStyle/>
                    <a:p>
                      <a:pPr indent="0" lvl="0" marL="0">
                        <a:spcBef>
                          <a:spcPts val="0"/>
                        </a:spcBef>
                        <a:spcAft>
                          <a:spcPts val="0"/>
                        </a:spcAft>
                        <a:buNone/>
                      </a:pPr>
                      <a:r>
                        <a:rPr lang="en" sz="1200"/>
                        <a:t>subtract MM</a:t>
                      </a:r>
                      <a:endParaRPr sz="1200"/>
                    </a:p>
                  </a:txBody>
                  <a:tcPr marT="91425" marB="91425" marR="91425" marL="91425" anchor="ctr">
                    <a:lnL cap="flat" cmpd="sng" w="19050">
                      <a:solidFill>
                        <a:srgbClr val="9E9E9E">
                          <a:alpha val="0"/>
                        </a:srgbClr>
                      </a:solidFill>
                      <a:prstDash val="solid"/>
                      <a:round/>
                      <a:headEnd len="sm" w="sm" type="none"/>
                      <a:tailEnd len="sm" w="sm" type="none"/>
                    </a:lnL>
                    <a:lnR cap="flat" cmpd="sng" w="19050">
                      <a:solidFill>
                        <a:srgbClr val="9E9E9E">
                          <a:alpha val="0"/>
                        </a:srgbClr>
                      </a:solidFill>
                      <a:prstDash val="solid"/>
                      <a:round/>
                      <a:headEnd len="sm" w="sm" type="none"/>
                      <a:tailEnd len="sm" w="sm" type="none"/>
                    </a:lnR>
                    <a:lnT cap="flat" cmpd="sng" w="19050">
                      <a:solidFill>
                        <a:srgbClr val="9E9E9E">
                          <a:alpha val="0"/>
                        </a:srgbClr>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noAutofit/>
                    </a:bodyPr>
                    <a:lstStyle/>
                    <a:p>
                      <a:pPr indent="0" lvl="0" marL="0">
                        <a:spcBef>
                          <a:spcPts val="0"/>
                        </a:spcBef>
                        <a:spcAft>
                          <a:spcPts val="0"/>
                        </a:spcAft>
                        <a:buClr>
                          <a:schemeClr val="dk1"/>
                        </a:buClr>
                        <a:buSzPts val="1100"/>
                        <a:buFont typeface="Arial"/>
                        <a:buNone/>
                      </a:pPr>
                      <a:r>
                        <a:rPr lang="en" sz="1200">
                          <a:solidFill>
                            <a:schemeClr val="dk1"/>
                          </a:solidFill>
                        </a:rPr>
                        <a:t>multiplicative model</a:t>
                      </a:r>
                      <a:endParaRPr sz="1200"/>
                    </a:p>
                  </a:txBody>
                  <a:tcPr marT="91425" marB="91425" marR="91425" marL="91425" anchor="ctr">
                    <a:lnL cap="flat" cmpd="sng" w="19050">
                      <a:solidFill>
                        <a:srgbClr val="9E9E9E">
                          <a:alpha val="0"/>
                        </a:srgbClr>
                      </a:solidFill>
                      <a:prstDash val="solid"/>
                      <a:round/>
                      <a:headEnd len="sm" w="sm" type="none"/>
                      <a:tailEnd len="sm" w="sm" type="none"/>
                    </a:lnL>
                    <a:lnR cap="flat" cmpd="sng" w="19050">
                      <a:solidFill>
                        <a:srgbClr val="9E9E9E">
                          <a:alpha val="0"/>
                        </a:srgbClr>
                      </a:solidFill>
                      <a:prstDash val="solid"/>
                      <a:round/>
                      <a:headEnd len="sm" w="sm" type="none"/>
                      <a:tailEnd len="sm" w="sm" type="none"/>
                    </a:lnR>
                    <a:lnT cap="flat" cmpd="sng" w="19050">
                      <a:solidFill>
                        <a:srgbClr val="9E9E9E">
                          <a:alpha val="0"/>
                        </a:srgbClr>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
        <p:nvSpPr>
          <p:cNvPr id="351" name="Shape 351"/>
          <p:cNvSpPr txBox="1"/>
          <p:nvPr/>
        </p:nvSpPr>
        <p:spPr>
          <a:xfrm>
            <a:off x="489300" y="3375225"/>
            <a:ext cx="7066800" cy="584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200">
                <a:solidFill>
                  <a:schemeClr val="dk2"/>
                </a:solidFill>
              </a:rPr>
              <a:t>References</a:t>
            </a:r>
            <a:endParaRPr sz="1200">
              <a:solidFill>
                <a:schemeClr val="dk2"/>
              </a:solidFill>
            </a:endParaRPr>
          </a:p>
          <a:p>
            <a:pPr indent="-304800" lvl="0" marL="457200">
              <a:spcBef>
                <a:spcPts val="0"/>
              </a:spcBef>
              <a:spcAft>
                <a:spcPts val="0"/>
              </a:spcAft>
              <a:buClr>
                <a:schemeClr val="dk2"/>
              </a:buClr>
              <a:buSzPts val="1200"/>
              <a:buChar char="○"/>
            </a:pPr>
            <a:r>
              <a:rPr lang="en" sz="1200">
                <a:solidFill>
                  <a:schemeClr val="dk2"/>
                </a:solidFill>
              </a:rPr>
              <a:t>Qin et al. (2006), BMC Bioinfo, 7:23.</a:t>
            </a:r>
            <a:endParaRPr sz="1200">
              <a:solidFill>
                <a:schemeClr val="dk2"/>
              </a:solidFill>
            </a:endParaRPr>
          </a:p>
          <a:p>
            <a:pPr indent="-304800" lvl="0" marL="457200">
              <a:spcBef>
                <a:spcPts val="0"/>
              </a:spcBef>
              <a:spcAft>
                <a:spcPts val="0"/>
              </a:spcAft>
              <a:buClr>
                <a:schemeClr val="dk2"/>
              </a:buClr>
              <a:buSzPts val="1200"/>
              <a:buChar char="○"/>
            </a:pPr>
            <a:r>
              <a:rPr lang="en" sz="1200">
                <a:solidFill>
                  <a:schemeClr val="dk2"/>
                </a:solidFill>
              </a:rPr>
              <a:t>MAS 5.0: Affymetrix Documentation: MAS5</a:t>
            </a:r>
            <a:endParaRPr sz="1200">
              <a:solidFill>
                <a:schemeClr val="dk2"/>
              </a:solidFill>
            </a:endParaRPr>
          </a:p>
          <a:p>
            <a:pPr indent="-304800" lvl="0" marL="457200">
              <a:spcBef>
                <a:spcPts val="0"/>
              </a:spcBef>
              <a:spcAft>
                <a:spcPts val="0"/>
              </a:spcAft>
              <a:buClr>
                <a:schemeClr val="dk2"/>
              </a:buClr>
              <a:buSzPts val="1200"/>
              <a:buChar char="○"/>
            </a:pPr>
            <a:r>
              <a:rPr lang="en" sz="1200">
                <a:solidFill>
                  <a:schemeClr val="dk2"/>
                </a:solidFill>
              </a:rPr>
              <a:t>PLIER: Affymetrix Documentation: PLIER, not included here</a:t>
            </a:r>
            <a:endParaRPr sz="1200">
              <a:solidFill>
                <a:schemeClr val="dk2"/>
              </a:solidFill>
            </a:endParaRPr>
          </a:p>
          <a:p>
            <a:pPr indent="-304800" lvl="0" marL="457200">
              <a:spcBef>
                <a:spcPts val="0"/>
              </a:spcBef>
              <a:spcAft>
                <a:spcPts val="0"/>
              </a:spcAft>
              <a:buClr>
                <a:schemeClr val="dk2"/>
              </a:buClr>
              <a:buSzPts val="1200"/>
              <a:buChar char="○"/>
            </a:pPr>
            <a:r>
              <a:rPr lang="en" sz="1200">
                <a:solidFill>
                  <a:schemeClr val="dk2"/>
                </a:solidFill>
              </a:rPr>
              <a:t>gcRMA: Wu et al. (2004), JASA, 99, 909-917.</a:t>
            </a:r>
            <a:endParaRPr sz="1200">
              <a:solidFill>
                <a:schemeClr val="dk2"/>
              </a:solidFill>
            </a:endParaRPr>
          </a:p>
          <a:p>
            <a:pPr indent="-304800" lvl="0" marL="457200">
              <a:spcBef>
                <a:spcPts val="0"/>
              </a:spcBef>
              <a:spcAft>
                <a:spcPts val="0"/>
              </a:spcAft>
              <a:buClr>
                <a:schemeClr val="dk2"/>
              </a:buClr>
              <a:buSzPts val="1200"/>
              <a:buChar char="○"/>
            </a:pPr>
            <a:r>
              <a:rPr lang="en" sz="1200">
                <a:solidFill>
                  <a:schemeClr val="dk2"/>
                </a:solidFill>
              </a:rPr>
              <a:t>RMA: Irizarry et al. (2003), Nuc Acids Res, 31, e15.</a:t>
            </a:r>
            <a:endParaRPr sz="1200">
              <a:solidFill>
                <a:schemeClr val="dk2"/>
              </a:solidFill>
            </a:endParaRPr>
          </a:p>
          <a:p>
            <a:pPr indent="-304800" lvl="0" marL="457200">
              <a:spcBef>
                <a:spcPts val="0"/>
              </a:spcBef>
              <a:spcAft>
                <a:spcPts val="0"/>
              </a:spcAft>
              <a:buClr>
                <a:schemeClr val="dk2"/>
              </a:buClr>
              <a:buSzPts val="1200"/>
              <a:buChar char="○"/>
            </a:pPr>
            <a:r>
              <a:rPr lang="en" sz="1200">
                <a:solidFill>
                  <a:schemeClr val="dk2"/>
                </a:solidFill>
              </a:rPr>
              <a:t>VSN: Huber et al. (2002), Bioinformatics, 18, Suppl I S96-104.</a:t>
            </a:r>
            <a:endParaRPr sz="1200">
              <a:solidFill>
                <a:schemeClr val="dk2"/>
              </a:solidFill>
            </a:endParaRPr>
          </a:p>
          <a:p>
            <a:pPr indent="-304800" lvl="0" marL="457200">
              <a:spcBef>
                <a:spcPts val="0"/>
              </a:spcBef>
              <a:spcAft>
                <a:spcPts val="0"/>
              </a:spcAft>
              <a:buClr>
                <a:schemeClr val="dk2"/>
              </a:buClr>
              <a:buSzPts val="1200"/>
              <a:buChar char="○"/>
            </a:pPr>
            <a:r>
              <a:rPr lang="en" sz="1200">
                <a:solidFill>
                  <a:schemeClr val="dk2"/>
                </a:solidFill>
              </a:rPr>
              <a:t>dChip &amp; dChip.mm: Li &amp; Wong (2001), PNAS, 98, 31-36.</a:t>
            </a:r>
            <a:endParaRPr sz="1200">
              <a:solidFill>
                <a:schemeClr val="dk2"/>
              </a:solidFill>
            </a:endParaRPr>
          </a:p>
          <a:p>
            <a:pPr indent="0" lvl="0" marL="0">
              <a:spcBef>
                <a:spcPts val="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Shape 356"/>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t>Analysis of Differentially Expressed Genes (DEGs)</a:t>
            </a:r>
            <a:endParaRPr b="1" baseline="30000" sz="2400"/>
          </a:p>
        </p:txBody>
      </p:sp>
      <p:sp>
        <p:nvSpPr>
          <p:cNvPr id="357" name="Shape 3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58" name="Shape 358"/>
          <p:cNvSpPr txBox="1"/>
          <p:nvPr/>
        </p:nvSpPr>
        <p:spPr>
          <a:xfrm>
            <a:off x="489300" y="708225"/>
            <a:ext cx="8283300" cy="584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solidFill>
                  <a:srgbClr val="2A528F"/>
                </a:solidFill>
              </a:rPr>
              <a:t>Approaches</a:t>
            </a:r>
            <a:endParaRPr sz="1800">
              <a:solidFill>
                <a:srgbClr val="2A528F"/>
              </a:solidFill>
            </a:endParaRPr>
          </a:p>
          <a:p>
            <a:pPr indent="-330200" lvl="0" marL="457200" rtl="0">
              <a:spcBef>
                <a:spcPts val="0"/>
              </a:spcBef>
              <a:spcAft>
                <a:spcPts val="0"/>
              </a:spcAft>
              <a:buClr>
                <a:schemeClr val="dk2"/>
              </a:buClr>
              <a:buSzPts val="1600"/>
              <a:buChar char="○"/>
            </a:pPr>
            <a:r>
              <a:rPr lang="en" sz="1600">
                <a:solidFill>
                  <a:schemeClr val="dk2"/>
                </a:solidFill>
              </a:rPr>
              <a:t>Parametric test: t-test variants</a:t>
            </a:r>
            <a:endParaRPr sz="1600">
              <a:solidFill>
                <a:schemeClr val="dk2"/>
              </a:solidFill>
            </a:endParaRPr>
          </a:p>
          <a:p>
            <a:pPr indent="-330200" lvl="0" marL="457200" rtl="0">
              <a:spcBef>
                <a:spcPts val="0"/>
              </a:spcBef>
              <a:spcAft>
                <a:spcPts val="0"/>
              </a:spcAft>
              <a:buClr>
                <a:schemeClr val="dk2"/>
              </a:buClr>
              <a:buSzPts val="1600"/>
              <a:buChar char="○"/>
            </a:pPr>
            <a:r>
              <a:rPr lang="en" sz="1600">
                <a:solidFill>
                  <a:schemeClr val="dk2"/>
                </a:solidFill>
              </a:rPr>
              <a:t>Non-parametric tests: Wilcoxon sign-rank/rank-sum tests</a:t>
            </a:r>
            <a:endParaRPr sz="1600">
              <a:solidFill>
                <a:schemeClr val="dk2"/>
              </a:solidFill>
            </a:endParaRPr>
          </a:p>
          <a:p>
            <a:pPr indent="-330200" lvl="0" marL="457200" rtl="0">
              <a:spcBef>
                <a:spcPts val="0"/>
              </a:spcBef>
              <a:spcAft>
                <a:spcPts val="0"/>
              </a:spcAft>
              <a:buClr>
                <a:schemeClr val="dk2"/>
              </a:buClr>
              <a:buSzPts val="1600"/>
              <a:buChar char="○"/>
            </a:pPr>
            <a:r>
              <a:rPr lang="en" sz="1600">
                <a:solidFill>
                  <a:schemeClr val="dk2"/>
                </a:solidFill>
              </a:rPr>
              <a:t>Bootstrap analysis (boot package)</a:t>
            </a:r>
            <a:endParaRPr sz="1600">
              <a:solidFill>
                <a:schemeClr val="dk2"/>
              </a:solidFill>
            </a:endParaRPr>
          </a:p>
          <a:p>
            <a:pPr indent="-330200" lvl="0" marL="457200" rtl="0">
              <a:spcBef>
                <a:spcPts val="0"/>
              </a:spcBef>
              <a:spcAft>
                <a:spcPts val="0"/>
              </a:spcAft>
              <a:buClr>
                <a:schemeClr val="dk2"/>
              </a:buClr>
              <a:buSzPts val="1600"/>
              <a:buChar char="○"/>
            </a:pPr>
            <a:r>
              <a:rPr lang="en" sz="1600">
                <a:solidFill>
                  <a:schemeClr val="dk2"/>
                </a:solidFill>
              </a:rPr>
              <a:t>Significance Analysis of Microarrays (SAM)</a:t>
            </a:r>
            <a:endParaRPr sz="1600">
              <a:solidFill>
                <a:schemeClr val="dk2"/>
              </a:solidFill>
            </a:endParaRPr>
          </a:p>
          <a:p>
            <a:pPr indent="-330200" lvl="0" marL="457200" rtl="0">
              <a:spcBef>
                <a:spcPts val="0"/>
              </a:spcBef>
              <a:spcAft>
                <a:spcPts val="0"/>
              </a:spcAft>
              <a:buClr>
                <a:schemeClr val="dk2"/>
              </a:buClr>
              <a:buSzPts val="1600"/>
              <a:buChar char="○"/>
            </a:pPr>
            <a:r>
              <a:rPr lang="en" sz="1600">
                <a:solidFill>
                  <a:schemeClr val="dk2"/>
                </a:solidFill>
              </a:rPr>
              <a:t>Linear Models of Microarrays (LIMMA)</a:t>
            </a:r>
            <a:endParaRPr sz="1600">
              <a:solidFill>
                <a:schemeClr val="dk2"/>
              </a:solidFill>
            </a:endParaRPr>
          </a:p>
          <a:p>
            <a:pPr indent="-330200" lvl="0" marL="457200" rtl="0">
              <a:spcBef>
                <a:spcPts val="0"/>
              </a:spcBef>
              <a:spcAft>
                <a:spcPts val="0"/>
              </a:spcAft>
              <a:buClr>
                <a:schemeClr val="dk2"/>
              </a:buClr>
              <a:buSzPts val="1600"/>
              <a:buChar char="○"/>
            </a:pPr>
            <a:r>
              <a:rPr lang="en" sz="1600">
                <a:solidFill>
                  <a:schemeClr val="dk2"/>
                </a:solidFill>
              </a:rPr>
              <a:t>Rank Product</a:t>
            </a:r>
            <a:endParaRPr sz="1600">
              <a:solidFill>
                <a:schemeClr val="dk2"/>
              </a:solidFill>
            </a:endParaRPr>
          </a:p>
          <a:p>
            <a:pPr indent="-330200" lvl="0" marL="457200" rtl="0">
              <a:spcBef>
                <a:spcPts val="0"/>
              </a:spcBef>
              <a:spcAft>
                <a:spcPts val="0"/>
              </a:spcAft>
              <a:buClr>
                <a:schemeClr val="dk2"/>
              </a:buClr>
              <a:buSzPts val="1600"/>
              <a:buChar char="○"/>
            </a:pPr>
            <a:r>
              <a:rPr lang="en" sz="1600">
                <a:solidFill>
                  <a:schemeClr val="dk2"/>
                </a:solidFill>
              </a:rPr>
              <a:t>ANOVA and MANOVA (R/maanova)</a:t>
            </a:r>
            <a:endParaRPr sz="1600">
              <a:solidFill>
                <a:schemeClr val="dk2"/>
              </a:solidFill>
            </a:endParaRPr>
          </a:p>
          <a:p>
            <a:pPr indent="0" lvl="0" marL="0" rtl="0">
              <a:spcBef>
                <a:spcPts val="1000"/>
              </a:spcBef>
              <a:spcAft>
                <a:spcPts val="0"/>
              </a:spcAft>
              <a:buNone/>
            </a:pPr>
            <a:r>
              <a:rPr lang="en" sz="1800">
                <a:solidFill>
                  <a:srgbClr val="2A528F"/>
                </a:solidFill>
              </a:rPr>
              <a:t>Advantages of statistical testing for selecting DEGs</a:t>
            </a:r>
            <a:endParaRPr sz="1800">
              <a:solidFill>
                <a:srgbClr val="2A528F"/>
              </a:solidFill>
            </a:endParaRPr>
          </a:p>
          <a:p>
            <a:pPr indent="-330200" lvl="0" marL="457200" rtl="0">
              <a:spcBef>
                <a:spcPts val="0"/>
              </a:spcBef>
              <a:spcAft>
                <a:spcPts val="0"/>
              </a:spcAft>
              <a:buClr>
                <a:schemeClr val="dk2"/>
              </a:buClr>
              <a:buSzPts val="1600"/>
              <a:buChar char="○"/>
            </a:pPr>
            <a:r>
              <a:rPr lang="en" sz="1600">
                <a:solidFill>
                  <a:schemeClr val="dk2"/>
                </a:solidFill>
              </a:rPr>
              <a:t>Incorporates variation between measurements</a:t>
            </a:r>
            <a:endParaRPr sz="1600">
              <a:solidFill>
                <a:schemeClr val="dk2"/>
              </a:solidFill>
            </a:endParaRPr>
          </a:p>
          <a:p>
            <a:pPr indent="-330200" lvl="0" marL="457200" rtl="0">
              <a:spcBef>
                <a:spcPts val="0"/>
              </a:spcBef>
              <a:spcAft>
                <a:spcPts val="0"/>
              </a:spcAft>
              <a:buClr>
                <a:schemeClr val="dk2"/>
              </a:buClr>
              <a:buSzPts val="1600"/>
              <a:buChar char="○"/>
            </a:pPr>
            <a:r>
              <a:rPr lang="en" sz="1600">
                <a:solidFill>
                  <a:schemeClr val="dk2"/>
                </a:solidFill>
              </a:rPr>
              <a:t>Estimate of false discovery rates (FDR)</a:t>
            </a:r>
            <a:endParaRPr sz="1600">
              <a:solidFill>
                <a:schemeClr val="dk2"/>
              </a:solidFill>
            </a:endParaRPr>
          </a:p>
          <a:p>
            <a:pPr indent="-330200" lvl="0" marL="457200" rtl="0">
              <a:spcBef>
                <a:spcPts val="0"/>
              </a:spcBef>
              <a:spcAft>
                <a:spcPts val="0"/>
              </a:spcAft>
              <a:buClr>
                <a:schemeClr val="dk2"/>
              </a:buClr>
              <a:buSzPts val="1600"/>
              <a:buChar char="○"/>
            </a:pPr>
            <a:r>
              <a:rPr lang="en" sz="1600">
                <a:solidFill>
                  <a:schemeClr val="dk2"/>
                </a:solidFill>
              </a:rPr>
              <a:t>Detection of minor changes (if enough replicates)</a:t>
            </a:r>
            <a:endParaRPr sz="1600">
              <a:solidFill>
                <a:schemeClr val="dk2"/>
              </a:solidFill>
            </a:endParaRPr>
          </a:p>
          <a:p>
            <a:pPr indent="-330200" lvl="0" marL="457200" rtl="0">
              <a:spcBef>
                <a:spcPts val="0"/>
              </a:spcBef>
              <a:spcAft>
                <a:spcPts val="0"/>
              </a:spcAft>
              <a:buClr>
                <a:schemeClr val="dk2"/>
              </a:buClr>
              <a:buSzPts val="1600"/>
              <a:buChar char="○"/>
            </a:pPr>
            <a:r>
              <a:rPr lang="en" sz="1600">
                <a:solidFill>
                  <a:schemeClr val="dk2"/>
                </a:solidFill>
              </a:rPr>
              <a:t>Ranking of DE genes</a:t>
            </a:r>
            <a:endParaRPr sz="1600">
              <a:solidFill>
                <a:schemeClr val="dk2"/>
              </a:solidFill>
            </a:endParaRPr>
          </a:p>
          <a:p>
            <a:pPr indent="0" lvl="0" marL="0">
              <a:spcBef>
                <a:spcPts val="1000"/>
              </a:spcBef>
              <a:spcAft>
                <a:spcPts val="0"/>
              </a:spcAft>
              <a:buClr>
                <a:schemeClr val="dk1"/>
              </a:buClr>
              <a:buSzPts val="1100"/>
              <a:buFont typeface="Arial"/>
              <a:buNone/>
            </a:pPr>
            <a:r>
              <a:rPr lang="en" sz="1800">
                <a:solidFill>
                  <a:srgbClr val="2A528F"/>
                </a:solidFill>
              </a:rPr>
              <a:t>Multiple testing adjustment of p-values</a:t>
            </a:r>
            <a:endParaRPr sz="1800">
              <a:solidFill>
                <a:srgbClr val="2A528F"/>
              </a:solidFill>
            </a:endParaRPr>
          </a:p>
          <a:p>
            <a:pPr indent="-330200" lvl="0" marL="457200" rtl="0">
              <a:spcBef>
                <a:spcPts val="0"/>
              </a:spcBef>
              <a:spcAft>
                <a:spcPts val="0"/>
              </a:spcAft>
              <a:buClr>
                <a:schemeClr val="dk2"/>
              </a:buClr>
              <a:buSzPts val="1600"/>
              <a:buChar char="○"/>
            </a:pPr>
            <a:r>
              <a:rPr lang="en" sz="1600">
                <a:solidFill>
                  <a:schemeClr val="dk2"/>
                </a:solidFill>
              </a:rPr>
              <a:t>Methods: Benjamini-Hochberg (FDR), Bonferroni, many more.</a:t>
            </a:r>
            <a:endParaRPr sz="16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Shape 363"/>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Outline</a:t>
            </a:r>
            <a:endParaRPr/>
          </a:p>
        </p:txBody>
      </p:sp>
      <p:sp>
        <p:nvSpPr>
          <p:cNvPr id="364" name="Shape 364"/>
          <p:cNvSpPr txBox="1"/>
          <p:nvPr>
            <p:ph idx="1" type="body"/>
          </p:nvPr>
        </p:nvSpPr>
        <p:spPr>
          <a:xfrm>
            <a:off x="780050" y="1174175"/>
            <a:ext cx="8767800" cy="2241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9E9E9E"/>
                </a:solidFill>
              </a:rPr>
              <a:t>Technology Overview</a:t>
            </a:r>
            <a:endParaRPr sz="1600">
              <a:solidFill>
                <a:srgbClr val="9E9E9E"/>
              </a:solidFill>
            </a:endParaRPr>
          </a:p>
          <a:p>
            <a:pPr indent="0" lvl="0" marL="457200" rtl="0">
              <a:spcBef>
                <a:spcPts val="0"/>
              </a:spcBef>
              <a:spcAft>
                <a:spcPts val="0"/>
              </a:spcAft>
              <a:buNone/>
            </a:pPr>
            <a:r>
              <a:rPr lang="en" sz="1600">
                <a:solidFill>
                  <a:srgbClr val="9E9E9E"/>
                </a:solidFill>
              </a:rPr>
              <a:t>Microarrays</a:t>
            </a:r>
            <a:endParaRPr sz="1600">
              <a:solidFill>
                <a:srgbClr val="9E9E9E"/>
              </a:solidFill>
            </a:endParaRPr>
          </a:p>
          <a:p>
            <a:pPr indent="0" lvl="0" marL="457200" rtl="0">
              <a:spcBef>
                <a:spcPts val="0"/>
              </a:spcBef>
              <a:spcAft>
                <a:spcPts val="0"/>
              </a:spcAft>
              <a:buNone/>
            </a:pPr>
            <a:r>
              <a:rPr lang="en" sz="1600">
                <a:solidFill>
                  <a:srgbClr val="9E9E9E"/>
                </a:solidFill>
              </a:rPr>
              <a:t>RNA-Seq</a:t>
            </a:r>
            <a:endParaRPr sz="1600">
              <a:solidFill>
                <a:srgbClr val="9E9E9E"/>
              </a:solidFill>
            </a:endParaRPr>
          </a:p>
          <a:p>
            <a:pPr indent="0" lvl="0" marL="0" rtl="0">
              <a:spcBef>
                <a:spcPts val="0"/>
              </a:spcBef>
              <a:spcAft>
                <a:spcPts val="0"/>
              </a:spcAft>
              <a:buClr>
                <a:schemeClr val="dk1"/>
              </a:buClr>
              <a:buSzPts val="1100"/>
              <a:buFont typeface="Arial"/>
              <a:buNone/>
            </a:pPr>
            <a:r>
              <a:t/>
            </a:r>
            <a:endParaRPr sz="1600"/>
          </a:p>
          <a:p>
            <a:pPr indent="0" lvl="0" marL="0" rtl="0">
              <a:spcBef>
                <a:spcPts val="0"/>
              </a:spcBef>
              <a:spcAft>
                <a:spcPts val="0"/>
              </a:spcAft>
              <a:buClr>
                <a:schemeClr val="dk1"/>
              </a:buClr>
              <a:buSzPts val="1100"/>
              <a:buFont typeface="Arial"/>
              <a:buNone/>
            </a:pPr>
            <a:r>
              <a:rPr lang="en" sz="1600">
                <a:solidFill>
                  <a:srgbClr val="9E9E9E"/>
                </a:solidFill>
              </a:rPr>
              <a:t>Common Challenges</a:t>
            </a:r>
            <a:endParaRPr sz="1600">
              <a:solidFill>
                <a:srgbClr val="9E9E9E"/>
              </a:solidFill>
            </a:endParaRPr>
          </a:p>
          <a:p>
            <a:pPr indent="0" lvl="0" marL="0" rtl="0">
              <a:spcBef>
                <a:spcPts val="0"/>
              </a:spcBef>
              <a:spcAft>
                <a:spcPts val="0"/>
              </a:spcAft>
              <a:buClr>
                <a:schemeClr val="dk1"/>
              </a:buClr>
              <a:buSzPts val="1100"/>
              <a:buFont typeface="Arial"/>
              <a:buNone/>
            </a:pPr>
            <a:r>
              <a:t/>
            </a:r>
            <a:endParaRPr sz="1600">
              <a:solidFill>
                <a:srgbClr val="999999"/>
              </a:solidFill>
            </a:endParaRPr>
          </a:p>
          <a:p>
            <a:pPr indent="0" lvl="0" marL="0" rtl="0">
              <a:spcBef>
                <a:spcPts val="0"/>
              </a:spcBef>
              <a:spcAft>
                <a:spcPts val="0"/>
              </a:spcAft>
              <a:buClr>
                <a:schemeClr val="dk1"/>
              </a:buClr>
              <a:buSzPts val="1100"/>
              <a:buFont typeface="Arial"/>
              <a:buNone/>
            </a:pPr>
            <a:r>
              <a:rPr lang="en" sz="1600"/>
              <a:t>Data Analysis</a:t>
            </a:r>
            <a:endParaRPr sz="1600"/>
          </a:p>
          <a:p>
            <a:pPr indent="0" lvl="0" marL="457200" rtl="0">
              <a:spcBef>
                <a:spcPts val="0"/>
              </a:spcBef>
              <a:spcAft>
                <a:spcPts val="0"/>
              </a:spcAft>
              <a:buClr>
                <a:schemeClr val="dk1"/>
              </a:buClr>
              <a:buSzPts val="1100"/>
              <a:buFont typeface="Arial"/>
              <a:buNone/>
            </a:pPr>
            <a:r>
              <a:rPr lang="en" sz="1600">
                <a:solidFill>
                  <a:srgbClr val="9E9E9E"/>
                </a:solidFill>
              </a:rPr>
              <a:t>Microarray Data</a:t>
            </a:r>
            <a:endParaRPr sz="1600">
              <a:solidFill>
                <a:srgbClr val="9E9E9E"/>
              </a:solidFill>
            </a:endParaRPr>
          </a:p>
          <a:p>
            <a:pPr indent="0" lvl="0" marL="457200" rtl="0">
              <a:spcBef>
                <a:spcPts val="0"/>
              </a:spcBef>
              <a:spcAft>
                <a:spcPts val="0"/>
              </a:spcAft>
              <a:buClr>
                <a:schemeClr val="dk1"/>
              </a:buClr>
              <a:buSzPts val="1100"/>
              <a:buFont typeface="Arial"/>
              <a:buNone/>
            </a:pPr>
            <a:r>
              <a:rPr lang="en" sz="1600"/>
              <a:t>RNA-Seq Data</a:t>
            </a:r>
            <a:endParaRPr sz="1600"/>
          </a:p>
          <a:p>
            <a:pPr indent="0" lvl="0" marL="0" rtl="0">
              <a:spcBef>
                <a:spcPts val="0"/>
              </a:spcBef>
              <a:spcAft>
                <a:spcPts val="0"/>
              </a:spcAft>
              <a:buClr>
                <a:schemeClr val="dk1"/>
              </a:buClr>
              <a:buSzPts val="1100"/>
              <a:buFont typeface="Arial"/>
              <a:buNone/>
            </a:pPr>
            <a:r>
              <a:t/>
            </a:r>
            <a:endParaRPr sz="1600">
              <a:solidFill>
                <a:srgbClr val="999999"/>
              </a:solidFill>
            </a:endParaRPr>
          </a:p>
          <a:p>
            <a:pPr indent="0" lvl="0" marL="0" rtl="0">
              <a:spcBef>
                <a:spcPts val="0"/>
              </a:spcBef>
              <a:spcAft>
                <a:spcPts val="0"/>
              </a:spcAft>
              <a:buNone/>
            </a:pPr>
            <a:r>
              <a:rPr lang="en" sz="1600">
                <a:solidFill>
                  <a:srgbClr val="999999"/>
                </a:solidFill>
              </a:rPr>
              <a:t>References</a:t>
            </a:r>
            <a:endParaRPr sz="1600">
              <a:solidFill>
                <a:srgbClr val="999999"/>
              </a:solidFill>
            </a:endParaRPr>
          </a:p>
          <a:p>
            <a:pPr indent="-342900" lvl="0" marL="457200" rtl="0">
              <a:spcBef>
                <a:spcPts val="0"/>
              </a:spcBef>
              <a:spcAft>
                <a:spcPts val="0"/>
              </a:spcAft>
              <a:buClr>
                <a:srgbClr val="999999"/>
              </a:buClr>
              <a:buSzPts val="1800"/>
              <a:buChar char=" "/>
            </a:pPr>
            <a:r>
              <a:t/>
            </a:r>
            <a:endParaRPr>
              <a:solidFill>
                <a:srgbClr val="999999"/>
              </a:solidFill>
            </a:endParaRPr>
          </a:p>
          <a:p>
            <a:pPr indent="0" lvl="0" marL="0" rtl="0">
              <a:spcBef>
                <a:spcPts val="1600"/>
              </a:spcBef>
              <a:spcAft>
                <a:spcPts val="1600"/>
              </a:spcAft>
              <a:buNone/>
            </a:pPr>
            <a:r>
              <a:t/>
            </a:r>
            <a:endParaRPr/>
          </a:p>
        </p:txBody>
      </p:sp>
      <p:sp>
        <p:nvSpPr>
          <p:cNvPr id="365" name="Shape 36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Shape 370"/>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t>Analysis Workflow of RNA-Seq Gene Expression Data</a:t>
            </a:r>
            <a:endParaRPr sz="2400"/>
          </a:p>
        </p:txBody>
      </p:sp>
      <p:sp>
        <p:nvSpPr>
          <p:cNvPr id="371" name="Shape 37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72" name="Shape 372"/>
          <p:cNvSpPr txBox="1"/>
          <p:nvPr/>
        </p:nvSpPr>
        <p:spPr>
          <a:xfrm>
            <a:off x="152400" y="609600"/>
            <a:ext cx="8602800" cy="3000000"/>
          </a:xfrm>
          <a:prstGeom prst="rect">
            <a:avLst/>
          </a:prstGeom>
          <a:noFill/>
          <a:ln>
            <a:noFill/>
          </a:ln>
        </p:spPr>
        <p:txBody>
          <a:bodyPr anchorCtr="0" anchor="t" bIns="91425" lIns="91425" spcFirstLastPara="1" rIns="91425" wrap="square" tIns="91425">
            <a:noAutofit/>
          </a:bodyPr>
          <a:lstStyle/>
          <a:p>
            <a:pPr indent="-330200" lvl="0" marL="457200" rtl="0">
              <a:spcBef>
                <a:spcPts val="0"/>
              </a:spcBef>
              <a:spcAft>
                <a:spcPts val="0"/>
              </a:spcAft>
              <a:buClr>
                <a:srgbClr val="2A528F"/>
              </a:buClr>
              <a:buSzPts val="1600"/>
              <a:buAutoNum type="arabicPeriod"/>
            </a:pPr>
            <a:r>
              <a:rPr lang="en" sz="1600">
                <a:solidFill>
                  <a:srgbClr val="2A528F"/>
                </a:solidFill>
              </a:rPr>
              <a:t>Alignment of RNA reads to reference</a:t>
            </a:r>
            <a:endParaRPr sz="1600">
              <a:solidFill>
                <a:schemeClr val="dk2"/>
              </a:solidFill>
            </a:endParaRPr>
          </a:p>
          <a:p>
            <a:pPr indent="-317500" lvl="1" marL="914400" rtl="0">
              <a:spcBef>
                <a:spcPts val="0"/>
              </a:spcBef>
              <a:spcAft>
                <a:spcPts val="0"/>
              </a:spcAft>
              <a:buClr>
                <a:schemeClr val="dk2"/>
              </a:buClr>
              <a:buSzPts val="1400"/>
              <a:buChar char="○"/>
            </a:pPr>
            <a:r>
              <a:rPr lang="en">
                <a:solidFill>
                  <a:schemeClr val="dk2"/>
                </a:solidFill>
              </a:rPr>
              <a:t>Reference can be genome or transcriptome</a:t>
            </a:r>
            <a:endParaRPr>
              <a:solidFill>
                <a:schemeClr val="dk2"/>
              </a:solidFill>
            </a:endParaRPr>
          </a:p>
          <a:p>
            <a:pPr indent="-330200" lvl="0" marL="457200" rtl="0">
              <a:spcBef>
                <a:spcPts val="1000"/>
              </a:spcBef>
              <a:spcAft>
                <a:spcPts val="0"/>
              </a:spcAft>
              <a:buClr>
                <a:srgbClr val="2A528F"/>
              </a:buClr>
              <a:buSzPts val="1600"/>
              <a:buAutoNum type="arabicPeriod"/>
            </a:pPr>
            <a:r>
              <a:rPr lang="en" sz="1600">
                <a:solidFill>
                  <a:srgbClr val="2A528F"/>
                </a:solidFill>
              </a:rPr>
              <a:t>Count reads overlapping with annotation features of interest</a:t>
            </a:r>
            <a:endParaRPr sz="1600">
              <a:solidFill>
                <a:srgbClr val="2A528F"/>
              </a:solidFill>
            </a:endParaRPr>
          </a:p>
          <a:p>
            <a:pPr indent="-317500" lvl="1" marL="914400" rtl="0">
              <a:spcBef>
                <a:spcPts val="0"/>
              </a:spcBef>
              <a:spcAft>
                <a:spcPts val="0"/>
              </a:spcAft>
              <a:buClr>
                <a:schemeClr val="dk2"/>
              </a:buClr>
              <a:buSzPts val="1400"/>
              <a:buChar char="○"/>
            </a:pPr>
            <a:r>
              <a:rPr lang="en">
                <a:solidFill>
                  <a:schemeClr val="dk2"/>
                </a:solidFill>
              </a:rPr>
              <a:t>Most common: counts for exonic gene regions, but many viable alternatives exist here</a:t>
            </a:r>
            <a:endParaRPr>
              <a:solidFill>
                <a:schemeClr val="dk2"/>
              </a:solidFill>
            </a:endParaRPr>
          </a:p>
          <a:p>
            <a:pPr indent="-330200" lvl="0" marL="457200" rtl="0">
              <a:spcBef>
                <a:spcPts val="1000"/>
              </a:spcBef>
              <a:spcAft>
                <a:spcPts val="0"/>
              </a:spcAft>
              <a:buClr>
                <a:srgbClr val="2A528F"/>
              </a:buClr>
              <a:buSzPts val="1600"/>
              <a:buAutoNum type="arabicPeriod"/>
            </a:pPr>
            <a:r>
              <a:rPr lang="en" sz="1600">
                <a:solidFill>
                  <a:srgbClr val="2A528F"/>
                </a:solidFill>
              </a:rPr>
              <a:t>Normalization</a:t>
            </a:r>
            <a:endParaRPr sz="1600">
              <a:solidFill>
                <a:srgbClr val="2A528F"/>
              </a:solidFill>
            </a:endParaRPr>
          </a:p>
          <a:p>
            <a:pPr indent="-317500" lvl="1" marL="914400" rtl="0">
              <a:spcBef>
                <a:spcPts val="0"/>
              </a:spcBef>
              <a:spcAft>
                <a:spcPts val="0"/>
              </a:spcAft>
              <a:buClr>
                <a:schemeClr val="dk2"/>
              </a:buClr>
              <a:buSzPts val="1400"/>
              <a:buChar char="○"/>
            </a:pPr>
            <a:r>
              <a:rPr lang="en">
                <a:solidFill>
                  <a:schemeClr val="dk2"/>
                </a:solidFill>
              </a:rPr>
              <a:t>Main adjustment for sequencing depth and compositional bias.</a:t>
            </a:r>
            <a:endParaRPr>
              <a:solidFill>
                <a:schemeClr val="dk2"/>
              </a:solidFill>
            </a:endParaRPr>
          </a:p>
          <a:p>
            <a:pPr indent="-330200" lvl="0" marL="457200" rtl="0">
              <a:spcBef>
                <a:spcPts val="1000"/>
              </a:spcBef>
              <a:spcAft>
                <a:spcPts val="0"/>
              </a:spcAft>
              <a:buClr>
                <a:srgbClr val="2A528F"/>
              </a:buClr>
              <a:buSzPts val="1600"/>
              <a:buAutoNum type="arabicPeriod"/>
            </a:pPr>
            <a:r>
              <a:rPr lang="en" sz="1600">
                <a:solidFill>
                  <a:srgbClr val="2A528F"/>
                </a:solidFill>
              </a:rPr>
              <a:t>Identification of Differentially Expressed Genes (DEGs)</a:t>
            </a:r>
            <a:endParaRPr sz="1600">
              <a:solidFill>
                <a:srgbClr val="2A528F"/>
              </a:solidFill>
            </a:endParaRPr>
          </a:p>
          <a:p>
            <a:pPr indent="-317500" lvl="1" marL="914400" rtl="0">
              <a:spcBef>
                <a:spcPts val="0"/>
              </a:spcBef>
              <a:spcAft>
                <a:spcPts val="0"/>
              </a:spcAft>
              <a:buClr>
                <a:schemeClr val="dk2"/>
              </a:buClr>
              <a:buSzPts val="1400"/>
              <a:buChar char="○"/>
            </a:pPr>
            <a:r>
              <a:rPr lang="en">
                <a:solidFill>
                  <a:schemeClr val="dk2"/>
                </a:solidFill>
              </a:rPr>
              <a:t>Identification of genes with significant expression differences</a:t>
            </a:r>
            <a:endParaRPr>
              <a:solidFill>
                <a:schemeClr val="dk2"/>
              </a:solidFill>
            </a:endParaRPr>
          </a:p>
          <a:p>
            <a:pPr indent="-317500" lvl="1" marL="914400" rtl="0">
              <a:spcBef>
                <a:spcPts val="0"/>
              </a:spcBef>
              <a:spcAft>
                <a:spcPts val="0"/>
              </a:spcAft>
              <a:buClr>
                <a:schemeClr val="dk2"/>
              </a:buClr>
              <a:buSzPts val="1400"/>
              <a:buChar char="○"/>
            </a:pPr>
            <a:r>
              <a:rPr lang="en">
                <a:solidFill>
                  <a:schemeClr val="dk2"/>
                </a:solidFill>
              </a:rPr>
              <a:t>Identification of expressed genes possible</a:t>
            </a:r>
            <a:endParaRPr>
              <a:solidFill>
                <a:schemeClr val="dk2"/>
              </a:solidFill>
            </a:endParaRPr>
          </a:p>
          <a:p>
            <a:pPr indent="-330200" lvl="0" marL="457200" rtl="0">
              <a:spcBef>
                <a:spcPts val="1000"/>
              </a:spcBef>
              <a:spcAft>
                <a:spcPts val="0"/>
              </a:spcAft>
              <a:buClr>
                <a:srgbClr val="2A528F"/>
              </a:buClr>
              <a:buSzPts val="1600"/>
              <a:buAutoNum type="arabicPeriod"/>
            </a:pPr>
            <a:r>
              <a:rPr lang="en" sz="1600">
                <a:solidFill>
                  <a:srgbClr val="2A528F"/>
                </a:solidFill>
              </a:rPr>
              <a:t>Specialty applications</a:t>
            </a:r>
            <a:endParaRPr sz="1600">
              <a:solidFill>
                <a:srgbClr val="2A528F"/>
              </a:solidFill>
            </a:endParaRPr>
          </a:p>
          <a:p>
            <a:pPr indent="-317500" lvl="1" marL="914400" rtl="0">
              <a:spcBef>
                <a:spcPts val="0"/>
              </a:spcBef>
              <a:spcAft>
                <a:spcPts val="0"/>
              </a:spcAft>
              <a:buClr>
                <a:schemeClr val="dk2"/>
              </a:buClr>
              <a:buSzPts val="1400"/>
              <a:buChar char="○"/>
            </a:pPr>
            <a:r>
              <a:rPr lang="en">
                <a:solidFill>
                  <a:schemeClr val="dk2"/>
                </a:solidFill>
              </a:rPr>
              <a:t>Splice variant discovery (semi-quantitative), gene discovery, antisense expressions, etc</a:t>
            </a:r>
            <a:endParaRPr>
              <a:solidFill>
                <a:schemeClr val="dk2"/>
              </a:solidFill>
            </a:endParaRPr>
          </a:p>
          <a:p>
            <a:pPr indent="-330200" lvl="0" marL="457200" rtl="0">
              <a:spcBef>
                <a:spcPts val="1000"/>
              </a:spcBef>
              <a:spcAft>
                <a:spcPts val="0"/>
              </a:spcAft>
              <a:buClr>
                <a:srgbClr val="2A528F"/>
              </a:buClr>
              <a:buSzPts val="1600"/>
              <a:buAutoNum type="arabicPeriod"/>
            </a:pPr>
            <a:r>
              <a:rPr lang="en" sz="1600">
                <a:solidFill>
                  <a:srgbClr val="2A528F"/>
                </a:solidFill>
              </a:rPr>
              <a:t>Cluster Analysis</a:t>
            </a:r>
            <a:endParaRPr sz="1600">
              <a:solidFill>
                <a:srgbClr val="2A528F"/>
              </a:solidFill>
            </a:endParaRPr>
          </a:p>
          <a:p>
            <a:pPr indent="-317500" lvl="1" marL="914400" rtl="0">
              <a:spcBef>
                <a:spcPts val="0"/>
              </a:spcBef>
              <a:spcAft>
                <a:spcPts val="0"/>
              </a:spcAft>
              <a:buClr>
                <a:schemeClr val="dk2"/>
              </a:buClr>
              <a:buSzPts val="1400"/>
              <a:buChar char="○"/>
            </a:pPr>
            <a:r>
              <a:rPr lang="en">
                <a:solidFill>
                  <a:schemeClr val="dk2"/>
                </a:solidFill>
              </a:rPr>
              <a:t>Identification of genes with similar expression profiles across many samples</a:t>
            </a:r>
            <a:endParaRPr>
              <a:solidFill>
                <a:schemeClr val="dk2"/>
              </a:solidFill>
            </a:endParaRPr>
          </a:p>
          <a:p>
            <a:pPr indent="-330200" lvl="0" marL="457200" rtl="0">
              <a:spcBef>
                <a:spcPts val="1000"/>
              </a:spcBef>
              <a:spcAft>
                <a:spcPts val="0"/>
              </a:spcAft>
              <a:buClr>
                <a:srgbClr val="2A528F"/>
              </a:buClr>
              <a:buSzPts val="1600"/>
              <a:buAutoNum type="arabicPeriod"/>
            </a:pPr>
            <a:r>
              <a:rPr lang="en" sz="1600">
                <a:solidFill>
                  <a:srgbClr val="2A528F"/>
                </a:solidFill>
              </a:rPr>
              <a:t>Enrichment Analysis of Functional Annotations</a:t>
            </a:r>
            <a:endParaRPr sz="1600">
              <a:solidFill>
                <a:srgbClr val="2A528F"/>
              </a:solidFill>
            </a:endParaRPr>
          </a:p>
          <a:p>
            <a:pPr indent="-317500" lvl="1" marL="914400" rtl="0">
              <a:spcBef>
                <a:spcPts val="0"/>
              </a:spcBef>
              <a:spcAft>
                <a:spcPts val="0"/>
              </a:spcAft>
              <a:buClr>
                <a:schemeClr val="dk2"/>
              </a:buClr>
              <a:buSzPts val="1400"/>
              <a:buChar char="○"/>
            </a:pPr>
            <a:r>
              <a:rPr lang="en">
                <a:solidFill>
                  <a:schemeClr val="dk2"/>
                </a:solidFill>
              </a:rPr>
              <a:t>Gene ontology analysis of obtained gene sets from steps 5-6</a:t>
            </a:r>
            <a:endParaRPr>
              <a:solidFill>
                <a:schemeClr val="dk2"/>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Shape 377"/>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t>Important Aspects in RNA-Seq Analysis</a:t>
            </a:r>
            <a:endParaRPr sz="2400"/>
          </a:p>
        </p:txBody>
      </p:sp>
      <p:sp>
        <p:nvSpPr>
          <p:cNvPr id="378" name="Shape 37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79" name="Shape 379"/>
          <p:cNvSpPr txBox="1"/>
          <p:nvPr/>
        </p:nvSpPr>
        <p:spPr>
          <a:xfrm>
            <a:off x="762000" y="762000"/>
            <a:ext cx="8602800" cy="3000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2A528F"/>
                </a:solidFill>
              </a:rPr>
              <a:t>Best reference for alignments</a:t>
            </a:r>
            <a:endParaRPr sz="1600">
              <a:solidFill>
                <a:srgbClr val="2A528F"/>
              </a:solidFill>
            </a:endParaRPr>
          </a:p>
          <a:p>
            <a:pPr indent="-330200" lvl="0" marL="457200" rtl="0">
              <a:spcBef>
                <a:spcPts val="0"/>
              </a:spcBef>
              <a:spcAft>
                <a:spcPts val="0"/>
              </a:spcAft>
              <a:buClr>
                <a:schemeClr val="dk2"/>
              </a:buClr>
              <a:buSzPts val="1600"/>
              <a:buChar char="○"/>
            </a:pPr>
            <a:r>
              <a:rPr lang="en" sz="1600">
                <a:solidFill>
                  <a:schemeClr val="dk2"/>
                </a:solidFill>
              </a:rPr>
              <a:t>Genome</a:t>
            </a:r>
            <a:endParaRPr sz="1600">
              <a:solidFill>
                <a:schemeClr val="dk2"/>
              </a:solidFill>
            </a:endParaRPr>
          </a:p>
          <a:p>
            <a:pPr indent="-330200" lvl="0" marL="457200" rtl="0">
              <a:spcBef>
                <a:spcPts val="0"/>
              </a:spcBef>
              <a:spcAft>
                <a:spcPts val="0"/>
              </a:spcAft>
              <a:buClr>
                <a:schemeClr val="dk2"/>
              </a:buClr>
              <a:buSzPts val="1600"/>
              <a:buChar char="○"/>
            </a:pPr>
            <a:r>
              <a:rPr lang="en" sz="1600">
                <a:solidFill>
                  <a:schemeClr val="dk2"/>
                </a:solidFill>
              </a:rPr>
              <a:t>Transcript models</a:t>
            </a:r>
            <a:endParaRPr sz="1600">
              <a:solidFill>
                <a:schemeClr val="dk2"/>
              </a:solidFill>
            </a:endParaRPr>
          </a:p>
          <a:p>
            <a:pPr indent="-330200" lvl="0" marL="457200" rtl="0">
              <a:spcBef>
                <a:spcPts val="0"/>
              </a:spcBef>
              <a:spcAft>
                <a:spcPts val="0"/>
              </a:spcAft>
              <a:buClr>
                <a:schemeClr val="dk2"/>
              </a:buClr>
              <a:buSzPts val="1600"/>
              <a:buChar char="○"/>
            </a:pPr>
            <a:r>
              <a:rPr lang="en" sz="1600">
                <a:solidFill>
                  <a:schemeClr val="dk2"/>
                </a:solidFill>
              </a:rPr>
              <a:t>Both</a:t>
            </a:r>
            <a:endParaRPr sz="1600">
              <a:solidFill>
                <a:schemeClr val="dk2"/>
              </a:solidFill>
            </a:endParaRPr>
          </a:p>
          <a:p>
            <a:pPr indent="0" lvl="0" marL="0" rtl="0">
              <a:spcBef>
                <a:spcPts val="0"/>
              </a:spcBef>
              <a:spcAft>
                <a:spcPts val="0"/>
              </a:spcAft>
              <a:buNone/>
            </a:pPr>
            <a:r>
              <a:t/>
            </a:r>
            <a:endParaRPr sz="1600">
              <a:solidFill>
                <a:srgbClr val="2A528F"/>
              </a:solidFill>
            </a:endParaRPr>
          </a:p>
          <a:p>
            <a:pPr indent="0" lvl="0" marL="0" rtl="0">
              <a:spcBef>
                <a:spcPts val="0"/>
              </a:spcBef>
              <a:spcAft>
                <a:spcPts val="0"/>
              </a:spcAft>
              <a:buNone/>
            </a:pPr>
            <a:r>
              <a:rPr lang="en" sz="1600">
                <a:solidFill>
                  <a:srgbClr val="2A528F"/>
                </a:solidFill>
              </a:rPr>
              <a:t>How to quantify expression?</a:t>
            </a:r>
            <a:endParaRPr sz="1600">
              <a:solidFill>
                <a:srgbClr val="2A528F"/>
              </a:solidFill>
            </a:endParaRPr>
          </a:p>
          <a:p>
            <a:pPr indent="-330200" lvl="0" marL="457200" rtl="0">
              <a:spcBef>
                <a:spcPts val="0"/>
              </a:spcBef>
              <a:spcAft>
                <a:spcPts val="0"/>
              </a:spcAft>
              <a:buClr>
                <a:schemeClr val="dk2"/>
              </a:buClr>
              <a:buSzPts val="1600"/>
              <a:buChar char="○"/>
            </a:pPr>
            <a:r>
              <a:rPr lang="en" sz="1600">
                <a:solidFill>
                  <a:schemeClr val="dk2"/>
                </a:solidFill>
              </a:rPr>
              <a:t>Read count per range - most common</a:t>
            </a:r>
            <a:endParaRPr sz="1600">
              <a:solidFill>
                <a:schemeClr val="dk2"/>
              </a:solidFill>
            </a:endParaRPr>
          </a:p>
          <a:p>
            <a:pPr indent="-330200" lvl="0" marL="457200" rtl="0">
              <a:spcBef>
                <a:spcPts val="0"/>
              </a:spcBef>
              <a:spcAft>
                <a:spcPts val="0"/>
              </a:spcAft>
              <a:buClr>
                <a:schemeClr val="dk2"/>
              </a:buClr>
              <a:buSzPts val="1600"/>
              <a:buChar char="○"/>
            </a:pPr>
            <a:r>
              <a:rPr lang="en" sz="1600">
                <a:solidFill>
                  <a:schemeClr val="dk2"/>
                </a:solidFill>
              </a:rPr>
              <a:t>Coverage summary per range - rare</a:t>
            </a:r>
            <a:endParaRPr sz="1600">
              <a:solidFill>
                <a:schemeClr val="dk2"/>
              </a:solidFill>
            </a:endParaRPr>
          </a:p>
          <a:p>
            <a:pPr indent="-330200" lvl="0" marL="457200" rtl="0">
              <a:spcBef>
                <a:spcPts val="0"/>
              </a:spcBef>
              <a:spcAft>
                <a:spcPts val="0"/>
              </a:spcAft>
              <a:buClr>
                <a:schemeClr val="dk2"/>
              </a:buClr>
              <a:buSzPts val="1600"/>
              <a:buChar char="○"/>
            </a:pPr>
            <a:r>
              <a:rPr i="1" lang="en" sz="1600">
                <a:solidFill>
                  <a:schemeClr val="dk2"/>
                </a:solidFill>
              </a:rPr>
              <a:t>k</a:t>
            </a:r>
            <a:r>
              <a:rPr lang="en" sz="1600">
                <a:solidFill>
                  <a:schemeClr val="dk2"/>
                </a:solidFill>
              </a:rPr>
              <a:t>-mer counts - newer methods</a:t>
            </a:r>
            <a:endParaRPr sz="1600">
              <a:solidFill>
                <a:schemeClr val="dk2"/>
              </a:solidFill>
            </a:endParaRPr>
          </a:p>
          <a:p>
            <a:pPr indent="0" lvl="0" marL="0" rtl="0">
              <a:spcBef>
                <a:spcPts val="0"/>
              </a:spcBef>
              <a:spcAft>
                <a:spcPts val="0"/>
              </a:spcAft>
              <a:buNone/>
            </a:pPr>
            <a:r>
              <a:t/>
            </a:r>
            <a:endParaRPr sz="1600">
              <a:solidFill>
                <a:srgbClr val="2A528F"/>
              </a:solidFill>
            </a:endParaRPr>
          </a:p>
          <a:p>
            <a:pPr indent="0" lvl="0" marL="0" rtl="0">
              <a:spcBef>
                <a:spcPts val="0"/>
              </a:spcBef>
              <a:spcAft>
                <a:spcPts val="0"/>
              </a:spcAft>
              <a:buNone/>
            </a:pPr>
            <a:r>
              <a:rPr lang="en" sz="1600">
                <a:solidFill>
                  <a:srgbClr val="2A528F"/>
                </a:solidFill>
              </a:rPr>
              <a:t>What features?</a:t>
            </a:r>
            <a:endParaRPr sz="1600">
              <a:solidFill>
                <a:srgbClr val="2A528F"/>
              </a:solidFill>
            </a:endParaRPr>
          </a:p>
          <a:p>
            <a:pPr indent="-330200" lvl="0" marL="457200" rtl="0">
              <a:spcBef>
                <a:spcPts val="0"/>
              </a:spcBef>
              <a:spcAft>
                <a:spcPts val="0"/>
              </a:spcAft>
              <a:buClr>
                <a:schemeClr val="dk2"/>
              </a:buClr>
              <a:buSzPts val="1600"/>
              <a:buChar char="○"/>
            </a:pPr>
            <a:r>
              <a:rPr lang="en" sz="1600">
                <a:solidFill>
                  <a:schemeClr val="dk2"/>
                </a:solidFill>
              </a:rPr>
              <a:t>Genes, transcript models, exons</a:t>
            </a:r>
            <a:endParaRPr sz="1600">
              <a:solidFill>
                <a:schemeClr val="dk2"/>
              </a:solidFill>
            </a:endParaRPr>
          </a:p>
          <a:p>
            <a:pPr indent="0" lvl="0" marL="0" rtl="0">
              <a:spcBef>
                <a:spcPts val="0"/>
              </a:spcBef>
              <a:spcAft>
                <a:spcPts val="0"/>
              </a:spcAft>
              <a:buNone/>
            </a:pPr>
            <a:r>
              <a:t/>
            </a:r>
            <a:endParaRPr sz="1600">
              <a:solidFill>
                <a:srgbClr val="2A528F"/>
              </a:solidFill>
            </a:endParaRPr>
          </a:p>
          <a:p>
            <a:pPr indent="0" lvl="0" marL="0" rtl="0">
              <a:spcBef>
                <a:spcPts val="0"/>
              </a:spcBef>
              <a:spcAft>
                <a:spcPts val="0"/>
              </a:spcAft>
              <a:buNone/>
            </a:pPr>
            <a:r>
              <a:rPr lang="en" sz="1600">
                <a:solidFill>
                  <a:srgbClr val="2A528F"/>
                </a:solidFill>
              </a:rPr>
              <a:t>Alternative splicing</a:t>
            </a:r>
            <a:endParaRPr sz="1600">
              <a:solidFill>
                <a:srgbClr val="2A528F"/>
              </a:solidFill>
            </a:endParaRPr>
          </a:p>
          <a:p>
            <a:pPr indent="-330200" lvl="0" marL="457200" rtl="0">
              <a:spcBef>
                <a:spcPts val="0"/>
              </a:spcBef>
              <a:spcAft>
                <a:spcPts val="0"/>
              </a:spcAft>
              <a:buClr>
                <a:schemeClr val="dk2"/>
              </a:buClr>
              <a:buSzPts val="1600"/>
              <a:buChar char="○"/>
            </a:pPr>
            <a:r>
              <a:rPr lang="en" sz="1600">
                <a:solidFill>
                  <a:schemeClr val="dk2"/>
                </a:solidFill>
              </a:rPr>
              <a:t>Often restricted to splice junction analysis</a:t>
            </a:r>
            <a:endParaRPr sz="1600">
              <a:solidFill>
                <a:schemeClr val="dk2"/>
              </a:solidFill>
            </a:endParaRPr>
          </a:p>
          <a:p>
            <a:pPr indent="-330200" lvl="0" marL="457200" rtl="0">
              <a:spcBef>
                <a:spcPts val="0"/>
              </a:spcBef>
              <a:spcAft>
                <a:spcPts val="0"/>
              </a:spcAft>
              <a:buClr>
                <a:schemeClr val="dk2"/>
              </a:buClr>
              <a:buSzPts val="1600"/>
              <a:buChar char="○"/>
            </a:pPr>
            <a:r>
              <a:rPr lang="en" sz="1600">
                <a:solidFill>
                  <a:schemeClr val="dk2"/>
                </a:solidFill>
              </a:rPr>
              <a:t>Objective: discovery </a:t>
            </a:r>
            <a:r>
              <a:rPr i="1" lang="en" sz="1600">
                <a:solidFill>
                  <a:schemeClr val="dk2"/>
                </a:solidFill>
              </a:rPr>
              <a:t>vs.</a:t>
            </a:r>
            <a:r>
              <a:rPr lang="en" sz="1600">
                <a:solidFill>
                  <a:schemeClr val="dk2"/>
                </a:solidFill>
              </a:rPr>
              <a:t> quantification</a:t>
            </a:r>
            <a:endParaRPr sz="1600">
              <a:solidFill>
                <a:schemeClr val="dk2"/>
              </a:solidFill>
            </a:endParaRPr>
          </a:p>
          <a:p>
            <a:pPr indent="0" lvl="0" marL="0" marR="0" rtl="0" algn="l">
              <a:lnSpc>
                <a:spcPct val="100000"/>
              </a:lnSpc>
              <a:spcBef>
                <a:spcPts val="0"/>
              </a:spcBef>
              <a:spcAft>
                <a:spcPts val="0"/>
              </a:spcAft>
              <a:buNone/>
            </a:pPr>
            <a:r>
              <a:t/>
            </a:r>
            <a:endParaRPr>
              <a:solidFill>
                <a:schemeClr val="dk2"/>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Shape 384"/>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t>Normalization Required</a:t>
            </a:r>
            <a:endParaRPr sz="2400"/>
          </a:p>
        </p:txBody>
      </p:sp>
      <p:sp>
        <p:nvSpPr>
          <p:cNvPr id="385" name="Shape 38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86" name="Shape 386"/>
          <p:cNvSpPr txBox="1"/>
          <p:nvPr/>
        </p:nvSpPr>
        <p:spPr>
          <a:xfrm>
            <a:off x="762000" y="4267200"/>
            <a:ext cx="8602800" cy="789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600">
                <a:solidFill>
                  <a:schemeClr val="dk2"/>
                </a:solidFill>
              </a:rPr>
              <a:t>Log ratio distributions (a and b) and MA plot (c) for two tissue samples (Robinson and Oshlack, 2010).</a:t>
            </a:r>
            <a:endParaRPr sz="1600">
              <a:solidFill>
                <a:schemeClr val="dk2"/>
              </a:solidFill>
            </a:endParaRPr>
          </a:p>
          <a:p>
            <a:pPr indent="0" lvl="0" marL="0" marR="0" rtl="0" algn="l">
              <a:lnSpc>
                <a:spcPct val="100000"/>
              </a:lnSpc>
              <a:spcBef>
                <a:spcPts val="0"/>
              </a:spcBef>
              <a:spcAft>
                <a:spcPts val="0"/>
              </a:spcAft>
              <a:buNone/>
            </a:pPr>
            <a:r>
              <a:t/>
            </a:r>
            <a:endParaRPr>
              <a:solidFill>
                <a:schemeClr val="dk2"/>
              </a:solidFill>
            </a:endParaRPr>
          </a:p>
        </p:txBody>
      </p:sp>
      <p:pic>
        <p:nvPicPr>
          <p:cNvPr descr="rnaseqnorm.png" id="387" name="Shape 387"/>
          <p:cNvPicPr preferRelativeResize="0"/>
          <p:nvPr/>
        </p:nvPicPr>
        <p:blipFill>
          <a:blip r:embed="rId3">
            <a:alphaModFix/>
          </a:blip>
          <a:stretch>
            <a:fillRect/>
          </a:stretch>
        </p:blipFill>
        <p:spPr>
          <a:xfrm>
            <a:off x="1088425" y="718875"/>
            <a:ext cx="6912575" cy="3456287"/>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Shape 392"/>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t>RNA-Seq Artifacts </a:t>
            </a:r>
            <a:endParaRPr sz="2400"/>
          </a:p>
        </p:txBody>
      </p:sp>
      <p:sp>
        <p:nvSpPr>
          <p:cNvPr id="393" name="Shape 39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94" name="Shape 394"/>
          <p:cNvSpPr txBox="1"/>
          <p:nvPr/>
        </p:nvSpPr>
        <p:spPr>
          <a:xfrm>
            <a:off x="304800" y="4419600"/>
            <a:ext cx="8602800" cy="789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600">
                <a:solidFill>
                  <a:schemeClr val="dk2"/>
                </a:solidFill>
              </a:rPr>
              <a:t>Often inhomogeneous read coverage across genes/transcripts. Thus, comparison of identical ranges important.</a:t>
            </a:r>
            <a:endParaRPr>
              <a:solidFill>
                <a:schemeClr val="dk2"/>
              </a:solidFill>
            </a:endParaRPr>
          </a:p>
        </p:txBody>
      </p:sp>
      <p:pic>
        <p:nvPicPr>
          <p:cNvPr descr="text4610.png" id="395" name="Shape 395"/>
          <p:cNvPicPr preferRelativeResize="0"/>
          <p:nvPr/>
        </p:nvPicPr>
        <p:blipFill>
          <a:blip r:embed="rId3">
            <a:alphaModFix/>
          </a:blip>
          <a:stretch>
            <a:fillRect/>
          </a:stretch>
        </p:blipFill>
        <p:spPr>
          <a:xfrm>
            <a:off x="464100" y="712918"/>
            <a:ext cx="8063399" cy="3702657"/>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Shape 400"/>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t>Alternative Splicing</a:t>
            </a:r>
            <a:endParaRPr sz="2400"/>
          </a:p>
        </p:txBody>
      </p:sp>
      <p:sp>
        <p:nvSpPr>
          <p:cNvPr id="401" name="Shape 40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402" name="Shape 402"/>
          <p:cNvSpPr txBox="1"/>
          <p:nvPr/>
        </p:nvSpPr>
        <p:spPr>
          <a:xfrm>
            <a:off x="381000" y="4572000"/>
            <a:ext cx="8602800" cy="789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600">
                <a:solidFill>
                  <a:schemeClr val="dk2"/>
                </a:solidFill>
              </a:rPr>
              <a:t>Abundance estimates of alternative splice variants is limited to unique segments in mRNAs.</a:t>
            </a:r>
            <a:endParaRPr>
              <a:solidFill>
                <a:schemeClr val="dk2"/>
              </a:solidFill>
            </a:endParaRPr>
          </a:p>
        </p:txBody>
      </p:sp>
      <p:pic>
        <p:nvPicPr>
          <p:cNvPr descr="text4614.png" id="403" name="Shape 403"/>
          <p:cNvPicPr preferRelativeResize="0"/>
          <p:nvPr/>
        </p:nvPicPr>
        <p:blipFill>
          <a:blip r:embed="rId3">
            <a:alphaModFix/>
          </a:blip>
          <a:stretch>
            <a:fillRect/>
          </a:stretch>
        </p:blipFill>
        <p:spPr>
          <a:xfrm>
            <a:off x="895350" y="720825"/>
            <a:ext cx="7265975" cy="37702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Shape 408"/>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t>Normalization Methods</a:t>
            </a:r>
            <a:endParaRPr sz="2400"/>
          </a:p>
        </p:txBody>
      </p:sp>
      <p:sp>
        <p:nvSpPr>
          <p:cNvPr id="409" name="Shape 40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410" name="Shape 410"/>
          <p:cNvSpPr txBox="1"/>
          <p:nvPr/>
        </p:nvSpPr>
        <p:spPr>
          <a:xfrm>
            <a:off x="228600" y="609600"/>
            <a:ext cx="8602800" cy="30000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Clr>
                <a:schemeClr val="dk2"/>
              </a:buClr>
              <a:buSzPts val="1800"/>
              <a:buChar char="○"/>
            </a:pPr>
            <a:r>
              <a:rPr lang="en" sz="1800">
                <a:solidFill>
                  <a:schemeClr val="dk2"/>
                </a:solidFill>
              </a:rPr>
              <a:t>Necessary due to variable sequencing depth of RNA-Seq samples</a:t>
            </a:r>
            <a:endParaRPr sz="1800">
              <a:solidFill>
                <a:schemeClr val="dk2"/>
              </a:solidFill>
            </a:endParaRPr>
          </a:p>
          <a:p>
            <a:pPr indent="-342900" lvl="0" marL="457200" rtl="0">
              <a:spcBef>
                <a:spcPts val="1000"/>
              </a:spcBef>
              <a:spcAft>
                <a:spcPts val="0"/>
              </a:spcAft>
              <a:buClr>
                <a:schemeClr val="dk2"/>
              </a:buClr>
              <a:buSzPts val="1800"/>
              <a:buChar char="○"/>
            </a:pPr>
            <a:r>
              <a:rPr lang="en" sz="1800">
                <a:solidFill>
                  <a:schemeClr val="dk2"/>
                </a:solidFill>
              </a:rPr>
              <a:t>Normalization for library size more important than gene length</a:t>
            </a:r>
            <a:endParaRPr sz="1800">
              <a:solidFill>
                <a:schemeClr val="dk2"/>
              </a:solidFill>
            </a:endParaRPr>
          </a:p>
          <a:p>
            <a:pPr indent="-342900" lvl="0" marL="457200" rtl="0">
              <a:spcBef>
                <a:spcPts val="1000"/>
              </a:spcBef>
              <a:spcAft>
                <a:spcPts val="0"/>
              </a:spcAft>
              <a:buClr>
                <a:schemeClr val="dk2"/>
              </a:buClr>
              <a:buSzPts val="1800"/>
              <a:buChar char="○"/>
            </a:pPr>
            <a:r>
              <a:rPr lang="en" sz="1800">
                <a:solidFill>
                  <a:schemeClr val="dk2"/>
                </a:solidFill>
              </a:rPr>
              <a:t>Normalization for gene length only relevant for comparing expression across  different genes/features</a:t>
            </a:r>
            <a:endParaRPr sz="1800">
              <a:solidFill>
                <a:schemeClr val="dk2"/>
              </a:solidFill>
            </a:endParaRPr>
          </a:p>
          <a:p>
            <a:pPr indent="-342900" lvl="0" marL="457200" rtl="0">
              <a:spcBef>
                <a:spcPts val="1000"/>
              </a:spcBef>
              <a:spcAft>
                <a:spcPts val="0"/>
              </a:spcAft>
              <a:buClr>
                <a:schemeClr val="dk2"/>
              </a:buClr>
              <a:buSzPts val="1800"/>
              <a:buChar char="○"/>
            </a:pPr>
            <a:r>
              <a:rPr lang="en" sz="1800">
                <a:solidFill>
                  <a:schemeClr val="dk2"/>
                </a:solidFill>
              </a:rPr>
              <a:t>Simple size normalization can be skewed by highly overrepresented RNAs</a:t>
            </a:r>
            <a:endParaRPr sz="1800">
              <a:solidFill>
                <a:schemeClr val="dk2"/>
              </a:solidFill>
            </a:endParaRPr>
          </a:p>
          <a:p>
            <a:pPr indent="-342900" lvl="0" marL="457200" rtl="0">
              <a:spcBef>
                <a:spcPts val="1000"/>
              </a:spcBef>
              <a:spcAft>
                <a:spcPts val="0"/>
              </a:spcAft>
              <a:buClr>
                <a:schemeClr val="dk2"/>
              </a:buClr>
              <a:buSzPts val="1800"/>
              <a:buChar char="○"/>
            </a:pPr>
            <a:r>
              <a:rPr lang="en" sz="1800">
                <a:solidFill>
                  <a:schemeClr val="dk2"/>
                </a:solidFill>
              </a:rPr>
              <a:t>Examples of common normalization methods:</a:t>
            </a:r>
            <a:endParaRPr sz="1800">
              <a:solidFill>
                <a:schemeClr val="dk2"/>
              </a:solidFill>
            </a:endParaRPr>
          </a:p>
          <a:p>
            <a:pPr indent="-342900" lvl="1" marL="914400" rtl="0">
              <a:spcBef>
                <a:spcPts val="1000"/>
              </a:spcBef>
              <a:spcAft>
                <a:spcPts val="0"/>
              </a:spcAft>
              <a:buClr>
                <a:schemeClr val="dk2"/>
              </a:buClr>
              <a:buSzPts val="1800"/>
              <a:buChar char="○"/>
            </a:pPr>
            <a:r>
              <a:rPr lang="en" sz="1800">
                <a:solidFill>
                  <a:schemeClr val="dk2"/>
                </a:solidFill>
              </a:rPr>
              <a:t>RPKM (reads per kb per million mapped reads) - not for statistical testing</a:t>
            </a:r>
            <a:endParaRPr sz="1800">
              <a:solidFill>
                <a:schemeClr val="dk2"/>
              </a:solidFill>
            </a:endParaRPr>
          </a:p>
          <a:p>
            <a:pPr indent="-342900" lvl="1" marL="914400" rtl="0">
              <a:spcBef>
                <a:spcPts val="0"/>
              </a:spcBef>
              <a:spcAft>
                <a:spcPts val="0"/>
              </a:spcAft>
              <a:buClr>
                <a:schemeClr val="dk2"/>
              </a:buClr>
              <a:buSzPts val="1800"/>
              <a:buChar char="○"/>
            </a:pPr>
            <a:r>
              <a:rPr lang="en" sz="1800">
                <a:solidFill>
                  <a:schemeClr val="dk2"/>
                </a:solidFill>
              </a:rPr>
              <a:t>CPM (counts per million reads)</a:t>
            </a:r>
            <a:endParaRPr sz="1800">
              <a:solidFill>
                <a:schemeClr val="dk2"/>
              </a:solidFill>
            </a:endParaRPr>
          </a:p>
          <a:p>
            <a:pPr indent="-342900" lvl="1" marL="914400" rtl="0">
              <a:spcBef>
                <a:spcPts val="0"/>
              </a:spcBef>
              <a:spcAft>
                <a:spcPts val="0"/>
              </a:spcAft>
              <a:buClr>
                <a:schemeClr val="dk2"/>
              </a:buClr>
              <a:buSzPts val="1800"/>
              <a:buChar char="○"/>
            </a:pPr>
            <a:r>
              <a:rPr lang="en" sz="1800">
                <a:solidFill>
                  <a:schemeClr val="dk2"/>
                </a:solidFill>
              </a:rPr>
              <a:t>TMM (trimmed mean of M values)</a:t>
            </a:r>
            <a:endParaRPr sz="1800">
              <a:solidFill>
                <a:schemeClr val="dk2"/>
              </a:solidFill>
            </a:endParaRPr>
          </a:p>
          <a:p>
            <a:pPr indent="-342900" lvl="1" marL="914400" rtl="0">
              <a:spcBef>
                <a:spcPts val="0"/>
              </a:spcBef>
              <a:spcAft>
                <a:spcPts val="0"/>
              </a:spcAft>
              <a:buClr>
                <a:schemeClr val="dk2"/>
              </a:buClr>
              <a:buSzPts val="1800"/>
              <a:buChar char="○"/>
            </a:pPr>
            <a:r>
              <a:rPr lang="en" sz="1800">
                <a:solidFill>
                  <a:schemeClr val="dk2"/>
                </a:solidFill>
              </a:rPr>
              <a:t>log and rlog transformation</a:t>
            </a:r>
            <a:endParaRPr sz="1800">
              <a:solidFill>
                <a:schemeClr val="dk2"/>
              </a:solidFill>
            </a:endParaRPr>
          </a:p>
          <a:p>
            <a:pPr indent="-342900" lvl="1" marL="914400" rtl="0">
              <a:spcBef>
                <a:spcPts val="0"/>
              </a:spcBef>
              <a:spcAft>
                <a:spcPts val="0"/>
              </a:spcAft>
              <a:buClr>
                <a:schemeClr val="dk2"/>
              </a:buClr>
              <a:buSzPts val="1800"/>
              <a:buChar char="○"/>
            </a:pPr>
            <a:r>
              <a:rPr lang="en" sz="1800">
                <a:solidFill>
                  <a:schemeClr val="dk2"/>
                </a:solidFill>
              </a:rPr>
              <a:t>Median ratio method (size factor)</a:t>
            </a:r>
            <a:endParaRPr sz="1800">
              <a:solidFill>
                <a:schemeClr val="dk2"/>
              </a:solidFill>
            </a:endParaRPr>
          </a:p>
          <a:p>
            <a:pPr indent="-342900" lvl="1" marL="914400" rtl="0">
              <a:spcBef>
                <a:spcPts val="0"/>
              </a:spcBef>
              <a:spcAft>
                <a:spcPts val="0"/>
              </a:spcAft>
              <a:buClr>
                <a:schemeClr val="dk2"/>
              </a:buClr>
              <a:buSzPts val="1800"/>
              <a:buChar char="○"/>
            </a:pPr>
            <a:r>
              <a:rPr lang="en" sz="1800">
                <a:solidFill>
                  <a:schemeClr val="dk2"/>
                </a:solidFill>
              </a:rPr>
              <a:t>Quantile normalization methods</a:t>
            </a:r>
            <a:endParaRPr sz="1800">
              <a:solidFill>
                <a:schemeClr val="dk2"/>
              </a:solidFill>
            </a:endParaRPr>
          </a:p>
          <a:p>
            <a:pPr indent="-342900" lvl="1" marL="914400" rtl="0">
              <a:spcBef>
                <a:spcPts val="0"/>
              </a:spcBef>
              <a:spcAft>
                <a:spcPts val="0"/>
              </a:spcAft>
              <a:buClr>
                <a:schemeClr val="dk2"/>
              </a:buClr>
              <a:buSzPts val="1800"/>
              <a:buChar char="○"/>
            </a:pPr>
            <a:r>
              <a:rPr lang="en" sz="1800">
                <a:solidFill>
                  <a:schemeClr val="dk2"/>
                </a:solidFill>
              </a:rPr>
              <a:t>Many more</a:t>
            </a:r>
            <a:endParaRPr sz="1800">
              <a:solidFill>
                <a:schemeClr val="dk2"/>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sp>
        <p:nvSpPr>
          <p:cNvPr id="415" name="Shape 415"/>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t>Be Careful with RPKM/FPKM Values</a:t>
            </a:r>
            <a:endParaRPr sz="2400"/>
          </a:p>
        </p:txBody>
      </p:sp>
      <p:sp>
        <p:nvSpPr>
          <p:cNvPr id="416" name="Shape 4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417" name="Shape 417"/>
          <p:cNvSpPr txBox="1"/>
          <p:nvPr/>
        </p:nvSpPr>
        <p:spPr>
          <a:xfrm>
            <a:off x="381000" y="533400"/>
            <a:ext cx="8602800" cy="3000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2A528F"/>
                </a:solidFill>
              </a:rPr>
              <a:t>RPKM Concept (FPKM is paired-end version of it)</a:t>
            </a:r>
            <a:endParaRPr sz="1800">
              <a:solidFill>
                <a:srgbClr val="2A528F"/>
              </a:solidFill>
            </a:endParaRPr>
          </a:p>
          <a:p>
            <a:pPr indent="-330200" lvl="0" marL="457200" rtl="0">
              <a:spcBef>
                <a:spcPts val="1000"/>
              </a:spcBef>
              <a:spcAft>
                <a:spcPts val="0"/>
              </a:spcAft>
              <a:buClr>
                <a:schemeClr val="dk2"/>
              </a:buClr>
              <a:buSzPts val="1600"/>
              <a:buChar char="○"/>
            </a:pPr>
            <a:r>
              <a:rPr lang="en" sz="1600">
                <a:solidFill>
                  <a:schemeClr val="dk2"/>
                </a:solidFill>
              </a:rPr>
              <a:t>RPKM (FPKM): reads (fragments) per kp per million mapped reads</a:t>
            </a:r>
            <a:endParaRPr sz="1600">
              <a:solidFill>
                <a:schemeClr val="dk2"/>
              </a:solidFill>
            </a:endParaRPr>
          </a:p>
          <a:p>
            <a:pPr indent="-330200" lvl="0" marL="457200" rtl="0">
              <a:spcBef>
                <a:spcPts val="1000"/>
              </a:spcBef>
              <a:spcAft>
                <a:spcPts val="0"/>
              </a:spcAft>
              <a:buClr>
                <a:schemeClr val="dk2"/>
              </a:buClr>
              <a:buSzPts val="1600"/>
              <a:buChar char="○"/>
            </a:pPr>
            <a:r>
              <a:rPr lang="en" sz="1600">
                <a:solidFill>
                  <a:schemeClr val="dk2"/>
                </a:solidFill>
              </a:rPr>
              <a:t>The more we sequence, the more reads we expect from each gene. Adjustment for library size difference is the most relevant correction of this method.</a:t>
            </a:r>
            <a:endParaRPr sz="1600">
              <a:solidFill>
                <a:schemeClr val="dk2"/>
              </a:solidFill>
            </a:endParaRPr>
          </a:p>
          <a:p>
            <a:pPr indent="-330200" lvl="0" marL="457200" rtl="0">
              <a:spcBef>
                <a:spcPts val="1000"/>
              </a:spcBef>
              <a:spcAft>
                <a:spcPts val="0"/>
              </a:spcAft>
              <a:buClr>
                <a:schemeClr val="dk2"/>
              </a:buClr>
              <a:buSzPts val="1600"/>
              <a:buChar char="○"/>
            </a:pPr>
            <a:r>
              <a:rPr lang="en" sz="1600">
                <a:solidFill>
                  <a:schemeClr val="dk2"/>
                </a:solidFill>
              </a:rPr>
              <a:t>Longer transcript are expected to generate more reads. The latter is only relevant for comparisons among different genes which we rarely perform.</a:t>
            </a:r>
            <a:endParaRPr sz="1600">
              <a:solidFill>
                <a:schemeClr val="dk2"/>
              </a:solidFill>
            </a:endParaRPr>
          </a:p>
          <a:p>
            <a:pPr indent="-330200" lvl="0" marL="457200" rtl="0">
              <a:spcBef>
                <a:spcPts val="1000"/>
              </a:spcBef>
              <a:spcAft>
                <a:spcPts val="0"/>
              </a:spcAft>
              <a:buClr>
                <a:schemeClr val="dk2"/>
              </a:buClr>
              <a:buSzPts val="1600"/>
              <a:buChar char="○"/>
            </a:pPr>
            <a:r>
              <a:rPr lang="en" sz="1600">
                <a:solidFill>
                  <a:srgbClr val="CC0000"/>
                </a:solidFill>
              </a:rPr>
              <a:t>RPKM/FPKM are not suitable for statistical testing.</a:t>
            </a:r>
            <a:r>
              <a:rPr lang="en" sz="1600">
                <a:solidFill>
                  <a:schemeClr val="dk2"/>
                </a:solidFill>
              </a:rPr>
              <a:t> Why? Consider the following example: in two libraries, each with one million reads, gene X may have 10 reads for treatment A and 5 reads for treatment B, while it is 100x as many after sequencing 100 millions reads from each library. In the latter case we can be much more confident that there is a true difference between the two treatments than in the first one. However, the RPKM values would be the same for both scenarios (information loss). </a:t>
            </a:r>
            <a:endParaRPr sz="1600">
              <a:solidFill>
                <a:schemeClr val="dk2"/>
              </a:solidFill>
            </a:endParaRPr>
          </a:p>
          <a:p>
            <a:pPr indent="-330200" lvl="0" marL="457200" rtl="0">
              <a:spcBef>
                <a:spcPts val="1000"/>
              </a:spcBef>
              <a:spcAft>
                <a:spcPts val="1000"/>
              </a:spcAft>
              <a:buClr>
                <a:schemeClr val="dk2"/>
              </a:buClr>
              <a:buSzPts val="1600"/>
              <a:buChar char="○"/>
            </a:pPr>
            <a:r>
              <a:rPr lang="en" sz="1600">
                <a:solidFill>
                  <a:schemeClr val="dk2"/>
                </a:solidFill>
              </a:rPr>
              <a:t>Thus, RPKM/FPKM may be useful for reporting expression values, but not for statistical testing!</a:t>
            </a:r>
            <a:endParaRPr sz="16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600"/>
              <a:t>Technical Components of Microarray Experiments</a:t>
            </a:r>
            <a:endParaRPr sz="2600"/>
          </a:p>
        </p:txBody>
      </p:sp>
      <p:sp>
        <p:nvSpPr>
          <p:cNvPr id="89" name="Shape 8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90" name="Shape 90"/>
          <p:cNvSpPr txBox="1"/>
          <p:nvPr>
            <p:ph idx="1" type="body"/>
          </p:nvPr>
        </p:nvSpPr>
        <p:spPr>
          <a:xfrm>
            <a:off x="262250" y="716975"/>
            <a:ext cx="87678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600">
                <a:solidFill>
                  <a:srgbClr val="2A528F"/>
                </a:solidFill>
              </a:rPr>
              <a:t>A. Microarray Features</a:t>
            </a:r>
            <a:endParaRPr sz="1600">
              <a:solidFill>
                <a:srgbClr val="2A528F"/>
              </a:solidFill>
            </a:endParaRPr>
          </a:p>
          <a:p>
            <a:pPr indent="0" lvl="0" marL="457200" rtl="0">
              <a:spcBef>
                <a:spcPts val="0"/>
              </a:spcBef>
              <a:spcAft>
                <a:spcPts val="0"/>
              </a:spcAft>
              <a:buClr>
                <a:schemeClr val="dk1"/>
              </a:buClr>
              <a:buSzPts val="1100"/>
              <a:buFont typeface="Arial"/>
              <a:buNone/>
            </a:pPr>
            <a:r>
              <a:rPr lang="en" sz="1600"/>
              <a:t>A multiplex technology that consists of an arrayed series of thousands of DNA features (probes), each representing a specific DNA sequence. They are attached to a solid surface, the microarray, which can be glass, a silicon chip, beads, membranes, etc.</a:t>
            </a:r>
            <a:endParaRPr sz="1600"/>
          </a:p>
          <a:p>
            <a:pPr indent="0" lvl="0" marL="0" rtl="0">
              <a:spcBef>
                <a:spcPts val="0"/>
              </a:spcBef>
              <a:spcAft>
                <a:spcPts val="0"/>
              </a:spcAft>
              <a:buNone/>
            </a:pPr>
            <a:r>
              <a:rPr lang="en" sz="1600">
                <a:solidFill>
                  <a:srgbClr val="2A528F"/>
                </a:solidFill>
              </a:rPr>
              <a:t>B. Multiplexed Probe-Target Hybridization</a:t>
            </a:r>
            <a:endParaRPr sz="1600">
              <a:solidFill>
                <a:srgbClr val="2A528F"/>
              </a:solidFill>
            </a:endParaRPr>
          </a:p>
          <a:p>
            <a:pPr indent="0" lvl="0" marL="457200" rtl="0">
              <a:spcBef>
                <a:spcPts val="0"/>
              </a:spcBef>
              <a:spcAft>
                <a:spcPts val="0"/>
              </a:spcAft>
              <a:buClr>
                <a:schemeClr val="dk1"/>
              </a:buClr>
              <a:buSzPts val="1100"/>
              <a:buFont typeface="Arial"/>
              <a:buNone/>
            </a:pPr>
            <a:r>
              <a:rPr lang="en" sz="1600"/>
              <a:t>The microarray probes are used to hybridize to their specific cDNA or cRNA targets in the hybridization solution under high-stringency conditions.</a:t>
            </a:r>
            <a:endParaRPr sz="1600"/>
          </a:p>
          <a:p>
            <a:pPr indent="0" lvl="0" marL="0" rtl="0">
              <a:spcBef>
                <a:spcPts val="0"/>
              </a:spcBef>
              <a:spcAft>
                <a:spcPts val="0"/>
              </a:spcAft>
              <a:buClr>
                <a:schemeClr val="dk1"/>
              </a:buClr>
              <a:buSzPts val="1100"/>
              <a:buFont typeface="Arial"/>
              <a:buNone/>
            </a:pPr>
            <a:r>
              <a:rPr lang="en" sz="1600">
                <a:solidFill>
                  <a:srgbClr val="2A528F"/>
                </a:solidFill>
              </a:rPr>
              <a:t>C. Target Quantification</a:t>
            </a:r>
            <a:endParaRPr sz="1600">
              <a:solidFill>
                <a:srgbClr val="2A528F"/>
              </a:solidFill>
            </a:endParaRPr>
          </a:p>
          <a:p>
            <a:pPr indent="0" lvl="0" marL="457200" rtl="0">
              <a:spcBef>
                <a:spcPts val="0"/>
              </a:spcBef>
              <a:spcAft>
                <a:spcPts val="0"/>
              </a:spcAft>
              <a:buClr>
                <a:schemeClr val="dk1"/>
              </a:buClr>
              <a:buSzPts val="1100"/>
              <a:buFont typeface="Arial"/>
              <a:buNone/>
            </a:pPr>
            <a:r>
              <a:rPr lang="en" sz="1600"/>
              <a:t>The amount of probe-target hybridization is usually detected and quantified by fluorescence-based detection. The obtained intensities are used to determine the relative abundance of nucleic acid sequences in the target sample.</a:t>
            </a:r>
            <a:endParaRPr sz="1600"/>
          </a:p>
          <a:p>
            <a:pPr indent="0" lvl="0" marL="0" rtl="0">
              <a:spcBef>
                <a:spcPts val="0"/>
              </a:spcBef>
              <a:spcAft>
                <a:spcPts val="0"/>
              </a:spcAft>
              <a:buClr>
                <a:schemeClr val="dk1"/>
              </a:buClr>
              <a:buSzPts val="1100"/>
              <a:buFont typeface="Arial"/>
              <a:buNone/>
            </a:pPr>
            <a:r>
              <a:rPr lang="en" sz="1600">
                <a:solidFill>
                  <a:srgbClr val="2A528F"/>
                </a:solidFill>
              </a:rPr>
              <a:t>D. Microarray Experiment</a:t>
            </a:r>
            <a:endParaRPr sz="1600">
              <a:solidFill>
                <a:srgbClr val="2A528F"/>
              </a:solidFill>
            </a:endParaRPr>
          </a:p>
          <a:p>
            <a:pPr indent="0" lvl="0" marL="457200" rtl="0">
              <a:spcBef>
                <a:spcPts val="0"/>
              </a:spcBef>
              <a:spcAft>
                <a:spcPts val="0"/>
              </a:spcAft>
              <a:buNone/>
            </a:pPr>
            <a:r>
              <a:rPr lang="en" sz="1600"/>
              <a:t>Important components of microarray hybridizations are the experimental design and the methods of analyzing the data.</a:t>
            </a:r>
            <a:endParaRPr sz="16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sp>
        <p:nvSpPr>
          <p:cNvPr id="422" name="Shape 422"/>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t>TMM Method Corrects for RNA Composition Bias</a:t>
            </a:r>
            <a:endParaRPr sz="2400"/>
          </a:p>
        </p:txBody>
      </p:sp>
      <p:sp>
        <p:nvSpPr>
          <p:cNvPr id="423" name="Shape 4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424" name="Shape 424"/>
          <p:cNvSpPr txBox="1"/>
          <p:nvPr/>
        </p:nvSpPr>
        <p:spPr>
          <a:xfrm>
            <a:off x="381000" y="990600"/>
            <a:ext cx="8602800" cy="3000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2A528F"/>
                </a:solidFill>
              </a:rPr>
              <a:t>Trimmed Mean of M Values (TMM) by Robinson and Oshlack (2010)</a:t>
            </a:r>
            <a:endParaRPr sz="1800">
              <a:solidFill>
                <a:srgbClr val="2A528F"/>
              </a:solidFill>
            </a:endParaRPr>
          </a:p>
          <a:p>
            <a:pPr indent="-342900" lvl="0" marL="457200" rtl="0">
              <a:spcBef>
                <a:spcPts val="1000"/>
              </a:spcBef>
              <a:spcAft>
                <a:spcPts val="0"/>
              </a:spcAft>
              <a:buClr>
                <a:schemeClr val="dk2"/>
              </a:buClr>
              <a:buSzPts val="1800"/>
              <a:buChar char="○"/>
            </a:pPr>
            <a:r>
              <a:rPr lang="en" sz="1800">
                <a:solidFill>
                  <a:schemeClr val="dk2"/>
                </a:solidFill>
              </a:rPr>
              <a:t>Many RNA-Seq normalization methods perform poorly on samples with extreme composition bias. For instance, in one sample a large number of reads comes from rRNAs while in another they have been removed more efficiently. Most scaling based methods, including RPKM and CPM, will underestimate the expression of weaker expressed genes in the presence of extremely abundant mRNAs (less sequencing real estate available for them). The TMM methods tries to correct this bias. </a:t>
            </a:r>
            <a:endParaRPr sz="1800">
              <a:solidFill>
                <a:schemeClr val="dk2"/>
              </a:solidFill>
            </a:endParaRPr>
          </a:p>
          <a:p>
            <a:pPr indent="-342900" lvl="0" marL="457200" rtl="0">
              <a:spcBef>
                <a:spcPts val="1000"/>
              </a:spcBef>
              <a:spcAft>
                <a:spcPts val="1000"/>
              </a:spcAft>
              <a:buClr>
                <a:schemeClr val="dk2"/>
              </a:buClr>
              <a:buSzPts val="1800"/>
              <a:buChar char="○"/>
            </a:pPr>
            <a:r>
              <a:rPr lang="en" sz="1800">
                <a:solidFill>
                  <a:schemeClr val="dk2"/>
                </a:solidFill>
              </a:rPr>
              <a:t>Method implemented in edgeR library (Robinson et al., 2010).</a:t>
            </a:r>
            <a:endParaRPr sz="1800">
              <a:solidFill>
                <a:schemeClr val="dk2"/>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8" name="Shape 428"/>
        <p:cNvGrpSpPr/>
        <p:nvPr/>
      </p:nvGrpSpPr>
      <p:grpSpPr>
        <a:xfrm>
          <a:off x="0" y="0"/>
          <a:ext cx="0" cy="0"/>
          <a:chOff x="0" y="0"/>
          <a:chExt cx="0" cy="0"/>
        </a:xfrm>
      </p:grpSpPr>
      <p:sp>
        <p:nvSpPr>
          <p:cNvPr id="429" name="Shape 429"/>
          <p:cNvSpPr txBox="1"/>
          <p:nvPr>
            <p:ph type="title"/>
          </p:nvPr>
        </p:nvSpPr>
        <p:spPr>
          <a:xfrm>
            <a:off x="235500" y="1402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t>Aspects of RNA-Seq Count Data</a:t>
            </a:r>
            <a:endParaRPr sz="2400"/>
          </a:p>
        </p:txBody>
      </p:sp>
      <p:sp>
        <p:nvSpPr>
          <p:cNvPr id="430" name="Shape 4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431" name="Shape 431"/>
          <p:cNvSpPr txBox="1"/>
          <p:nvPr/>
        </p:nvSpPr>
        <p:spPr>
          <a:xfrm>
            <a:off x="609600" y="1219200"/>
            <a:ext cx="8602800" cy="30000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Clr>
                <a:schemeClr val="dk2"/>
              </a:buClr>
              <a:buSzPts val="1800"/>
              <a:buChar char="○"/>
            </a:pPr>
            <a:r>
              <a:rPr lang="en" sz="1800">
                <a:solidFill>
                  <a:schemeClr val="dk2"/>
                </a:solidFill>
              </a:rPr>
              <a:t>Data is discrete, positively skewed</a:t>
            </a:r>
            <a:endParaRPr sz="1800">
              <a:solidFill>
                <a:schemeClr val="dk2"/>
              </a:solidFill>
            </a:endParaRPr>
          </a:p>
          <a:p>
            <a:pPr indent="-342900" lvl="1" marL="914400" rtl="0">
              <a:spcBef>
                <a:spcPts val="1000"/>
              </a:spcBef>
              <a:spcAft>
                <a:spcPts val="0"/>
              </a:spcAft>
              <a:buClr>
                <a:srgbClr val="2A528F"/>
              </a:buClr>
              <a:buSzPts val="1800"/>
              <a:buChar char="➢"/>
            </a:pPr>
            <a:r>
              <a:rPr lang="en" sz="1800">
                <a:solidFill>
                  <a:schemeClr val="dk2"/>
                </a:solidFill>
              </a:rPr>
              <a:t>no (log-)normal model</a:t>
            </a:r>
            <a:endParaRPr sz="1800">
              <a:solidFill>
                <a:schemeClr val="dk2"/>
              </a:solidFill>
            </a:endParaRPr>
          </a:p>
          <a:p>
            <a:pPr indent="-342900" lvl="0" marL="457200" rtl="0">
              <a:spcBef>
                <a:spcPts val="1000"/>
              </a:spcBef>
              <a:spcAft>
                <a:spcPts val="0"/>
              </a:spcAft>
              <a:buClr>
                <a:schemeClr val="dk2"/>
              </a:buClr>
              <a:buSzPts val="1800"/>
              <a:buChar char="○"/>
            </a:pPr>
            <a:r>
              <a:rPr lang="en" sz="1800">
                <a:solidFill>
                  <a:schemeClr val="dk2"/>
                </a:solidFill>
              </a:rPr>
              <a:t>Small numbers of replicates</a:t>
            </a:r>
            <a:endParaRPr sz="1800">
              <a:solidFill>
                <a:schemeClr val="dk2"/>
              </a:solidFill>
            </a:endParaRPr>
          </a:p>
          <a:p>
            <a:pPr indent="-342900" lvl="1" marL="914400" rtl="0">
              <a:spcBef>
                <a:spcPts val="1000"/>
              </a:spcBef>
              <a:spcAft>
                <a:spcPts val="0"/>
              </a:spcAft>
              <a:buClr>
                <a:srgbClr val="2A528F"/>
              </a:buClr>
              <a:buSzPts val="1800"/>
              <a:buChar char="➢"/>
            </a:pPr>
            <a:r>
              <a:rPr lang="en" sz="1800">
                <a:solidFill>
                  <a:schemeClr val="dk2"/>
                </a:solidFill>
              </a:rPr>
              <a:t>no permutation methods</a:t>
            </a:r>
            <a:endParaRPr sz="1800">
              <a:solidFill>
                <a:schemeClr val="dk2"/>
              </a:solidFill>
            </a:endParaRPr>
          </a:p>
          <a:p>
            <a:pPr indent="-342900" lvl="0" marL="457200" rtl="0">
              <a:spcBef>
                <a:spcPts val="1000"/>
              </a:spcBef>
              <a:spcAft>
                <a:spcPts val="0"/>
              </a:spcAft>
              <a:buClr>
                <a:schemeClr val="dk2"/>
              </a:buClr>
              <a:buSzPts val="1800"/>
              <a:buChar char="○"/>
            </a:pPr>
            <a:r>
              <a:rPr lang="en" sz="1800">
                <a:solidFill>
                  <a:schemeClr val="dk2"/>
                </a:solidFill>
              </a:rPr>
              <a:t>Sequencing depth (coverage) varies among samples</a:t>
            </a:r>
            <a:endParaRPr sz="1800">
              <a:solidFill>
                <a:schemeClr val="dk2"/>
              </a:solidFill>
            </a:endParaRPr>
          </a:p>
          <a:p>
            <a:pPr indent="-342900" lvl="1" marL="914400" rtl="0">
              <a:spcBef>
                <a:spcPts val="1000"/>
              </a:spcBef>
              <a:spcAft>
                <a:spcPts val="1000"/>
              </a:spcAft>
              <a:buClr>
                <a:srgbClr val="2A528F"/>
              </a:buClr>
              <a:buSzPts val="1800"/>
              <a:buChar char="➢"/>
            </a:pPr>
            <a:r>
              <a:rPr lang="en" sz="1800">
                <a:solidFill>
                  <a:schemeClr val="dk2"/>
                </a:solidFill>
              </a:rPr>
              <a:t>normalization critical</a:t>
            </a:r>
            <a:endParaRPr sz="1800">
              <a:solidFill>
                <a:schemeClr val="dk2"/>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5" name="Shape 435"/>
        <p:cNvGrpSpPr/>
        <p:nvPr/>
      </p:nvGrpSpPr>
      <p:grpSpPr>
        <a:xfrm>
          <a:off x="0" y="0"/>
          <a:ext cx="0" cy="0"/>
          <a:chOff x="0" y="0"/>
          <a:chExt cx="0" cy="0"/>
        </a:xfrm>
      </p:grpSpPr>
      <p:sp>
        <p:nvSpPr>
          <p:cNvPr id="436" name="Shape 436"/>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t>DEG Analysis Methods</a:t>
            </a:r>
            <a:endParaRPr sz="2400"/>
          </a:p>
        </p:txBody>
      </p:sp>
      <p:sp>
        <p:nvSpPr>
          <p:cNvPr id="437" name="Shape 4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438" name="Shape 438"/>
          <p:cNvSpPr txBox="1"/>
          <p:nvPr/>
        </p:nvSpPr>
        <p:spPr>
          <a:xfrm>
            <a:off x="304800" y="914400"/>
            <a:ext cx="8602800" cy="3000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2A528F"/>
                </a:solidFill>
              </a:rPr>
              <a:t>Requirements</a:t>
            </a:r>
            <a:endParaRPr sz="1800">
              <a:solidFill>
                <a:srgbClr val="2A528F"/>
              </a:solidFill>
            </a:endParaRPr>
          </a:p>
          <a:p>
            <a:pPr indent="-330200" lvl="0" marL="914400" rtl="0">
              <a:spcBef>
                <a:spcPts val="0"/>
              </a:spcBef>
              <a:spcAft>
                <a:spcPts val="0"/>
              </a:spcAft>
              <a:buClr>
                <a:schemeClr val="dk2"/>
              </a:buClr>
              <a:buSzPts val="1600"/>
              <a:buChar char="○"/>
            </a:pPr>
            <a:r>
              <a:rPr lang="en" sz="1600">
                <a:solidFill>
                  <a:schemeClr val="dk2"/>
                </a:solidFill>
              </a:rPr>
              <a:t>One would like to perform for each gene a test similar to a two sample t-test  </a:t>
            </a:r>
            <a:endParaRPr sz="1600">
              <a:solidFill>
                <a:schemeClr val="dk2"/>
              </a:solidFill>
            </a:endParaRPr>
          </a:p>
          <a:p>
            <a:pPr indent="-330200" lvl="0" marL="914400" rtl="0">
              <a:spcBef>
                <a:spcPts val="0"/>
              </a:spcBef>
              <a:spcAft>
                <a:spcPts val="0"/>
              </a:spcAft>
              <a:buClr>
                <a:schemeClr val="dk2"/>
              </a:buClr>
              <a:buSzPts val="1600"/>
              <a:buChar char="○"/>
            </a:pPr>
            <a:r>
              <a:rPr lang="en" sz="1600">
                <a:solidFill>
                  <a:schemeClr val="dk2"/>
                </a:solidFill>
              </a:rPr>
              <a:t>t-test assumes normal distribution and no mean-variance dependence. Both are not appropriate assumptions for RNA-Seq data.</a:t>
            </a:r>
            <a:endParaRPr sz="1600">
              <a:solidFill>
                <a:schemeClr val="dk2"/>
              </a:solidFill>
            </a:endParaRPr>
          </a:p>
          <a:p>
            <a:pPr indent="-330200" lvl="0" marL="914400" rtl="0">
              <a:spcBef>
                <a:spcPts val="0"/>
              </a:spcBef>
              <a:spcAft>
                <a:spcPts val="0"/>
              </a:spcAft>
              <a:buClr>
                <a:schemeClr val="dk2"/>
              </a:buClr>
              <a:buSzPts val="1600"/>
              <a:buChar char="○"/>
            </a:pPr>
            <a:r>
              <a:rPr lang="en" sz="1600">
                <a:solidFill>
                  <a:schemeClr val="dk2"/>
                </a:solidFill>
              </a:rPr>
              <a:t>Variance estimation and rank-order statistics is difficult on small sample numbers.</a:t>
            </a:r>
            <a:endParaRPr sz="1600">
              <a:solidFill>
                <a:schemeClr val="dk2"/>
              </a:solidFill>
            </a:endParaRPr>
          </a:p>
          <a:p>
            <a:pPr indent="0" lvl="0" marL="0" rtl="0">
              <a:spcBef>
                <a:spcPts val="1000"/>
              </a:spcBef>
              <a:spcAft>
                <a:spcPts val="0"/>
              </a:spcAft>
              <a:buNone/>
            </a:pPr>
            <a:r>
              <a:rPr lang="en" sz="1800">
                <a:solidFill>
                  <a:srgbClr val="2A528F"/>
                </a:solidFill>
              </a:rPr>
              <a:t>Statistical Testing</a:t>
            </a:r>
            <a:endParaRPr sz="1800">
              <a:solidFill>
                <a:srgbClr val="2A528F"/>
              </a:solidFill>
            </a:endParaRPr>
          </a:p>
          <a:p>
            <a:pPr indent="-330200" lvl="0" marL="914400" rtl="0">
              <a:spcBef>
                <a:spcPts val="0"/>
              </a:spcBef>
              <a:spcAft>
                <a:spcPts val="0"/>
              </a:spcAft>
              <a:buClr>
                <a:schemeClr val="dk2"/>
              </a:buClr>
              <a:buSzPts val="1600"/>
              <a:buChar char="○"/>
            </a:pPr>
            <a:r>
              <a:rPr lang="en" sz="1600">
                <a:solidFill>
                  <a:schemeClr val="dk2"/>
                </a:solidFill>
              </a:rPr>
              <a:t>Poisson distribution (initially used but not very common anymore)</a:t>
            </a:r>
            <a:endParaRPr sz="1600">
              <a:solidFill>
                <a:schemeClr val="dk2"/>
              </a:solidFill>
            </a:endParaRPr>
          </a:p>
          <a:p>
            <a:pPr indent="-330200" lvl="0" marL="914400" rtl="0">
              <a:spcBef>
                <a:spcPts val="0"/>
              </a:spcBef>
              <a:spcAft>
                <a:spcPts val="0"/>
              </a:spcAft>
              <a:buClr>
                <a:schemeClr val="dk2"/>
              </a:buClr>
              <a:buSzPts val="1600"/>
              <a:buChar char="○"/>
            </a:pPr>
            <a:r>
              <a:rPr lang="en" sz="1600">
                <a:solidFill>
                  <a:schemeClr val="dk2"/>
                </a:solidFill>
              </a:rPr>
              <a:t>Most statistical methods for RNA-Seq DEG analysis use negative binomial distribution along with modified statistical tests based on that.</a:t>
            </a:r>
            <a:endParaRPr sz="1600">
              <a:solidFill>
                <a:schemeClr val="dk2"/>
              </a:solidFill>
            </a:endParaRPr>
          </a:p>
          <a:p>
            <a:pPr indent="-330200" lvl="0" marL="914400" rtl="0">
              <a:spcBef>
                <a:spcPts val="0"/>
              </a:spcBef>
              <a:spcAft>
                <a:spcPts val="0"/>
              </a:spcAft>
              <a:buClr>
                <a:schemeClr val="dk2"/>
              </a:buClr>
              <a:buSzPts val="1600"/>
              <a:buChar char="○"/>
            </a:pPr>
            <a:r>
              <a:rPr lang="en" sz="1600">
                <a:solidFill>
                  <a:schemeClr val="dk2"/>
                </a:solidFill>
              </a:rPr>
              <a:t>The multiple testing issue is very similar as in microarray data analysis. Thus, most tools provide False Discovery Rates (FDRs), which are derived from p-values corrected for multiple testing using the Benjamini-Hochberg method.</a:t>
            </a:r>
            <a:endParaRPr sz="1600">
              <a:solidFill>
                <a:schemeClr val="dk2"/>
              </a:solidFill>
            </a:endParaRPr>
          </a:p>
          <a:p>
            <a:pPr indent="-330200" lvl="0" marL="914400" rtl="0">
              <a:spcBef>
                <a:spcPts val="0"/>
              </a:spcBef>
              <a:spcAft>
                <a:spcPts val="0"/>
              </a:spcAft>
              <a:buClr>
                <a:schemeClr val="dk2"/>
              </a:buClr>
              <a:buSzPts val="1600"/>
              <a:buChar char="○"/>
            </a:pPr>
            <a:r>
              <a:rPr lang="en" sz="1600">
                <a:solidFill>
                  <a:schemeClr val="dk2"/>
                </a:solidFill>
              </a:rPr>
              <a:t>For variance estimation most methods borrow information across genes</a:t>
            </a:r>
            <a:endParaRPr sz="1600">
              <a:solidFill>
                <a:schemeClr val="dk2"/>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2" name="Shape 442"/>
        <p:cNvGrpSpPr/>
        <p:nvPr/>
      </p:nvGrpSpPr>
      <p:grpSpPr>
        <a:xfrm>
          <a:off x="0" y="0"/>
          <a:ext cx="0" cy="0"/>
          <a:chOff x="0" y="0"/>
          <a:chExt cx="0" cy="0"/>
        </a:xfrm>
      </p:grpSpPr>
      <p:sp>
        <p:nvSpPr>
          <p:cNvPr id="443" name="Shape 443"/>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t>Statistical Testing for Differential Expression</a:t>
            </a:r>
            <a:endParaRPr sz="2400"/>
          </a:p>
        </p:txBody>
      </p:sp>
      <p:sp>
        <p:nvSpPr>
          <p:cNvPr id="444" name="Shape 4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445" name="Shape 445"/>
          <p:cNvSpPr txBox="1"/>
          <p:nvPr/>
        </p:nvSpPr>
        <p:spPr>
          <a:xfrm>
            <a:off x="381000" y="838200"/>
            <a:ext cx="8602800" cy="3000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2A528F"/>
                </a:solidFill>
              </a:rPr>
              <a:t>RNA-Seq Count Data</a:t>
            </a:r>
            <a:endParaRPr sz="1800">
              <a:solidFill>
                <a:srgbClr val="2A528F"/>
              </a:solidFill>
            </a:endParaRPr>
          </a:p>
          <a:p>
            <a:pPr indent="0" lvl="0" marL="457200" rtl="0">
              <a:spcBef>
                <a:spcPts val="0"/>
              </a:spcBef>
              <a:spcAft>
                <a:spcPts val="0"/>
              </a:spcAft>
              <a:buNone/>
            </a:pPr>
            <a:r>
              <a:rPr lang="en" sz="1800">
                <a:solidFill>
                  <a:schemeClr val="dk2"/>
                </a:solidFill>
              </a:rPr>
              <a:t>Non-negative integers following Poisson or Negative Binomial distributions </a:t>
            </a:r>
            <a:endParaRPr sz="1800">
              <a:solidFill>
                <a:schemeClr val="dk2"/>
              </a:solidFill>
            </a:endParaRPr>
          </a:p>
          <a:p>
            <a:pPr indent="0" lvl="0" marL="0" rtl="0">
              <a:spcBef>
                <a:spcPts val="1000"/>
              </a:spcBef>
              <a:spcAft>
                <a:spcPts val="0"/>
              </a:spcAft>
              <a:buNone/>
            </a:pPr>
            <a:r>
              <a:rPr lang="en" sz="1800">
                <a:solidFill>
                  <a:srgbClr val="2A528F"/>
                </a:solidFill>
              </a:rPr>
              <a:t>Poisson</a:t>
            </a:r>
            <a:endParaRPr sz="1800">
              <a:solidFill>
                <a:srgbClr val="2A528F"/>
              </a:solidFill>
            </a:endParaRPr>
          </a:p>
          <a:p>
            <a:pPr indent="0" lvl="0" marL="457200" rtl="0">
              <a:spcBef>
                <a:spcPts val="0"/>
              </a:spcBef>
              <a:spcAft>
                <a:spcPts val="0"/>
              </a:spcAft>
              <a:buNone/>
            </a:pPr>
            <a:r>
              <a:rPr lang="en" sz="1800">
                <a:solidFill>
                  <a:schemeClr val="dk2"/>
                </a:solidFill>
              </a:rPr>
              <a:t>Distribution for modeling count data with large number of trials. Has single parameter mean. Variance/dispersion and the mean are the same.</a:t>
            </a:r>
            <a:endParaRPr sz="1800">
              <a:solidFill>
                <a:srgbClr val="2A528F"/>
              </a:solidFill>
            </a:endParaRPr>
          </a:p>
          <a:p>
            <a:pPr indent="0" lvl="0" marL="0" rtl="0">
              <a:spcBef>
                <a:spcPts val="1000"/>
              </a:spcBef>
              <a:spcAft>
                <a:spcPts val="0"/>
              </a:spcAft>
              <a:buNone/>
            </a:pPr>
            <a:r>
              <a:rPr lang="en" sz="1800">
                <a:solidFill>
                  <a:srgbClr val="2A528F"/>
                </a:solidFill>
              </a:rPr>
              <a:t>Negative binomial </a:t>
            </a:r>
            <a:endParaRPr sz="1800">
              <a:solidFill>
                <a:srgbClr val="2A528F"/>
              </a:solidFill>
            </a:endParaRPr>
          </a:p>
          <a:p>
            <a:pPr indent="0" lvl="0" marL="457200" rtl="0">
              <a:spcBef>
                <a:spcPts val="0"/>
              </a:spcBef>
              <a:spcAft>
                <a:spcPts val="0"/>
              </a:spcAft>
              <a:buNone/>
            </a:pPr>
            <a:r>
              <a:rPr lang="en" sz="1800">
                <a:solidFill>
                  <a:schemeClr val="dk2"/>
                </a:solidFill>
              </a:rPr>
              <a:t>Distribution for modeling count data with overdispersion. Has two parameters (</a:t>
            </a:r>
            <a:r>
              <a:rPr i="1" lang="en" sz="1800">
                <a:solidFill>
                  <a:schemeClr val="dk2"/>
                </a:solidFill>
              </a:rPr>
              <a:t>e.g.</a:t>
            </a:r>
            <a:r>
              <a:rPr lang="en" sz="1800">
                <a:solidFill>
                  <a:schemeClr val="dk2"/>
                </a:solidFill>
              </a:rPr>
              <a:t> mean and </a:t>
            </a:r>
            <a:r>
              <a:rPr lang="en" sz="1800">
                <a:solidFill>
                  <a:schemeClr val="dk2"/>
                </a:solidFill>
              </a:rPr>
              <a:t>overdispersion</a:t>
            </a:r>
            <a:r>
              <a:rPr lang="en" sz="1800">
                <a:solidFill>
                  <a:schemeClr val="dk2"/>
                </a:solidFill>
              </a:rPr>
              <a:t>). Variance/dispersion and mean can be distinct (generalization of Poisson). More appropriate for low counts.</a:t>
            </a:r>
            <a:endParaRPr sz="1600">
              <a:solidFill>
                <a:schemeClr val="dk2"/>
              </a:solidFill>
            </a:endParaRPr>
          </a:p>
          <a:p>
            <a:pPr indent="0" lvl="0" marL="0" rtl="0">
              <a:spcBef>
                <a:spcPts val="1000"/>
              </a:spcBef>
              <a:spcAft>
                <a:spcPts val="0"/>
              </a:spcAft>
              <a:buNone/>
            </a:pPr>
            <a:r>
              <a:rPr lang="en" sz="1800">
                <a:solidFill>
                  <a:srgbClr val="2A528F"/>
                </a:solidFill>
              </a:rPr>
              <a:t>Testing for DE (examples)</a:t>
            </a:r>
            <a:endParaRPr sz="1800">
              <a:solidFill>
                <a:srgbClr val="2A528F"/>
              </a:solidFill>
            </a:endParaRPr>
          </a:p>
          <a:p>
            <a:pPr indent="-330200" lvl="0" marL="914400" rtl="0">
              <a:spcBef>
                <a:spcPts val="0"/>
              </a:spcBef>
              <a:spcAft>
                <a:spcPts val="0"/>
              </a:spcAft>
              <a:buClr>
                <a:schemeClr val="dk2"/>
              </a:buClr>
              <a:buSzPts val="1600"/>
              <a:buChar char="○"/>
            </a:pPr>
            <a:r>
              <a:rPr i="1" lang="en" sz="1600">
                <a:solidFill>
                  <a:schemeClr val="dk2"/>
                </a:solidFill>
              </a:rPr>
              <a:t>DESeq2</a:t>
            </a:r>
            <a:r>
              <a:rPr lang="en" sz="1600">
                <a:solidFill>
                  <a:schemeClr val="dk2"/>
                </a:solidFill>
              </a:rPr>
              <a:t>: NB with raw counts; Wald test, generalized linear model</a:t>
            </a:r>
            <a:endParaRPr sz="1600">
              <a:solidFill>
                <a:schemeClr val="dk2"/>
              </a:solidFill>
            </a:endParaRPr>
          </a:p>
          <a:p>
            <a:pPr indent="-330200" lvl="0" marL="914400" rtl="0">
              <a:spcBef>
                <a:spcPts val="0"/>
              </a:spcBef>
              <a:spcAft>
                <a:spcPts val="0"/>
              </a:spcAft>
              <a:buClr>
                <a:schemeClr val="dk2"/>
              </a:buClr>
              <a:buSzPts val="1600"/>
              <a:buChar char="○"/>
            </a:pPr>
            <a:r>
              <a:rPr i="1" lang="en" sz="1600">
                <a:solidFill>
                  <a:schemeClr val="dk2"/>
                </a:solidFill>
              </a:rPr>
              <a:t>edgeR</a:t>
            </a:r>
            <a:r>
              <a:rPr lang="en" sz="1600">
                <a:solidFill>
                  <a:schemeClr val="dk2"/>
                </a:solidFill>
              </a:rPr>
              <a:t>: NB with raw counts; empirical Bayes for estimating dispersion; generalized linear model with likelihood ratio tests or quasi-likelihood F-tests</a:t>
            </a:r>
            <a:endParaRPr sz="1600">
              <a:solidFill>
                <a:schemeClr val="dk2"/>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9" name="Shape 449"/>
        <p:cNvGrpSpPr/>
        <p:nvPr/>
      </p:nvGrpSpPr>
      <p:grpSpPr>
        <a:xfrm>
          <a:off x="0" y="0"/>
          <a:ext cx="0" cy="0"/>
          <a:chOff x="0" y="0"/>
          <a:chExt cx="0" cy="0"/>
        </a:xfrm>
      </p:grpSpPr>
      <p:sp>
        <p:nvSpPr>
          <p:cNvPr id="450" name="Shape 450"/>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t>Steps in DEG Analysis</a:t>
            </a:r>
            <a:endParaRPr sz="2400"/>
          </a:p>
        </p:txBody>
      </p:sp>
      <p:sp>
        <p:nvSpPr>
          <p:cNvPr id="451" name="Shape 4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452" name="Shape 452"/>
          <p:cNvSpPr txBox="1"/>
          <p:nvPr/>
        </p:nvSpPr>
        <p:spPr>
          <a:xfrm>
            <a:off x="381000" y="1447800"/>
            <a:ext cx="8602800" cy="30000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Clr>
                <a:schemeClr val="dk2"/>
              </a:buClr>
              <a:buSzPts val="1800"/>
              <a:buChar char="○"/>
            </a:pPr>
            <a:r>
              <a:rPr lang="en" sz="1800">
                <a:solidFill>
                  <a:schemeClr val="dk2"/>
                </a:solidFill>
              </a:rPr>
              <a:t>Estimate variability - (common and genewise dispersion)</a:t>
            </a:r>
            <a:endParaRPr sz="1800">
              <a:solidFill>
                <a:schemeClr val="dk2"/>
              </a:solidFill>
            </a:endParaRPr>
          </a:p>
          <a:p>
            <a:pPr indent="-342900" lvl="0" marL="457200" rtl="0">
              <a:spcBef>
                <a:spcPts val="1000"/>
              </a:spcBef>
              <a:spcAft>
                <a:spcPts val="0"/>
              </a:spcAft>
              <a:buClr>
                <a:schemeClr val="dk2"/>
              </a:buClr>
              <a:buSzPts val="1800"/>
              <a:buChar char="○"/>
            </a:pPr>
            <a:r>
              <a:rPr lang="en" sz="1800">
                <a:solidFill>
                  <a:schemeClr val="dk2"/>
                </a:solidFill>
              </a:rPr>
              <a:t>Determine fold change between samples (e.g. treatment and control)</a:t>
            </a:r>
            <a:endParaRPr sz="1800">
              <a:solidFill>
                <a:schemeClr val="dk2"/>
              </a:solidFill>
            </a:endParaRPr>
          </a:p>
          <a:p>
            <a:pPr indent="-342900" lvl="0" marL="457200" rtl="0">
              <a:spcBef>
                <a:spcPts val="1000"/>
              </a:spcBef>
              <a:spcAft>
                <a:spcPts val="0"/>
              </a:spcAft>
              <a:buClr>
                <a:schemeClr val="dk2"/>
              </a:buClr>
              <a:buSzPts val="1800"/>
              <a:buChar char="○"/>
            </a:pPr>
            <a:r>
              <a:rPr lang="en" sz="1800">
                <a:solidFill>
                  <a:schemeClr val="dk2"/>
                </a:solidFill>
              </a:rPr>
              <a:t>Determine significance (p-value)</a:t>
            </a:r>
            <a:endParaRPr sz="1800">
              <a:solidFill>
                <a:schemeClr val="dk2"/>
              </a:solidFill>
            </a:endParaRPr>
          </a:p>
          <a:p>
            <a:pPr indent="-342900" lvl="0" marL="457200" rtl="0">
              <a:spcBef>
                <a:spcPts val="1000"/>
              </a:spcBef>
              <a:spcAft>
                <a:spcPts val="0"/>
              </a:spcAft>
              <a:buClr>
                <a:schemeClr val="dk2"/>
              </a:buClr>
              <a:buSzPts val="1800"/>
              <a:buChar char="○"/>
            </a:pPr>
            <a:r>
              <a:rPr lang="en" sz="1800">
                <a:solidFill>
                  <a:schemeClr val="dk2"/>
                </a:solidFill>
              </a:rPr>
              <a:t>Correct for multiple testing (corrected p-value, false discovery rate)</a:t>
            </a:r>
            <a:endParaRPr sz="1800">
              <a:solidFill>
                <a:schemeClr val="dk2"/>
              </a:solidFill>
            </a:endParaRPr>
          </a:p>
          <a:p>
            <a:pPr indent="-317500" lvl="1" marL="914400" rtl="0">
              <a:spcBef>
                <a:spcPts val="1000"/>
              </a:spcBef>
              <a:spcAft>
                <a:spcPts val="1000"/>
              </a:spcAft>
              <a:buClr>
                <a:schemeClr val="dk2"/>
              </a:buClr>
              <a:buSzPts val="1400"/>
              <a:buChar char="➢"/>
            </a:pPr>
            <a:r>
              <a:rPr lang="en">
                <a:solidFill>
                  <a:schemeClr val="dk2"/>
                </a:solidFill>
              </a:rPr>
              <a:t>Selection of DEG sets based on FDR (and possibly minimum fold-change)</a:t>
            </a:r>
            <a:endParaRPr>
              <a:solidFill>
                <a:schemeClr val="dk2"/>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6" name="Shape 456"/>
        <p:cNvGrpSpPr/>
        <p:nvPr/>
      </p:nvGrpSpPr>
      <p:grpSpPr>
        <a:xfrm>
          <a:off x="0" y="0"/>
          <a:ext cx="0" cy="0"/>
          <a:chOff x="0" y="0"/>
          <a:chExt cx="0" cy="0"/>
        </a:xfrm>
      </p:grpSpPr>
      <p:sp>
        <p:nvSpPr>
          <p:cNvPr id="457" name="Shape 457"/>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t>Complex Experimental Designs</a:t>
            </a:r>
            <a:endParaRPr sz="2400"/>
          </a:p>
        </p:txBody>
      </p:sp>
      <p:sp>
        <p:nvSpPr>
          <p:cNvPr id="458" name="Shape 45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459" name="Shape 459"/>
          <p:cNvSpPr txBox="1"/>
          <p:nvPr/>
        </p:nvSpPr>
        <p:spPr>
          <a:xfrm>
            <a:off x="685800" y="1143000"/>
            <a:ext cx="8602800" cy="3000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rPr>
              <a:t>Facilitated by generalized linear models (GLMs). Examples: </a:t>
            </a:r>
            <a:endParaRPr sz="1800">
              <a:solidFill>
                <a:schemeClr val="dk2"/>
              </a:solidFill>
            </a:endParaRPr>
          </a:p>
          <a:p>
            <a:pPr indent="-342900" lvl="0" marL="457200" rtl="0">
              <a:spcBef>
                <a:spcPts val="1000"/>
              </a:spcBef>
              <a:spcAft>
                <a:spcPts val="0"/>
              </a:spcAft>
              <a:buClr>
                <a:schemeClr val="dk2"/>
              </a:buClr>
              <a:buSzPts val="1800"/>
              <a:buChar char="○"/>
            </a:pPr>
            <a:r>
              <a:rPr lang="en" sz="1800">
                <a:solidFill>
                  <a:schemeClr val="dk2"/>
                </a:solidFill>
              </a:rPr>
              <a:t>Interaction effects</a:t>
            </a:r>
            <a:endParaRPr sz="1800">
              <a:solidFill>
                <a:schemeClr val="dk2"/>
              </a:solidFill>
            </a:endParaRPr>
          </a:p>
          <a:p>
            <a:pPr indent="-342900" lvl="0" marL="457200" rtl="0">
              <a:spcBef>
                <a:spcPts val="1000"/>
              </a:spcBef>
              <a:spcAft>
                <a:spcPts val="0"/>
              </a:spcAft>
              <a:buClr>
                <a:schemeClr val="dk2"/>
              </a:buClr>
              <a:buSzPts val="1800"/>
              <a:buChar char="○"/>
            </a:pPr>
            <a:r>
              <a:rPr lang="en" sz="1800">
                <a:solidFill>
                  <a:schemeClr val="dk2"/>
                </a:solidFill>
              </a:rPr>
              <a:t>Blocking</a:t>
            </a:r>
            <a:endParaRPr sz="1800">
              <a:solidFill>
                <a:schemeClr val="dk2"/>
              </a:solidFill>
            </a:endParaRPr>
          </a:p>
          <a:p>
            <a:pPr indent="-342900" lvl="0" marL="457200" rtl="0">
              <a:spcBef>
                <a:spcPts val="1000"/>
              </a:spcBef>
              <a:spcAft>
                <a:spcPts val="0"/>
              </a:spcAft>
              <a:buClr>
                <a:schemeClr val="dk2"/>
              </a:buClr>
              <a:buSzPts val="1800"/>
              <a:buChar char="○"/>
            </a:pPr>
            <a:r>
              <a:rPr lang="en" sz="1800">
                <a:solidFill>
                  <a:schemeClr val="dk2"/>
                </a:solidFill>
              </a:rPr>
              <a:t>Paired samples</a:t>
            </a:r>
            <a:endParaRPr sz="1800">
              <a:solidFill>
                <a:schemeClr val="dk2"/>
              </a:solidFill>
            </a:endParaRPr>
          </a:p>
          <a:p>
            <a:pPr indent="-342900" lvl="0" marL="457200" rtl="0">
              <a:spcBef>
                <a:spcPts val="1000"/>
              </a:spcBef>
              <a:spcAft>
                <a:spcPts val="0"/>
              </a:spcAft>
              <a:buClr>
                <a:schemeClr val="dk2"/>
              </a:buClr>
              <a:buSzPts val="1800"/>
              <a:buChar char="○"/>
            </a:pPr>
            <a:r>
              <a:rPr lang="en" sz="1800">
                <a:solidFill>
                  <a:schemeClr val="dk2"/>
                </a:solidFill>
              </a:rPr>
              <a:t>Batch effects</a:t>
            </a:r>
            <a:endParaRPr sz="1800">
              <a:solidFill>
                <a:schemeClr val="dk2"/>
              </a:solidFill>
            </a:endParaRPr>
          </a:p>
          <a:p>
            <a:pPr indent="-342900" lvl="0" marL="457200" rtl="0">
              <a:spcBef>
                <a:spcPts val="1000"/>
              </a:spcBef>
              <a:spcAft>
                <a:spcPts val="1000"/>
              </a:spcAft>
              <a:buClr>
                <a:schemeClr val="dk2"/>
              </a:buClr>
              <a:buSzPts val="1800"/>
              <a:buChar char="○"/>
            </a:pPr>
            <a:r>
              <a:rPr lang="en" sz="1800">
                <a:solidFill>
                  <a:schemeClr val="dk2"/>
                </a:solidFill>
              </a:rPr>
              <a:t>ANOVA-like tests</a:t>
            </a:r>
            <a:endParaRPr sz="1800">
              <a:solidFill>
                <a:schemeClr val="dk2"/>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3" name="Shape 463"/>
        <p:cNvGrpSpPr/>
        <p:nvPr/>
      </p:nvGrpSpPr>
      <p:grpSpPr>
        <a:xfrm>
          <a:off x="0" y="0"/>
          <a:ext cx="0" cy="0"/>
          <a:chOff x="0" y="0"/>
          <a:chExt cx="0" cy="0"/>
        </a:xfrm>
      </p:grpSpPr>
      <p:sp>
        <p:nvSpPr>
          <p:cNvPr id="464" name="Shape 464"/>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t>Differential Exon Usage Analysis</a:t>
            </a:r>
            <a:endParaRPr sz="2400"/>
          </a:p>
        </p:txBody>
      </p:sp>
      <p:sp>
        <p:nvSpPr>
          <p:cNvPr id="465" name="Shape 46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466" name="Shape 466"/>
          <p:cNvSpPr txBox="1"/>
          <p:nvPr/>
        </p:nvSpPr>
        <p:spPr>
          <a:xfrm>
            <a:off x="533400" y="4343400"/>
            <a:ext cx="8602800" cy="1127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600">
                <a:solidFill>
                  <a:schemeClr val="dk2"/>
                </a:solidFill>
              </a:rPr>
              <a:t>Motivation: differential analysis of entire isoform analysis unreliable with short reads, thus focus on differential exon usage (Anders et al., 2012).</a:t>
            </a:r>
            <a:endParaRPr sz="1600">
              <a:solidFill>
                <a:schemeClr val="dk2"/>
              </a:solidFill>
            </a:endParaRPr>
          </a:p>
        </p:txBody>
      </p:sp>
      <p:pic>
        <p:nvPicPr>
          <p:cNvPr descr="Rrnaseq-dexseq1.png" id="467" name="Shape 467"/>
          <p:cNvPicPr preferRelativeResize="0"/>
          <p:nvPr/>
        </p:nvPicPr>
        <p:blipFill>
          <a:blip r:embed="rId3">
            <a:alphaModFix/>
          </a:blip>
          <a:stretch>
            <a:fillRect/>
          </a:stretch>
        </p:blipFill>
        <p:spPr>
          <a:xfrm>
            <a:off x="2590800" y="746825"/>
            <a:ext cx="3577525" cy="357752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1" name="Shape 471"/>
        <p:cNvGrpSpPr/>
        <p:nvPr/>
      </p:nvGrpSpPr>
      <p:grpSpPr>
        <a:xfrm>
          <a:off x="0" y="0"/>
          <a:ext cx="0" cy="0"/>
          <a:chOff x="0" y="0"/>
          <a:chExt cx="0" cy="0"/>
        </a:xfrm>
      </p:grpSpPr>
      <p:sp>
        <p:nvSpPr>
          <p:cNvPr id="472" name="Shape 472"/>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t>Software for RNA-Seq DEG Analysis</a:t>
            </a:r>
            <a:endParaRPr sz="2400"/>
          </a:p>
        </p:txBody>
      </p:sp>
      <p:sp>
        <p:nvSpPr>
          <p:cNvPr id="473" name="Shape 47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474" name="Shape 474"/>
          <p:cNvSpPr txBox="1"/>
          <p:nvPr/>
        </p:nvSpPr>
        <p:spPr>
          <a:xfrm>
            <a:off x="609600" y="609600"/>
            <a:ext cx="8602800" cy="30000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Clr>
                <a:schemeClr val="dk2"/>
              </a:buClr>
              <a:buSzPts val="1800"/>
              <a:buChar char="○"/>
            </a:pPr>
            <a:r>
              <a:rPr lang="en" sz="1800">
                <a:solidFill>
                  <a:schemeClr val="dk2"/>
                </a:solidFill>
              </a:rPr>
              <a:t>edgeR (Robinson et al., 2010) </a:t>
            </a:r>
            <a:endParaRPr sz="1800">
              <a:solidFill>
                <a:schemeClr val="dk2"/>
              </a:solidFill>
            </a:endParaRPr>
          </a:p>
          <a:p>
            <a:pPr indent="-342900" lvl="0" marL="457200" rtl="0">
              <a:spcBef>
                <a:spcPts val="1000"/>
              </a:spcBef>
              <a:spcAft>
                <a:spcPts val="0"/>
              </a:spcAft>
              <a:buClr>
                <a:schemeClr val="dk2"/>
              </a:buClr>
              <a:buSzPts val="1800"/>
              <a:buChar char="○"/>
            </a:pPr>
            <a:r>
              <a:rPr lang="en" sz="1800">
                <a:solidFill>
                  <a:schemeClr val="dk2"/>
                </a:solidFill>
              </a:rPr>
              <a:t>DESeq/DESeq2 (Anders and Huber, 2010) </a:t>
            </a:r>
            <a:endParaRPr sz="1800">
              <a:solidFill>
                <a:schemeClr val="dk2"/>
              </a:solidFill>
            </a:endParaRPr>
          </a:p>
          <a:p>
            <a:pPr indent="-342900" lvl="0" marL="457200" rtl="0">
              <a:spcBef>
                <a:spcPts val="1000"/>
              </a:spcBef>
              <a:spcAft>
                <a:spcPts val="0"/>
              </a:spcAft>
              <a:buClr>
                <a:schemeClr val="dk2"/>
              </a:buClr>
              <a:buSzPts val="1800"/>
              <a:buChar char="○"/>
            </a:pPr>
            <a:r>
              <a:rPr lang="en" sz="1800">
                <a:solidFill>
                  <a:schemeClr val="dk2"/>
                </a:solidFill>
              </a:rPr>
              <a:t>DEXSeq (Anders et al., 2012)</a:t>
            </a:r>
            <a:endParaRPr sz="1800">
              <a:solidFill>
                <a:schemeClr val="dk2"/>
              </a:solidFill>
            </a:endParaRPr>
          </a:p>
          <a:p>
            <a:pPr indent="-342900" lvl="0" marL="457200" rtl="0">
              <a:spcBef>
                <a:spcPts val="1000"/>
              </a:spcBef>
              <a:spcAft>
                <a:spcPts val="0"/>
              </a:spcAft>
              <a:buClr>
                <a:schemeClr val="dk2"/>
              </a:buClr>
              <a:buSzPts val="1800"/>
              <a:buChar char="○"/>
            </a:pPr>
            <a:r>
              <a:rPr lang="en" sz="1800">
                <a:solidFill>
                  <a:schemeClr val="dk2"/>
                </a:solidFill>
              </a:rPr>
              <a:t>limmaVoom</a:t>
            </a:r>
            <a:endParaRPr sz="1800">
              <a:solidFill>
                <a:schemeClr val="dk2"/>
              </a:solidFill>
            </a:endParaRPr>
          </a:p>
          <a:p>
            <a:pPr indent="-342900" lvl="0" marL="457200" rtl="0">
              <a:spcBef>
                <a:spcPts val="1000"/>
              </a:spcBef>
              <a:spcAft>
                <a:spcPts val="0"/>
              </a:spcAft>
              <a:buClr>
                <a:schemeClr val="dk2"/>
              </a:buClr>
              <a:buSzPts val="1800"/>
              <a:buChar char="○"/>
            </a:pPr>
            <a:r>
              <a:rPr lang="en" sz="1800">
                <a:solidFill>
                  <a:schemeClr val="dk2"/>
                </a:solidFill>
              </a:rPr>
              <a:t>Cuffdiff/Cuffdiff2 (Trapnell et al., 2013)</a:t>
            </a:r>
            <a:endParaRPr sz="1800">
              <a:solidFill>
                <a:schemeClr val="dk2"/>
              </a:solidFill>
            </a:endParaRPr>
          </a:p>
          <a:p>
            <a:pPr indent="-342900" lvl="0" marL="457200" rtl="0">
              <a:spcBef>
                <a:spcPts val="1000"/>
              </a:spcBef>
              <a:spcAft>
                <a:spcPts val="0"/>
              </a:spcAft>
              <a:buClr>
                <a:schemeClr val="dk2"/>
              </a:buClr>
              <a:buSzPts val="1800"/>
              <a:buChar char="○"/>
            </a:pPr>
            <a:r>
              <a:rPr lang="en" sz="1800">
                <a:solidFill>
                  <a:schemeClr val="dk2"/>
                </a:solidFill>
              </a:rPr>
              <a:t>PoissonSeq</a:t>
            </a:r>
            <a:endParaRPr sz="1800">
              <a:solidFill>
                <a:schemeClr val="dk2"/>
              </a:solidFill>
            </a:endParaRPr>
          </a:p>
          <a:p>
            <a:pPr indent="-342900" lvl="0" marL="457200" rtl="0">
              <a:spcBef>
                <a:spcPts val="1000"/>
              </a:spcBef>
              <a:spcAft>
                <a:spcPts val="0"/>
              </a:spcAft>
              <a:buClr>
                <a:schemeClr val="dk2"/>
              </a:buClr>
              <a:buSzPts val="1800"/>
              <a:buChar char="○"/>
            </a:pPr>
            <a:r>
              <a:rPr lang="en" sz="1800">
                <a:solidFill>
                  <a:schemeClr val="dk2"/>
                </a:solidFill>
              </a:rPr>
              <a:t>baySeq (Hardcastle &amp; Kelly, 2010)</a:t>
            </a:r>
            <a:endParaRPr sz="1800">
              <a:solidFill>
                <a:schemeClr val="dk2"/>
              </a:solidFill>
            </a:endParaRPr>
          </a:p>
          <a:p>
            <a:pPr indent="-342900" lvl="0" marL="457200" rtl="0">
              <a:spcBef>
                <a:spcPts val="1000"/>
              </a:spcBef>
              <a:spcAft>
                <a:spcPts val="0"/>
              </a:spcAft>
              <a:buClr>
                <a:schemeClr val="dk2"/>
              </a:buClr>
              <a:buSzPts val="1800"/>
              <a:buChar char="○"/>
            </a:pPr>
            <a:r>
              <a:rPr lang="en" sz="1800">
                <a:solidFill>
                  <a:schemeClr val="dk2"/>
                </a:solidFill>
              </a:rPr>
              <a:t>EBSeq (Leng et al., 2013)</a:t>
            </a:r>
            <a:endParaRPr sz="1800">
              <a:solidFill>
                <a:schemeClr val="dk2"/>
              </a:solidFill>
            </a:endParaRPr>
          </a:p>
          <a:p>
            <a:pPr indent="-342900" lvl="0" marL="457200" rtl="0">
              <a:spcBef>
                <a:spcPts val="1000"/>
              </a:spcBef>
              <a:spcAft>
                <a:spcPts val="0"/>
              </a:spcAft>
              <a:buClr>
                <a:schemeClr val="dk2"/>
              </a:buClr>
              <a:buSzPts val="1800"/>
              <a:buChar char="○"/>
            </a:pPr>
            <a:r>
              <a:rPr lang="en" sz="1800">
                <a:solidFill>
                  <a:schemeClr val="dk2"/>
                </a:solidFill>
              </a:rPr>
              <a:t>NBPSeq (Di et al., 2011) </a:t>
            </a:r>
            <a:endParaRPr sz="1800">
              <a:solidFill>
                <a:schemeClr val="dk2"/>
              </a:solidFill>
            </a:endParaRPr>
          </a:p>
          <a:p>
            <a:pPr indent="-342900" lvl="0" marL="457200" rtl="0">
              <a:spcBef>
                <a:spcPts val="1000"/>
              </a:spcBef>
              <a:spcAft>
                <a:spcPts val="0"/>
              </a:spcAft>
              <a:buClr>
                <a:schemeClr val="dk2"/>
              </a:buClr>
              <a:buSzPts val="1800"/>
              <a:buChar char="○"/>
            </a:pPr>
            <a:r>
              <a:rPr lang="en" sz="1800">
                <a:solidFill>
                  <a:schemeClr val="dk2"/>
                </a:solidFill>
              </a:rPr>
              <a:t>TSPM</a:t>
            </a:r>
            <a:endParaRPr sz="1800">
              <a:solidFill>
                <a:schemeClr val="dk2"/>
              </a:solidFill>
            </a:endParaRPr>
          </a:p>
          <a:p>
            <a:pPr indent="-342900" lvl="0" marL="457200" rtl="0">
              <a:spcBef>
                <a:spcPts val="1000"/>
              </a:spcBef>
              <a:spcAft>
                <a:spcPts val="1000"/>
              </a:spcAft>
              <a:buClr>
                <a:schemeClr val="dk2"/>
              </a:buClr>
              <a:buSzPts val="1800"/>
              <a:buChar char="○"/>
            </a:pPr>
            <a:r>
              <a:rPr lang="en" sz="1800">
                <a:solidFill>
                  <a:schemeClr val="dk2"/>
                </a:solidFill>
              </a:rPr>
              <a:t>...</a:t>
            </a:r>
            <a:endParaRPr sz="1800">
              <a:solidFill>
                <a:schemeClr val="dk2"/>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8" name="Shape 478"/>
        <p:cNvGrpSpPr/>
        <p:nvPr/>
      </p:nvGrpSpPr>
      <p:grpSpPr>
        <a:xfrm>
          <a:off x="0" y="0"/>
          <a:ext cx="0" cy="0"/>
          <a:chOff x="0" y="0"/>
          <a:chExt cx="0" cy="0"/>
        </a:xfrm>
      </p:grpSpPr>
      <p:sp>
        <p:nvSpPr>
          <p:cNvPr id="479" name="Shape 479"/>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t>Microarray and RNA-Seq Depositories</a:t>
            </a:r>
            <a:endParaRPr sz="2400"/>
          </a:p>
        </p:txBody>
      </p:sp>
      <p:sp>
        <p:nvSpPr>
          <p:cNvPr id="480" name="Shape 48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481" name="Shape 481"/>
          <p:cNvSpPr txBox="1"/>
          <p:nvPr/>
        </p:nvSpPr>
        <p:spPr>
          <a:xfrm>
            <a:off x="762000" y="1676400"/>
            <a:ext cx="8602800" cy="30000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Clr>
                <a:schemeClr val="dk2"/>
              </a:buClr>
              <a:buSzPts val="1800"/>
              <a:buChar char="○"/>
            </a:pPr>
            <a:r>
              <a:rPr lang="en" sz="1800">
                <a:solidFill>
                  <a:schemeClr val="dk2"/>
                </a:solidFill>
              </a:rPr>
              <a:t>NCBI GEO: </a:t>
            </a:r>
            <a:r>
              <a:rPr lang="en" sz="1800" u="sng">
                <a:solidFill>
                  <a:schemeClr val="hlink"/>
                </a:solidFill>
                <a:hlinkClick r:id="rId3"/>
              </a:rPr>
              <a:t>http://www.ncbi.nlm.nih.gov/geo</a:t>
            </a:r>
            <a:endParaRPr sz="1800">
              <a:solidFill>
                <a:schemeClr val="dk2"/>
              </a:solidFill>
            </a:endParaRPr>
          </a:p>
          <a:p>
            <a:pPr indent="-342900" lvl="0" marL="457200" rtl="0">
              <a:spcBef>
                <a:spcPts val="1000"/>
              </a:spcBef>
              <a:spcAft>
                <a:spcPts val="0"/>
              </a:spcAft>
              <a:buClr>
                <a:schemeClr val="dk2"/>
              </a:buClr>
              <a:buSzPts val="1800"/>
              <a:buChar char="○"/>
            </a:pPr>
            <a:r>
              <a:rPr lang="en" sz="1800">
                <a:solidFill>
                  <a:schemeClr val="dk2"/>
                </a:solidFill>
              </a:rPr>
              <a:t>ArrayExpress: </a:t>
            </a:r>
            <a:r>
              <a:rPr lang="en" sz="1800" u="sng">
                <a:solidFill>
                  <a:schemeClr val="hlink"/>
                </a:solidFill>
                <a:hlinkClick r:id="rId4"/>
              </a:rPr>
              <a:t>http://www.ebi.ac.uk/arrayexpress/</a:t>
            </a:r>
            <a:endParaRPr sz="1800">
              <a:solidFill>
                <a:schemeClr val="dk2"/>
              </a:solidFill>
            </a:endParaRPr>
          </a:p>
          <a:p>
            <a:pPr indent="-342900" lvl="0" marL="457200" rtl="0">
              <a:spcBef>
                <a:spcPts val="1000"/>
              </a:spcBef>
              <a:spcAft>
                <a:spcPts val="1000"/>
              </a:spcAft>
              <a:buClr>
                <a:schemeClr val="dk2"/>
              </a:buClr>
              <a:buSzPts val="1800"/>
              <a:buChar char="○"/>
            </a:pPr>
            <a:r>
              <a:rPr lang="en" sz="1800">
                <a:solidFill>
                  <a:schemeClr val="dk2"/>
                </a:solidFill>
              </a:rPr>
              <a:t>Many Others</a:t>
            </a:r>
            <a:endParaRPr sz="1800">
              <a:solidFill>
                <a:schemeClr val="dk2"/>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5" name="Shape 485"/>
        <p:cNvGrpSpPr/>
        <p:nvPr/>
      </p:nvGrpSpPr>
      <p:grpSpPr>
        <a:xfrm>
          <a:off x="0" y="0"/>
          <a:ext cx="0" cy="0"/>
          <a:chOff x="0" y="0"/>
          <a:chExt cx="0" cy="0"/>
        </a:xfrm>
      </p:grpSpPr>
      <p:sp>
        <p:nvSpPr>
          <p:cNvPr id="486" name="Shape 486"/>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Outline</a:t>
            </a:r>
            <a:endParaRPr/>
          </a:p>
        </p:txBody>
      </p:sp>
      <p:sp>
        <p:nvSpPr>
          <p:cNvPr id="487" name="Shape 487"/>
          <p:cNvSpPr txBox="1"/>
          <p:nvPr>
            <p:ph idx="1" type="body"/>
          </p:nvPr>
        </p:nvSpPr>
        <p:spPr>
          <a:xfrm>
            <a:off x="780050" y="1174175"/>
            <a:ext cx="8767800" cy="2241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9E9E9E"/>
                </a:solidFill>
              </a:rPr>
              <a:t>Technology Overview</a:t>
            </a:r>
            <a:endParaRPr sz="1600">
              <a:solidFill>
                <a:srgbClr val="9E9E9E"/>
              </a:solidFill>
            </a:endParaRPr>
          </a:p>
          <a:p>
            <a:pPr indent="0" lvl="0" marL="457200" rtl="0">
              <a:spcBef>
                <a:spcPts val="0"/>
              </a:spcBef>
              <a:spcAft>
                <a:spcPts val="0"/>
              </a:spcAft>
              <a:buNone/>
            </a:pPr>
            <a:r>
              <a:rPr lang="en" sz="1600">
                <a:solidFill>
                  <a:srgbClr val="9E9E9E"/>
                </a:solidFill>
              </a:rPr>
              <a:t>Microarrays</a:t>
            </a:r>
            <a:endParaRPr sz="1600">
              <a:solidFill>
                <a:srgbClr val="9E9E9E"/>
              </a:solidFill>
            </a:endParaRPr>
          </a:p>
          <a:p>
            <a:pPr indent="0" lvl="0" marL="457200" rtl="0">
              <a:spcBef>
                <a:spcPts val="0"/>
              </a:spcBef>
              <a:spcAft>
                <a:spcPts val="0"/>
              </a:spcAft>
              <a:buNone/>
            </a:pPr>
            <a:r>
              <a:rPr lang="en" sz="1600">
                <a:solidFill>
                  <a:srgbClr val="9E9E9E"/>
                </a:solidFill>
              </a:rPr>
              <a:t>RNA-Seq</a:t>
            </a:r>
            <a:endParaRPr sz="1600">
              <a:solidFill>
                <a:srgbClr val="9E9E9E"/>
              </a:solidFill>
            </a:endParaRPr>
          </a:p>
          <a:p>
            <a:pPr indent="0" lvl="0" marL="0" rtl="0">
              <a:spcBef>
                <a:spcPts val="0"/>
              </a:spcBef>
              <a:spcAft>
                <a:spcPts val="0"/>
              </a:spcAft>
              <a:buClr>
                <a:schemeClr val="dk1"/>
              </a:buClr>
              <a:buSzPts val="1100"/>
              <a:buFont typeface="Arial"/>
              <a:buNone/>
            </a:pPr>
            <a:r>
              <a:t/>
            </a:r>
            <a:endParaRPr sz="1600"/>
          </a:p>
          <a:p>
            <a:pPr indent="0" lvl="0" marL="0" rtl="0">
              <a:spcBef>
                <a:spcPts val="0"/>
              </a:spcBef>
              <a:spcAft>
                <a:spcPts val="0"/>
              </a:spcAft>
              <a:buClr>
                <a:schemeClr val="dk1"/>
              </a:buClr>
              <a:buSzPts val="1100"/>
              <a:buFont typeface="Arial"/>
              <a:buNone/>
            </a:pPr>
            <a:r>
              <a:rPr lang="en" sz="1600">
                <a:solidFill>
                  <a:srgbClr val="9E9E9E"/>
                </a:solidFill>
              </a:rPr>
              <a:t>Common Challenges</a:t>
            </a:r>
            <a:endParaRPr sz="1600">
              <a:solidFill>
                <a:srgbClr val="9E9E9E"/>
              </a:solidFill>
            </a:endParaRPr>
          </a:p>
          <a:p>
            <a:pPr indent="0" lvl="0" marL="0" rtl="0">
              <a:spcBef>
                <a:spcPts val="0"/>
              </a:spcBef>
              <a:spcAft>
                <a:spcPts val="0"/>
              </a:spcAft>
              <a:buClr>
                <a:schemeClr val="dk1"/>
              </a:buClr>
              <a:buSzPts val="1100"/>
              <a:buFont typeface="Arial"/>
              <a:buNone/>
            </a:pPr>
            <a:r>
              <a:t/>
            </a:r>
            <a:endParaRPr sz="1600">
              <a:solidFill>
                <a:srgbClr val="999999"/>
              </a:solidFill>
            </a:endParaRPr>
          </a:p>
          <a:p>
            <a:pPr indent="0" lvl="0" marL="0" rtl="0">
              <a:spcBef>
                <a:spcPts val="0"/>
              </a:spcBef>
              <a:spcAft>
                <a:spcPts val="0"/>
              </a:spcAft>
              <a:buClr>
                <a:schemeClr val="dk1"/>
              </a:buClr>
              <a:buSzPts val="1100"/>
              <a:buFont typeface="Arial"/>
              <a:buNone/>
            </a:pPr>
            <a:r>
              <a:rPr lang="en" sz="1600">
                <a:solidFill>
                  <a:srgbClr val="9E9E9E"/>
                </a:solidFill>
              </a:rPr>
              <a:t>Data Analysis</a:t>
            </a:r>
            <a:endParaRPr sz="1600">
              <a:solidFill>
                <a:srgbClr val="9E9E9E"/>
              </a:solidFill>
            </a:endParaRPr>
          </a:p>
          <a:p>
            <a:pPr indent="0" lvl="0" marL="457200" rtl="0">
              <a:spcBef>
                <a:spcPts val="0"/>
              </a:spcBef>
              <a:spcAft>
                <a:spcPts val="0"/>
              </a:spcAft>
              <a:buClr>
                <a:schemeClr val="dk1"/>
              </a:buClr>
              <a:buSzPts val="1100"/>
              <a:buFont typeface="Arial"/>
              <a:buNone/>
            </a:pPr>
            <a:r>
              <a:rPr lang="en" sz="1600">
                <a:solidFill>
                  <a:srgbClr val="9E9E9E"/>
                </a:solidFill>
              </a:rPr>
              <a:t>Microarray Data</a:t>
            </a:r>
            <a:endParaRPr sz="1600">
              <a:solidFill>
                <a:srgbClr val="9E9E9E"/>
              </a:solidFill>
            </a:endParaRPr>
          </a:p>
          <a:p>
            <a:pPr indent="0" lvl="0" marL="457200" rtl="0">
              <a:spcBef>
                <a:spcPts val="0"/>
              </a:spcBef>
              <a:spcAft>
                <a:spcPts val="0"/>
              </a:spcAft>
              <a:buClr>
                <a:schemeClr val="dk1"/>
              </a:buClr>
              <a:buSzPts val="1100"/>
              <a:buFont typeface="Arial"/>
              <a:buNone/>
            </a:pPr>
            <a:r>
              <a:rPr lang="en" sz="1600">
                <a:solidFill>
                  <a:srgbClr val="9E9E9E"/>
                </a:solidFill>
              </a:rPr>
              <a:t>RNA-Seq Data</a:t>
            </a:r>
            <a:endParaRPr sz="1600">
              <a:solidFill>
                <a:srgbClr val="9E9E9E"/>
              </a:solidFill>
            </a:endParaRPr>
          </a:p>
          <a:p>
            <a:pPr indent="0" lvl="0" marL="0" rtl="0">
              <a:spcBef>
                <a:spcPts val="0"/>
              </a:spcBef>
              <a:spcAft>
                <a:spcPts val="0"/>
              </a:spcAft>
              <a:buClr>
                <a:schemeClr val="dk1"/>
              </a:buClr>
              <a:buSzPts val="1100"/>
              <a:buFont typeface="Arial"/>
              <a:buNone/>
            </a:pPr>
            <a:r>
              <a:t/>
            </a:r>
            <a:endParaRPr sz="1600">
              <a:solidFill>
                <a:srgbClr val="999999"/>
              </a:solidFill>
            </a:endParaRPr>
          </a:p>
          <a:p>
            <a:pPr indent="0" lvl="0" marL="0" rtl="0">
              <a:spcBef>
                <a:spcPts val="0"/>
              </a:spcBef>
              <a:spcAft>
                <a:spcPts val="0"/>
              </a:spcAft>
              <a:buNone/>
            </a:pPr>
            <a:r>
              <a:rPr lang="en" sz="1600"/>
              <a:t>References</a:t>
            </a:r>
            <a:endParaRPr sz="1600"/>
          </a:p>
          <a:p>
            <a:pPr indent="-342900" lvl="0" marL="457200" rtl="0">
              <a:spcBef>
                <a:spcPts val="0"/>
              </a:spcBef>
              <a:spcAft>
                <a:spcPts val="0"/>
              </a:spcAft>
              <a:buClr>
                <a:srgbClr val="999999"/>
              </a:buClr>
              <a:buSzPts val="1800"/>
              <a:buChar char=" "/>
            </a:pPr>
            <a:r>
              <a:t/>
            </a:r>
            <a:endParaRPr>
              <a:solidFill>
                <a:srgbClr val="999999"/>
              </a:solidFill>
            </a:endParaRPr>
          </a:p>
          <a:p>
            <a:pPr indent="0" lvl="0" marL="0" rtl="0">
              <a:spcBef>
                <a:spcPts val="1600"/>
              </a:spcBef>
              <a:spcAft>
                <a:spcPts val="1600"/>
              </a:spcAft>
              <a:buNone/>
            </a:pPr>
            <a:r>
              <a:t/>
            </a:r>
            <a:endParaRPr/>
          </a:p>
        </p:txBody>
      </p:sp>
      <p:sp>
        <p:nvSpPr>
          <p:cNvPr id="488" name="Shape 48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600"/>
              <a:t>Application Spectrum of Microarray Technology</a:t>
            </a:r>
            <a:endParaRPr sz="2600"/>
          </a:p>
        </p:txBody>
      </p:sp>
      <p:sp>
        <p:nvSpPr>
          <p:cNvPr id="96" name="Shape 9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97" name="Shape 97"/>
          <p:cNvSpPr txBox="1"/>
          <p:nvPr>
            <p:ph idx="1" type="body"/>
          </p:nvPr>
        </p:nvSpPr>
        <p:spPr>
          <a:xfrm>
            <a:off x="338450" y="716975"/>
            <a:ext cx="87678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2A528F"/>
                </a:solidFill>
              </a:rPr>
              <a:t>Main Applications</a:t>
            </a:r>
            <a:endParaRPr>
              <a:solidFill>
                <a:srgbClr val="2A528F"/>
              </a:solidFill>
            </a:endParaRPr>
          </a:p>
          <a:p>
            <a:pPr indent="-317500" lvl="1" marL="914400" rtl="0">
              <a:spcBef>
                <a:spcPts val="1000"/>
              </a:spcBef>
              <a:spcAft>
                <a:spcPts val="0"/>
              </a:spcAft>
              <a:buClr>
                <a:srgbClr val="CC0000"/>
              </a:buClr>
              <a:buSzPts val="1400"/>
              <a:buChar char="○"/>
            </a:pPr>
            <a:r>
              <a:rPr lang="en">
                <a:solidFill>
                  <a:srgbClr val="CC0000"/>
                </a:solidFill>
              </a:rPr>
              <a:t>mRNA profiling (focus of this presentation)</a:t>
            </a:r>
            <a:endParaRPr>
              <a:solidFill>
                <a:srgbClr val="CC0000"/>
              </a:solidFill>
            </a:endParaRPr>
          </a:p>
          <a:p>
            <a:pPr indent="-317500" lvl="1" marL="914400" rtl="0">
              <a:spcBef>
                <a:spcPts val="1000"/>
              </a:spcBef>
              <a:spcAft>
                <a:spcPts val="0"/>
              </a:spcAft>
              <a:buSzPts val="1400"/>
              <a:buChar char="○"/>
            </a:pPr>
            <a:r>
              <a:rPr lang="en"/>
              <a:t>Detection of gene copy numbers</a:t>
            </a:r>
            <a:endParaRPr/>
          </a:p>
          <a:p>
            <a:pPr indent="-317500" lvl="1" marL="914400" rtl="0">
              <a:spcBef>
                <a:spcPts val="1000"/>
              </a:spcBef>
              <a:spcAft>
                <a:spcPts val="0"/>
              </a:spcAft>
              <a:buSzPts val="1400"/>
              <a:buChar char="○"/>
            </a:pPr>
            <a:r>
              <a:rPr lang="en"/>
              <a:t>Genotyping and SNP (single-nucleotide polymorphism) detection</a:t>
            </a:r>
            <a:endParaRPr/>
          </a:p>
          <a:p>
            <a:pPr indent="-317500" lvl="1" marL="914400" rtl="0">
              <a:spcBef>
                <a:spcPts val="1000"/>
              </a:spcBef>
              <a:spcAft>
                <a:spcPts val="0"/>
              </a:spcAft>
              <a:buSzPts val="1400"/>
              <a:buChar char="○"/>
            </a:pPr>
            <a:r>
              <a:rPr lang="en"/>
              <a:t>DNA-protein interaction (e.g.: ChIP-on-chip)</a:t>
            </a:r>
            <a:endParaRPr/>
          </a:p>
          <a:p>
            <a:pPr indent="-317500" lvl="1" marL="914400" rtl="0">
              <a:spcBef>
                <a:spcPts val="1000"/>
              </a:spcBef>
              <a:spcAft>
                <a:spcPts val="0"/>
              </a:spcAft>
              <a:buSzPts val="1400"/>
              <a:buChar char="○"/>
            </a:pPr>
            <a:r>
              <a:rPr lang="en"/>
              <a:t>Alternative splicing (e.g.: Tiling arrays)</a:t>
            </a:r>
            <a:endParaRPr/>
          </a:p>
          <a:p>
            <a:pPr indent="-317500" lvl="1" marL="914400" rtl="0">
              <a:spcBef>
                <a:spcPts val="1000"/>
              </a:spcBef>
              <a:spcAft>
                <a:spcPts val="0"/>
              </a:spcAft>
              <a:buSzPts val="1400"/>
              <a:buChar char="○"/>
            </a:pPr>
            <a:r>
              <a:rPr lang="en"/>
              <a:t>Identification of new cell lines</a:t>
            </a:r>
            <a:endParaRPr/>
          </a:p>
          <a:p>
            <a:pPr indent="-317500" lvl="1" marL="914400" rtl="0">
              <a:spcBef>
                <a:spcPts val="1000"/>
              </a:spcBef>
              <a:spcAft>
                <a:spcPts val="0"/>
              </a:spcAft>
              <a:buSzPts val="1400"/>
              <a:buChar char="○"/>
            </a:pPr>
            <a:r>
              <a:rPr lang="en"/>
              <a:t>...</a:t>
            </a:r>
            <a:endParaRPr/>
          </a:p>
          <a:p>
            <a:pPr indent="0" lvl="0" marL="0" rtl="0">
              <a:spcBef>
                <a:spcPts val="1000"/>
              </a:spcBef>
              <a:spcAft>
                <a:spcPts val="0"/>
              </a:spcAft>
              <a:buNone/>
            </a:pPr>
            <a:r>
              <a:rPr lang="en">
                <a:solidFill>
                  <a:srgbClr val="2A528F"/>
                </a:solidFill>
              </a:rPr>
              <a:t>Related technologie</a:t>
            </a:r>
            <a:r>
              <a:rPr lang="en"/>
              <a:t>s</a:t>
            </a:r>
            <a:endParaRPr/>
          </a:p>
          <a:p>
            <a:pPr indent="-317500" lvl="1" marL="914400" rtl="0">
              <a:spcBef>
                <a:spcPts val="1000"/>
              </a:spcBef>
              <a:spcAft>
                <a:spcPts val="0"/>
              </a:spcAft>
              <a:buSzPts val="1400"/>
              <a:buChar char="○"/>
            </a:pPr>
            <a:r>
              <a:rPr lang="en"/>
              <a:t>Protein arrays</a:t>
            </a:r>
            <a:endParaRPr/>
          </a:p>
          <a:p>
            <a:pPr indent="-317500" lvl="1" marL="914400" rtl="0">
              <a:spcBef>
                <a:spcPts val="1000"/>
              </a:spcBef>
              <a:spcAft>
                <a:spcPts val="1000"/>
              </a:spcAft>
              <a:buSzPts val="1400"/>
              <a:buChar char="○"/>
            </a:pPr>
            <a:r>
              <a:rPr lang="en"/>
              <a:t>Small molecule arrays (e.g. drugs)</a:t>
            </a:r>
            <a:endParaRPr sz="180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2" name="Shape 492"/>
        <p:cNvGrpSpPr/>
        <p:nvPr/>
      </p:nvGrpSpPr>
      <p:grpSpPr>
        <a:xfrm>
          <a:off x="0" y="0"/>
          <a:ext cx="0" cy="0"/>
          <a:chOff x="0" y="0"/>
          <a:chExt cx="0" cy="0"/>
        </a:xfrm>
      </p:grpSpPr>
      <p:sp>
        <p:nvSpPr>
          <p:cNvPr id="493" name="Shape 493"/>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References</a:t>
            </a:r>
            <a:endParaRPr/>
          </a:p>
        </p:txBody>
      </p:sp>
      <p:sp>
        <p:nvSpPr>
          <p:cNvPr id="494" name="Shape 494"/>
          <p:cNvSpPr txBox="1"/>
          <p:nvPr>
            <p:ph idx="1" type="body"/>
          </p:nvPr>
        </p:nvSpPr>
        <p:spPr>
          <a:xfrm>
            <a:off x="386950" y="865825"/>
            <a:ext cx="85719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400"/>
              <a:t>Anders, S., Huber, W., 2010. Differential expression analysis for sequence count data. Genome Biol 11 (10). URL http://www.hubmed.org/display.cgi?uids=20979621</a:t>
            </a:r>
            <a:endParaRPr sz="1400"/>
          </a:p>
          <a:p>
            <a:pPr indent="0" lvl="0" marL="0" rtl="0">
              <a:spcBef>
                <a:spcPts val="1600"/>
              </a:spcBef>
              <a:spcAft>
                <a:spcPts val="0"/>
              </a:spcAft>
              <a:buClr>
                <a:schemeClr val="dk1"/>
              </a:buClr>
              <a:buSzPts val="1100"/>
              <a:buFont typeface="Arial"/>
              <a:buNone/>
            </a:pPr>
            <a:r>
              <a:rPr lang="en" sz="1400"/>
              <a:t>Anders, S., Reyes, A., Huber, W., Oct 2012. Detecting differential usage of exons from RNA-seq data. Genome Res 22 (10), 2008–2017. URL http://www.hubmed.org/display.cgi?uids=22722343</a:t>
            </a:r>
            <a:endParaRPr sz="1400"/>
          </a:p>
          <a:p>
            <a:pPr indent="0" lvl="0" marL="0" rtl="0">
              <a:spcBef>
                <a:spcPts val="1600"/>
              </a:spcBef>
              <a:spcAft>
                <a:spcPts val="0"/>
              </a:spcAft>
              <a:buClr>
                <a:schemeClr val="dk1"/>
              </a:buClr>
              <a:buSzPts val="1100"/>
              <a:buFont typeface="Arial"/>
              <a:buNone/>
            </a:pPr>
            <a:r>
              <a:rPr lang="en" sz="1400"/>
              <a:t>Di Y, W SD, S CJ, H CJ (2011) The NBP Negative Binomial Model for Assessing Differential Gene Expression from RNA-Seq. Stat Appl Genet Mol Biol 10: 1–28</a:t>
            </a:r>
            <a:endParaRPr sz="1400"/>
          </a:p>
          <a:p>
            <a:pPr indent="0" lvl="0" marL="0" rtl="0">
              <a:spcBef>
                <a:spcPts val="1600"/>
              </a:spcBef>
              <a:spcAft>
                <a:spcPts val="0"/>
              </a:spcAft>
              <a:buClr>
                <a:schemeClr val="dk1"/>
              </a:buClr>
              <a:buSzPts val="1100"/>
              <a:buFont typeface="Arial"/>
              <a:buNone/>
            </a:pPr>
            <a:r>
              <a:rPr lang="en" sz="1400"/>
              <a:t>Hardcastle TJ, Kelly KA (2010) baySeq: empirical Bayesian methods for identifying differential expression in sequence count data. BMC Bioinformatics 11: 422</a:t>
            </a:r>
            <a:endParaRPr sz="1400"/>
          </a:p>
          <a:p>
            <a:pPr indent="0" lvl="0" marL="0" rtl="0">
              <a:spcBef>
                <a:spcPts val="1600"/>
              </a:spcBef>
              <a:spcAft>
                <a:spcPts val="0"/>
              </a:spcAft>
              <a:buClr>
                <a:schemeClr val="dk1"/>
              </a:buClr>
              <a:buSzPts val="1100"/>
              <a:buFont typeface="Arial"/>
              <a:buNone/>
            </a:pPr>
            <a:r>
              <a:rPr lang="en" sz="1400"/>
              <a:t>Leng N, Dawson JA, Thomson JA, Ruotti V, Rissman AI, Smits BMG, Haag JD, Gould MN, Stewart RM, Kendziorski C (2013) EBSeq: an empirical Bayes hierarchical model for inference in RNA-seq experiments. Bioinformatics 29: 1035–1043</a:t>
            </a:r>
            <a:endParaRPr sz="1400"/>
          </a:p>
          <a:p>
            <a:pPr indent="0" lvl="0" marL="0" rtl="0">
              <a:spcBef>
                <a:spcPts val="1600"/>
              </a:spcBef>
              <a:spcAft>
                <a:spcPts val="1600"/>
              </a:spcAft>
              <a:buClr>
                <a:schemeClr val="dk1"/>
              </a:buClr>
              <a:buSzPts val="1100"/>
              <a:buFont typeface="Arial"/>
              <a:buNone/>
            </a:pPr>
            <a:r>
              <a:t/>
            </a:r>
            <a:endParaRPr sz="1400"/>
          </a:p>
        </p:txBody>
      </p:sp>
      <p:sp>
        <p:nvSpPr>
          <p:cNvPr id="495" name="Shape 49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496" name="Shape 496"/>
          <p:cNvSpPr txBox="1"/>
          <p:nvPr/>
        </p:nvSpPr>
        <p:spPr>
          <a:xfrm>
            <a:off x="2700500" y="1496425"/>
            <a:ext cx="4008900" cy="467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0" name="Shape 500"/>
        <p:cNvGrpSpPr/>
        <p:nvPr/>
      </p:nvGrpSpPr>
      <p:grpSpPr>
        <a:xfrm>
          <a:off x="0" y="0"/>
          <a:ext cx="0" cy="0"/>
          <a:chOff x="0" y="0"/>
          <a:chExt cx="0" cy="0"/>
        </a:xfrm>
      </p:grpSpPr>
      <p:sp>
        <p:nvSpPr>
          <p:cNvPr id="501" name="Shape 501"/>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References</a:t>
            </a:r>
            <a:endParaRPr/>
          </a:p>
        </p:txBody>
      </p:sp>
      <p:sp>
        <p:nvSpPr>
          <p:cNvPr id="502" name="Shape 502"/>
          <p:cNvSpPr txBox="1"/>
          <p:nvPr>
            <p:ph idx="1" type="body"/>
          </p:nvPr>
        </p:nvSpPr>
        <p:spPr>
          <a:xfrm>
            <a:off x="386950" y="865825"/>
            <a:ext cx="85719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sz="1400"/>
              <a:t>Robinson, M. D., McCarthy, D. J., Smyth, G. K., Jan 2010. edgeR: a Bioconductor package for differential expression analysis of digital gene expression data. Bioinformatics 26 (1), 139–140. URL http://www.hubmed.org/display.cgi?uids=19910308</a:t>
            </a:r>
            <a:endParaRPr sz="1400"/>
          </a:p>
          <a:p>
            <a:pPr indent="0" lvl="0" marL="0">
              <a:spcBef>
                <a:spcPts val="1600"/>
              </a:spcBef>
              <a:spcAft>
                <a:spcPts val="0"/>
              </a:spcAft>
              <a:buClr>
                <a:schemeClr val="dk1"/>
              </a:buClr>
              <a:buSzPts val="1100"/>
              <a:buFont typeface="Arial"/>
              <a:buNone/>
            </a:pPr>
            <a:r>
              <a:rPr lang="en" sz="1400"/>
              <a:t>Robinson, M. D., Oshlack, A., Mar 2010. A scaling normalization method for differential expression analysis of RNA-seq data. Genome Biol 11 (3). URL http://www.hubmed.org/display.cgi?uids=20196867</a:t>
            </a:r>
            <a:endParaRPr sz="1400"/>
          </a:p>
          <a:p>
            <a:pPr indent="0" lvl="0" marL="0" rtl="0">
              <a:spcBef>
                <a:spcPts val="1600"/>
              </a:spcBef>
              <a:spcAft>
                <a:spcPts val="1600"/>
              </a:spcAft>
              <a:buClr>
                <a:schemeClr val="dk1"/>
              </a:buClr>
              <a:buSzPts val="1100"/>
              <a:buFont typeface="Arial"/>
              <a:buNone/>
            </a:pPr>
            <a:r>
              <a:rPr lang="en" sz="1400"/>
              <a:t>Trapnell, C., Hendrickson, D. G., Sauvageau, M., Goff, L., Rinn, J. L., Pachter, L., Jan 2013. Differential analysis of gene regulation at transcript resolution with RNA-seq. Nat Biotechnol 31 (1), 46–53. URL http://www.hubmed.org/display.cgi?uids=23222703</a:t>
            </a:r>
            <a:endParaRPr sz="1400"/>
          </a:p>
        </p:txBody>
      </p:sp>
      <p:sp>
        <p:nvSpPr>
          <p:cNvPr id="503" name="Shape 50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504" name="Shape 504"/>
          <p:cNvSpPr txBox="1"/>
          <p:nvPr/>
        </p:nvSpPr>
        <p:spPr>
          <a:xfrm>
            <a:off x="2700500" y="1496425"/>
            <a:ext cx="4008900" cy="467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600"/>
              <a:t>Different Types of Microarrays</a:t>
            </a:r>
            <a:endParaRPr sz="2600"/>
          </a:p>
        </p:txBody>
      </p:sp>
      <p:sp>
        <p:nvSpPr>
          <p:cNvPr id="103" name="Shape 10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04" name="Shape 104"/>
          <p:cNvSpPr txBox="1"/>
          <p:nvPr>
            <p:ph idx="1" type="body"/>
          </p:nvPr>
        </p:nvSpPr>
        <p:spPr>
          <a:xfrm>
            <a:off x="414650" y="716975"/>
            <a:ext cx="87678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2A528F"/>
                </a:solidFill>
              </a:rPr>
              <a:t>Single channel approaches</a:t>
            </a:r>
            <a:endParaRPr>
              <a:solidFill>
                <a:srgbClr val="2A528F"/>
              </a:solidFill>
            </a:endParaRPr>
          </a:p>
          <a:p>
            <a:pPr indent="-317500" lvl="1" marL="914400" rtl="0">
              <a:spcBef>
                <a:spcPts val="0"/>
              </a:spcBef>
              <a:spcAft>
                <a:spcPts val="0"/>
              </a:spcAft>
              <a:buClr>
                <a:srgbClr val="CC0000"/>
              </a:buClr>
              <a:buSzPts val="1400"/>
              <a:buChar char="○"/>
            </a:pPr>
            <a:r>
              <a:rPr lang="en">
                <a:solidFill>
                  <a:srgbClr val="CC0000"/>
                </a:solidFill>
              </a:rPr>
              <a:t>Affymetrix GeneChips</a:t>
            </a:r>
            <a:r>
              <a:rPr b="1" baseline="30000" lang="en">
                <a:solidFill>
                  <a:srgbClr val="CC0000"/>
                </a:solidFill>
              </a:rPr>
              <a:t>Ⓡ</a:t>
            </a:r>
            <a:endParaRPr b="1" baseline="30000">
              <a:solidFill>
                <a:srgbClr val="CC0000"/>
              </a:solidFill>
            </a:endParaRPr>
          </a:p>
          <a:p>
            <a:pPr indent="-317500" lvl="1" marL="914400" rtl="0">
              <a:spcBef>
                <a:spcPts val="0"/>
              </a:spcBef>
              <a:spcAft>
                <a:spcPts val="0"/>
              </a:spcAft>
              <a:buSzPts val="1400"/>
              <a:buChar char="○"/>
            </a:pPr>
            <a:r>
              <a:rPr lang="en"/>
              <a:t>Agilent</a:t>
            </a:r>
            <a:endParaRPr/>
          </a:p>
          <a:p>
            <a:pPr indent="-317500" lvl="1" marL="914400" rtl="0">
              <a:spcBef>
                <a:spcPts val="0"/>
              </a:spcBef>
              <a:spcAft>
                <a:spcPts val="0"/>
              </a:spcAft>
              <a:buSzPts val="1400"/>
              <a:buChar char="○"/>
            </a:pPr>
            <a:r>
              <a:rPr lang="en"/>
              <a:t>Nimblegen</a:t>
            </a:r>
            <a:endParaRPr/>
          </a:p>
          <a:p>
            <a:pPr indent="-317500" lvl="1" marL="914400" rtl="0">
              <a:spcBef>
                <a:spcPts val="0"/>
              </a:spcBef>
              <a:spcAft>
                <a:spcPts val="0"/>
              </a:spcAft>
              <a:buSzPts val="1400"/>
              <a:buChar char="○"/>
            </a:pPr>
            <a:r>
              <a:rPr lang="en"/>
              <a:t>Macroarrays</a:t>
            </a:r>
            <a:endParaRPr/>
          </a:p>
          <a:p>
            <a:pPr indent="0" lvl="0" marL="0" rtl="0">
              <a:spcBef>
                <a:spcPts val="1000"/>
              </a:spcBef>
              <a:spcAft>
                <a:spcPts val="0"/>
              </a:spcAft>
              <a:buNone/>
            </a:pPr>
            <a:r>
              <a:rPr lang="en">
                <a:solidFill>
                  <a:srgbClr val="2A528F"/>
                </a:solidFill>
              </a:rPr>
              <a:t>Multiple channel approaches</a:t>
            </a:r>
            <a:endParaRPr>
              <a:solidFill>
                <a:srgbClr val="2A528F"/>
              </a:solidFill>
            </a:endParaRPr>
          </a:p>
          <a:p>
            <a:pPr indent="-317500" lvl="1" marL="914400" rtl="0">
              <a:spcBef>
                <a:spcPts val="0"/>
              </a:spcBef>
              <a:spcAft>
                <a:spcPts val="0"/>
              </a:spcAft>
              <a:buClr>
                <a:srgbClr val="CC0000"/>
              </a:buClr>
              <a:buSzPts val="1400"/>
              <a:buChar char="○"/>
            </a:pPr>
            <a:r>
              <a:rPr lang="en">
                <a:solidFill>
                  <a:srgbClr val="CC0000"/>
                </a:solidFill>
              </a:rPr>
              <a:t>Dual color microarrays</a:t>
            </a:r>
            <a:endParaRPr>
              <a:solidFill>
                <a:srgbClr val="CC0000"/>
              </a:solidFill>
            </a:endParaRPr>
          </a:p>
          <a:p>
            <a:pPr indent="-317500" lvl="1" marL="914400" rtl="0">
              <a:spcBef>
                <a:spcPts val="0"/>
              </a:spcBef>
              <a:spcAft>
                <a:spcPts val="0"/>
              </a:spcAft>
              <a:buSzPts val="1400"/>
              <a:buChar char="○"/>
            </a:pPr>
            <a:r>
              <a:rPr lang="en"/>
              <a:t>Printed cDNA microarrays</a:t>
            </a:r>
            <a:endParaRPr/>
          </a:p>
          <a:p>
            <a:pPr indent="-317500" lvl="1" marL="914400" rtl="0">
              <a:spcBef>
                <a:spcPts val="0"/>
              </a:spcBef>
              <a:spcAft>
                <a:spcPts val="0"/>
              </a:spcAft>
              <a:buSzPts val="1400"/>
              <a:buChar char="○"/>
            </a:pPr>
            <a:r>
              <a:rPr lang="en"/>
              <a:t>Oligo microarrays</a:t>
            </a:r>
            <a:endParaRPr/>
          </a:p>
          <a:p>
            <a:pPr indent="-317500" lvl="1" marL="914400" rtl="0">
              <a:spcBef>
                <a:spcPts val="0"/>
              </a:spcBef>
              <a:spcAft>
                <a:spcPts val="0"/>
              </a:spcAft>
              <a:buSzPts val="1400"/>
              <a:buChar char="○"/>
            </a:pPr>
            <a:r>
              <a:rPr lang="en"/>
              <a:t>Agilent</a:t>
            </a:r>
            <a:endParaRPr/>
          </a:p>
          <a:p>
            <a:pPr indent="-317500" lvl="1" marL="914400" rtl="0">
              <a:spcBef>
                <a:spcPts val="0"/>
              </a:spcBef>
              <a:spcAft>
                <a:spcPts val="0"/>
              </a:spcAft>
              <a:buSzPts val="1400"/>
              <a:buChar char="○"/>
            </a:pPr>
            <a:r>
              <a:rPr lang="en"/>
              <a:t>Nimblegen</a:t>
            </a:r>
            <a:endParaRPr/>
          </a:p>
          <a:p>
            <a:pPr indent="0" lvl="0" marL="0" rtl="0">
              <a:spcBef>
                <a:spcPts val="1000"/>
              </a:spcBef>
              <a:spcAft>
                <a:spcPts val="0"/>
              </a:spcAft>
              <a:buNone/>
            </a:pPr>
            <a:r>
              <a:rPr lang="en">
                <a:solidFill>
                  <a:srgbClr val="2A528F"/>
                </a:solidFill>
              </a:rPr>
              <a:t>Specialty approaches</a:t>
            </a:r>
            <a:endParaRPr>
              <a:solidFill>
                <a:srgbClr val="2A528F"/>
              </a:solidFill>
            </a:endParaRPr>
          </a:p>
          <a:p>
            <a:pPr indent="-317500" lvl="1" marL="914400" rtl="0">
              <a:spcBef>
                <a:spcPts val="0"/>
              </a:spcBef>
              <a:spcAft>
                <a:spcPts val="0"/>
              </a:spcAft>
              <a:buSzPts val="1400"/>
              <a:buChar char="○"/>
            </a:pPr>
            <a:r>
              <a:rPr lang="en"/>
              <a:t>Bead arrays: Illumina</a:t>
            </a:r>
            <a:endParaRPr/>
          </a:p>
          <a:p>
            <a:pPr indent="-317500" lvl="1" marL="914400" rtl="0">
              <a:spcBef>
                <a:spcPts val="0"/>
              </a:spcBef>
              <a:spcAft>
                <a:spcPts val="0"/>
              </a:spcAft>
              <a:buSzPts val="1400"/>
              <a:buChar char="○"/>
            </a:pPr>
            <a:r>
              <a:rPr lang="en"/>
              <a:t>PCR-based approaches</a:t>
            </a:r>
            <a:endParaRPr/>
          </a:p>
          <a:p>
            <a:pPr indent="0" lvl="0" marL="0" rtl="0">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600"/>
              <a:t>Components of Dual Color Microarray Experiments</a:t>
            </a:r>
            <a:endParaRPr sz="2600"/>
          </a:p>
        </p:txBody>
      </p:sp>
      <p:sp>
        <p:nvSpPr>
          <p:cNvPr id="110" name="Shape 1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11" name="Shape 111"/>
          <p:cNvSpPr txBox="1"/>
          <p:nvPr>
            <p:ph idx="1" type="body"/>
          </p:nvPr>
        </p:nvSpPr>
        <p:spPr>
          <a:xfrm>
            <a:off x="262250" y="793175"/>
            <a:ext cx="86322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2A528F"/>
              </a:buClr>
              <a:buSzPts val="1800"/>
              <a:buAutoNum type="alphaUcPeriod"/>
            </a:pPr>
            <a:r>
              <a:rPr lang="en">
                <a:solidFill>
                  <a:srgbClr val="2A528F"/>
                </a:solidFill>
              </a:rPr>
              <a:t>Microarray Features</a:t>
            </a:r>
            <a:endParaRPr>
              <a:solidFill>
                <a:srgbClr val="2A528F"/>
              </a:solidFill>
            </a:endParaRPr>
          </a:p>
          <a:p>
            <a:pPr indent="-317500" lvl="1" marL="914400" rtl="0">
              <a:spcBef>
                <a:spcPts val="0"/>
              </a:spcBef>
              <a:spcAft>
                <a:spcPts val="0"/>
              </a:spcAft>
              <a:buClr>
                <a:srgbClr val="2A528F"/>
              </a:buClr>
              <a:buSzPts val="1400"/>
              <a:buChar char="○"/>
            </a:pPr>
            <a:r>
              <a:rPr lang="en"/>
              <a:t>Oligo microarrays: single stranded oligonucleotide probes (20-100 NT long) immobilized on glass slides.</a:t>
            </a:r>
            <a:endParaRPr/>
          </a:p>
          <a:p>
            <a:pPr indent="-317500" lvl="1" marL="914400" rtl="0">
              <a:spcBef>
                <a:spcPts val="0"/>
              </a:spcBef>
              <a:spcAft>
                <a:spcPts val="0"/>
              </a:spcAft>
              <a:buClr>
                <a:srgbClr val="2A528F"/>
              </a:buClr>
              <a:buSzPts val="1400"/>
              <a:buChar char="○"/>
            </a:pPr>
            <a:r>
              <a:rPr lang="en"/>
              <a:t>cDNA microarrays: double stranded cDNA probes, usually PCR amplified (300-2000bp long) and immobilized on glass slides.</a:t>
            </a:r>
            <a:endParaRPr/>
          </a:p>
          <a:p>
            <a:pPr indent="-342900" lvl="0" marL="457200" rtl="0">
              <a:spcBef>
                <a:spcPts val="0"/>
              </a:spcBef>
              <a:spcAft>
                <a:spcPts val="0"/>
              </a:spcAft>
              <a:buClr>
                <a:srgbClr val="2A528F"/>
              </a:buClr>
              <a:buSzPts val="1800"/>
              <a:buAutoNum type="alphaUcPeriod"/>
            </a:pPr>
            <a:r>
              <a:rPr lang="en">
                <a:solidFill>
                  <a:srgbClr val="2A528F"/>
                </a:solidFill>
              </a:rPr>
              <a:t>Multiplexed Probe-Target Hybridization</a:t>
            </a:r>
            <a:endParaRPr>
              <a:solidFill>
                <a:srgbClr val="2A528F"/>
              </a:solidFill>
            </a:endParaRPr>
          </a:p>
          <a:p>
            <a:pPr indent="-317500" lvl="1" marL="914400" rtl="0">
              <a:spcBef>
                <a:spcPts val="0"/>
              </a:spcBef>
              <a:spcAft>
                <a:spcPts val="0"/>
              </a:spcAft>
              <a:buClr>
                <a:srgbClr val="2A528F"/>
              </a:buClr>
              <a:buSzPts val="1400"/>
              <a:buChar char="○"/>
            </a:pPr>
            <a:r>
              <a:rPr lang="en"/>
              <a:t>Co-hybridization of two (or more) targets to one microarray.</a:t>
            </a:r>
            <a:endParaRPr/>
          </a:p>
          <a:p>
            <a:pPr indent="-317500" lvl="1" marL="914400" rtl="0">
              <a:spcBef>
                <a:spcPts val="0"/>
              </a:spcBef>
              <a:spcAft>
                <a:spcPts val="0"/>
              </a:spcAft>
              <a:buClr>
                <a:srgbClr val="2A528F"/>
              </a:buClr>
              <a:buSzPts val="1400"/>
              <a:buChar char="○"/>
            </a:pPr>
            <a:r>
              <a:rPr lang="en"/>
              <a:t>The targets are labeled with different fluorescent dyes, </a:t>
            </a:r>
            <a:r>
              <a:rPr i="1" lang="en"/>
              <a:t>e.g.</a:t>
            </a:r>
            <a:r>
              <a:rPr lang="en"/>
              <a:t> Cy3 and Cy5.</a:t>
            </a:r>
            <a:endParaRPr/>
          </a:p>
          <a:p>
            <a:pPr indent="-342900" lvl="0" marL="457200" rtl="0">
              <a:spcBef>
                <a:spcPts val="0"/>
              </a:spcBef>
              <a:spcAft>
                <a:spcPts val="0"/>
              </a:spcAft>
              <a:buClr>
                <a:srgbClr val="2A528F"/>
              </a:buClr>
              <a:buSzPts val="1800"/>
              <a:buAutoNum type="alphaUcPeriod"/>
            </a:pPr>
            <a:r>
              <a:rPr lang="en">
                <a:solidFill>
                  <a:srgbClr val="2A528F"/>
                </a:solidFill>
              </a:rPr>
              <a:t>Target Quantification</a:t>
            </a:r>
            <a:endParaRPr>
              <a:solidFill>
                <a:srgbClr val="2A528F"/>
              </a:solidFill>
            </a:endParaRPr>
          </a:p>
          <a:p>
            <a:pPr indent="-317500" lvl="1" marL="914400" rtl="0">
              <a:spcBef>
                <a:spcPts val="0"/>
              </a:spcBef>
              <a:spcAft>
                <a:spcPts val="0"/>
              </a:spcAft>
              <a:buClr>
                <a:srgbClr val="2A528F"/>
              </a:buClr>
              <a:buSzPts val="1400"/>
              <a:buChar char="○"/>
            </a:pPr>
            <a:r>
              <a:rPr lang="en"/>
              <a:t>The differently labeled targets are detected by a laser at two different </a:t>
            </a:r>
            <a:r>
              <a:rPr lang="en"/>
              <a:t>wavelengths</a:t>
            </a:r>
            <a:r>
              <a:rPr lang="en"/>
              <a:t>.</a:t>
            </a:r>
            <a:endParaRPr/>
          </a:p>
          <a:p>
            <a:pPr indent="-317500" lvl="1" marL="914400" rtl="0">
              <a:spcBef>
                <a:spcPts val="0"/>
              </a:spcBef>
              <a:spcAft>
                <a:spcPts val="0"/>
              </a:spcAft>
              <a:buClr>
                <a:srgbClr val="2A528F"/>
              </a:buClr>
              <a:buSzPts val="1400"/>
              <a:buChar char="○"/>
            </a:pPr>
            <a:r>
              <a:rPr lang="en"/>
              <a:t>Two intensity sets are obtained from each array: one for the Cy3 sample and one for the Cy5 sample.</a:t>
            </a:r>
            <a:endParaRPr/>
          </a:p>
          <a:p>
            <a:pPr indent="-342900" lvl="0" marL="457200" rtl="0">
              <a:spcBef>
                <a:spcPts val="0"/>
              </a:spcBef>
              <a:spcAft>
                <a:spcPts val="0"/>
              </a:spcAft>
              <a:buClr>
                <a:srgbClr val="2A528F"/>
              </a:buClr>
              <a:buSzPts val="1800"/>
              <a:buAutoNum type="alphaUcPeriod"/>
            </a:pPr>
            <a:r>
              <a:rPr lang="en">
                <a:solidFill>
                  <a:srgbClr val="2A528F"/>
                </a:solidFill>
              </a:rPr>
              <a:t>Microarray Experiment</a:t>
            </a:r>
            <a:endParaRPr>
              <a:solidFill>
                <a:srgbClr val="2A528F"/>
              </a:solidFill>
            </a:endParaRPr>
          </a:p>
          <a:p>
            <a:pPr indent="-317500" lvl="1" marL="914400" rtl="0">
              <a:spcBef>
                <a:spcPts val="0"/>
              </a:spcBef>
              <a:spcAft>
                <a:spcPts val="0"/>
              </a:spcAft>
              <a:buClr>
                <a:srgbClr val="2A528F"/>
              </a:buClr>
              <a:buSzPts val="1400"/>
              <a:buChar char="○"/>
            </a:pPr>
            <a:r>
              <a:rPr lang="en"/>
              <a:t>Desired sample comparisons are defined by co-hybridization of two samples. Comparisons across dual color arrays should be avoided.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t>Dual Color Microarrays</a:t>
            </a:r>
            <a:endParaRPr sz="2400"/>
          </a:p>
        </p:txBody>
      </p:sp>
      <p:sp>
        <p:nvSpPr>
          <p:cNvPr id="117" name="Shape 1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descr="microarray.jpg" id="118" name="Shape 118"/>
          <p:cNvPicPr preferRelativeResize="0"/>
          <p:nvPr/>
        </p:nvPicPr>
        <p:blipFill>
          <a:blip r:embed="rId3">
            <a:alphaModFix/>
          </a:blip>
          <a:stretch>
            <a:fillRect/>
          </a:stretch>
        </p:blipFill>
        <p:spPr>
          <a:xfrm>
            <a:off x="1014425" y="764900"/>
            <a:ext cx="6973224" cy="42261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