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Syncopate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Syncopate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yncopate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 sz="2800">
                <a:solidFill>
                  <a:srgbClr val="2A528F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4800"/>
              <a:buNone/>
              <a:defRPr sz="4800"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4200"/>
              <a:buNone/>
              <a:defRPr sz="4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U-32UcwZP1k3saKeaH1mbvEAOfZRdNHNkWK2GI1rpPM/edit?usp=sharing" TargetMode="External"/><Relationship Id="rId4" Type="http://schemas.openxmlformats.org/officeDocument/2006/relationships/hyperlink" Target="https://github.com/jennybc/googleshee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bioconductor.org/packages/devel/bioc/vignettes/systemPipeR/inst/doc/systemPipeR.html#alignment-with-tophat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spreadsheets/d/1U-32UcwZP1k3saKeaH1mbvEAOfZRdNHNkWK2GI1rpPM/edit?usp=sharing" TargetMode="External"/><Relationship Id="rId4" Type="http://schemas.openxmlformats.org/officeDocument/2006/relationships/hyperlink" Target="http://hpcc.ucr.edu/snapshot.html" TargetMode="External"/><Relationship Id="rId5" Type="http://schemas.openxmlformats.org/officeDocument/2006/relationships/hyperlink" Target="http://girke.bioinformatics.ucr.edu/GEN242/pages/mydoc/systemPipeRNAseq.html" TargetMode="External"/><Relationship Id="rId6" Type="http://schemas.openxmlformats.org/officeDocument/2006/relationships/hyperlink" Target="http://girke.bioinformatics.ucr.edu/GEN242/pages/mydoc/systemPipeRNAseq.pdf" TargetMode="External"/><Relationship Id="rId7" Type="http://schemas.openxmlformats.org/officeDocument/2006/relationships/hyperlink" Target="http://biocluster.ucr.edu/~tgirke/projects/tests/IGVurl.tx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docopt/docopt.R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235500" y="615750"/>
            <a:ext cx="8520600" cy="42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F5B9D"/>
                </a:solidFill>
              </a:rPr>
              <a:t>NGS Workflows with </a:t>
            </a:r>
            <a:r>
              <a:rPr i="1" lang="en" sz="3600">
                <a:solidFill>
                  <a:srgbClr val="2F5B9D"/>
                </a:solidFill>
              </a:rPr>
              <a:t>systemPipeR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5B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</a:rPr>
              <a:t>Data Analysis in Genome Biology</a:t>
            </a:r>
            <a:endParaRPr sz="2400">
              <a:solidFill>
                <a:srgbClr val="2F5B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</a:rPr>
              <a:t>GEN242</a:t>
            </a:r>
            <a:endParaRPr sz="2400">
              <a:solidFill>
                <a:srgbClr val="2F5B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May 3, 2018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Browse Vignettes and Load </a:t>
            </a:r>
            <a:r>
              <a:rPr i="1" lang="en" sz="3200"/>
              <a:t>*.Rmd</a:t>
            </a:r>
            <a:r>
              <a:rPr lang="en" sz="3200"/>
              <a:t> Files</a:t>
            </a:r>
            <a:endParaRPr sz="3200"/>
          </a:p>
        </p:txBody>
      </p:sp>
      <p:sp>
        <p:nvSpPr>
          <p:cNvPr id="148" name="Shape 148"/>
          <p:cNvSpPr txBox="1"/>
          <p:nvPr/>
        </p:nvSpPr>
        <p:spPr>
          <a:xfrm>
            <a:off x="459750" y="8149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Browse and open vignettes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Shape 149"/>
          <p:cNvSpPr txBox="1"/>
          <p:nvPr/>
        </p:nvSpPr>
        <p:spPr>
          <a:xfrm>
            <a:off x="0" y="1212125"/>
            <a:ext cx="9144000" cy="43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vignette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 package=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>
              <a:solidFill>
                <a:srgbClr val="7979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97979"/>
              </a:solidFill>
              <a:highlight>
                <a:srgbClr val="E6E6E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59750" y="16531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 all files in a package’s vignette (</a:t>
            </a:r>
            <a:r>
              <a:rPr i="1" lang="en" sz="1800">
                <a:solidFill>
                  <a:schemeClr val="dk2"/>
                </a:solidFill>
              </a:rPr>
              <a:t>doc</a:t>
            </a:r>
            <a:r>
              <a:rPr lang="en" sz="1800">
                <a:solidFill>
                  <a:schemeClr val="dk2"/>
                </a:solidFill>
              </a:rPr>
              <a:t>) directory 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/>
        </p:nvSpPr>
        <p:spPr>
          <a:xfrm>
            <a:off x="0" y="2050325"/>
            <a:ext cx="9144000" cy="57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list.files(system.file("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", package=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), pattern=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full.names=</a:t>
            </a:r>
            <a:r>
              <a:rPr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59750" y="27199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Choose specific source file and copy it into your R working directory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Shape 153"/>
          <p:cNvSpPr txBox="1"/>
          <p:nvPr/>
        </p:nvSpPr>
        <p:spPr>
          <a:xfrm>
            <a:off x="0" y="3117125"/>
            <a:ext cx="9144000" cy="57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myRmd &lt;- system.file("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systemPipeR.Rmd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", package=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file.copy(myRmd, 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systemPipeR.Rmd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59750" y="37867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Copy from GitHub repos (choose URL to raw file)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Shape 155"/>
          <p:cNvSpPr txBox="1"/>
          <p:nvPr/>
        </p:nvSpPr>
        <p:spPr>
          <a:xfrm>
            <a:off x="0" y="4183925"/>
            <a:ext cx="9144000" cy="57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download.file("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https://raw.githubusercontent.com/tgirke/systemPipeRdata/master</a:t>
            </a:r>
            <a:endParaRPr>
              <a:solidFill>
                <a:srgbClr val="009F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/vignettes/systemPipeR.Rmd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systemPipeR.Rmd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Workflow Templates</a:t>
            </a:r>
            <a:endParaRPr sz="3200"/>
          </a:p>
        </p:txBody>
      </p:sp>
      <p:sp>
        <p:nvSpPr>
          <p:cNvPr id="162" name="Shape 162"/>
          <p:cNvSpPr txBox="1"/>
          <p:nvPr/>
        </p:nvSpPr>
        <p:spPr>
          <a:xfrm>
            <a:off x="459750" y="10435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Generate workflow template, </a:t>
            </a:r>
            <a:r>
              <a:rPr i="1" lang="en" sz="1800">
                <a:solidFill>
                  <a:schemeClr val="dk2"/>
                </a:solidFill>
              </a:rPr>
              <a:t>e.g.</a:t>
            </a:r>
            <a:r>
              <a:rPr lang="en" sz="1800">
                <a:solidFill>
                  <a:schemeClr val="dk2"/>
                </a:solidFill>
              </a:rPr>
              <a:t> "rnaseq", "varseq", "chipseq" or “riboseq”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0" y="1516925"/>
            <a:ext cx="9144000" cy="64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genWorkenvir(workflow=</a:t>
            </a:r>
            <a:r>
              <a:rPr lang="en" sz="1500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"rnaseq"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 mydirname=</a:t>
            </a:r>
            <a:r>
              <a:rPr lang="en" sz="1500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bam=</a:t>
            </a:r>
            <a:r>
              <a:rPr lang="en" sz="1500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setwd(</a:t>
            </a:r>
            <a:r>
              <a:rPr lang="en" sz="1500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"rnaseq"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59750" y="24913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Command-line alternative for generating workflow environments</a:t>
            </a:r>
            <a:endParaRPr sz="1800"/>
          </a:p>
        </p:txBody>
      </p:sp>
      <p:sp>
        <p:nvSpPr>
          <p:cNvPr id="165" name="Shape 165"/>
          <p:cNvSpPr txBox="1"/>
          <p:nvPr/>
        </p:nvSpPr>
        <p:spPr>
          <a:xfrm>
            <a:off x="0" y="2964725"/>
            <a:ext cx="9144000" cy="45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$ Rscript -e </a:t>
            </a:r>
            <a:r>
              <a:rPr lang="en" sz="1500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"systemPipeRdata::genWorkenvir(workflow='rnaseq')"</a:t>
            </a:r>
            <a:endParaRPr sz="15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Shape 171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Install and Load Packages</a:t>
            </a:r>
            <a:endParaRPr sz="3200"/>
          </a:p>
        </p:txBody>
      </p:sp>
      <p:sp>
        <p:nvSpPr>
          <p:cNvPr id="172" name="Shape 172"/>
          <p:cNvSpPr txBox="1"/>
          <p:nvPr/>
        </p:nvSpPr>
        <p:spPr>
          <a:xfrm>
            <a:off x="459750" y="9673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Install required packages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Shape 173"/>
          <p:cNvSpPr txBox="1"/>
          <p:nvPr/>
        </p:nvSpPr>
        <p:spPr>
          <a:xfrm>
            <a:off x="0" y="1364525"/>
            <a:ext cx="9144000" cy="63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source(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"http://bioconductor.org/biocLite.R"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biocLite(c(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"systemPipeR", "systemPipeRdata"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>
              <a:solidFill>
                <a:srgbClr val="7979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97979"/>
              </a:solidFill>
              <a:highlight>
                <a:srgbClr val="E6E6E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59750" y="22627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Load packages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Shape 175"/>
          <p:cNvSpPr txBox="1"/>
          <p:nvPr/>
        </p:nvSpPr>
        <p:spPr>
          <a:xfrm>
            <a:off x="0" y="2659925"/>
            <a:ext cx="9144000" cy="64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library(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"systemPipeRdata"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9750" y="35581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Accessing help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Shape 177"/>
          <p:cNvSpPr txBox="1"/>
          <p:nvPr/>
        </p:nvSpPr>
        <p:spPr>
          <a:xfrm>
            <a:off x="0" y="3955325"/>
            <a:ext cx="9144000" cy="64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library(help=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vignette(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"systemPipeR"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Shape 183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Samples Are Defined in </a:t>
            </a:r>
            <a:r>
              <a:rPr i="1" lang="en" sz="3200"/>
              <a:t>targets</a:t>
            </a:r>
            <a:r>
              <a:rPr lang="en" sz="3200"/>
              <a:t> File</a:t>
            </a:r>
            <a:endParaRPr sz="3200"/>
          </a:p>
        </p:txBody>
      </p:sp>
      <p:sp>
        <p:nvSpPr>
          <p:cNvPr id="184" name="Shape 184"/>
          <p:cNvSpPr txBox="1"/>
          <p:nvPr/>
        </p:nvSpPr>
        <p:spPr>
          <a:xfrm>
            <a:off x="459750" y="8911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Structure of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 for single-end (SE) library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0" y="1288325"/>
            <a:ext cx="91440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read.delim(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"targets.txt"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 comment.char = 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FileName SampleName Factor SampleLong Experiment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1 ./data/SRR446027_1.fastq        M1A     M1  Mock.1h.A          1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2 ./data/SRR446028_1.fastq        M1B     M1  Mock.1h.B          1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3 ./data/SRR446029_1.fastq        A1A     A1   Avr.1h.A          1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36363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59750" y="28723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Structure of targets file for paired-end (PE) library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Shape 187"/>
          <p:cNvSpPr txBox="1"/>
          <p:nvPr/>
        </p:nvSpPr>
        <p:spPr>
          <a:xfrm>
            <a:off x="0" y="3269525"/>
            <a:ext cx="91440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read.delim(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"targetsPE.txt"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 comment.char = 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FileName1                FileName2 SampleName Factor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1 ./data/SRR446027_1.fastq ./data/SRR446027_2.fastq        M1A     M1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2 ./data/SRR446028_1.fastq ./data/SRR446028_2.fastq        M1B     M1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3 ./data/SRR446029_1.fastq ./data/SRR446029_2.fastq        A1A     A1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Shape 193"/>
          <p:cNvSpPr txBox="1"/>
          <p:nvPr>
            <p:ph type="ctrTitle"/>
          </p:nvPr>
        </p:nvSpPr>
        <p:spPr>
          <a:xfrm>
            <a:off x="235500" y="1971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Targets File</a:t>
            </a:r>
            <a:endParaRPr i="1" sz="3600"/>
          </a:p>
        </p:txBody>
      </p:sp>
      <p:sp>
        <p:nvSpPr>
          <p:cNvPr id="194" name="Shape 194"/>
          <p:cNvSpPr txBox="1"/>
          <p:nvPr/>
        </p:nvSpPr>
        <p:spPr>
          <a:xfrm>
            <a:off x="264050" y="1043850"/>
            <a:ext cx="8718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 sample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 is available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 in Google Sheets format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It can be imported as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tab delimited text file (preferred)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Google Sheets: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59750" y="24913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Import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 using </a:t>
            </a:r>
            <a:r>
              <a:rPr i="1" lang="en" sz="1800" u="sng">
                <a:solidFill>
                  <a:schemeClr val="hlink"/>
                </a:solidFill>
                <a:hlinkClick r:id="rId4"/>
              </a:rPr>
              <a:t>googlesheets</a:t>
            </a:r>
            <a:r>
              <a:rPr lang="en" sz="1800">
                <a:solidFill>
                  <a:schemeClr val="dk2"/>
                </a:solidFill>
              </a:rPr>
              <a:t> package from Jenny Bryan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Shape 196"/>
          <p:cNvSpPr txBox="1"/>
          <p:nvPr/>
        </p:nvSpPr>
        <p:spPr>
          <a:xfrm>
            <a:off x="0" y="2888525"/>
            <a:ext cx="9144000" cy="142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"googlesheets"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"dplyr"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"knitr"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gs_auth() # Generates/checks authorization token</a:t>
            </a:r>
            <a:b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	sheetid &lt;- 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"1U-32UcwZP1k3saKeaH1mbvEAOfZRdNHNkWK2GI1rpP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M"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gap &lt;- gs_key(sheetid) 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mysheet &lt;- gs_read(gap, skip=4)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(df &lt;- as.data.frame(mysheet))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975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77777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Shape 202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/>
              <a:t>SYSargs</a:t>
            </a:r>
            <a:r>
              <a:rPr lang="en" sz="3200"/>
              <a:t>: </a:t>
            </a:r>
            <a:r>
              <a:rPr i="1" lang="en" sz="3200"/>
              <a:t>targets</a:t>
            </a:r>
            <a:r>
              <a:rPr lang="en" sz="3200"/>
              <a:t> &amp; </a:t>
            </a:r>
            <a:r>
              <a:rPr i="1" lang="en" sz="3200"/>
              <a:t>param</a:t>
            </a:r>
            <a:endParaRPr i="1" sz="3200"/>
          </a:p>
        </p:txBody>
      </p:sp>
      <p:sp>
        <p:nvSpPr>
          <p:cNvPr id="203" name="Shape 203"/>
          <p:cNvSpPr txBox="1"/>
          <p:nvPr/>
        </p:nvSpPr>
        <p:spPr>
          <a:xfrm>
            <a:off x="459750" y="8149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SYSargs</a:t>
            </a:r>
            <a:r>
              <a:rPr lang="en" sz="1800">
                <a:solidFill>
                  <a:schemeClr val="dk2"/>
                </a:solidFill>
              </a:rPr>
              <a:t> instances are constructed from a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 and a </a:t>
            </a:r>
            <a:r>
              <a:rPr i="1" lang="en" sz="1800">
                <a:solidFill>
                  <a:schemeClr val="dk2"/>
                </a:solidFill>
              </a:rPr>
              <a:t>param</a:t>
            </a:r>
            <a:r>
              <a:rPr lang="en" sz="1800">
                <a:solidFill>
                  <a:schemeClr val="dk2"/>
                </a:solidFill>
              </a:rPr>
              <a:t> file. The </a:t>
            </a:r>
            <a:r>
              <a:rPr i="1" lang="en" sz="1800">
                <a:solidFill>
                  <a:schemeClr val="dk2"/>
                </a:solidFill>
              </a:rPr>
              <a:t>param</a:t>
            </a:r>
            <a:r>
              <a:rPr lang="en" sz="1800">
                <a:solidFill>
                  <a:schemeClr val="dk2"/>
                </a:solidFill>
              </a:rPr>
              <a:t> file contains the settings for running command-line software.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0" y="1593125"/>
            <a:ext cx="9144000" cy="42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args &lt;- systemArgs(sysma=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"hisat2.param"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 mytargets=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"targets.txt"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An instance of 'SYSargs' for running 'hisat2' on 18 samples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59750" y="24151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Slots and accessor functions have the same names</a:t>
            </a:r>
            <a:endParaRPr sz="1800"/>
          </a:p>
        </p:txBody>
      </p:sp>
      <p:sp>
        <p:nvSpPr>
          <p:cNvPr id="206" name="Shape 206"/>
          <p:cNvSpPr txBox="1"/>
          <p:nvPr/>
        </p:nvSpPr>
        <p:spPr>
          <a:xfrm>
            <a:off x="0" y="2812325"/>
            <a:ext cx="9144000" cy="42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names(args)[c(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[1] "software"  "reference" "sysargs"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59750" y="3710525"/>
            <a:ext cx="8638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Return command-line arguments for given software, here </a:t>
            </a:r>
            <a:r>
              <a:rPr i="1" lang="en" sz="1800">
                <a:solidFill>
                  <a:schemeClr val="dk2"/>
                </a:solidFill>
              </a:rPr>
              <a:t>HISAT2</a:t>
            </a:r>
            <a:r>
              <a:rPr lang="en" sz="1800">
                <a:solidFill>
                  <a:schemeClr val="dk2"/>
                </a:solidFill>
              </a:rPr>
              <a:t> for 1</a:t>
            </a:r>
            <a:r>
              <a:rPr baseline="30000" lang="en" sz="1800">
                <a:solidFill>
                  <a:schemeClr val="dk2"/>
                </a:solidFill>
              </a:rPr>
              <a:t>st</a:t>
            </a:r>
            <a:r>
              <a:rPr lang="en" sz="1800">
                <a:solidFill>
                  <a:schemeClr val="dk2"/>
                </a:solidFill>
              </a:rPr>
              <a:t> sample</a:t>
            </a:r>
            <a:endParaRPr sz="1800"/>
          </a:p>
        </p:txBody>
      </p:sp>
      <p:sp>
        <p:nvSpPr>
          <p:cNvPr id="208" name="Shape 208"/>
          <p:cNvSpPr txBox="1"/>
          <p:nvPr/>
        </p:nvSpPr>
        <p:spPr>
          <a:xfrm>
            <a:off x="0" y="4107725"/>
            <a:ext cx="91440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sysargs(args)[</a:t>
            </a:r>
            <a:r>
              <a:rPr lang="en">
                <a:solidFill>
                  <a:srgbClr val="7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hisat2</a:t>
            </a:r>
            <a:r>
              <a:rPr lang="en" sz="115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-p 4 -o SRR446027_1.fastq.hisat.sam tair10.fasta -U SRR446027_1.fastq</a:t>
            </a:r>
            <a:endParaRPr sz="115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Shape 214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Structure of Workflow Templates</a:t>
            </a:r>
            <a:endParaRPr sz="3200"/>
          </a:p>
        </p:txBody>
      </p:sp>
      <p:sp>
        <p:nvSpPr>
          <p:cNvPr id="215" name="Shape 215"/>
          <p:cNvSpPr txBox="1"/>
          <p:nvPr/>
        </p:nvSpPr>
        <p:spPr>
          <a:xfrm>
            <a:off x="459750" y="10435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workflow templates generated by </a:t>
            </a:r>
            <a:r>
              <a:rPr i="1" lang="en" sz="1800">
                <a:solidFill>
                  <a:schemeClr val="dk2"/>
                </a:solidFill>
              </a:rPr>
              <a:t>genWorkenvir</a:t>
            </a:r>
            <a:r>
              <a:rPr lang="en" sz="1800">
                <a:solidFill>
                  <a:schemeClr val="dk2"/>
                </a:solidFill>
              </a:rPr>
              <a:t> contain the following preconfigured directory structure: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0" y="1897925"/>
            <a:ext cx="9144000" cy="113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workflow_name/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" sz="1500">
                <a:solidFill>
                  <a:srgbClr val="797979"/>
                </a:solidFill>
                <a:latin typeface="Courier New"/>
                <a:ea typeface="Courier New"/>
                <a:cs typeface="Courier New"/>
                <a:sym typeface="Courier New"/>
              </a:rPr>
              <a:t># *.Rnw/*.Rmd scripts, targets file, etc.</a:t>
            </a:r>
            <a:b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param/ 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500">
                <a:solidFill>
                  <a:srgbClr val="797979"/>
                </a:solidFill>
                <a:latin typeface="Courier New"/>
                <a:ea typeface="Courier New"/>
                <a:cs typeface="Courier New"/>
                <a:sym typeface="Courier New"/>
              </a:rPr>
              <a:t># parameter files for command-line software </a:t>
            </a:r>
            <a:b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data/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i="1" lang="en" sz="1500">
                <a:solidFill>
                  <a:srgbClr val="797979"/>
                </a:solidFill>
                <a:latin typeface="Courier New"/>
                <a:ea typeface="Courier New"/>
                <a:cs typeface="Courier New"/>
                <a:sym typeface="Courier New"/>
              </a:rPr>
              <a:t># inputs e.g. FASTQ, reference, annotations</a:t>
            </a:r>
            <a:b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results/</a:t>
            </a: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1500">
                <a:solidFill>
                  <a:srgbClr val="797979"/>
                </a:solidFill>
                <a:latin typeface="Courier New"/>
                <a:ea typeface="Courier New"/>
                <a:cs typeface="Courier New"/>
                <a:sym typeface="Courier New"/>
              </a:rPr>
              <a:t># analysis result files</a:t>
            </a:r>
            <a:endParaRPr i="1" sz="1500">
              <a:solidFill>
                <a:srgbClr val="7979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59750" y="34057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above structure can be customized as needed, but for first-time users it is easier to keep changes to a minimum.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Shape 223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Run on Single Machines or Clusters</a:t>
            </a:r>
            <a:endParaRPr sz="3200"/>
          </a:p>
        </p:txBody>
      </p:sp>
      <p:sp>
        <p:nvSpPr>
          <p:cNvPr id="224" name="Shape 224"/>
          <p:cNvSpPr txBox="1"/>
          <p:nvPr/>
        </p:nvSpPr>
        <p:spPr>
          <a:xfrm>
            <a:off x="459750" y="8149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 command-line tool, here </a:t>
            </a:r>
            <a:r>
              <a:rPr i="1" lang="en" sz="1800">
                <a:solidFill>
                  <a:schemeClr val="dk2"/>
                </a:solidFill>
              </a:rPr>
              <a:t>HISAT2</a:t>
            </a:r>
            <a:r>
              <a:rPr lang="en" sz="1800">
                <a:solidFill>
                  <a:schemeClr val="dk2"/>
                </a:solidFill>
              </a:rPr>
              <a:t>, on single machine. Command-line tool needs to be installed for this.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0" y="1516925"/>
            <a:ext cx="91440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runCommandline(args)</a:t>
            </a:r>
            <a:endParaRPr sz="15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59750" y="22627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Submit command-line or R processes to a computer cluster with a queueing system.</a:t>
            </a:r>
            <a:endParaRPr sz="1800"/>
          </a:p>
        </p:txBody>
      </p:sp>
      <p:sp>
        <p:nvSpPr>
          <p:cNvPr id="227" name="Shape 227"/>
          <p:cNvSpPr txBox="1"/>
          <p:nvPr/>
        </p:nvSpPr>
        <p:spPr>
          <a:xfrm>
            <a:off x="0" y="2964725"/>
            <a:ext cx="91440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clusterRun(args, ...)</a:t>
            </a:r>
            <a:r>
              <a:rPr lang="en" sz="115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59750" y="3786725"/>
            <a:ext cx="8638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last step requires additional resource allocation arguments. For details see the main manual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0" y="3111050"/>
            <a:ext cx="9144000" cy="4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Shape 235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Run workflows</a:t>
            </a:r>
            <a:endParaRPr sz="3200"/>
          </a:p>
        </p:txBody>
      </p:sp>
      <p:sp>
        <p:nvSpPr>
          <p:cNvPr id="236" name="Shape 236"/>
          <p:cNvSpPr txBox="1"/>
          <p:nvPr/>
        </p:nvSpPr>
        <p:spPr>
          <a:xfrm>
            <a:off x="0" y="2368975"/>
            <a:ext cx="9144000" cy="4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59750" y="7387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Next, run from within R the chosen sample workflow by executing interactively the code provided in the corresponding </a:t>
            </a:r>
            <a:r>
              <a:rPr i="1" lang="en" sz="1800">
                <a:solidFill>
                  <a:schemeClr val="dk2"/>
                </a:solidFill>
              </a:rPr>
              <a:t>*.Rmd</a:t>
            </a:r>
            <a:r>
              <a:rPr lang="en" sz="1800">
                <a:solidFill>
                  <a:schemeClr val="dk2"/>
                </a:solidFill>
              </a:rPr>
              <a:t> template file (or </a:t>
            </a:r>
            <a:r>
              <a:rPr i="1" lang="en" sz="1800">
                <a:solidFill>
                  <a:schemeClr val="dk2"/>
                </a:solidFill>
              </a:rPr>
              <a:t>*.Rnw</a:t>
            </a:r>
            <a:r>
              <a:rPr lang="en" sz="1800">
                <a:solidFill>
                  <a:schemeClr val="dk2"/>
                </a:solidFill>
              </a:rPr>
              <a:t> or </a:t>
            </a:r>
            <a:r>
              <a:rPr i="1" lang="en" sz="1800">
                <a:solidFill>
                  <a:schemeClr val="dk2"/>
                </a:solidFill>
              </a:rPr>
              <a:t>*.R</a:t>
            </a:r>
            <a:r>
              <a:rPr lang="en" sz="1800">
                <a:solidFill>
                  <a:schemeClr val="dk2"/>
                </a:solidFill>
              </a:rPr>
              <a:t> versions).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Alternatively, one can run an entire workflow from start to finish with a single command by executing from the command-line: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Rscript -e "rmarkdown::render('systemPipeRNAseq.Rmd')"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</a:t>
            </a:r>
            <a:endParaRPr>
              <a:solidFill>
                <a:schemeClr val="dk2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make -B </a:t>
            </a:r>
            <a:r>
              <a:rPr i="1" lang="en" sz="1500">
                <a:solidFill>
                  <a:srgbClr val="797979"/>
                </a:solidFill>
                <a:latin typeface="Courier New"/>
                <a:ea typeface="Courier New"/>
                <a:cs typeface="Courier New"/>
                <a:sym typeface="Courier New"/>
              </a:rPr>
              <a:t># Requires Makefile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Analysis reports in PDF or HTML format are autogenerated when running a workflow using standard R resources for scientific report generation including </a:t>
            </a:r>
            <a:r>
              <a:rPr i="1" lang="en" sz="1800">
                <a:solidFill>
                  <a:schemeClr val="dk2"/>
                </a:solidFill>
              </a:rPr>
              <a:t>knitr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i="1" lang="en" sz="1800">
                <a:solidFill>
                  <a:schemeClr val="dk2"/>
                </a:solidFill>
              </a:rPr>
              <a:t>rmarkdown</a:t>
            </a:r>
            <a:r>
              <a:rPr lang="en" sz="1800">
                <a:solidFill>
                  <a:schemeClr val="dk2"/>
                </a:solidFill>
              </a:rPr>
              <a:t>, respectively.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Integration of </a:t>
            </a:r>
            <a:r>
              <a:rPr i="1" lang="en" sz="1800">
                <a:solidFill>
                  <a:schemeClr val="dk2"/>
                </a:solidFill>
              </a:rPr>
              <a:t>ReportingTools</a:t>
            </a:r>
            <a:r>
              <a:rPr lang="en" sz="1800">
                <a:solidFill>
                  <a:schemeClr val="dk2"/>
                </a:solidFill>
              </a:rPr>
              <a:t> is also straightforward.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Shape 243"/>
          <p:cNvSpPr txBox="1"/>
          <p:nvPr>
            <p:ph idx="4294967295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Motivation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Design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15151"/>
                </a:solidFill>
              </a:rPr>
              <a:t>Templates</a:t>
            </a:r>
            <a:endParaRPr sz="1600">
              <a:solidFill>
                <a:srgbClr val="51515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Getting started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Outline</a:t>
            </a:r>
            <a:endParaRPr>
              <a:solidFill>
                <a:srgbClr val="2A528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idx="4294967295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15151"/>
                </a:solidFill>
              </a:rPr>
              <a:t>Motivation</a:t>
            </a:r>
            <a:endParaRPr sz="1600">
              <a:solidFill>
                <a:srgbClr val="51515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Design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Templates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Getting started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Outline</a:t>
            </a:r>
            <a:endParaRPr>
              <a:solidFill>
                <a:srgbClr val="2A528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Shape 250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Workflow Template</a:t>
            </a:r>
            <a:endParaRPr sz="3200"/>
          </a:p>
        </p:txBody>
      </p:sp>
      <p:sp>
        <p:nvSpPr>
          <p:cNvPr id="251" name="Shape 251"/>
          <p:cNvSpPr txBox="1"/>
          <p:nvPr/>
        </p:nvSpPr>
        <p:spPr>
          <a:xfrm>
            <a:off x="379075" y="8372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Read preprocessing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Quality filtering (trimming)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FASTQ quality report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Alignments: </a:t>
            </a:r>
            <a:r>
              <a:rPr i="1" lang="en" sz="1800">
                <a:solidFill>
                  <a:schemeClr val="dk2"/>
                </a:solidFill>
              </a:rPr>
              <a:t>rsubread, Bowtie2/Tophat2, HISAT2</a:t>
            </a:r>
            <a:endParaRPr i="1"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Available soon: alignment free approaches, </a:t>
            </a:r>
            <a:r>
              <a:rPr i="1" lang="en" sz="1800">
                <a:solidFill>
                  <a:schemeClr val="dk2"/>
                </a:solidFill>
              </a:rPr>
              <a:t>e.g.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i="1" lang="en" sz="1800">
                <a:solidFill>
                  <a:schemeClr val="dk2"/>
                </a:solidFill>
              </a:rPr>
              <a:t>Kallisto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i="1" lang="en" sz="1800">
                <a:solidFill>
                  <a:schemeClr val="dk2"/>
                </a:solidFill>
              </a:rPr>
              <a:t>tximport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Alignment statistics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Read counting per annotation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Sample-wise correlation analysis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DEG analysis with </a:t>
            </a:r>
            <a:r>
              <a:rPr i="1" lang="en" sz="1800">
                <a:solidFill>
                  <a:schemeClr val="dk2"/>
                </a:solidFill>
              </a:rPr>
              <a:t>edgeR</a:t>
            </a:r>
            <a:r>
              <a:rPr lang="en" sz="1800">
                <a:solidFill>
                  <a:schemeClr val="dk2"/>
                </a:solidFill>
              </a:rPr>
              <a:t> or </a:t>
            </a:r>
            <a:r>
              <a:rPr i="1" lang="en" sz="1800">
                <a:solidFill>
                  <a:schemeClr val="dk2"/>
                </a:solidFill>
              </a:rPr>
              <a:t>DESeq2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Enrichment analysis of GO terms or other annotation types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Gene-wise cluster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VAR-Seq Workflow Template</a:t>
            </a:r>
            <a:endParaRPr sz="3200"/>
          </a:p>
        </p:txBody>
      </p:sp>
      <p:sp>
        <p:nvSpPr>
          <p:cNvPr id="258" name="Shape 258"/>
          <p:cNvSpPr txBox="1"/>
          <p:nvPr/>
        </p:nvSpPr>
        <p:spPr>
          <a:xfrm>
            <a:off x="379075" y="8372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Read preprocessing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Quality filtering (trimming)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FASTQ quality report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Alignments: </a:t>
            </a:r>
            <a:r>
              <a:rPr i="1" lang="en" sz="1800">
                <a:solidFill>
                  <a:schemeClr val="dk2"/>
                </a:solidFill>
              </a:rPr>
              <a:t>gsnap, bwa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Alignment statistics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Variant calling: </a:t>
            </a:r>
            <a:r>
              <a:rPr i="1" lang="en" sz="1800">
                <a:solidFill>
                  <a:schemeClr val="dk2"/>
                </a:solidFill>
              </a:rPr>
              <a:t>VariantTools, GATK, BCFtools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Variant filtering: </a:t>
            </a:r>
            <a:r>
              <a:rPr i="1" lang="en" sz="1800">
                <a:solidFill>
                  <a:schemeClr val="dk2"/>
                </a:solidFill>
              </a:rPr>
              <a:t>VariantTools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i="1" lang="en" sz="1800">
                <a:solidFill>
                  <a:schemeClr val="dk2"/>
                </a:solidFill>
              </a:rPr>
              <a:t>VariantAnnotation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Variant annotation: </a:t>
            </a:r>
            <a:r>
              <a:rPr i="1" lang="en" sz="1800">
                <a:solidFill>
                  <a:schemeClr val="dk2"/>
                </a:solidFill>
              </a:rPr>
              <a:t>VariantAnnotation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Combine results from many samples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Summary statistics of samples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ChIP-Seq Workflow Template</a:t>
            </a:r>
            <a:endParaRPr sz="3200"/>
          </a:p>
        </p:txBody>
      </p:sp>
      <p:sp>
        <p:nvSpPr>
          <p:cNvPr id="265" name="Shape 265"/>
          <p:cNvSpPr txBox="1"/>
          <p:nvPr/>
        </p:nvSpPr>
        <p:spPr>
          <a:xfrm>
            <a:off x="455275" y="7610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Read preprocessing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Quality filtering and/or trimming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FASTQ quality report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Alignments: </a:t>
            </a:r>
            <a:r>
              <a:rPr i="1" lang="en" sz="1800">
                <a:solidFill>
                  <a:schemeClr val="dk2"/>
                </a:solidFill>
              </a:rPr>
              <a:t>rsubread, Bowtie2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Alignment statistics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Genome-wide coverage statistics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Peak calling: </a:t>
            </a:r>
            <a:r>
              <a:rPr i="1" lang="en" sz="1800">
                <a:solidFill>
                  <a:schemeClr val="dk2"/>
                </a:solidFill>
              </a:rPr>
              <a:t>MACS2, BayesPeak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Peak annotation with genomic context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Differential binding analysis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Enrichment analysis of GO terms or other annotation types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Motif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Ribo-Seq Workflow Template </a:t>
            </a:r>
            <a:endParaRPr sz="3200"/>
          </a:p>
        </p:txBody>
      </p:sp>
      <p:sp>
        <p:nvSpPr>
          <p:cNvPr id="272" name="Shape 272"/>
          <p:cNvSpPr txBox="1"/>
          <p:nvPr/>
        </p:nvSpPr>
        <p:spPr>
          <a:xfrm>
            <a:off x="455275" y="8372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Read preprocessing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Adaptor trimming and quality filtering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FASTQ quality report</a:t>
            </a:r>
            <a:endParaRPr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Alignments: Bowtie2/Tophat2, HISAT2 (or any other RNA-Seq aligner)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Alignment stats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Compute read distribution across genomic features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Adding custom features to workflow such as  predictions of uORFs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Genomic read coverage along transcripts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Read counting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Sample-wise correlation analysis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Analysis of differentially expressed genes (DEGs)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GO term enrichment analysis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Gene-wise clustering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Differential ribosome binding (translational efficiency)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1: Read Preprocessing </a:t>
            </a:r>
            <a:endParaRPr sz="3200"/>
          </a:p>
        </p:txBody>
      </p:sp>
      <p:sp>
        <p:nvSpPr>
          <p:cNvPr id="279" name="Shape 279"/>
          <p:cNvSpPr txBox="1"/>
          <p:nvPr/>
        </p:nvSpPr>
        <p:spPr>
          <a:xfrm>
            <a:off x="379075" y="9134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Largely based on utilities provided by </a:t>
            </a:r>
            <a:r>
              <a:rPr i="1" lang="en" sz="1800">
                <a:solidFill>
                  <a:schemeClr val="dk2"/>
                </a:solidFill>
              </a:rPr>
              <a:t>ShortRead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Demultiplexing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Adaptor trimming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Quality filtering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Duplicate removal: </a:t>
            </a:r>
            <a:r>
              <a:rPr i="1" lang="en" sz="1800">
                <a:solidFill>
                  <a:schemeClr val="dk2"/>
                </a:solidFill>
              </a:rPr>
              <a:t>e.g.</a:t>
            </a:r>
            <a:r>
              <a:rPr lang="en" sz="1800">
                <a:solidFill>
                  <a:schemeClr val="dk2"/>
                </a:solidFill>
              </a:rPr>
              <a:t> PCR, other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Shape 285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2: Read Quality Report </a:t>
            </a:r>
            <a:endParaRPr sz="3200"/>
          </a:p>
        </p:txBody>
      </p:sp>
      <p:pic>
        <p:nvPicPr>
          <p:cNvPr descr="fastqReport.png" id="286" name="Shape 286"/>
          <p:cNvPicPr preferRelativeResize="0"/>
          <p:nvPr/>
        </p:nvPicPr>
        <p:blipFill rotWithShape="1">
          <a:blip r:embed="rId3">
            <a:alphaModFix/>
          </a:blip>
          <a:srcRect b="0" l="0" r="33293" t="0"/>
          <a:stretch/>
        </p:blipFill>
        <p:spPr>
          <a:xfrm>
            <a:off x="139500" y="903400"/>
            <a:ext cx="8768995" cy="38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712175" y="2670675"/>
            <a:ext cx="3798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Shape 293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3: Alignments </a:t>
            </a:r>
            <a:endParaRPr sz="3200"/>
          </a:p>
        </p:txBody>
      </p:sp>
      <p:sp>
        <p:nvSpPr>
          <p:cNvPr id="294" name="Shape 294"/>
          <p:cNvSpPr txBox="1"/>
          <p:nvPr/>
        </p:nvSpPr>
        <p:spPr>
          <a:xfrm>
            <a:off x="379075" y="9896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Most aligners: </a:t>
            </a:r>
            <a:r>
              <a:rPr i="1" lang="en" sz="1800">
                <a:solidFill>
                  <a:schemeClr val="dk2"/>
                </a:solidFill>
              </a:rPr>
              <a:t>Bowtie2/Tophat2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i="1" lang="en" sz="1800">
                <a:solidFill>
                  <a:schemeClr val="dk2"/>
                </a:solidFill>
              </a:rPr>
              <a:t>HISAT2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i="1" lang="en" sz="1800">
                <a:solidFill>
                  <a:schemeClr val="dk2"/>
                </a:solidFill>
              </a:rPr>
              <a:t>Rsubread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i="1" lang="en" sz="1800">
                <a:solidFill>
                  <a:schemeClr val="dk2"/>
                </a:solidFill>
              </a:rPr>
              <a:t>STAR</a:t>
            </a:r>
            <a:r>
              <a:rPr lang="en" sz="1800">
                <a:solidFill>
                  <a:schemeClr val="dk2"/>
                </a:solidFill>
              </a:rPr>
              <a:t>, etc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After setting parameters, aligners run with single command: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i="1" lang="en" sz="1800">
                <a:solidFill>
                  <a:schemeClr val="dk2"/>
                </a:solidFill>
              </a:rPr>
              <a:t>runCommandline</a:t>
            </a:r>
            <a:r>
              <a:rPr lang="en" sz="1800">
                <a:solidFill>
                  <a:schemeClr val="dk2"/>
                </a:solidFill>
              </a:rPr>
              <a:t>             single computer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i="1" lang="en" sz="1800">
                <a:solidFill>
                  <a:schemeClr val="dk2"/>
                </a:solidFill>
              </a:rPr>
              <a:t>clusterRun</a:t>
            </a:r>
            <a:r>
              <a:rPr lang="en" sz="1800">
                <a:solidFill>
                  <a:schemeClr val="dk2"/>
                </a:solidFill>
              </a:rPr>
              <a:t>                       computer cluster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Alignment stats generated with </a:t>
            </a:r>
            <a:r>
              <a:rPr i="1" lang="en" sz="1800">
                <a:solidFill>
                  <a:schemeClr val="dk2"/>
                </a:solidFill>
              </a:rPr>
              <a:t>alignStats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0" y="3117125"/>
            <a:ext cx="91440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FileName Nreads2x Nalign Perc_Aligned Nalign_Primary Perc_Aligned_Primary</a:t>
            </a:r>
            <a:endParaRPr b="1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1      M1A   192918 177961     92.24697         177961             92.24697</a:t>
            </a:r>
            <a:endParaRPr b="1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2      M1B   197484 159378     80.70426         159378             80.70426</a:t>
            </a:r>
            <a:endParaRPr b="1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3      A1A   189870 176055     92.72397         176055             92.72397</a:t>
            </a:r>
            <a:endParaRPr b="1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4      A1B   188854 147768     78.24457         147768             78.24457</a:t>
            </a:r>
            <a:endParaRPr b="1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3267075" y="1948225"/>
            <a:ext cx="5142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267075" y="2329225"/>
            <a:ext cx="5142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Shape 303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4: Read Counting </a:t>
            </a:r>
            <a:endParaRPr sz="3200"/>
          </a:p>
        </p:txBody>
      </p:sp>
      <p:sp>
        <p:nvSpPr>
          <p:cNvPr id="304" name="Shape 304"/>
          <p:cNvSpPr txBox="1"/>
          <p:nvPr/>
        </p:nvSpPr>
        <p:spPr>
          <a:xfrm>
            <a:off x="150475" y="9134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For any annotation feature (typical RNA-Seq uses exonic gene ranges)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Many counting policies, including strand sensitive/insensitive modes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Parallelizable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Example count table generated by </a:t>
            </a:r>
            <a:r>
              <a:rPr i="1" lang="en" sz="1800">
                <a:solidFill>
                  <a:schemeClr val="dk2"/>
                </a:solidFill>
              </a:rPr>
              <a:t>summarizeOverlaps</a:t>
            </a:r>
            <a:r>
              <a:rPr lang="en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0" y="2583725"/>
            <a:ext cx="91440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M1A  M1B A1A  A1B V1A  V1B M6A M6B A6A A6B  V6A  V6B M12A M12B A12A A12B V12A V12B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AT1G01010  28  254 203  183 371  233  45  42 156  46  295  412  126  144  135   66  235  124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AT1G01020  16  104  74  130 111   90  22  30  23   6   93  156   44   87   37   20   44   35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AT1G01030  20  108  74   60  99  159   9  14   9   7   36  157   32   33   14   10   73   91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AT1G01040 109  728 541  714 628  707 172 186 264  78  724 1098  359  671  385   89  220  187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AT1G01046   2    4  10   10  11    8   3   1   9   0    8   21    7    6    4    1    2    8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AT1G01050  39  133 112  188 142  323 128 194 148  45  248  703  365  839  205   53  216  192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AT1G01060  15  278  63   72  10   27   5   2   0   0    0    4   92  211  129   27   63   34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AT1G01070   0    0   2    1   8    8   2   4   6   4    5   15    9   46    8    0   12    2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AT1G01073   0    0   0    0   0    0   0   0   0   0    0    0    0    0    0    0    0    0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AT1G01080  49  403 182  478 300  551 115 216  82  42  153  565  264  641   80   29   81   62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5151"/>
                </a:solidFill>
                <a:latin typeface="Courier New"/>
                <a:ea typeface="Courier New"/>
                <a:cs typeface="Courier New"/>
                <a:sym typeface="Courier New"/>
              </a:rPr>
              <a:t>AT1G01090 173 1086 803 1420 681 1860 363 552 334 143  621 1736  815 1736  287  124  402  284</a:t>
            </a:r>
            <a:endParaRPr b="1" sz="12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Shape 311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5: Feature Count Plots </a:t>
            </a:r>
            <a:endParaRPr sz="3200"/>
          </a:p>
        </p:txBody>
      </p:sp>
      <p:pic>
        <p:nvPicPr>
          <p:cNvPr descr="featureCounts.png" id="312" name="Shape 312"/>
          <p:cNvPicPr preferRelativeResize="0"/>
          <p:nvPr/>
        </p:nvPicPr>
        <p:blipFill rotWithShape="1">
          <a:blip r:embed="rId3">
            <a:alphaModFix/>
          </a:blip>
          <a:srcRect b="32831" l="0" r="0" t="0"/>
          <a:stretch/>
        </p:blipFill>
        <p:spPr>
          <a:xfrm>
            <a:off x="1342275" y="663600"/>
            <a:ext cx="6282124" cy="4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Shape 318"/>
          <p:cNvSpPr txBox="1"/>
          <p:nvPr>
            <p:ph type="ctrTitle"/>
          </p:nvPr>
        </p:nvSpPr>
        <p:spPr>
          <a:xfrm>
            <a:off x="1593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6: Sample Tree or MDS Plot </a:t>
            </a:r>
            <a:endParaRPr sz="3200"/>
          </a:p>
        </p:txBody>
      </p:sp>
      <p:pic>
        <p:nvPicPr>
          <p:cNvPr descr="sample_tree.png"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093900"/>
            <a:ext cx="3954350" cy="395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ds.png" id="320" name="Shape 320"/>
          <p:cNvPicPr preferRelativeResize="0"/>
          <p:nvPr/>
        </p:nvPicPr>
        <p:blipFill rotWithShape="1">
          <a:blip r:embed="rId4">
            <a:alphaModFix/>
          </a:blip>
          <a:srcRect b="0" l="0" r="0" t="9633"/>
          <a:stretch/>
        </p:blipFill>
        <p:spPr>
          <a:xfrm>
            <a:off x="4410075" y="1144675"/>
            <a:ext cx="4232850" cy="3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1505750" y="831475"/>
            <a:ext cx="6557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       Sample Tree                                         Sample MDS</a:t>
            </a:r>
            <a:endParaRPr sz="1800">
              <a:solidFill>
                <a:srgbClr val="2A528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Many NGS Applications</a:t>
            </a:r>
            <a:endParaRPr sz="3600"/>
          </a:p>
        </p:txBody>
      </p:sp>
      <p:grpSp>
        <p:nvGrpSpPr>
          <p:cNvPr id="70" name="Shape 70"/>
          <p:cNvGrpSpPr/>
          <p:nvPr/>
        </p:nvGrpSpPr>
        <p:grpSpPr>
          <a:xfrm>
            <a:off x="1029000" y="855150"/>
            <a:ext cx="6781200" cy="3981300"/>
            <a:chOff x="1029000" y="855150"/>
            <a:chExt cx="6781200" cy="3981300"/>
          </a:xfrm>
        </p:grpSpPr>
        <p:pic>
          <p:nvPicPr>
            <p:cNvPr descr="hiseq-4000.jpg" id="71" name="Shape 71"/>
            <p:cNvPicPr preferRelativeResize="0"/>
            <p:nvPr/>
          </p:nvPicPr>
          <p:blipFill rotWithShape="1">
            <a:blip r:embed="rId3">
              <a:alphaModFix/>
            </a:blip>
            <a:srcRect b="11446" l="13338" r="7921" t="15320"/>
            <a:stretch/>
          </p:blipFill>
          <p:spPr>
            <a:xfrm>
              <a:off x="3703175" y="1774975"/>
              <a:ext cx="1598552" cy="1143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72"/>
            <p:cNvSpPr/>
            <p:nvPr/>
          </p:nvSpPr>
          <p:spPr>
            <a:xfrm>
              <a:off x="1759075" y="10075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1695900" y="1088525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Genome Resequencing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3587875" y="8551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3499975" y="966300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Profiling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mRNA, miRNA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etc.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92875" y="10075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5416675" y="1118700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Methylome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Profiling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759075" y="19219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1695900" y="2002925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2"/>
                  </a:solidFill>
                </a:rPr>
                <a:t>De Novo</a:t>
              </a:r>
              <a:r>
                <a:rPr lang="en">
                  <a:solidFill>
                    <a:schemeClr val="dk2"/>
                  </a:solidFill>
                </a:rPr>
                <a:t> Sequencing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3587875" y="30649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3499975" y="3176100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Splice Variants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759075" y="28363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1695900" y="2947500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Functional 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Elements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ChIP-Seq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492875" y="19219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5416675" y="2068300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Chromosome Structure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Hi-C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492875" y="2836350"/>
              <a:ext cx="1667700" cy="695100"/>
            </a:xfrm>
            <a:prstGeom prst="flowChartConnector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5429700" y="2947500"/>
              <a:ext cx="1843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Metagenome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1029000" y="4363650"/>
              <a:ext cx="1752000" cy="472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Research Projects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6058200" y="4363650"/>
              <a:ext cx="1752000" cy="472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Teaching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543600" y="4058850"/>
              <a:ext cx="1752000" cy="472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HPC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4207675" y="879675"/>
              <a:ext cx="428100" cy="5940300"/>
            </a:xfrm>
            <a:prstGeom prst="leftBrace">
              <a:avLst>
                <a:gd fmla="val 8333" name="adj1"/>
                <a:gd fmla="val 49895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Shape 92"/>
            <p:cNvCxnSpPr>
              <a:endCxn id="89" idx="1"/>
            </p:cNvCxnSpPr>
            <p:nvPr/>
          </p:nvCxnSpPr>
          <p:spPr>
            <a:xfrm>
              <a:off x="5295600" y="4279350"/>
              <a:ext cx="7626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" name="Shape 93"/>
            <p:cNvCxnSpPr/>
            <p:nvPr/>
          </p:nvCxnSpPr>
          <p:spPr>
            <a:xfrm flipH="1">
              <a:off x="2781000" y="4279350"/>
              <a:ext cx="7626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Shape 327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7: DEG Analysis</a:t>
            </a:r>
            <a:endParaRPr sz="3200"/>
          </a:p>
        </p:txBody>
      </p:sp>
      <p:sp>
        <p:nvSpPr>
          <p:cNvPr id="328" name="Shape 328"/>
          <p:cNvSpPr txBox="1"/>
          <p:nvPr/>
        </p:nvSpPr>
        <p:spPr>
          <a:xfrm>
            <a:off x="379075" y="7610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Fully automated for simple pairwise designs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Supports </a:t>
            </a:r>
            <a:r>
              <a:rPr i="1" lang="en" sz="1800">
                <a:solidFill>
                  <a:schemeClr val="dk2"/>
                </a:solidFill>
              </a:rPr>
              <a:t>edgeR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i="1" lang="en" sz="1800">
                <a:solidFill>
                  <a:schemeClr val="dk2"/>
                </a:solidFill>
              </a:rPr>
              <a:t>DESeq2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descr="DEGcounts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50" y="1665400"/>
            <a:ext cx="3382851" cy="3382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nnplot.png"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957300"/>
            <a:ext cx="4357650" cy="43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Shape 336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8: Enrichment Analysis</a:t>
            </a:r>
            <a:endParaRPr sz="3200"/>
          </a:p>
        </p:txBody>
      </p:sp>
      <p:sp>
        <p:nvSpPr>
          <p:cNvPr id="337" name="Shape 337"/>
          <p:cNvSpPr txBox="1"/>
          <p:nvPr/>
        </p:nvSpPr>
        <p:spPr>
          <a:xfrm>
            <a:off x="379075" y="7610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Automated for large numbers of clusters or DEG sets.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Full or slim GO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descr="GOslimbarplotMF.png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900" y="1202700"/>
            <a:ext cx="4830750" cy="3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9: Cluster Analysis</a:t>
            </a:r>
            <a:endParaRPr sz="3200"/>
          </a:p>
        </p:txBody>
      </p:sp>
      <p:pic>
        <p:nvPicPr>
          <p:cNvPr descr="heatmap1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896825"/>
            <a:ext cx="3960925" cy="39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Shape 351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 Step 10: Analysis Report</a:t>
            </a:r>
            <a:endParaRPr sz="3200"/>
          </a:p>
        </p:txBody>
      </p:sp>
      <p:sp>
        <p:nvSpPr>
          <p:cNvPr id="352" name="Shape 352"/>
          <p:cNvSpPr txBox="1"/>
          <p:nvPr/>
        </p:nvSpPr>
        <p:spPr>
          <a:xfrm>
            <a:off x="379075" y="9134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Based on knitr/Latex and/or R Markdown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Human generated text with citations and reference list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In text evaluation of variables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Can include all code with syntax highlighting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Images and tables generated in real time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Supported formats: PDF, HTML, etc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   All functionalities are essential for reproducible research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72475" y="3468450"/>
            <a:ext cx="4155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0" y="2865675"/>
            <a:ext cx="9144000" cy="4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Shape 360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RNA-Seq: Demonstration</a:t>
            </a:r>
            <a:endParaRPr sz="3200"/>
          </a:p>
        </p:txBody>
      </p:sp>
      <p:sp>
        <p:nvSpPr>
          <p:cNvPr id="361" name="Shape 361"/>
          <p:cNvSpPr txBox="1"/>
          <p:nvPr/>
        </p:nvSpPr>
        <p:spPr>
          <a:xfrm>
            <a:off x="0" y="1969175"/>
            <a:ext cx="9144000" cy="4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1515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459750" y="891125"/>
            <a:ext cx="83646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Populate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 (usually performed by person who generated  sequencing libraries)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Execute workflow on cluster interactively or with single command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Rscript -e "rmarkdown::render('</a:t>
            </a:r>
            <a:r>
              <a:rPr lang="en">
                <a:solidFill>
                  <a:srgbClr val="009F5D"/>
                </a:solidFill>
                <a:latin typeface="Courier New"/>
                <a:ea typeface="Courier New"/>
                <a:cs typeface="Courier New"/>
                <a:sym typeface="Courier New"/>
              </a:rPr>
              <a:t>systemPipeRNAseq.Rmd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Monitor cluster queue with </a:t>
            </a:r>
            <a:r>
              <a:rPr i="1" lang="en" sz="1800">
                <a:solidFill>
                  <a:schemeClr val="dk2"/>
                </a:solidFill>
              </a:rPr>
              <a:t>squeue</a:t>
            </a:r>
            <a:r>
              <a:rPr lang="en" sz="1800">
                <a:solidFill>
                  <a:schemeClr val="dk2"/>
                </a:solidFill>
              </a:rPr>
              <a:t> or online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here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squeue # or jobMonitor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View final report in web browser: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HTML</a:t>
            </a:r>
            <a:r>
              <a:rPr lang="en" sz="1800">
                <a:solidFill>
                  <a:schemeClr val="dk2"/>
                </a:solidFill>
              </a:rPr>
              <a:t> version &amp; 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PDF</a:t>
            </a:r>
            <a:r>
              <a:rPr lang="en" sz="1800">
                <a:solidFill>
                  <a:schemeClr val="dk2"/>
                </a:solidFill>
              </a:rPr>
              <a:t> version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View some alignment results in IGV: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 (region: Chr1:49,457-51,457)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Shape 368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Coming Soon</a:t>
            </a:r>
            <a:endParaRPr sz="3200"/>
          </a:p>
        </p:txBody>
      </p:sp>
      <p:sp>
        <p:nvSpPr>
          <p:cNvPr id="369" name="Shape 369"/>
          <p:cNvSpPr txBox="1"/>
          <p:nvPr/>
        </p:nvSpPr>
        <p:spPr>
          <a:xfrm>
            <a:off x="455275" y="9896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Workflow templates for: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miRNA-Seq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Methyl-Seq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Community contributions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Shape 375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development</a:t>
            </a:r>
            <a:endParaRPr sz="3200"/>
          </a:p>
        </p:txBody>
      </p:sp>
      <p:sp>
        <p:nvSpPr>
          <p:cNvPr id="376" name="Shape 376"/>
          <p:cNvSpPr txBox="1"/>
          <p:nvPr/>
        </p:nvSpPr>
        <p:spPr>
          <a:xfrm>
            <a:off x="459750" y="14245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Workflow templates for additional NGS applications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Support for multiple reference genomes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Automated generation of </a:t>
            </a:r>
            <a:r>
              <a:rPr i="1" lang="en" sz="1800">
                <a:solidFill>
                  <a:schemeClr val="dk2"/>
                </a:solidFill>
              </a:rPr>
              <a:t>param</a:t>
            </a:r>
            <a:r>
              <a:rPr lang="en" sz="1800">
                <a:solidFill>
                  <a:schemeClr val="dk2"/>
                </a:solidFill>
              </a:rPr>
              <a:t> files (will make use of </a:t>
            </a:r>
            <a:r>
              <a:rPr i="1" lang="en" sz="1800" u="sng">
                <a:solidFill>
                  <a:schemeClr val="hlink"/>
                </a:solidFill>
                <a:hlinkClick r:id="rId3"/>
              </a:rPr>
              <a:t>docopt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Technical parameter report and workflow graph in separate HTML file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Additional visualization functions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Streamlined support of very complex experimental designs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Shape 382"/>
          <p:cNvSpPr txBox="1"/>
          <p:nvPr>
            <p:ph type="ctrTitle"/>
          </p:nvPr>
        </p:nvSpPr>
        <p:spPr>
          <a:xfrm>
            <a:off x="235500" y="1971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383" name="Shape 383"/>
          <p:cNvSpPr txBox="1"/>
          <p:nvPr/>
        </p:nvSpPr>
        <p:spPr>
          <a:xfrm>
            <a:off x="310750" y="789625"/>
            <a:ext cx="857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Huber W, Carey VJ, Gentleman R, Anders S, Carlson M, Carvalho BS, …, et al (2015) Orchestrating high-throughput genomic analysis with Bioconductor. Nat Methods 12: 115–121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Backman T and Girke T (2016) </a:t>
            </a:r>
            <a:r>
              <a:rPr i="1" lang="en">
                <a:solidFill>
                  <a:schemeClr val="dk2"/>
                </a:solidFill>
              </a:rPr>
              <a:t>systemPipeR</a:t>
            </a:r>
            <a:r>
              <a:rPr lang="en">
                <a:solidFill>
                  <a:schemeClr val="dk2"/>
                </a:solidFill>
              </a:rPr>
              <a:t>: NGS workflow and report generation environment</a:t>
            </a:r>
            <a:r>
              <a:rPr lang="en">
                <a:solidFill>
                  <a:srgbClr val="595959"/>
                </a:solidFill>
              </a:rPr>
              <a:t>. BMC Bioinformatics: 17, 1-8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Shape 99"/>
          <p:cNvSpPr txBox="1"/>
          <p:nvPr>
            <p:ph type="ctrTitle"/>
          </p:nvPr>
        </p:nvSpPr>
        <p:spPr>
          <a:xfrm>
            <a:off x="159300" y="-315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Overlapping Needs Among NGS Applications</a:t>
            </a:r>
            <a:endParaRPr sz="3000"/>
          </a:p>
        </p:txBody>
      </p:sp>
      <p:sp>
        <p:nvSpPr>
          <p:cNvPr id="100" name="Shape 100"/>
          <p:cNvSpPr txBox="1"/>
          <p:nvPr/>
        </p:nvSpPr>
        <p:spPr>
          <a:xfrm>
            <a:off x="74275" y="1065825"/>
            <a:ext cx="4162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Many NGS applications share several analysis routines, such as: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Read QC and preprocessing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Alignments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Quantification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Feature annotations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Enrichment analysis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Thus, a common workflow environment has many advantages for improving </a:t>
            </a:r>
            <a:r>
              <a:rPr lang="en" sz="1800">
                <a:solidFill>
                  <a:srgbClr val="CC0000"/>
                </a:solidFill>
              </a:rPr>
              <a:t>efficiency, standardization and reproducibility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descr="fig2.pdf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802" y="832750"/>
            <a:ext cx="4021900" cy="40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Shape 107"/>
          <p:cNvSpPr txBox="1"/>
          <p:nvPr>
            <p:ph type="ctrTitle"/>
          </p:nvPr>
        </p:nvSpPr>
        <p:spPr>
          <a:xfrm>
            <a:off x="235500" y="447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 for Workflow Environment</a:t>
            </a:r>
            <a:endParaRPr sz="3000"/>
          </a:p>
        </p:txBody>
      </p:sp>
      <p:sp>
        <p:nvSpPr>
          <p:cNvPr id="108" name="Shape 108"/>
          <p:cNvSpPr txBox="1"/>
          <p:nvPr/>
        </p:nvSpPr>
        <p:spPr>
          <a:xfrm>
            <a:off x="302875" y="1294425"/>
            <a:ext cx="8465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Design and execution of end-to-end analysis pipelines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Support for both single computers and computer clusters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Support for any type of command-line and R-based software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Automated report generation supporting Latex (PDF) and Markdown (HTML)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Uniform sample handling and annotation with minimum human intervention to run many workflows with hundreds of samples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Flexibility to support custom changes and new software without reengineering environment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decluster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75" y="2552325"/>
            <a:ext cx="1716825" cy="24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Shape 115"/>
          <p:cNvSpPr txBox="1"/>
          <p:nvPr>
            <p:ph type="ctrTitle"/>
          </p:nvPr>
        </p:nvSpPr>
        <p:spPr>
          <a:xfrm>
            <a:off x="159300" y="1209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 Environments</a:t>
            </a:r>
            <a:endParaRPr i="1" sz="3600"/>
          </a:p>
        </p:txBody>
      </p:sp>
      <p:sp>
        <p:nvSpPr>
          <p:cNvPr id="116" name="Shape 116"/>
          <p:cNvSpPr txBox="1"/>
          <p:nvPr/>
        </p:nvSpPr>
        <p:spPr>
          <a:xfrm>
            <a:off x="1369675" y="761025"/>
            <a:ext cx="8718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RStudio Server                                                 SSH Terminal</a:t>
            </a:r>
            <a:endParaRPr/>
          </a:p>
        </p:txBody>
      </p:sp>
      <p:pic>
        <p:nvPicPr>
          <p:cNvPr descr="rstudio.png" id="117" name="Shape 117"/>
          <p:cNvPicPr preferRelativeResize="0"/>
          <p:nvPr/>
        </p:nvPicPr>
        <p:blipFill rotWithShape="1">
          <a:blip r:embed="rId4">
            <a:alphaModFix/>
          </a:blip>
          <a:srcRect b="22203" l="0" r="0" t="0"/>
          <a:stretch/>
        </p:blipFill>
        <p:spPr>
          <a:xfrm>
            <a:off x="285750" y="1180240"/>
            <a:ext cx="3543300" cy="296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.pn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200" y="1201965"/>
            <a:ext cx="38290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874875" y="4266225"/>
            <a:ext cx="4054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Computer Cluster, Cloud or Local Machines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Motivation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15151"/>
                </a:solidFill>
              </a:rPr>
              <a:t>Design</a:t>
            </a:r>
            <a:endParaRPr sz="1600">
              <a:solidFill>
                <a:srgbClr val="51515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Templates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Getting started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Outline</a:t>
            </a:r>
            <a:endParaRPr>
              <a:solidFill>
                <a:srgbClr val="2A528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Shape 132"/>
          <p:cNvSpPr txBox="1"/>
          <p:nvPr>
            <p:ph type="ctrTitle"/>
          </p:nvPr>
        </p:nvSpPr>
        <p:spPr>
          <a:xfrm>
            <a:off x="235500" y="1971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Workflow Design of </a:t>
            </a:r>
            <a:r>
              <a:rPr i="1" lang="en" sz="3600"/>
              <a:t>systemPipeR</a:t>
            </a:r>
            <a:endParaRPr i="1" sz="3600"/>
          </a:p>
        </p:txBody>
      </p:sp>
      <p:sp>
        <p:nvSpPr>
          <p:cNvPr id="133" name="Shape 133"/>
          <p:cNvSpPr txBox="1"/>
          <p:nvPr/>
        </p:nvSpPr>
        <p:spPr>
          <a:xfrm>
            <a:off x="226675" y="3123225"/>
            <a:ext cx="8718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Workflow steps with input/output file operations are controlled by </a:t>
            </a:r>
            <a:r>
              <a:rPr lang="en" sz="1800">
                <a:solidFill>
                  <a:srgbClr val="CC0000"/>
                </a:solidFill>
              </a:rPr>
              <a:t>workflow control modules</a:t>
            </a:r>
            <a:r>
              <a:rPr lang="en" sz="1800">
                <a:solidFill>
                  <a:schemeClr val="dk2"/>
                </a:solidFill>
              </a:rPr>
              <a:t> called </a:t>
            </a:r>
            <a:r>
              <a:rPr i="1" lang="en" sz="1800">
                <a:solidFill>
                  <a:schemeClr val="dk2"/>
                </a:solidFill>
              </a:rPr>
              <a:t>SYSargs</a:t>
            </a:r>
            <a:r>
              <a:rPr lang="en" sz="1800">
                <a:solidFill>
                  <a:schemeClr val="dk2"/>
                </a:solidFill>
              </a:rPr>
              <a:t> objects.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Each </a:t>
            </a:r>
            <a:r>
              <a:rPr i="1" lang="en" sz="1800">
                <a:solidFill>
                  <a:schemeClr val="dk2"/>
                </a:solidFill>
              </a:rPr>
              <a:t>SYSargs</a:t>
            </a:r>
            <a:r>
              <a:rPr lang="en" sz="1800">
                <a:solidFill>
                  <a:schemeClr val="dk2"/>
                </a:solidFill>
              </a:rPr>
              <a:t> instance is constructed from a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 and a </a:t>
            </a:r>
            <a:r>
              <a:rPr i="1" lang="en" sz="1800">
                <a:solidFill>
                  <a:schemeClr val="dk2"/>
                </a:solidFill>
              </a:rPr>
              <a:t>param</a:t>
            </a:r>
            <a:r>
              <a:rPr lang="en" sz="1800">
                <a:solidFill>
                  <a:schemeClr val="dk2"/>
                </a:solidFill>
              </a:rPr>
              <a:t> file.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Only user input is initial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file. Subsequent </a:t>
            </a:r>
            <a:r>
              <a:rPr i="1" lang="en" sz="1800">
                <a:solidFill>
                  <a:schemeClr val="dk2"/>
                </a:solidFill>
              </a:rPr>
              <a:t>targets</a:t>
            </a:r>
            <a:r>
              <a:rPr lang="en" sz="1800">
                <a:solidFill>
                  <a:schemeClr val="dk2"/>
                </a:solidFill>
              </a:rPr>
              <a:t> instances are created automatically.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Any number of predefined or custom workflow steps are supported.</a:t>
            </a:r>
            <a:endParaRPr/>
          </a:p>
        </p:txBody>
      </p:sp>
      <p:pic>
        <p:nvPicPr>
          <p:cNvPr descr="Workflow_Design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00" y="1004900"/>
            <a:ext cx="8052801" cy="19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ctrTitle"/>
          </p:nvPr>
        </p:nvSpPr>
        <p:spPr>
          <a:xfrm>
            <a:off x="235500" y="1971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Template Workflows: </a:t>
            </a:r>
            <a:r>
              <a:rPr i="1" lang="en" sz="3200"/>
              <a:t>systemPipeRdata</a:t>
            </a:r>
            <a:endParaRPr i="1" sz="3200"/>
          </a:p>
        </p:txBody>
      </p:sp>
      <p:sp>
        <p:nvSpPr>
          <p:cNvPr id="141" name="Shape 141"/>
          <p:cNvSpPr txBox="1"/>
          <p:nvPr/>
        </p:nvSpPr>
        <p:spPr>
          <a:xfrm>
            <a:off x="379075" y="1218225"/>
            <a:ext cx="807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Helper package to generate with a single command NGS workflow templates for </a:t>
            </a:r>
            <a:r>
              <a:rPr i="1" lang="en" sz="1800">
                <a:solidFill>
                  <a:schemeClr val="dk2"/>
                </a:solidFill>
              </a:rPr>
              <a:t>systemPipeR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Includes sample data for testing.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User can create new workflows, or change and extend existing ones.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