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Syncopate"/>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Syncopate-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Syncopat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A528F"/>
              </a:buClr>
              <a:buSzPts val="5200"/>
              <a:buNone/>
              <a:defRPr sz="5200">
                <a:solidFill>
                  <a:srgbClr val="2A528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A528F"/>
              </a:buClr>
              <a:buSzPts val="3600"/>
              <a:buNone/>
              <a:defRPr sz="3600">
                <a:solidFill>
                  <a:srgbClr val="2A528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Shape 4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A528F"/>
              </a:buClr>
              <a:buSzPts val="3600"/>
              <a:buNone/>
              <a:defRPr sz="3600">
                <a:solidFill>
                  <a:srgbClr val="2A528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A528F"/>
              </a:buClr>
              <a:buSzPts val="2800"/>
              <a:buNone/>
              <a:defRPr>
                <a:solidFill>
                  <a:srgbClr val="2A528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Shape 19"/>
          <p:cNvSpPr txBox="1"/>
          <p:nvPr>
            <p:ph idx="1" type="body"/>
          </p:nvPr>
        </p:nvSpPr>
        <p:spPr>
          <a:xfrm>
            <a:off x="94250" y="1174175"/>
            <a:ext cx="87678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9" name="Shape 9"/>
          <p:cNvSpPr txBox="1"/>
          <p:nvPr/>
        </p:nvSpPr>
        <p:spPr>
          <a:xfrm>
            <a:off x="8065425" y="-82775"/>
            <a:ext cx="1151400" cy="8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F5B9D"/>
                </a:solidFill>
                <a:latin typeface="Syncopate"/>
                <a:ea typeface="Syncopate"/>
                <a:cs typeface="Syncopate"/>
                <a:sym typeface="Syncopate"/>
              </a:rPr>
              <a:t>GEN</a:t>
            </a:r>
            <a:endParaRPr sz="2400">
              <a:solidFill>
                <a:srgbClr val="2F5B9D"/>
              </a:solidFill>
              <a:latin typeface="Syncopate"/>
              <a:ea typeface="Syncopate"/>
              <a:cs typeface="Syncopate"/>
              <a:sym typeface="Syncopate"/>
            </a:endParaRPr>
          </a:p>
          <a:p>
            <a:pPr indent="0" lvl="0" marL="0" algn="ctr">
              <a:spcBef>
                <a:spcPts val="0"/>
              </a:spcBef>
              <a:spcAft>
                <a:spcPts val="0"/>
              </a:spcAft>
              <a:buNone/>
            </a:pPr>
            <a:r>
              <a:rPr lang="en" sz="2400">
                <a:solidFill>
                  <a:srgbClr val="2F5B9D"/>
                </a:solidFill>
                <a:latin typeface="Syncopate"/>
                <a:ea typeface="Syncopate"/>
                <a:cs typeface="Syncopate"/>
                <a:sym typeface="Syncopate"/>
              </a:rPr>
              <a:t>242</a:t>
            </a:r>
            <a:endParaRPr sz="2400">
              <a:solidFill>
                <a:srgbClr val="2F5B9D"/>
              </a:solidFill>
              <a:latin typeface="Syncopate"/>
              <a:ea typeface="Syncopate"/>
              <a:cs typeface="Syncopate"/>
              <a:sym typeface="Syncopat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girke.bioinformatics.ucr.edu/GEN242/mydoc_systemPipeChIPseq_01.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1049375"/>
            <a:ext cx="8520600" cy="205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200">
                <a:solidFill>
                  <a:srgbClr val="2F5B9D"/>
                </a:solidFill>
              </a:rPr>
              <a:t>ChIP-Seq Technology and Data Analysis</a:t>
            </a:r>
            <a:endParaRPr sz="3200"/>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57" name="Shape 57"/>
          <p:cNvSpPr txBox="1"/>
          <p:nvPr/>
        </p:nvSpPr>
        <p:spPr>
          <a:xfrm>
            <a:off x="276025" y="3696350"/>
            <a:ext cx="8328000" cy="10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2"/>
                </a:solidFill>
              </a:rPr>
              <a:t>Thomas Girke</a:t>
            </a:r>
            <a:endParaRPr sz="1800">
              <a:solidFill>
                <a:schemeClr val="dk2"/>
              </a:solidFill>
            </a:endParaRPr>
          </a:p>
          <a:p>
            <a:pPr indent="0" lvl="0" marL="0" rtl="0" algn="ctr">
              <a:spcBef>
                <a:spcPts val="0"/>
              </a:spcBef>
              <a:spcAft>
                <a:spcPts val="0"/>
              </a:spcAft>
              <a:buClr>
                <a:schemeClr val="dk1"/>
              </a:buClr>
              <a:buSzPts val="1100"/>
              <a:buFont typeface="Arial"/>
              <a:buNone/>
            </a:pPr>
            <a:r>
              <a:t/>
            </a:r>
            <a:endParaRPr sz="1800">
              <a:solidFill>
                <a:schemeClr val="dk2"/>
              </a:solidFill>
            </a:endParaRPr>
          </a:p>
          <a:p>
            <a:pPr indent="0" lvl="0" marL="0" rtl="0" algn="ctr">
              <a:spcBef>
                <a:spcPts val="0"/>
              </a:spcBef>
              <a:spcAft>
                <a:spcPts val="0"/>
              </a:spcAft>
              <a:buClr>
                <a:schemeClr val="dk1"/>
              </a:buClr>
              <a:buSzPts val="1100"/>
              <a:buFont typeface="Arial"/>
              <a:buNone/>
            </a:pPr>
            <a:r>
              <a:rPr lang="en" sz="1800">
                <a:solidFill>
                  <a:schemeClr val="dk2"/>
                </a:solidFill>
              </a:rPr>
              <a:t>May 8, 2018</a:t>
            </a:r>
            <a:endParaRPr sz="1800">
              <a:solidFill>
                <a:schemeClr val="dk2"/>
              </a:solidFill>
            </a:endParaRPr>
          </a:p>
          <a:p>
            <a:pPr indent="0" lvl="0" marL="0" algn="ctr">
              <a:spcBef>
                <a:spcPts val="0"/>
              </a:spcBef>
              <a:spcAft>
                <a:spcPts val="0"/>
              </a:spcAft>
              <a:buNone/>
            </a:pPr>
            <a:r>
              <a:t/>
            </a:r>
            <a:endParaRPr sz="1800"/>
          </a:p>
        </p:txBody>
      </p:sp>
      <p:sp>
        <p:nvSpPr>
          <p:cNvPr id="58" name="Shape 58"/>
          <p:cNvSpPr txBox="1"/>
          <p:nvPr>
            <p:ph idx="1" type="subTitle"/>
          </p:nvPr>
        </p:nvSpPr>
        <p:spPr>
          <a:xfrm>
            <a:off x="311700" y="2072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t>Data Analysis in Genome Biology</a:t>
            </a:r>
            <a:endParaRPr sz="2400"/>
          </a:p>
          <a:p>
            <a:pPr indent="0" lvl="0" marL="0" rtl="0">
              <a:spcBef>
                <a:spcPts val="0"/>
              </a:spcBef>
              <a:spcAft>
                <a:spcPts val="0"/>
              </a:spcAft>
              <a:buClr>
                <a:schemeClr val="dk1"/>
              </a:buClr>
              <a:buSzPts val="1100"/>
              <a:buFont typeface="Arial"/>
              <a:buNone/>
            </a:pPr>
            <a:r>
              <a:rPr lang="en" sz="2400"/>
              <a:t>GEN242</a:t>
            </a:r>
            <a:endParaRPr sz="2400"/>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30" name="Shape 130"/>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E9E9E"/>
                </a:solidFill>
              </a:rPr>
              <a:t>ChIP-Seq Technology</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Experimental Design</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Software</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	</a:t>
            </a:r>
            <a:r>
              <a:rPr lang="en" sz="1600">
                <a:solidFill>
                  <a:srgbClr val="9E9E9E"/>
                </a:solidFill>
              </a:rPr>
              <a:t>General</a:t>
            </a:r>
            <a:endParaRPr sz="1600">
              <a:solidFill>
                <a:srgbClr val="9E9E9E"/>
              </a:solidFill>
            </a:endParaRPr>
          </a:p>
          <a:p>
            <a:pPr indent="0" lvl="0" marL="0" rtl="0">
              <a:spcBef>
                <a:spcPts val="0"/>
              </a:spcBef>
              <a:spcAft>
                <a:spcPts val="0"/>
              </a:spcAft>
              <a:buClr>
                <a:schemeClr val="dk1"/>
              </a:buClr>
              <a:buSzPts val="1100"/>
              <a:buFont typeface="Arial"/>
              <a:buNone/>
            </a:pPr>
            <a:r>
              <a:rPr lang="en" sz="1600">
                <a:solidFill>
                  <a:srgbClr val="999999"/>
                </a:solidFill>
              </a:rPr>
              <a:t>	</a:t>
            </a:r>
            <a:r>
              <a:rPr lang="en" sz="1600"/>
              <a:t>R/Bioconductor</a:t>
            </a:r>
            <a:endParaRPr sz="1600"/>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Tutorial</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131" name="Shape 1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General Purpose Resources for ChIP-Seq Analysis in R</a:t>
            </a:r>
            <a:endParaRPr sz="2400"/>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8" name="Shape 138"/>
          <p:cNvSpPr txBox="1"/>
          <p:nvPr>
            <p:ph idx="1" type="body"/>
          </p:nvPr>
        </p:nvSpPr>
        <p:spPr>
          <a:xfrm>
            <a:off x="414650" y="716975"/>
            <a:ext cx="8767800" cy="3416400"/>
          </a:xfrm>
          <a:prstGeom prst="rect">
            <a:avLst/>
          </a:prstGeom>
        </p:spPr>
        <p:txBody>
          <a:bodyPr anchorCtr="0" anchor="t" bIns="91425" lIns="91425" spcFirstLastPara="1" rIns="91425" wrap="square" tIns="91425">
            <a:noAutofit/>
          </a:bodyPr>
          <a:lstStyle/>
          <a:p>
            <a:pPr indent="-342900" lvl="0" marL="457200" rtl="0">
              <a:lnSpc>
                <a:spcPct val="130000"/>
              </a:lnSpc>
              <a:spcBef>
                <a:spcPts val="0"/>
              </a:spcBef>
              <a:spcAft>
                <a:spcPts val="0"/>
              </a:spcAft>
              <a:buSzPts val="1800"/>
              <a:buChar char="○"/>
            </a:pPr>
            <a:r>
              <a:rPr i="1" lang="en">
                <a:solidFill>
                  <a:srgbClr val="2A528F"/>
                </a:solidFill>
              </a:rPr>
              <a:t>GenomicRanges</a:t>
            </a:r>
            <a:r>
              <a:rPr lang="en"/>
              <a:t>: high-level infrastructure for range data </a:t>
            </a:r>
            <a:endParaRPr/>
          </a:p>
          <a:p>
            <a:pPr indent="-342900" lvl="0" marL="457200" rtl="0">
              <a:lnSpc>
                <a:spcPct val="130000"/>
              </a:lnSpc>
              <a:spcBef>
                <a:spcPts val="0"/>
              </a:spcBef>
              <a:spcAft>
                <a:spcPts val="0"/>
              </a:spcAft>
              <a:buSzPts val="1800"/>
              <a:buChar char="○"/>
            </a:pPr>
            <a:r>
              <a:rPr i="1" lang="en">
                <a:solidFill>
                  <a:srgbClr val="2A528F"/>
                </a:solidFill>
              </a:rPr>
              <a:t>Rsamtools</a:t>
            </a:r>
            <a:r>
              <a:rPr lang="en"/>
              <a:t>: BAM support </a:t>
            </a:r>
            <a:endParaRPr/>
          </a:p>
          <a:p>
            <a:pPr indent="-342900" lvl="0" marL="457200" rtl="0">
              <a:lnSpc>
                <a:spcPct val="130000"/>
              </a:lnSpc>
              <a:spcBef>
                <a:spcPts val="0"/>
              </a:spcBef>
              <a:spcAft>
                <a:spcPts val="0"/>
              </a:spcAft>
              <a:buSzPts val="1800"/>
              <a:buChar char="○"/>
            </a:pPr>
            <a:r>
              <a:rPr i="1" lang="en">
                <a:solidFill>
                  <a:srgbClr val="2A528F"/>
                </a:solidFill>
              </a:rPr>
              <a:t>DiffBind</a:t>
            </a:r>
            <a:r>
              <a:rPr lang="en"/>
              <a:t>: Differential binding analysis of ChIP-Seq peak data </a:t>
            </a:r>
            <a:endParaRPr/>
          </a:p>
          <a:p>
            <a:pPr indent="-342900" lvl="0" marL="457200" rtl="0">
              <a:lnSpc>
                <a:spcPct val="130000"/>
              </a:lnSpc>
              <a:spcBef>
                <a:spcPts val="0"/>
              </a:spcBef>
              <a:spcAft>
                <a:spcPts val="0"/>
              </a:spcAft>
              <a:buSzPts val="1800"/>
              <a:buChar char="○"/>
            </a:pPr>
            <a:r>
              <a:rPr i="1" lang="en">
                <a:solidFill>
                  <a:srgbClr val="2A528F"/>
                </a:solidFill>
              </a:rPr>
              <a:t>rtracklayer</a:t>
            </a:r>
            <a:r>
              <a:rPr lang="en"/>
              <a:t>: Annotation imports, interface to online genome browsers </a:t>
            </a:r>
            <a:endParaRPr/>
          </a:p>
          <a:p>
            <a:pPr indent="-342900" lvl="0" marL="457200" rtl="0">
              <a:lnSpc>
                <a:spcPct val="130000"/>
              </a:lnSpc>
              <a:spcBef>
                <a:spcPts val="0"/>
              </a:spcBef>
              <a:spcAft>
                <a:spcPts val="0"/>
              </a:spcAft>
              <a:buSzPts val="1800"/>
              <a:buChar char="○"/>
            </a:pPr>
            <a:r>
              <a:rPr i="1" lang="en">
                <a:solidFill>
                  <a:srgbClr val="2A528F"/>
                </a:solidFill>
              </a:rPr>
              <a:t>edgeR</a:t>
            </a:r>
            <a:r>
              <a:rPr lang="en"/>
              <a:t> and </a:t>
            </a:r>
            <a:r>
              <a:rPr i="1" lang="en">
                <a:solidFill>
                  <a:srgbClr val="2A528F"/>
                </a:solidFill>
              </a:rPr>
              <a:t>DESeq2</a:t>
            </a:r>
            <a:r>
              <a:rPr lang="en"/>
              <a:t>: useful for differential binding analysis</a:t>
            </a:r>
            <a:endParaRPr/>
          </a:p>
          <a:p>
            <a:pPr indent="-342900" lvl="0" marL="457200" rtl="0">
              <a:lnSpc>
                <a:spcPct val="130000"/>
              </a:lnSpc>
              <a:spcBef>
                <a:spcPts val="0"/>
              </a:spcBef>
              <a:spcAft>
                <a:spcPts val="0"/>
              </a:spcAft>
              <a:buSzPts val="1800"/>
              <a:buChar char="○"/>
            </a:pPr>
            <a:r>
              <a:rPr i="1" lang="en">
                <a:solidFill>
                  <a:srgbClr val="2A528F"/>
                </a:solidFill>
              </a:rPr>
              <a:t>chipseq</a:t>
            </a:r>
            <a:r>
              <a:rPr lang="en"/>
              <a:t>: Utilities for ChIP-Seq analysis </a:t>
            </a:r>
            <a:endParaRPr/>
          </a:p>
          <a:p>
            <a:pPr indent="-342900" lvl="0" marL="457200" rtl="0">
              <a:lnSpc>
                <a:spcPct val="130000"/>
              </a:lnSpc>
              <a:spcBef>
                <a:spcPts val="0"/>
              </a:spcBef>
              <a:spcAft>
                <a:spcPts val="0"/>
              </a:spcAft>
              <a:buSzPts val="1800"/>
              <a:buChar char="○"/>
            </a:pPr>
            <a:r>
              <a:rPr i="1" lang="en">
                <a:solidFill>
                  <a:srgbClr val="2A528F"/>
                </a:solidFill>
              </a:rPr>
              <a:t>ChIPpeakAnno</a:t>
            </a:r>
            <a:r>
              <a:rPr lang="en"/>
              <a:t> and </a:t>
            </a:r>
            <a:r>
              <a:rPr i="1" lang="en">
                <a:solidFill>
                  <a:srgbClr val="2A528F"/>
                </a:solidFill>
              </a:rPr>
              <a:t>ChIPseeker</a:t>
            </a:r>
            <a:r>
              <a:rPr lang="en"/>
              <a:t>: Annotating peaks with genome context </a:t>
            </a:r>
            <a:endParaRPr/>
          </a:p>
          <a:p>
            <a:pPr indent="-342900" lvl="0" marL="457200" rtl="0">
              <a:lnSpc>
                <a:spcPct val="130000"/>
              </a:lnSpc>
              <a:spcBef>
                <a:spcPts val="0"/>
              </a:spcBef>
              <a:spcAft>
                <a:spcPts val="0"/>
              </a:spcAft>
              <a:buSzPts val="1800"/>
              <a:buChar char="○"/>
            </a:pPr>
            <a:r>
              <a:rPr i="1" lang="en">
                <a:solidFill>
                  <a:srgbClr val="2A528F"/>
                </a:solidFill>
              </a:rPr>
              <a:t>MotifDb</a:t>
            </a:r>
            <a:r>
              <a:rPr lang="en"/>
              <a:t>: Collection of motif databases </a:t>
            </a:r>
            <a:endParaRPr/>
          </a:p>
          <a:p>
            <a:pPr indent="-342900" lvl="0" marL="457200" rtl="0">
              <a:lnSpc>
                <a:spcPct val="130000"/>
              </a:lnSpc>
              <a:spcBef>
                <a:spcPts val="0"/>
              </a:spcBef>
              <a:spcAft>
                <a:spcPts val="0"/>
              </a:spcAft>
              <a:buSzPts val="1800"/>
              <a:buChar char="○"/>
            </a:pPr>
            <a:r>
              <a:rPr i="1" lang="en">
                <a:solidFill>
                  <a:srgbClr val="2A528F"/>
                </a:solidFill>
              </a:rPr>
              <a:t>motifStack</a:t>
            </a:r>
            <a:r>
              <a:rPr lang="en"/>
              <a:t>: Stacked logo plots </a:t>
            </a:r>
            <a:endParaRPr/>
          </a:p>
          <a:p>
            <a:pPr indent="-342900" lvl="0" marL="457200" rtl="0">
              <a:lnSpc>
                <a:spcPct val="130000"/>
              </a:lnSpc>
              <a:spcBef>
                <a:spcPts val="0"/>
              </a:spcBef>
              <a:spcAft>
                <a:spcPts val="0"/>
              </a:spcAft>
              <a:buSzPts val="1800"/>
              <a:buChar char="○"/>
            </a:pPr>
            <a:r>
              <a:rPr i="1" lang="en">
                <a:solidFill>
                  <a:srgbClr val="2A528F"/>
                </a:solidFill>
              </a:rPr>
              <a:t>PWMEnrich</a:t>
            </a:r>
            <a:r>
              <a:rPr lang="en"/>
              <a:t>: PWM enrichment analysis </a:t>
            </a:r>
            <a:endParaRPr/>
          </a:p>
          <a:p>
            <a:pPr indent="-342900" lvl="0" marL="457200" rtl="0">
              <a:lnSpc>
                <a:spcPct val="130000"/>
              </a:lnSpc>
              <a:spcBef>
                <a:spcPts val="0"/>
              </a:spcBef>
              <a:spcAft>
                <a:spcPts val="0"/>
              </a:spcAft>
              <a:buSzPts val="1800"/>
              <a:buChar char="○"/>
            </a:pPr>
            <a:r>
              <a:rPr lang="en"/>
              <a:t>Bioc Workflow Link : Overview of resources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Peak Calling in R</a:t>
            </a:r>
            <a:endParaRPr sz="2400"/>
          </a:p>
        </p:txBody>
      </p:sp>
      <p:sp>
        <p:nvSpPr>
          <p:cNvPr id="144" name="Shape 1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5" name="Shape 145"/>
          <p:cNvSpPr txBox="1"/>
          <p:nvPr>
            <p:ph idx="1" type="body"/>
          </p:nvPr>
        </p:nvSpPr>
        <p:spPr>
          <a:xfrm>
            <a:off x="414650" y="793175"/>
            <a:ext cx="8767800" cy="3416400"/>
          </a:xfrm>
          <a:prstGeom prst="rect">
            <a:avLst/>
          </a:prstGeom>
        </p:spPr>
        <p:txBody>
          <a:bodyPr anchorCtr="0" anchor="t" bIns="91425" lIns="91425" spcFirstLastPara="1" rIns="91425" wrap="square" tIns="91425">
            <a:noAutofit/>
          </a:bodyPr>
          <a:lstStyle/>
          <a:p>
            <a:pPr indent="-342900" lvl="0" marL="457200" rtl="0">
              <a:lnSpc>
                <a:spcPct val="130000"/>
              </a:lnSpc>
              <a:spcBef>
                <a:spcPts val="0"/>
              </a:spcBef>
              <a:spcAft>
                <a:spcPts val="0"/>
              </a:spcAft>
              <a:buSzPts val="1800"/>
              <a:buChar char="○"/>
            </a:pPr>
            <a:r>
              <a:rPr i="1" lang="en">
                <a:solidFill>
                  <a:srgbClr val="2A528F"/>
                </a:solidFill>
              </a:rPr>
              <a:t>BayesPeak</a:t>
            </a:r>
            <a:r>
              <a:rPr lang="en"/>
              <a:t>: hidden Markov models (HMM) and Bayesian statistics </a:t>
            </a:r>
            <a:endParaRPr/>
          </a:p>
          <a:p>
            <a:pPr indent="-342900" lvl="0" marL="457200" rtl="0">
              <a:lnSpc>
                <a:spcPct val="130000"/>
              </a:lnSpc>
              <a:spcBef>
                <a:spcPts val="0"/>
              </a:spcBef>
              <a:spcAft>
                <a:spcPts val="0"/>
              </a:spcAft>
              <a:buSzPts val="1800"/>
              <a:buChar char="○"/>
            </a:pPr>
            <a:r>
              <a:rPr i="1" lang="en">
                <a:solidFill>
                  <a:srgbClr val="2A528F"/>
                </a:solidFill>
              </a:rPr>
              <a:t>PICS</a:t>
            </a:r>
            <a:r>
              <a:rPr lang="en"/>
              <a:t>: probabilistic inference </a:t>
            </a:r>
            <a:endParaRPr/>
          </a:p>
          <a:p>
            <a:pPr indent="-342900" lvl="0" marL="457200" rtl="0">
              <a:lnSpc>
                <a:spcPct val="130000"/>
              </a:lnSpc>
              <a:spcBef>
                <a:spcPts val="0"/>
              </a:spcBef>
              <a:spcAft>
                <a:spcPts val="0"/>
              </a:spcAft>
              <a:buSzPts val="1800"/>
              <a:buChar char="○"/>
            </a:pPr>
            <a:r>
              <a:rPr i="1" lang="en">
                <a:solidFill>
                  <a:srgbClr val="2A528F"/>
                </a:solidFill>
              </a:rPr>
              <a:t>MOSAiCS</a:t>
            </a:r>
            <a:r>
              <a:rPr lang="en"/>
              <a:t>: model-based analysis of ChIP-Seq </a:t>
            </a:r>
            <a:endParaRPr/>
          </a:p>
          <a:p>
            <a:pPr indent="-342900" lvl="0" marL="457200" rtl="0">
              <a:lnSpc>
                <a:spcPct val="130000"/>
              </a:lnSpc>
              <a:spcBef>
                <a:spcPts val="0"/>
              </a:spcBef>
              <a:spcAft>
                <a:spcPts val="0"/>
              </a:spcAft>
              <a:buSzPts val="1800"/>
              <a:buChar char="○"/>
            </a:pPr>
            <a:r>
              <a:rPr i="1" lang="en">
                <a:solidFill>
                  <a:srgbClr val="2A528F"/>
                </a:solidFill>
              </a:rPr>
              <a:t>iSeq</a:t>
            </a:r>
            <a:r>
              <a:rPr lang="en"/>
              <a:t>: Hidden Ising Models </a:t>
            </a:r>
            <a:endParaRPr/>
          </a:p>
          <a:p>
            <a:pPr indent="-342900" lvl="0" marL="457200" rtl="0">
              <a:lnSpc>
                <a:spcPct val="130000"/>
              </a:lnSpc>
              <a:spcBef>
                <a:spcPts val="0"/>
              </a:spcBef>
              <a:spcAft>
                <a:spcPts val="0"/>
              </a:spcAft>
              <a:buSzPts val="1800"/>
              <a:buChar char="○"/>
            </a:pPr>
            <a:r>
              <a:rPr i="1" lang="en">
                <a:solidFill>
                  <a:srgbClr val="2A528F"/>
                </a:solidFill>
              </a:rPr>
              <a:t>ChIPseqR</a:t>
            </a:r>
            <a:r>
              <a:rPr lang="en"/>
              <a:t> </a:t>
            </a:r>
            <a:endParaRPr/>
          </a:p>
          <a:p>
            <a:pPr indent="-342900" lvl="0" marL="457200" rtl="0">
              <a:lnSpc>
                <a:spcPct val="130000"/>
              </a:lnSpc>
              <a:spcBef>
                <a:spcPts val="0"/>
              </a:spcBef>
              <a:spcAft>
                <a:spcPts val="0"/>
              </a:spcAft>
              <a:buSzPts val="1800"/>
              <a:buChar char="○"/>
            </a:pPr>
            <a:r>
              <a:rPr i="1" lang="en">
                <a:solidFill>
                  <a:srgbClr val="2A528F"/>
                </a:solidFill>
              </a:rPr>
              <a:t>CSAR</a:t>
            </a:r>
            <a:r>
              <a:rPr lang="en"/>
              <a:t>: tests based on Poisson distribution </a:t>
            </a:r>
            <a:endParaRPr/>
          </a:p>
          <a:p>
            <a:pPr indent="-342900" lvl="0" marL="457200" rtl="0">
              <a:lnSpc>
                <a:spcPct val="130000"/>
              </a:lnSpc>
              <a:spcBef>
                <a:spcPts val="0"/>
              </a:spcBef>
              <a:spcAft>
                <a:spcPts val="0"/>
              </a:spcAft>
              <a:buSzPts val="1800"/>
              <a:buChar char="○"/>
            </a:pPr>
            <a:r>
              <a:rPr i="1" lang="en">
                <a:solidFill>
                  <a:srgbClr val="2A528F"/>
                </a:solidFill>
              </a:rPr>
              <a:t>csaw</a:t>
            </a:r>
            <a:r>
              <a:rPr lang="en"/>
              <a:t>: ChIP-seq analysis with windows</a:t>
            </a:r>
            <a:endParaRPr/>
          </a:p>
          <a:p>
            <a:pPr indent="-342900" lvl="0" marL="457200" rtl="0">
              <a:lnSpc>
                <a:spcPct val="130000"/>
              </a:lnSpc>
              <a:spcBef>
                <a:spcPts val="0"/>
              </a:spcBef>
              <a:spcAft>
                <a:spcPts val="0"/>
              </a:spcAft>
              <a:buSzPts val="1800"/>
              <a:buChar char="○"/>
            </a:pPr>
            <a:r>
              <a:rPr i="1" lang="en">
                <a:solidFill>
                  <a:srgbClr val="2A528F"/>
                </a:solidFill>
              </a:rPr>
              <a:t>ChIP-Seq</a:t>
            </a:r>
            <a:r>
              <a:rPr lang="en"/>
              <a:t> </a:t>
            </a:r>
            <a:endParaRPr/>
          </a:p>
          <a:p>
            <a:pPr indent="-342900" lvl="0" marL="457200" rtl="0">
              <a:lnSpc>
                <a:spcPct val="130000"/>
              </a:lnSpc>
              <a:spcBef>
                <a:spcPts val="0"/>
              </a:spcBef>
              <a:spcAft>
                <a:spcPts val="0"/>
              </a:spcAft>
              <a:buSzPts val="1800"/>
              <a:buChar char="○"/>
            </a:pPr>
            <a:r>
              <a:rPr i="1" lang="en">
                <a:solidFill>
                  <a:srgbClr val="2A528F"/>
                </a:solidFill>
              </a:rPr>
              <a:t>SPP</a:t>
            </a:r>
            <a:r>
              <a:rPr lang="en"/>
              <a:t> </a:t>
            </a:r>
            <a:endParaRPr/>
          </a:p>
          <a:p>
            <a:pPr indent="-342900" lvl="0" marL="457200" rtl="0">
              <a:lnSpc>
                <a:spcPct val="130000"/>
              </a:lnSpc>
              <a:spcBef>
                <a:spcPts val="0"/>
              </a:spcBef>
              <a:spcAft>
                <a:spcPts val="0"/>
              </a:spcAft>
              <a:buClr>
                <a:srgbClr val="2A528F"/>
              </a:buClr>
              <a:buSzPts val="1800"/>
              <a:buChar char="○"/>
            </a:pPr>
            <a:r>
              <a:rPr i="1" lang="en">
                <a:solidFill>
                  <a:srgbClr val="2A528F"/>
                </a:solidFill>
              </a:rPr>
              <a:t>NarrowPeaks</a:t>
            </a:r>
            <a:endParaRPr i="1">
              <a:solidFill>
                <a:srgbClr val="2A528F"/>
              </a:solidFill>
            </a:endParaRPr>
          </a:p>
          <a:p>
            <a:pPr indent="-342900" lvl="0" marL="457200" rtl="0">
              <a:lnSpc>
                <a:spcPct val="130000"/>
              </a:lnSpc>
              <a:spcBef>
                <a:spcPts val="0"/>
              </a:spcBef>
              <a:spcAft>
                <a:spcPts val="0"/>
              </a:spcAft>
              <a:buSzPts val="1800"/>
              <a:buChar char="○"/>
            </a:pPr>
            <a:r>
              <a:rPr lang="en"/>
              <a:t>...</a:t>
            </a:r>
            <a:endParaRPr/>
          </a:p>
          <a:p>
            <a:pPr indent="0" lvl="0" marL="0" rtl="0">
              <a:lnSpc>
                <a:spcPct val="130000"/>
              </a:lnSpc>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51" name="Shape 151"/>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E9E9E"/>
                </a:solidFill>
              </a:rPr>
              <a:t>ChIP-Seq Technology</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Experimental Design</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Software</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	</a:t>
            </a:r>
            <a:r>
              <a:rPr lang="en" sz="1600">
                <a:solidFill>
                  <a:srgbClr val="9E9E9E"/>
                </a:solidFill>
              </a:rPr>
              <a:t>General</a:t>
            </a:r>
            <a:endParaRPr sz="1600">
              <a:solidFill>
                <a:srgbClr val="9E9E9E"/>
              </a:solidFill>
            </a:endParaRPr>
          </a:p>
          <a:p>
            <a:pPr indent="0" lvl="0" marL="0" rtl="0">
              <a:spcBef>
                <a:spcPts val="0"/>
              </a:spcBef>
              <a:spcAft>
                <a:spcPts val="0"/>
              </a:spcAft>
              <a:buClr>
                <a:schemeClr val="dk1"/>
              </a:buClr>
              <a:buSzPts val="1100"/>
              <a:buFont typeface="Arial"/>
              <a:buNone/>
            </a:pPr>
            <a:r>
              <a:rPr lang="en" sz="1600">
                <a:solidFill>
                  <a:srgbClr val="999999"/>
                </a:solidFill>
              </a:rPr>
              <a:t>	</a:t>
            </a:r>
            <a:r>
              <a:rPr lang="en" sz="1600">
                <a:solidFill>
                  <a:srgbClr val="9E9E9E"/>
                </a:solidFill>
              </a:rPr>
              <a:t>R/Bioconductor</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t>Tutorial</a:t>
            </a:r>
            <a:endParaRPr sz="1600"/>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152" name="Shape 1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Online Tutorial</a:t>
            </a:r>
            <a:endParaRPr sz="2600"/>
          </a:p>
        </p:txBody>
      </p:sp>
      <p:sp>
        <p:nvSpPr>
          <p:cNvPr id="158" name="Shape 1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9" name="Shape 159"/>
          <p:cNvSpPr txBox="1"/>
          <p:nvPr>
            <p:ph idx="1" type="body"/>
          </p:nvPr>
        </p:nvSpPr>
        <p:spPr>
          <a:xfrm>
            <a:off x="2596050" y="2016000"/>
            <a:ext cx="4392300" cy="1256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Continue </a:t>
            </a:r>
            <a:r>
              <a:rPr lang="en" sz="2400" u="sng">
                <a:solidFill>
                  <a:schemeClr val="hlink"/>
                </a:solidFill>
                <a:hlinkClick r:id="rId3"/>
              </a:rPr>
              <a:t>here</a:t>
            </a:r>
            <a:r>
              <a:rPr lang="en" sz="2400"/>
              <a:t>!</a:t>
            </a:r>
            <a:endParaRPr sz="2400"/>
          </a:p>
          <a:p>
            <a:pPr indent="0" lvl="0" marL="0" rtl="0">
              <a:spcBef>
                <a:spcPts val="1000"/>
              </a:spcBef>
              <a:spcAft>
                <a:spcPts val="16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65" name="Shape 165"/>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E9E9E"/>
                </a:solidFill>
              </a:rPr>
              <a:t>ChIP-Seq Technology</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Experimental Design</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Software</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	</a:t>
            </a:r>
            <a:r>
              <a:rPr lang="en" sz="1600">
                <a:solidFill>
                  <a:srgbClr val="9E9E9E"/>
                </a:solidFill>
              </a:rPr>
              <a:t>General</a:t>
            </a:r>
            <a:endParaRPr sz="1600">
              <a:solidFill>
                <a:srgbClr val="9E9E9E"/>
              </a:solidFill>
            </a:endParaRPr>
          </a:p>
          <a:p>
            <a:pPr indent="0" lvl="0" marL="0" rtl="0">
              <a:spcBef>
                <a:spcPts val="0"/>
              </a:spcBef>
              <a:spcAft>
                <a:spcPts val="0"/>
              </a:spcAft>
              <a:buClr>
                <a:schemeClr val="dk1"/>
              </a:buClr>
              <a:buSzPts val="1100"/>
              <a:buFont typeface="Arial"/>
              <a:buNone/>
            </a:pPr>
            <a:r>
              <a:rPr lang="en" sz="1600">
                <a:solidFill>
                  <a:srgbClr val="999999"/>
                </a:solidFill>
              </a:rPr>
              <a:t>	</a:t>
            </a:r>
            <a:r>
              <a:rPr lang="en" sz="1600">
                <a:solidFill>
                  <a:srgbClr val="9E9E9E"/>
                </a:solidFill>
              </a:rPr>
              <a:t>R/Bioconductor</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E9E9E"/>
                </a:solidFill>
              </a:rPr>
              <a:t>Tutorial</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t>References</a:t>
            </a:r>
            <a:endParaRPr sz="1600"/>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166" name="Shape 1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172" name="Shape 172"/>
          <p:cNvSpPr txBox="1"/>
          <p:nvPr>
            <p:ph idx="1" type="body"/>
          </p:nvPr>
        </p:nvSpPr>
        <p:spPr>
          <a:xfrm>
            <a:off x="386950" y="865825"/>
            <a:ext cx="8571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400"/>
              <a:t>Bailey T, Krajewski P, Ladunga I, Lefebvre C, Li Q, Liu T, Madrigal P, Taslim C, Zhang J (2013) Practical guidelines for the comprehensive analysis of ChIP-seq data. PLoS Comput Biol 9: e1003326</a:t>
            </a:r>
            <a:endParaRPr sz="1400"/>
          </a:p>
          <a:p>
            <a:pPr indent="0" lvl="0" marL="0">
              <a:spcBef>
                <a:spcPts val="1600"/>
              </a:spcBef>
              <a:spcAft>
                <a:spcPts val="0"/>
              </a:spcAft>
              <a:buClr>
                <a:schemeClr val="dk1"/>
              </a:buClr>
              <a:buSzPts val="1100"/>
              <a:buFont typeface="Arial"/>
              <a:buNone/>
            </a:pPr>
            <a:r>
              <a:rPr lang="en" sz="1400"/>
              <a:t>Jothi R, Cuddapah S, Barski A, Cui K, Zhao K (2008) Genome-wide identification of in vivo protein-DNA binding sites from ChIP-Seq data. Nucleic Acids Res 36: 5221–5231</a:t>
            </a:r>
            <a:endParaRPr sz="1400"/>
          </a:p>
          <a:p>
            <a:pPr indent="0" lvl="0" marL="0">
              <a:spcBef>
                <a:spcPts val="1600"/>
              </a:spcBef>
              <a:spcAft>
                <a:spcPts val="0"/>
              </a:spcAft>
              <a:buClr>
                <a:schemeClr val="dk1"/>
              </a:buClr>
              <a:buSzPts val="1100"/>
              <a:buFont typeface="Arial"/>
              <a:buNone/>
            </a:pPr>
            <a:r>
              <a:rPr lang="en" sz="1400"/>
              <a:t>Kharchenko PV, Tolstorukov MY, Park PJ (2008) Design and analysis of ChIP-seq experiments for DNA-binding proteins. Nat Biotechnol 26: 1351–1359</a:t>
            </a:r>
            <a:endParaRPr sz="1400"/>
          </a:p>
          <a:p>
            <a:pPr indent="0" lvl="0" marL="0">
              <a:spcBef>
                <a:spcPts val="1600"/>
              </a:spcBef>
              <a:spcAft>
                <a:spcPts val="0"/>
              </a:spcAft>
              <a:buClr>
                <a:schemeClr val="dk1"/>
              </a:buClr>
              <a:buSzPts val="1100"/>
              <a:buFont typeface="Arial"/>
              <a:buNone/>
            </a:pPr>
            <a:r>
              <a:rPr lang="en" sz="1400"/>
              <a:t>Lun ATL, Smyth GK (2014) De novo detection of differentially bound regions for ChIP-seq data using peaks and windows: controlling error rates correctly. Nucleic Acids Res 42: e95</a:t>
            </a:r>
            <a:endParaRPr sz="1400"/>
          </a:p>
          <a:p>
            <a:pPr indent="0" lvl="0" marL="0">
              <a:spcBef>
                <a:spcPts val="1600"/>
              </a:spcBef>
              <a:spcAft>
                <a:spcPts val="0"/>
              </a:spcAft>
              <a:buClr>
                <a:schemeClr val="dk1"/>
              </a:buClr>
              <a:buSzPts val="1100"/>
              <a:buFont typeface="Arial"/>
              <a:buNone/>
            </a:pPr>
            <a:r>
              <a:rPr lang="en" sz="1400"/>
              <a:t>Pepke S, Wold B, Mortazavi A (2009) Computation for ChIP-seq and RNA-seq studies. Nat Methods 6: 22–32</a:t>
            </a:r>
            <a:endParaRPr sz="1400"/>
          </a:p>
          <a:p>
            <a:pPr indent="0" lvl="0" marL="0" rtl="0">
              <a:spcBef>
                <a:spcPts val="1600"/>
              </a:spcBef>
              <a:spcAft>
                <a:spcPts val="1600"/>
              </a:spcAft>
              <a:buClr>
                <a:schemeClr val="dk1"/>
              </a:buClr>
              <a:buSzPts val="1100"/>
              <a:buFont typeface="Arial"/>
              <a:buNone/>
            </a:pPr>
            <a:r>
              <a:t/>
            </a:r>
            <a:endParaRPr sz="1400"/>
          </a:p>
        </p:txBody>
      </p:sp>
      <p:sp>
        <p:nvSpPr>
          <p:cNvPr id="173" name="Shape 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4" name="Shape 174"/>
          <p:cNvSpPr txBox="1"/>
          <p:nvPr/>
        </p:nvSpPr>
        <p:spPr>
          <a:xfrm>
            <a:off x="2700500" y="14964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180" name="Shape 180"/>
          <p:cNvSpPr txBox="1"/>
          <p:nvPr>
            <p:ph idx="1" type="body"/>
          </p:nvPr>
        </p:nvSpPr>
        <p:spPr>
          <a:xfrm>
            <a:off x="386950" y="865825"/>
            <a:ext cx="8571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t>Wilbanks EG, Facciotti MT (2010) Evaluation of algorithm performance in ChIP-seq peak detection. PLoS One. doi: 10.1371/journal.pone.0011471</a:t>
            </a:r>
            <a:endParaRPr sz="1400"/>
          </a:p>
          <a:p>
            <a:pPr indent="0" lvl="0" marL="0" rtl="0">
              <a:spcBef>
                <a:spcPts val="1600"/>
              </a:spcBef>
              <a:spcAft>
                <a:spcPts val="1600"/>
              </a:spcAft>
              <a:buClr>
                <a:schemeClr val="dk1"/>
              </a:buClr>
              <a:buSzPts val="1100"/>
              <a:buFont typeface="Arial"/>
              <a:buNone/>
            </a:pPr>
            <a:r>
              <a:rPr lang="en" sz="1400"/>
              <a:t>Zhang Y, Liu T, Meyer CA, Eeckhoute J, Johnson DS, Bernstein BE, Nussbaum C, Myers RM, Brown M, Li W, et al (2008) Model-based analysis of ChIP-Seq (MACS). Genome Biol. doi: 10.1186/gb-2008-9-9-r137</a:t>
            </a:r>
            <a:endParaRPr sz="1400"/>
          </a:p>
        </p:txBody>
      </p:sp>
      <p:sp>
        <p:nvSpPr>
          <p:cNvPr id="181" name="Shape 1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2" name="Shape 182"/>
          <p:cNvSpPr txBox="1"/>
          <p:nvPr/>
        </p:nvSpPr>
        <p:spPr>
          <a:xfrm>
            <a:off x="2700500" y="14964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4" name="Shape 64"/>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t>ChIP-Seq Technology</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 Experimental Design</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Software</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	General</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	R/Bioconductor</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Tutorial</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65" name="Shape 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ChIP-Seq Technology</a:t>
            </a:r>
            <a:endParaRPr sz="2600"/>
          </a:p>
        </p:txBody>
      </p:sp>
      <p:sp>
        <p:nvSpPr>
          <p:cNvPr id="71" name="Shape 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chipseq.jpg" id="72" name="Shape 72"/>
          <p:cNvPicPr preferRelativeResize="0"/>
          <p:nvPr/>
        </p:nvPicPr>
        <p:blipFill>
          <a:blip r:embed="rId3">
            <a:alphaModFix/>
          </a:blip>
          <a:stretch>
            <a:fillRect/>
          </a:stretch>
        </p:blipFill>
        <p:spPr>
          <a:xfrm>
            <a:off x="448625" y="1612462"/>
            <a:ext cx="4503275" cy="665375"/>
          </a:xfrm>
          <a:prstGeom prst="rect">
            <a:avLst/>
          </a:prstGeom>
          <a:noFill/>
          <a:ln>
            <a:noFill/>
          </a:ln>
        </p:spPr>
      </p:pic>
      <p:pic>
        <p:nvPicPr>
          <p:cNvPr descr="chipseq.png" id="73" name="Shape 73"/>
          <p:cNvPicPr preferRelativeResize="0"/>
          <p:nvPr/>
        </p:nvPicPr>
        <p:blipFill>
          <a:blip r:embed="rId4">
            <a:alphaModFix/>
          </a:blip>
          <a:stretch>
            <a:fillRect/>
          </a:stretch>
        </p:blipFill>
        <p:spPr>
          <a:xfrm>
            <a:off x="5986450" y="1629225"/>
            <a:ext cx="2323925" cy="3209475"/>
          </a:xfrm>
          <a:prstGeom prst="rect">
            <a:avLst/>
          </a:prstGeom>
          <a:noFill/>
          <a:ln>
            <a:noFill/>
          </a:ln>
        </p:spPr>
      </p:pic>
      <p:pic>
        <p:nvPicPr>
          <p:cNvPr descr="image_preview.jpg" id="74" name="Shape 74"/>
          <p:cNvPicPr preferRelativeResize="0"/>
          <p:nvPr/>
        </p:nvPicPr>
        <p:blipFill>
          <a:blip r:embed="rId5">
            <a:alphaModFix/>
          </a:blip>
          <a:stretch>
            <a:fillRect/>
          </a:stretch>
        </p:blipFill>
        <p:spPr>
          <a:xfrm>
            <a:off x="1257875" y="2796375"/>
            <a:ext cx="1869975" cy="2046375"/>
          </a:xfrm>
          <a:prstGeom prst="rect">
            <a:avLst/>
          </a:prstGeom>
          <a:noFill/>
          <a:ln>
            <a:noFill/>
          </a:ln>
        </p:spPr>
      </p:pic>
      <p:sp>
        <p:nvSpPr>
          <p:cNvPr id="75" name="Shape 75"/>
          <p:cNvSpPr txBox="1"/>
          <p:nvPr/>
        </p:nvSpPr>
        <p:spPr>
          <a:xfrm>
            <a:off x="311700" y="756500"/>
            <a:ext cx="8246400" cy="3936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solidFill>
                  <a:schemeClr val="dk2"/>
                </a:solidFill>
              </a:rPr>
              <a:t>Definition: NGS-based profiling of protein-DNA interactions by chromatin immunoprecipitation (ChIP). </a:t>
            </a:r>
            <a:endParaRPr>
              <a:solidFill>
                <a:schemeClr val="dk2"/>
              </a:solidFill>
            </a:endParaRPr>
          </a:p>
        </p:txBody>
      </p:sp>
      <p:sp>
        <p:nvSpPr>
          <p:cNvPr id="76" name="Shape 76"/>
          <p:cNvSpPr txBox="1"/>
          <p:nvPr/>
        </p:nvSpPr>
        <p:spPr>
          <a:xfrm>
            <a:off x="311700" y="1289900"/>
            <a:ext cx="33849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2A528F"/>
                </a:solidFill>
              </a:rPr>
              <a:t>1. ChIP experiment (pull down)</a:t>
            </a:r>
            <a:r>
              <a:rPr lang="en">
                <a:solidFill>
                  <a:schemeClr val="dk2"/>
                </a:solidFill>
              </a:rPr>
              <a:t> </a:t>
            </a:r>
            <a:endParaRPr>
              <a:solidFill>
                <a:schemeClr val="dk2"/>
              </a:solidFill>
            </a:endParaRPr>
          </a:p>
        </p:txBody>
      </p:sp>
      <p:sp>
        <p:nvSpPr>
          <p:cNvPr id="77" name="Shape 77"/>
          <p:cNvSpPr txBox="1"/>
          <p:nvPr/>
        </p:nvSpPr>
        <p:spPr>
          <a:xfrm>
            <a:off x="1378500" y="2509100"/>
            <a:ext cx="33849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2A528F"/>
                </a:solidFill>
              </a:rPr>
              <a:t>2. NGS sequencing </a:t>
            </a:r>
            <a:endParaRPr>
              <a:solidFill>
                <a:srgbClr val="2A528F"/>
              </a:solidFill>
            </a:endParaRPr>
          </a:p>
        </p:txBody>
      </p:sp>
      <p:cxnSp>
        <p:nvCxnSpPr>
          <p:cNvPr id="78" name="Shape 78"/>
          <p:cNvCxnSpPr>
            <a:endCxn id="77" idx="2"/>
          </p:cNvCxnSpPr>
          <p:nvPr/>
        </p:nvCxnSpPr>
        <p:spPr>
          <a:xfrm flipH="1">
            <a:off x="3070950" y="2323100"/>
            <a:ext cx="1264500" cy="579600"/>
          </a:xfrm>
          <a:prstGeom prst="straightConnector1">
            <a:avLst/>
          </a:prstGeom>
          <a:noFill/>
          <a:ln cap="flat" cmpd="sng" w="19050">
            <a:solidFill>
              <a:schemeClr val="dk2"/>
            </a:solidFill>
            <a:prstDash val="solid"/>
            <a:round/>
            <a:headEnd len="med" w="med" type="none"/>
            <a:tailEnd len="med" w="med" type="stealth"/>
          </a:ln>
        </p:spPr>
      </p:cxnSp>
      <p:sp>
        <p:nvSpPr>
          <p:cNvPr id="79" name="Shape 79"/>
          <p:cNvSpPr txBox="1"/>
          <p:nvPr/>
        </p:nvSpPr>
        <p:spPr>
          <a:xfrm>
            <a:off x="4121700" y="2547200"/>
            <a:ext cx="33849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2A528F"/>
                </a:solidFill>
              </a:rPr>
              <a:t>3. Alignment </a:t>
            </a:r>
            <a:endParaRPr>
              <a:solidFill>
                <a:srgbClr val="2A528F"/>
              </a:solidFill>
            </a:endParaRPr>
          </a:p>
        </p:txBody>
      </p:sp>
      <p:sp>
        <p:nvSpPr>
          <p:cNvPr id="80" name="Shape 80"/>
          <p:cNvSpPr txBox="1"/>
          <p:nvPr/>
        </p:nvSpPr>
        <p:spPr>
          <a:xfrm>
            <a:off x="4121700" y="3804500"/>
            <a:ext cx="33849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2A528F"/>
                </a:solidFill>
              </a:rPr>
              <a:t>4. Peak Calling </a:t>
            </a:r>
            <a:endParaRPr>
              <a:solidFill>
                <a:srgbClr val="2A528F"/>
              </a:solidFill>
            </a:endParaRPr>
          </a:p>
        </p:txBody>
      </p:sp>
      <p:cxnSp>
        <p:nvCxnSpPr>
          <p:cNvPr id="81" name="Shape 81"/>
          <p:cNvCxnSpPr/>
          <p:nvPr/>
        </p:nvCxnSpPr>
        <p:spPr>
          <a:xfrm flipH="1" rot="10800000">
            <a:off x="3780150" y="2954550"/>
            <a:ext cx="1980900" cy="8700"/>
          </a:xfrm>
          <a:prstGeom prst="straightConnector1">
            <a:avLst/>
          </a:prstGeom>
          <a:noFill/>
          <a:ln cap="flat" cmpd="sng" w="19050">
            <a:solidFill>
              <a:schemeClr val="dk2"/>
            </a:solidFill>
            <a:prstDash val="solid"/>
            <a:round/>
            <a:headEnd len="med" w="med" type="none"/>
            <a:tailEnd len="med" w="med" type="stealth"/>
          </a:ln>
        </p:spPr>
      </p:cxnSp>
      <p:cxnSp>
        <p:nvCxnSpPr>
          <p:cNvPr id="82" name="Shape 82"/>
          <p:cNvCxnSpPr/>
          <p:nvPr/>
        </p:nvCxnSpPr>
        <p:spPr>
          <a:xfrm flipH="1">
            <a:off x="4899750" y="3237500"/>
            <a:ext cx="1264500" cy="579600"/>
          </a:xfrm>
          <a:prstGeom prst="straightConnector1">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ChIP-Seq Workflow</a:t>
            </a:r>
            <a:endParaRPr sz="2600"/>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9" name="Shape 89"/>
          <p:cNvSpPr txBox="1"/>
          <p:nvPr>
            <p:ph idx="1" type="body"/>
          </p:nvPr>
        </p:nvSpPr>
        <p:spPr>
          <a:xfrm>
            <a:off x="567050" y="1097975"/>
            <a:ext cx="87678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2A528F"/>
              </a:buClr>
              <a:buSzPts val="1600"/>
              <a:buAutoNum type="alphaUcPeriod"/>
            </a:pPr>
            <a:r>
              <a:rPr lang="en" sz="1600"/>
              <a:t>Align reads to reference genome</a:t>
            </a:r>
            <a:endParaRPr sz="1600"/>
          </a:p>
          <a:p>
            <a:pPr indent="-330200" lvl="0" marL="457200" rtl="0">
              <a:spcBef>
                <a:spcPts val="1000"/>
              </a:spcBef>
              <a:spcAft>
                <a:spcPts val="0"/>
              </a:spcAft>
              <a:buClr>
                <a:srgbClr val="2A528F"/>
              </a:buClr>
              <a:buSzPts val="1600"/>
              <a:buAutoNum type="alphaUcPeriod"/>
            </a:pPr>
            <a:r>
              <a:rPr lang="en" sz="1600"/>
              <a:t>Peak calling</a:t>
            </a:r>
            <a:endParaRPr sz="1600"/>
          </a:p>
          <a:p>
            <a:pPr indent="-330200" lvl="0" marL="457200" rtl="0">
              <a:spcBef>
                <a:spcPts val="1000"/>
              </a:spcBef>
              <a:spcAft>
                <a:spcPts val="0"/>
              </a:spcAft>
              <a:buClr>
                <a:srgbClr val="2A528F"/>
              </a:buClr>
              <a:buSzPts val="1600"/>
              <a:buAutoNum type="alphaUcPeriod"/>
            </a:pPr>
            <a:r>
              <a:rPr lang="en" sz="1600"/>
              <a:t>Differential binding analysis</a:t>
            </a:r>
            <a:endParaRPr sz="1600"/>
          </a:p>
          <a:p>
            <a:pPr indent="-330200" lvl="0" marL="457200" rtl="0">
              <a:spcBef>
                <a:spcPts val="1000"/>
              </a:spcBef>
              <a:spcAft>
                <a:spcPts val="0"/>
              </a:spcAft>
              <a:buClr>
                <a:srgbClr val="2A528F"/>
              </a:buClr>
              <a:buSzPts val="1600"/>
              <a:buAutoNum type="alphaUcPeriod"/>
            </a:pPr>
            <a:r>
              <a:rPr lang="en" sz="1600"/>
              <a:t>Filter peaks</a:t>
            </a:r>
            <a:endParaRPr sz="1600"/>
          </a:p>
          <a:p>
            <a:pPr indent="-330200" lvl="0" marL="457200" rtl="0">
              <a:spcBef>
                <a:spcPts val="1000"/>
              </a:spcBef>
              <a:spcAft>
                <a:spcPts val="0"/>
              </a:spcAft>
              <a:buClr>
                <a:srgbClr val="2A528F"/>
              </a:buClr>
              <a:buSzPts val="1600"/>
              <a:buAutoNum type="alphaUcPeriod"/>
            </a:pPr>
            <a:r>
              <a:rPr lang="en" sz="1600"/>
              <a:t>Annotate peaks</a:t>
            </a:r>
            <a:endParaRPr sz="1600"/>
          </a:p>
          <a:p>
            <a:pPr indent="-330200" lvl="0" marL="457200" rtl="0">
              <a:spcBef>
                <a:spcPts val="1000"/>
              </a:spcBef>
              <a:spcAft>
                <a:spcPts val="0"/>
              </a:spcAft>
              <a:buClr>
                <a:srgbClr val="2A528F"/>
              </a:buClr>
              <a:buSzPts val="1600"/>
              <a:buAutoNum type="alphaUcPeriod"/>
            </a:pPr>
            <a:r>
              <a:rPr lang="en" sz="1600"/>
              <a:t>Gene set enrichment analysis</a:t>
            </a:r>
            <a:endParaRPr sz="1600"/>
          </a:p>
          <a:p>
            <a:pPr indent="-330200" lvl="0" marL="457200" rtl="0">
              <a:spcBef>
                <a:spcPts val="1000"/>
              </a:spcBef>
              <a:spcAft>
                <a:spcPts val="0"/>
              </a:spcAft>
              <a:buClr>
                <a:srgbClr val="2A528F"/>
              </a:buClr>
              <a:buSzPts val="1600"/>
              <a:buAutoNum type="alphaUcPeriod"/>
            </a:pPr>
            <a:r>
              <a:rPr lang="en" sz="1600"/>
              <a:t>Motif prediction to identify putative TF binding sites</a:t>
            </a:r>
            <a:endParaRPr sz="1600"/>
          </a:p>
          <a:p>
            <a:pPr indent="0" lvl="0" marL="457200" rtl="0">
              <a:spcBef>
                <a:spcPts val="1000"/>
              </a:spcBef>
              <a:spcAft>
                <a:spcPts val="0"/>
              </a:spcAft>
              <a:buClr>
                <a:schemeClr val="dk1"/>
              </a:buClr>
              <a:buSzPts val="1100"/>
              <a:buFont typeface="Arial"/>
              <a:buNone/>
            </a:pPr>
            <a:r>
              <a:t/>
            </a:r>
            <a:endParaRPr sz="1600"/>
          </a:p>
          <a:p>
            <a:pPr indent="0" lvl="0" marL="457200" rtl="0">
              <a:spcBef>
                <a:spcPts val="0"/>
              </a:spcBef>
              <a:spcAft>
                <a:spcPts val="0"/>
              </a:spcAft>
              <a:buClr>
                <a:schemeClr val="dk1"/>
              </a:buClr>
              <a:buSzPts val="1100"/>
              <a:buFont typeface="Arial"/>
              <a:buNone/>
            </a:pPr>
            <a:r>
              <a:rPr lang="en" sz="1600"/>
              <a:t>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95" name="Shape 95"/>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E9E9E"/>
                </a:solidFill>
              </a:rPr>
              <a:t>ChIP-Seq Technology</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 </a:t>
            </a:r>
            <a:r>
              <a:rPr lang="en" sz="1600"/>
              <a:t>Experimental Design</a:t>
            </a:r>
            <a:endParaRPr sz="1600"/>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Software</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	General</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	R/Bioconductor</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Tutorial</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96" name="Shape 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Experimental Design</a:t>
            </a:r>
            <a:endParaRPr sz="2600"/>
          </a:p>
        </p:txBody>
      </p:sp>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3" name="Shape 103"/>
          <p:cNvSpPr txBox="1"/>
          <p:nvPr>
            <p:ph idx="1" type="body"/>
          </p:nvPr>
        </p:nvSpPr>
        <p:spPr>
          <a:xfrm>
            <a:off x="338450" y="945575"/>
            <a:ext cx="8799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2A528F"/>
                </a:solidFill>
              </a:rPr>
              <a:t>Target DNA binding protein </a:t>
            </a:r>
            <a:r>
              <a:rPr lang="en" sz="1600"/>
              <a:t>  </a:t>
            </a:r>
            <a:endParaRPr sz="1600"/>
          </a:p>
          <a:p>
            <a:pPr indent="-330200" lvl="0" marL="457200" rtl="0">
              <a:spcBef>
                <a:spcPts val="0"/>
              </a:spcBef>
              <a:spcAft>
                <a:spcPts val="0"/>
              </a:spcAft>
              <a:buSzPts val="1600"/>
              <a:buChar char="○"/>
            </a:pPr>
            <a:r>
              <a:rPr lang="en" sz="1600"/>
              <a:t>Can be any DNA binding protein: </a:t>
            </a:r>
            <a:endParaRPr sz="1600"/>
          </a:p>
          <a:p>
            <a:pPr indent="-330200" lvl="1" marL="914400" rtl="0">
              <a:lnSpc>
                <a:spcPct val="100000"/>
              </a:lnSpc>
              <a:spcBef>
                <a:spcPts val="0"/>
              </a:spcBef>
              <a:spcAft>
                <a:spcPts val="0"/>
              </a:spcAft>
              <a:buSzPts val="1600"/>
              <a:buChar char="○"/>
            </a:pPr>
            <a:r>
              <a:rPr lang="en" sz="1600"/>
              <a:t>Transcription factors</a:t>
            </a:r>
            <a:endParaRPr sz="1600"/>
          </a:p>
          <a:p>
            <a:pPr indent="-330200" lvl="1" marL="914400" rtl="0">
              <a:lnSpc>
                <a:spcPct val="100000"/>
              </a:lnSpc>
              <a:spcBef>
                <a:spcPts val="0"/>
              </a:spcBef>
              <a:spcAft>
                <a:spcPts val="0"/>
              </a:spcAft>
              <a:buSzPts val="1600"/>
              <a:buChar char="○"/>
            </a:pPr>
            <a:r>
              <a:rPr lang="en" sz="1600"/>
              <a:t>Histones</a:t>
            </a:r>
            <a:endParaRPr sz="1600"/>
          </a:p>
          <a:p>
            <a:pPr indent="-330200" lvl="1" marL="914400" rtl="0">
              <a:lnSpc>
                <a:spcPct val="100000"/>
              </a:lnSpc>
              <a:spcBef>
                <a:spcPts val="0"/>
              </a:spcBef>
              <a:spcAft>
                <a:spcPts val="0"/>
              </a:spcAft>
              <a:buSzPts val="1600"/>
              <a:buChar char="○"/>
            </a:pPr>
            <a:r>
              <a:rPr lang="en" sz="1600"/>
              <a:t>DNA modification enzymes</a:t>
            </a:r>
            <a:endParaRPr sz="1600"/>
          </a:p>
          <a:p>
            <a:pPr indent="-330200" lvl="1" marL="914400" rtl="0">
              <a:lnSpc>
                <a:spcPct val="100000"/>
              </a:lnSpc>
              <a:spcBef>
                <a:spcPts val="0"/>
              </a:spcBef>
              <a:spcAft>
                <a:spcPts val="0"/>
              </a:spcAft>
              <a:buSzPts val="1600"/>
              <a:buChar char="○"/>
            </a:pPr>
            <a:r>
              <a:rPr lang="en" sz="1600"/>
              <a:t>Many alternatives</a:t>
            </a:r>
            <a:endParaRPr sz="1600">
              <a:solidFill>
                <a:srgbClr val="2A528F"/>
              </a:solidFill>
            </a:endParaRPr>
          </a:p>
          <a:p>
            <a:pPr indent="0" lvl="0" marL="0" rtl="0">
              <a:spcBef>
                <a:spcPts val="1000"/>
              </a:spcBef>
              <a:spcAft>
                <a:spcPts val="0"/>
              </a:spcAft>
              <a:buNone/>
            </a:pPr>
            <a:r>
              <a:rPr lang="en" sz="1600">
                <a:solidFill>
                  <a:srgbClr val="2A528F"/>
                </a:solidFill>
              </a:rPr>
              <a:t>Control sample </a:t>
            </a:r>
            <a:r>
              <a:rPr lang="en" sz="1600"/>
              <a:t>(reference or input sample) </a:t>
            </a:r>
            <a:endParaRPr sz="1600"/>
          </a:p>
          <a:p>
            <a:pPr indent="-330200" lvl="0" marL="457200" rtl="0">
              <a:spcBef>
                <a:spcPts val="0"/>
              </a:spcBef>
              <a:spcAft>
                <a:spcPts val="0"/>
              </a:spcAft>
              <a:buSzPts val="1600"/>
              <a:buChar char="○"/>
            </a:pPr>
            <a:r>
              <a:rPr lang="en" sz="1600"/>
              <a:t>Serves as background reference during peak calling step</a:t>
            </a:r>
            <a:endParaRPr sz="1600"/>
          </a:p>
          <a:p>
            <a:pPr indent="-330200" lvl="0" marL="457200" rtl="0">
              <a:spcBef>
                <a:spcPts val="0"/>
              </a:spcBef>
              <a:spcAft>
                <a:spcPts val="0"/>
              </a:spcAft>
              <a:buSzPts val="1600"/>
              <a:buChar char="○"/>
            </a:pPr>
            <a:r>
              <a:rPr lang="en" sz="1600"/>
              <a:t>Optional for some peak callers, but usually improves sensitivity</a:t>
            </a:r>
            <a:endParaRPr sz="1600"/>
          </a:p>
          <a:p>
            <a:pPr indent="-330200" lvl="0" marL="457200" rtl="0">
              <a:spcBef>
                <a:spcPts val="0"/>
              </a:spcBef>
              <a:spcAft>
                <a:spcPts val="0"/>
              </a:spcAft>
              <a:buSzPts val="1600"/>
              <a:buChar char="○"/>
            </a:pPr>
            <a:r>
              <a:rPr lang="en" sz="1600"/>
              <a:t>Often called input sample that has been cross-linked and sonicated but not immunoprecipitated. Alternatively, one can use here immunoprecipitations of other or unspecific DNA binding proteins</a:t>
            </a:r>
            <a:endParaRPr sz="1600"/>
          </a:p>
          <a:p>
            <a:pPr indent="0" lvl="0" marL="0" rtl="0">
              <a:spcBef>
                <a:spcPts val="100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Experimental Design</a:t>
            </a:r>
            <a:endParaRPr sz="2600"/>
          </a:p>
        </p:txBody>
      </p:sp>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10" name="Shape 110"/>
          <p:cNvSpPr txBox="1"/>
          <p:nvPr>
            <p:ph idx="1" type="body"/>
          </p:nvPr>
        </p:nvSpPr>
        <p:spPr>
          <a:xfrm>
            <a:off x="338450" y="640775"/>
            <a:ext cx="83934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2A528F"/>
                </a:solidFill>
              </a:rPr>
              <a:t>Replicates</a:t>
            </a:r>
            <a:r>
              <a:rPr lang="en" sz="1600"/>
              <a:t> </a:t>
            </a:r>
            <a:endParaRPr sz="1600"/>
          </a:p>
          <a:p>
            <a:pPr indent="-330200" lvl="0" marL="457200" rtl="0">
              <a:spcBef>
                <a:spcPts val="0"/>
              </a:spcBef>
              <a:spcAft>
                <a:spcPts val="0"/>
              </a:spcAft>
              <a:buSzPts val="1600"/>
              <a:buChar char="○"/>
            </a:pPr>
            <a:r>
              <a:rPr lang="en" sz="1600"/>
              <a:t>Biological replicates are most important</a:t>
            </a:r>
            <a:endParaRPr sz="1600"/>
          </a:p>
          <a:p>
            <a:pPr indent="-330200" lvl="0" marL="457200" rtl="0">
              <a:spcBef>
                <a:spcPts val="0"/>
              </a:spcBef>
              <a:spcAft>
                <a:spcPts val="0"/>
              </a:spcAft>
              <a:buSzPts val="1600"/>
              <a:buChar char="○"/>
            </a:pPr>
            <a:r>
              <a:rPr lang="en" sz="1600"/>
              <a:t>Technical replicates can be useful for calibrating/optimizing larger ChIP-Seq studies   </a:t>
            </a:r>
            <a:endParaRPr sz="1600"/>
          </a:p>
          <a:p>
            <a:pPr indent="0" lvl="0" marL="0" rtl="0">
              <a:spcBef>
                <a:spcPts val="1000"/>
              </a:spcBef>
              <a:spcAft>
                <a:spcPts val="0"/>
              </a:spcAft>
              <a:buNone/>
            </a:pPr>
            <a:r>
              <a:rPr lang="en" sz="1600">
                <a:solidFill>
                  <a:srgbClr val="2A528F"/>
                </a:solidFill>
              </a:rPr>
              <a:t>Sources of noise</a:t>
            </a:r>
            <a:endParaRPr sz="1600">
              <a:solidFill>
                <a:srgbClr val="2A528F"/>
              </a:solidFill>
            </a:endParaRPr>
          </a:p>
          <a:p>
            <a:pPr indent="-330200" lvl="0" marL="457200" rtl="0">
              <a:spcBef>
                <a:spcPts val="0"/>
              </a:spcBef>
              <a:spcAft>
                <a:spcPts val="0"/>
              </a:spcAft>
              <a:buSzPts val="1600"/>
              <a:buChar char="○"/>
            </a:pPr>
            <a:r>
              <a:rPr lang="en" sz="1600"/>
              <a:t>Poor selectivity of the antibody used for the immunoprecipitation (pull down) step is one of the main sources of noise. This step needs to be optimized to obtain biologically meaningful results.</a:t>
            </a:r>
            <a:endParaRPr sz="1600"/>
          </a:p>
          <a:p>
            <a:pPr indent="-330200" lvl="0" marL="457200" rtl="0">
              <a:spcBef>
                <a:spcPts val="0"/>
              </a:spcBef>
              <a:spcAft>
                <a:spcPts val="0"/>
              </a:spcAft>
              <a:buSzPts val="1600"/>
              <a:buChar char="○"/>
            </a:pPr>
            <a:r>
              <a:rPr lang="en" sz="1600"/>
              <a:t>Insufficient read depth can be a problem especially for less selective DNA binding proteins</a:t>
            </a:r>
            <a:endParaRPr sz="1600"/>
          </a:p>
          <a:p>
            <a:pPr indent="-330200" lvl="0" marL="457200" rtl="0">
              <a:spcBef>
                <a:spcPts val="0"/>
              </a:spcBef>
              <a:spcAft>
                <a:spcPts val="0"/>
              </a:spcAft>
              <a:buSzPts val="1600"/>
              <a:buChar char="○"/>
            </a:pPr>
            <a:r>
              <a:rPr lang="en" sz="1600"/>
              <a:t>Variable peak width can be challenging for peak caller</a:t>
            </a:r>
            <a:endParaRPr sz="1600"/>
          </a:p>
          <a:p>
            <a:pPr indent="0" lvl="0" marL="0" rtl="0">
              <a:spcBef>
                <a:spcPts val="1000"/>
              </a:spcBef>
              <a:spcAft>
                <a:spcPts val="0"/>
              </a:spcAft>
              <a:buNone/>
            </a:pPr>
            <a:r>
              <a:rPr lang="en" sz="1600">
                <a:solidFill>
                  <a:srgbClr val="2A528F"/>
                </a:solidFill>
              </a:rPr>
              <a:t>Reference Experiments </a:t>
            </a:r>
            <a:r>
              <a:rPr lang="en" sz="1600"/>
              <a:t> </a:t>
            </a:r>
            <a:endParaRPr sz="1600"/>
          </a:p>
          <a:p>
            <a:pPr indent="-330200" lvl="0" marL="457200" rtl="0">
              <a:spcBef>
                <a:spcPts val="0"/>
              </a:spcBef>
              <a:spcAft>
                <a:spcPts val="0"/>
              </a:spcAft>
              <a:buSzPts val="1600"/>
              <a:buChar char="○"/>
            </a:pPr>
            <a:r>
              <a:rPr lang="en" sz="1600"/>
              <a:t>To identify </a:t>
            </a:r>
            <a:r>
              <a:rPr i="1" lang="en" sz="1600"/>
              <a:t>unique</a:t>
            </a:r>
            <a:r>
              <a:rPr lang="en" sz="1600"/>
              <a:t> binding sites, compare the binding sites (peaks) of your DNA binding protein with published ones, </a:t>
            </a:r>
            <a:r>
              <a:rPr i="1" lang="en" sz="1600"/>
              <a:t>e.g.</a:t>
            </a:r>
            <a:r>
              <a:rPr lang="en" sz="1600"/>
              <a:t> in ENCODE database.  </a:t>
            </a:r>
            <a:endParaRPr sz="1600"/>
          </a:p>
          <a:p>
            <a:pPr indent="0" lvl="0" marL="0" rtl="0">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16" name="Shape 116"/>
          <p:cNvSpPr txBox="1"/>
          <p:nvPr>
            <p:ph idx="1" type="body"/>
          </p:nvPr>
        </p:nvSpPr>
        <p:spPr>
          <a:xfrm>
            <a:off x="780050" y="11741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9E9E9E"/>
                </a:solidFill>
              </a:rPr>
              <a:t>ChIP-Seq Technology</a:t>
            </a:r>
            <a:endParaRPr sz="1600">
              <a:solidFill>
                <a:srgbClr val="9E9E9E"/>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Experimental Design</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Software</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	</a:t>
            </a:r>
            <a:r>
              <a:rPr lang="en" sz="1600"/>
              <a:t>General</a:t>
            </a:r>
            <a:endParaRPr sz="1600"/>
          </a:p>
          <a:p>
            <a:pPr indent="0" lvl="0" marL="0" rtl="0">
              <a:spcBef>
                <a:spcPts val="0"/>
              </a:spcBef>
              <a:spcAft>
                <a:spcPts val="0"/>
              </a:spcAft>
              <a:buClr>
                <a:schemeClr val="dk1"/>
              </a:buClr>
              <a:buSzPts val="1100"/>
              <a:buFont typeface="Arial"/>
              <a:buNone/>
            </a:pPr>
            <a:r>
              <a:rPr lang="en" sz="1600">
                <a:solidFill>
                  <a:srgbClr val="999999"/>
                </a:solidFill>
              </a:rPr>
              <a:t>	R/Bioconductor</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Clr>
                <a:schemeClr val="dk1"/>
              </a:buClr>
              <a:buSzPts val="1100"/>
              <a:buFont typeface="Arial"/>
              <a:buNone/>
            </a:pPr>
            <a:r>
              <a:rPr lang="en" sz="1600">
                <a:solidFill>
                  <a:srgbClr val="999999"/>
                </a:solidFill>
              </a:rPr>
              <a:t>Tutorial</a:t>
            </a:r>
            <a:endParaRPr sz="1600">
              <a:solidFill>
                <a:srgbClr val="999999"/>
              </a:solidFill>
            </a:endParaRPr>
          </a:p>
          <a:p>
            <a:pPr indent="0" lvl="0" marL="0" rtl="0">
              <a:spcBef>
                <a:spcPts val="0"/>
              </a:spcBef>
              <a:spcAft>
                <a:spcPts val="0"/>
              </a:spcAft>
              <a:buClr>
                <a:schemeClr val="dk1"/>
              </a:buClr>
              <a:buSzPts val="1100"/>
              <a:buFont typeface="Arial"/>
              <a:buNone/>
            </a:pPr>
            <a:r>
              <a:t/>
            </a:r>
            <a:endParaRPr sz="1600">
              <a:solidFill>
                <a:srgbClr val="999999"/>
              </a:solidFill>
            </a:endParaRPr>
          </a:p>
          <a:p>
            <a:pPr indent="0" lvl="0" marL="0" rtl="0">
              <a:spcBef>
                <a:spcPts val="0"/>
              </a:spcBef>
              <a:spcAft>
                <a:spcPts val="0"/>
              </a:spcAft>
              <a:buNone/>
            </a:pPr>
            <a:r>
              <a:rPr lang="en" sz="1600">
                <a:solidFill>
                  <a:srgbClr val="999999"/>
                </a:solidFill>
              </a:rPr>
              <a:t>References</a:t>
            </a:r>
            <a:endParaRPr sz="1600">
              <a:solidFill>
                <a:srgbClr val="999999"/>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Peak Callers (Command-line Tools)</a:t>
            </a:r>
            <a:endParaRPr sz="2600"/>
          </a:p>
        </p:txBody>
      </p:sp>
      <p:sp>
        <p:nvSpPr>
          <p:cNvPr id="123" name="Shape 1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4" name="Shape 124"/>
          <p:cNvSpPr txBox="1"/>
          <p:nvPr>
            <p:ph idx="1" type="body"/>
          </p:nvPr>
        </p:nvSpPr>
        <p:spPr>
          <a:xfrm>
            <a:off x="338450" y="716975"/>
            <a:ext cx="87678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2A528F"/>
              </a:buClr>
              <a:buSzPts val="1600"/>
              <a:buChar char="○"/>
            </a:pPr>
            <a:r>
              <a:rPr lang="en" sz="1600">
                <a:solidFill>
                  <a:srgbClr val="2A528F"/>
                </a:solidFill>
              </a:rPr>
              <a:t>CisGenome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ERANGE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FindPeaks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F-Seq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GLITR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MACS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PeakSeq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QuEST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SICER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SiSSRs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spp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USeq </a:t>
            </a:r>
            <a:endParaRPr sz="1600">
              <a:solidFill>
                <a:srgbClr val="2A528F"/>
              </a:solidFill>
            </a:endParaRPr>
          </a:p>
          <a:p>
            <a:pPr indent="-330200" lvl="0" marL="457200" rtl="0">
              <a:spcBef>
                <a:spcPts val="0"/>
              </a:spcBef>
              <a:spcAft>
                <a:spcPts val="0"/>
              </a:spcAft>
              <a:buClr>
                <a:srgbClr val="2A528F"/>
              </a:buClr>
              <a:buSzPts val="1600"/>
              <a:buChar char="○"/>
            </a:pPr>
            <a:r>
              <a:rPr lang="en" sz="1600">
                <a:solidFill>
                  <a:srgbClr val="2A528F"/>
                </a:solidFill>
              </a:rPr>
              <a:t>... </a:t>
            </a:r>
            <a:endParaRPr sz="1600">
              <a:solidFill>
                <a:srgbClr val="2A528F"/>
              </a:solidFill>
            </a:endParaRPr>
          </a:p>
          <a:p>
            <a:pPr indent="0" lvl="0" marL="0" rtl="0">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