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yncopat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yncopat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yncopat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htslib.org/doc/vcf.html" TargetMode="External"/><Relationship Id="rId4" Type="http://schemas.openxmlformats.org/officeDocument/2006/relationships/hyperlink" Target="http://www.1000genomes.org/wiki/Analysis/Variant%20Call%20Format/vcf-variant-call-format-version-4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irke.bioinformatics.ucr.edu/GEN242/mydoc_systemPipeVARseq_01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ncbi.nlm.nih.gov/pubmed/25583119" TargetMode="External"/><Relationship Id="rId4" Type="http://schemas.openxmlformats.org/officeDocument/2006/relationships/hyperlink" Target="http://www.ncbi.nlm.nih.gov/pubmed/25583119" TargetMode="External"/><Relationship Id="rId5" Type="http://schemas.openxmlformats.org/officeDocument/2006/relationships/hyperlink" Target="http://www.ncbi.nlm.nih.gov/pubmed/19561590" TargetMode="External"/><Relationship Id="rId6" Type="http://schemas.openxmlformats.org/officeDocument/2006/relationships/hyperlink" Target="http://www.ncbi.nlm.nih.gov/pubmed/19561590" TargetMode="External"/><Relationship Id="rId7" Type="http://schemas.openxmlformats.org/officeDocument/2006/relationships/hyperlink" Target="http://www.ncbi.nlm.nih.gov/pubmed/23315928" TargetMode="External"/><Relationship Id="rId8" Type="http://schemas.openxmlformats.org/officeDocument/2006/relationships/hyperlink" Target="http://www.ncbi.nlm.nih.gov/pubmed/2331592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ncbi.nlm.nih.gov/pubmed/23826350" TargetMode="External"/><Relationship Id="rId4" Type="http://schemas.openxmlformats.org/officeDocument/2006/relationships/hyperlink" Target="http://www.ncbi.nlm.nih.gov/pubmed/23826350" TargetMode="External"/><Relationship Id="rId9" Type="http://schemas.openxmlformats.org/officeDocument/2006/relationships/hyperlink" Target="http://www.ncbi.nlm.nih.gov/pubmed/20644199" TargetMode="External"/><Relationship Id="rId5" Type="http://schemas.openxmlformats.org/officeDocument/2006/relationships/hyperlink" Target="http://www.ncbi.nlm.nih.gov/pubmed/21478889" TargetMode="External"/><Relationship Id="rId6" Type="http://schemas.openxmlformats.org/officeDocument/2006/relationships/hyperlink" Target="http://www.ncbi.nlm.nih.gov/pubmed/21478889" TargetMode="External"/><Relationship Id="rId7" Type="http://schemas.openxmlformats.org/officeDocument/2006/relationships/hyperlink" Target="http://www.ncbi.nlm.nih.gov/pubmed/21903627" TargetMode="External"/><Relationship Id="rId8" Type="http://schemas.openxmlformats.org/officeDocument/2006/relationships/hyperlink" Target="http://www.ncbi.nlm.nih.gov/pubmed/2190362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2F5B9D"/>
                </a:solidFill>
              </a:rPr>
              <a:t>Analysis of VAR-Seq Data with R/Bioconductor</a:t>
            </a:r>
            <a:endParaRPr sz="3200"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76025" y="3696350"/>
            <a:ext cx="8328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Thomas Girke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May 10, 2018</a:t>
            </a:r>
            <a:endParaRPr sz="1800"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376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Data Analysis in Genome Biology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GEN242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80050" y="14027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</a:rPr>
              <a:t>Concept</a:t>
            </a:r>
            <a:r>
              <a:rPr lang="en" sz="1600"/>
              <a:t>	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E9E9E"/>
                </a:solidFill>
              </a:rPr>
              <a:t>Software</a:t>
            </a:r>
            <a:endParaRPr sz="1600">
              <a:solidFill>
                <a:srgbClr val="9E9E9E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Data Formats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Tutorial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Variant Call Format (VCF)</a:t>
            </a:r>
            <a:endParaRPr sz="2600"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86050" y="640775"/>
            <a:ext cx="883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600"/>
              <a:buChar char="○"/>
            </a:pPr>
            <a:r>
              <a:rPr lang="en" sz="1600"/>
              <a:t>The Variant Call Format (VCF) is a standard for storing variant data. BCF is the binary version of VCF.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600"/>
              <a:buChar char="○"/>
            </a:pPr>
            <a:r>
              <a:rPr lang="en" sz="1600"/>
              <a:t>VCF consists of 3 main components: (i) meta-information (ii) one header line and (iii) data component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600"/>
              <a:buChar char="○"/>
            </a:pPr>
            <a:r>
              <a:rPr lang="en" sz="1600"/>
              <a:t>The data component is a tab-delimited table containing the following columns:</a:t>
            </a:r>
            <a:endParaRPr sz="16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CROM:</a:t>
            </a:r>
            <a:r>
              <a:rPr lang="en" sz="1400"/>
              <a:t>		Chromosome name </a:t>
            </a:r>
            <a:endParaRPr sz="14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POS: </a:t>
            </a:r>
            <a:r>
              <a:rPr lang="en" sz="1400"/>
              <a:t>		1-based position. For an indel, this is the position preceding the indel. </a:t>
            </a:r>
            <a:endParaRPr sz="14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ID:	</a:t>
            </a:r>
            <a:r>
              <a:rPr lang="en" sz="1400"/>
              <a:t> 		Variant identifier. Usually the dbSNP rsID. </a:t>
            </a:r>
            <a:endParaRPr sz="14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REF:	</a:t>
            </a:r>
            <a:r>
              <a:rPr lang="en" sz="1400"/>
              <a:t>		Reference sequence at POS involved in the variant. Is single base for a SNP. </a:t>
            </a:r>
            <a:endParaRPr sz="14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ALT:	</a:t>
            </a:r>
            <a:r>
              <a:rPr lang="en" sz="1400"/>
              <a:t>		Comma delimited list of alternative sequence(s). </a:t>
            </a:r>
            <a:endParaRPr sz="14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QUAL:</a:t>
            </a:r>
            <a:r>
              <a:rPr lang="en" sz="1400"/>
              <a:t>		Phred-scaled probability of all samples being homozygous reference. </a:t>
            </a:r>
            <a:endParaRPr sz="14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FILTER:</a:t>
            </a:r>
            <a:r>
              <a:rPr lang="en" sz="1400"/>
              <a:t>		Semicolon delimited list of filters that the variant fails to pass. </a:t>
            </a:r>
            <a:endParaRPr sz="14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INFO:</a:t>
            </a:r>
            <a:r>
              <a:rPr lang="en" sz="1400"/>
              <a:t>		Semicolon delimited list of variant information. </a:t>
            </a:r>
            <a:endParaRPr sz="14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FORMAT:	</a:t>
            </a:r>
            <a:r>
              <a:rPr lang="en" sz="1400"/>
              <a:t>	Colon delimited list of the format of individual genotypes in the following fields. </a:t>
            </a:r>
            <a:endParaRPr sz="14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528F"/>
                </a:solidFill>
              </a:rPr>
              <a:t>Sample(s):</a:t>
            </a:r>
            <a:r>
              <a:rPr lang="en" sz="1400"/>
              <a:t>		Individual genotype information defined by FORMAT.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For details see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SAMtools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1000 Genomes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Online Tutorial</a:t>
            </a:r>
            <a:endParaRPr sz="2600"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596050" y="2016000"/>
            <a:ext cx="43923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Continue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2400"/>
              <a:t>!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6950" y="865825"/>
            <a:ext cx="8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975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Nielsen R, Paul JS, Albrechtsen A, Song YS (2011) Genotype and SNP calling from next-generation sequencing data. Nat Rev Genet 12: 443–451</a:t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Shihab HA, Rogers MF, Gough J, Mort M, Cooper DN, Day INM, Gaunt TR, Campbell C (2015) An integrative approach to predicting the functional effects of non-coding and coding sequence variation. Bioinformatics 31: 1536–1543 </a:t>
            </a:r>
            <a:r>
              <a:rPr lang="en" sz="1400">
                <a:highlight>
                  <a:srgbClr val="FFFFFF"/>
                </a:highlight>
                <a:uFill>
                  <a:noFill/>
                </a:uFill>
                <a:hlinkClick r:id="rId3"/>
              </a:rPr>
              <a:t>PubMed</a:t>
            </a:r>
            <a:endParaRPr sz="1400">
              <a:highlight>
                <a:srgbClr val="FFFFFF"/>
              </a:highlight>
              <a:uFill>
                <a:noFill/>
              </a:uFill>
              <a:hlinkClick r:id="rId4"/>
            </a:endParaRPr>
          </a:p>
          <a:p>
            <a:pPr indent="0" lvl="0" marL="0" rtl="0">
              <a:lnSpc>
                <a:spcPct val="13975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Kumar P, Henikoff S, Ng PC (2009) Predicting the effects of coding non-synonymous variants on protein function using the SIFT algorithm. Nat Protoc 4: 1073–1081 </a:t>
            </a:r>
            <a:r>
              <a:rPr lang="en" sz="1400">
                <a:highlight>
                  <a:srgbClr val="FFFFFF"/>
                </a:highlight>
                <a:uFill>
                  <a:noFill/>
                </a:uFill>
                <a:hlinkClick r:id="rId5"/>
              </a:rPr>
              <a:t>PubMed</a:t>
            </a:r>
            <a:endParaRPr sz="1400">
              <a:highlight>
                <a:srgbClr val="FFFFFF"/>
              </a:highlight>
              <a:uFill>
                <a:noFill/>
              </a:uFill>
              <a:hlinkClick r:id="rId6"/>
            </a:endParaRPr>
          </a:p>
          <a:p>
            <a:pPr indent="0" lvl="0" marL="0" rtl="0">
              <a:lnSpc>
                <a:spcPct val="13975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Adzhubei I, Jordan DM, Sunyaev SR (2013) Predicting functional effect of human missense mutations using PolyPhen-2. Curr Protoc Hum Genet Chapter 7: Unit7.20 </a:t>
            </a:r>
            <a:r>
              <a:rPr lang="en" sz="1400">
                <a:highlight>
                  <a:srgbClr val="FFFFFF"/>
                </a:highlight>
                <a:uFill>
                  <a:noFill/>
                </a:uFill>
                <a:hlinkClick r:id="rId7"/>
              </a:rPr>
              <a:t>PubMed</a:t>
            </a:r>
            <a:endParaRPr sz="1400">
              <a:highlight>
                <a:srgbClr val="FFFFFF"/>
              </a:highlight>
              <a:uFill>
                <a:noFill/>
              </a:uFill>
              <a:hlinkClick r:id="rId8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700500" y="1496425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6950" y="1018225"/>
            <a:ext cx="8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FFFFF"/>
                </a:highlight>
              </a:rPr>
              <a:t>Kumar RD, Chang L-W, Ellis MJ, Bose R (2013) Prioritizing Potentially Druggable Mutations with dGene: An Annotation Tool for Cancer Genome Sequencing Data. PLoS One 8: e67980 </a:t>
            </a:r>
            <a:r>
              <a:rPr lang="en" sz="1400">
                <a:highlight>
                  <a:srgbClr val="FFFFFF"/>
                </a:highlight>
                <a:uFill>
                  <a:noFill/>
                </a:uFill>
                <a:hlinkClick r:id="rId3"/>
              </a:rPr>
              <a:t>PubMed</a:t>
            </a:r>
            <a:endParaRPr sz="1400">
              <a:highlight>
                <a:srgbClr val="FFFFFF"/>
              </a:highlight>
              <a:uFill>
                <a:noFill/>
              </a:uFill>
              <a:hlinkClick r:id="rId4"/>
            </a:endParaRPr>
          </a:p>
          <a:p>
            <a:pPr indent="0" lvl="0" marL="0">
              <a:lnSpc>
                <a:spcPct val="13975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DePristo MA, Banks E, Poplin R, Garimella KV, Maguire JR, Hartl C, Philippakis AA, del Angel G, Rivas MA, Hanna M, et al (2011) A framework for variation discovery and genotyping using next-generation DNA sequencing data. Nat Genet 43: 491–498 </a:t>
            </a:r>
            <a:r>
              <a:rPr lang="en" sz="1400">
                <a:highlight>
                  <a:srgbClr val="FFFFFF"/>
                </a:highlight>
                <a:uFill>
                  <a:noFill/>
                </a:uFill>
                <a:hlinkClick r:id="rId5"/>
              </a:rPr>
              <a:t>PubMed</a:t>
            </a:r>
            <a:endParaRPr sz="1400">
              <a:highlight>
                <a:srgbClr val="FFFFFF"/>
              </a:highlight>
              <a:uFill>
                <a:noFill/>
              </a:uFill>
              <a:hlinkClick r:id="rId6"/>
            </a:endParaRPr>
          </a:p>
          <a:p>
            <a:pPr indent="0" lvl="0" marL="0">
              <a:lnSpc>
                <a:spcPct val="13975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Li H (2011) A statistical framework for SNP calling, mutation discovery, association mapping and population genetical parameter estimation from sequencing data. Bioinformatics 27: 2987–2993 </a:t>
            </a:r>
            <a:r>
              <a:rPr lang="en" sz="1400">
                <a:highlight>
                  <a:srgbClr val="FFFFFF"/>
                </a:highlight>
                <a:uFill>
                  <a:noFill/>
                </a:uFill>
                <a:hlinkClick r:id="rId7"/>
              </a:rPr>
              <a:t>PubMed</a:t>
            </a:r>
            <a:endParaRPr sz="1400">
              <a:highlight>
                <a:srgbClr val="FFFFFF"/>
              </a:highlight>
              <a:uFill>
                <a:noFill/>
              </a:uFill>
              <a:hlinkClick r:id="rId8"/>
            </a:endParaRPr>
          </a:p>
          <a:p>
            <a:pPr indent="0" lvl="0" marL="0" rtl="0">
              <a:lnSpc>
                <a:spcPct val="13975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McKenna A, Hanna M, Banks E, Sivachenko A, Cibulskis K, Kernytsky A, Garimella K, Altshuler D, Gabriel S, Daly M, et al (2010) The Genome Analysis Toolkit: a MapReduce framework for analyzing next-generation DNA sequencing data. Genome Res 20: 1297–1303 </a:t>
            </a:r>
            <a:r>
              <a:rPr lang="en" sz="1400">
                <a:highlight>
                  <a:srgbClr val="FFFFFF"/>
                </a:highlight>
                <a:uFill>
                  <a:noFill/>
                </a:uFill>
                <a:hlinkClick r:id="rId9"/>
              </a:rPr>
              <a:t>PubMed</a:t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700500" y="1496425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80050" y="14789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Concept	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Software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Data Formats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Tutorial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Objective and Requirements</a:t>
            </a:r>
            <a:endParaRPr sz="2600"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gv01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25" y="1545500"/>
            <a:ext cx="5004501" cy="32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37975" y="648100"/>
            <a:ext cx="8694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Determine sequence differences (</a:t>
            </a:r>
            <a:r>
              <a:rPr i="1" lang="en" sz="1600">
                <a:solidFill>
                  <a:schemeClr val="dk2"/>
                </a:solidFill>
              </a:rPr>
              <a:t>e.g.</a:t>
            </a:r>
            <a:r>
              <a:rPr lang="en" sz="1600">
                <a:solidFill>
                  <a:schemeClr val="dk2"/>
                </a:solidFill>
              </a:rPr>
              <a:t> SNPs) of a sample in comparison to a reference genome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Usually, sample and reference need to share high sequence similarity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Variant Calling Principles</a:t>
            </a:r>
            <a:endParaRPr sz="2600"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66575" y="571900"/>
            <a:ext cx="8330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Simple methods using fixed cutoffs and filtering</a:t>
            </a:r>
            <a:endParaRPr sz="1800">
              <a:solidFill>
                <a:srgbClr val="2A528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Count alleles with high quality base calls at each site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Use frequency cutoff for calling final variants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Disadvantage: 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Works only well for positions with high read coverage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Does not provide measures of uncertainty</a:t>
            </a:r>
            <a:endParaRPr sz="1600">
              <a:solidFill>
                <a:schemeClr val="dk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Probabilistic methods</a:t>
            </a:r>
            <a:endParaRPr sz="1800">
              <a:solidFill>
                <a:srgbClr val="2A528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Provide statistical measures of uncertainty when calling variants and genotypes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Precision of variant calling can be improved by jointly analyzing multiple samples rather than single ones separately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Often built-in support for incorporating knowledge from other sources such as known variants (</a:t>
            </a:r>
            <a:r>
              <a:rPr i="1" lang="en" sz="1800">
                <a:solidFill>
                  <a:schemeClr val="dk2"/>
                </a:solidFill>
              </a:rPr>
              <a:t>e.g.</a:t>
            </a:r>
            <a:r>
              <a:rPr lang="en" sz="1800">
                <a:solidFill>
                  <a:schemeClr val="dk2"/>
                </a:solidFill>
              </a:rPr>
              <a:t> dbSNP)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Note: prior removal of PCR products and base quality and alignment calibration often recommended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VAR-Seq Workflow</a:t>
            </a:r>
            <a:endParaRPr sz="2600"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67050" y="1174175"/>
            <a:ext cx="83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600"/>
              <a:buAutoNum type="alphaUcPeriod"/>
            </a:pPr>
            <a:r>
              <a:rPr lang="en" sz="1600"/>
              <a:t>Read preprocessing: quality filtering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600"/>
              <a:buAutoNum type="alphaUcPeriod"/>
            </a:pPr>
            <a:r>
              <a:rPr lang="en" sz="1600"/>
              <a:t>Read mapping with variant tolerant aligner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600"/>
              <a:buAutoNum type="alphaUcPeriod"/>
            </a:pPr>
            <a:r>
              <a:rPr lang="en" sz="1600"/>
              <a:t>Postprocess alignments: mark/remove PCR duplicates, indel refinement, quality score recalibration, etc.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600"/>
              <a:buAutoNum type="alphaUcPeriod"/>
            </a:pPr>
            <a:r>
              <a:rPr lang="en" sz="1600"/>
              <a:t>Variant calling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600"/>
              <a:buAutoNum type="alphaUcPeriod"/>
            </a:pPr>
            <a:r>
              <a:rPr lang="en" sz="1600"/>
              <a:t>Variant filtering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600"/>
              <a:buAutoNum type="alphaUcPeriod"/>
            </a:pPr>
            <a:r>
              <a:rPr lang="en" sz="1600"/>
              <a:t>Variant annotation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A528F"/>
              </a:buClr>
              <a:buSzPts val="1600"/>
              <a:buAutoNum type="alphaUcPeriod"/>
            </a:pPr>
            <a:r>
              <a:rPr lang="en" sz="1600"/>
              <a:t>Summary statistics of samples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Most Common Sources of Error</a:t>
            </a:r>
            <a:endParaRPr sz="2600"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90850" y="1021775"/>
            <a:ext cx="83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False positive variant calls</a:t>
            </a:r>
            <a:endParaRPr>
              <a:solidFill>
                <a:srgbClr val="2A528F"/>
              </a:solidFill>
            </a:endParaRPr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PCR errors/duplicates inflate read support </a:t>
            </a:r>
            <a:endParaRPr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Variants from low coverage areas </a:t>
            </a:r>
            <a:endParaRPr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Sequencing errors </a:t>
            </a:r>
            <a:endParaRPr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False read placements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False negative variant calls</a:t>
            </a:r>
            <a:r>
              <a:rPr lang="en"/>
              <a:t> </a:t>
            </a:r>
            <a:endParaRPr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Low/no coverage </a:t>
            </a:r>
            <a:endParaRPr/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Clr>
                <a:srgbClr val="2A528F"/>
              </a:buClr>
              <a:buSzPts val="1800"/>
              <a:buChar char="○"/>
            </a:pPr>
            <a:r>
              <a:rPr lang="en"/>
              <a:t>Complex rearrangements prevent read mapping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80050" y="14027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</a:rPr>
              <a:t>Concept</a:t>
            </a:r>
            <a:r>
              <a:rPr lang="en" sz="1600"/>
              <a:t>	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Software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Data Formats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99999"/>
                </a:solidFill>
              </a:rPr>
              <a:t>Tutorial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Tools for Variant Calling</a:t>
            </a:r>
            <a:endParaRPr sz="2600"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14650" y="79317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Tolerant Aligners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Bowtie2, SOAPsnp, MAQ, BWA, gsnap/gmapR</a:t>
            </a:r>
            <a:r>
              <a:rPr lang="en"/>
              <a:t>, </a:t>
            </a:r>
            <a:r>
              <a:rPr lang="en">
                <a:solidFill>
                  <a:srgbClr val="2A528F"/>
                </a:solidFill>
              </a:rPr>
              <a:t>...</a:t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Alignment Processing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SAMtools, Rsamtools, Picard</a:t>
            </a:r>
            <a:r>
              <a:rPr lang="en"/>
              <a:t>, </a:t>
            </a:r>
            <a:r>
              <a:rPr lang="en">
                <a:solidFill>
                  <a:srgbClr val="2A528F"/>
                </a:solidFill>
              </a:rPr>
              <a:t>…</a:t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Variant Calling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SAMtools/BCFtools, VariantTools, Rsubread (exactSNP), VarScan, SOAPsnp, MAFsnp, seqEM, QCALL, GATK, ...</a:t>
            </a:r>
            <a:endParaRPr i="1">
              <a:solidFill>
                <a:srgbClr val="2A528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Variant Annotation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VariantAnnotation, SnpEff, ANNOVAR, VariantAnnotator, …</a:t>
            </a:r>
            <a:endParaRPr i="1">
              <a:solidFill>
                <a:srgbClr val="2A528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Variant Visualization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IGV, ggbio, Gviz, ...</a:t>
            </a:r>
            <a:endParaRPr i="1">
              <a:solidFill>
                <a:srgbClr val="2A528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Additional Bioconductor Tools for Variant Analysis</a:t>
            </a:r>
            <a:endParaRPr sz="2600"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67050" y="10979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deepSNV</a:t>
            </a:r>
            <a:r>
              <a:rPr lang="en"/>
              <a:t>: Sub-clonal SNVs in deep sequencing experiment</a:t>
            </a:r>
            <a:r>
              <a:rPr lang="en">
                <a:solidFill>
                  <a:srgbClr val="2A528F"/>
                </a:solidFill>
              </a:rPr>
              <a:t>s</a:t>
            </a:r>
            <a:endParaRPr>
              <a:solidFill>
                <a:srgbClr val="2A528F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cn.mops</a:t>
            </a:r>
            <a:r>
              <a:rPr lang="en"/>
              <a:t>: Mixture of Poissons copy number variation estimates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exomeCopy</a:t>
            </a:r>
            <a:r>
              <a:rPr lang="en"/>
              <a:t>: Hidden Markov copy number variation estimates 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ensemblVEP</a:t>
            </a:r>
            <a:r>
              <a:rPr lang="en"/>
              <a:t>: Interface to the Ensembl Variant Effect Predictor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snpStats</a:t>
            </a:r>
            <a:r>
              <a:rPr lang="en"/>
              <a:t>: SnpMatrix and XSnpMatrix classes and methods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GWAStools</a:t>
            </a:r>
            <a:r>
              <a:rPr lang="en"/>
              <a:t>: Tools for Genome Wide Association Studies 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i="1" lang="en">
                <a:solidFill>
                  <a:srgbClr val="2A528F"/>
                </a:solidFill>
              </a:rPr>
              <a:t>GGtools</a:t>
            </a:r>
            <a:r>
              <a:rPr lang="en">
                <a:solidFill>
                  <a:srgbClr val="2A528F"/>
                </a:solidFill>
              </a:rPr>
              <a:t>:</a:t>
            </a:r>
            <a:r>
              <a:rPr lang="en"/>
              <a:t> eQTL identification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