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5143500" cx="9144000"/>
  <p:notesSz cx="6858000" cy="9144000"/>
  <p:embeddedFontLst>
    <p:embeddedFont>
      <p:font typeface="Syncopate"/>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yncopate-regular.fntdata"/><Relationship Id="rId50" Type="http://schemas.openxmlformats.org/officeDocument/2006/relationships/slide" Target="slides/slide46.xml"/><Relationship Id="rId52" Type="http://schemas.openxmlformats.org/officeDocument/2006/relationships/font" Target="fonts/Syncopate-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2A528F"/>
              </a:buClr>
              <a:buSzPts val="5200"/>
              <a:buNone/>
              <a:defRPr sz="5200">
                <a:solidFill>
                  <a:srgbClr val="2A528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2A528F"/>
              </a:buClr>
              <a:buSzPts val="3600"/>
              <a:buNone/>
              <a:defRPr sz="3600">
                <a:solidFill>
                  <a:srgbClr val="2A528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Shape 4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2A528F"/>
              </a:buClr>
              <a:buSzPts val="3600"/>
              <a:buNone/>
              <a:defRPr sz="3600">
                <a:solidFill>
                  <a:srgbClr val="2A528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Clr>
                <a:srgbClr val="2A528F"/>
              </a:buClr>
              <a:buSzPts val="2800"/>
              <a:buNone/>
              <a:defRPr>
                <a:solidFill>
                  <a:srgbClr val="2A528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Shape 19"/>
          <p:cNvSpPr txBox="1"/>
          <p:nvPr>
            <p:ph idx="1" type="body"/>
          </p:nvPr>
        </p:nvSpPr>
        <p:spPr>
          <a:xfrm>
            <a:off x="94250" y="1174175"/>
            <a:ext cx="87678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9" name="Shape 9"/>
          <p:cNvSpPr txBox="1"/>
          <p:nvPr/>
        </p:nvSpPr>
        <p:spPr>
          <a:xfrm>
            <a:off x="8065425" y="-82775"/>
            <a:ext cx="1151400" cy="8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F5B9D"/>
                </a:solidFill>
                <a:latin typeface="Syncopate"/>
                <a:ea typeface="Syncopate"/>
                <a:cs typeface="Syncopate"/>
                <a:sym typeface="Syncopate"/>
              </a:rPr>
              <a:t>GEN</a:t>
            </a:r>
            <a:endParaRPr sz="2400">
              <a:solidFill>
                <a:srgbClr val="2F5B9D"/>
              </a:solidFill>
              <a:latin typeface="Syncopate"/>
              <a:ea typeface="Syncopate"/>
              <a:cs typeface="Syncopate"/>
              <a:sym typeface="Syncopate"/>
            </a:endParaRPr>
          </a:p>
          <a:p>
            <a:pPr indent="0" lvl="0" marL="0" algn="ctr">
              <a:spcBef>
                <a:spcPts val="0"/>
              </a:spcBef>
              <a:spcAft>
                <a:spcPts val="0"/>
              </a:spcAft>
              <a:buNone/>
            </a:pPr>
            <a:r>
              <a:rPr lang="en" sz="2400">
                <a:solidFill>
                  <a:srgbClr val="2F5B9D"/>
                </a:solidFill>
                <a:latin typeface="Syncopate"/>
                <a:ea typeface="Syncopate"/>
                <a:cs typeface="Syncopate"/>
                <a:sym typeface="Syncopate"/>
              </a:rPr>
              <a:t>242</a:t>
            </a:r>
            <a:endParaRPr sz="2400">
              <a:solidFill>
                <a:srgbClr val="2F5B9D"/>
              </a:solidFill>
              <a:latin typeface="Syncopate"/>
              <a:ea typeface="Syncopate"/>
              <a:cs typeface="Syncopate"/>
              <a:sym typeface="Syncopat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swest.ensembl.org/info/website/upload/gff.html" TargetMode="External"/><Relationship Id="rId4" Type="http://schemas.openxmlformats.org/officeDocument/2006/relationships/hyperlink" Target="http://www.sequenceontology.org/gff3.shtml" TargetMode="External"/><Relationship Id="rId5" Type="http://schemas.openxmlformats.org/officeDocument/2006/relationships/hyperlink" Target="http://bioconductor.org/packages/release/bioc/html/rtracklayer.html" TargetMode="External"/><Relationship Id="rId6" Type="http://schemas.openxmlformats.org/officeDocument/2006/relationships/hyperlink" Target="http://bioconductor.org/packages/release/bioc/html/GenomicFeatures.html" TargetMode="External"/><Relationship Id="rId7" Type="http://schemas.openxmlformats.org/officeDocument/2006/relationships/hyperlink" Target="http://bioconductor.org/packages/release/bioc/html/GenomicFeatures.html" TargetMode="External"/><Relationship Id="rId8" Type="http://schemas.openxmlformats.org/officeDocument/2006/relationships/hyperlink" Target="http://uswest.ensembl.org/info/data/ftp/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pfam.xfam.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expasy.org/prosit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geneontology.org/" TargetMode="External"/><Relationship Id="rId4" Type="http://schemas.openxmlformats.org/officeDocument/2006/relationships/hyperlink" Target="http://manuals.bioinformatics.ucr.edu/home/R_BioCondManual#TOC-Gene-Ontologie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200">
                <a:solidFill>
                  <a:srgbClr val="2F5B9D"/>
                </a:solidFill>
              </a:rPr>
              <a:t>Genome Annotation, Ontologies and Gene Set Enrichment</a:t>
            </a:r>
            <a:endParaRPr sz="3200">
              <a:solidFill>
                <a:srgbClr val="2F5B9D"/>
              </a:solidFill>
            </a:endParaRPr>
          </a:p>
          <a:p>
            <a:pPr indent="0" lvl="0" marL="0" rtl="0">
              <a:spcBef>
                <a:spcPts val="0"/>
              </a:spcBef>
              <a:spcAft>
                <a:spcPts val="0"/>
              </a:spcAft>
              <a:buClr>
                <a:schemeClr val="dk1"/>
              </a:buClr>
              <a:buSzPts val="1100"/>
              <a:buFont typeface="Arial"/>
              <a:buNone/>
            </a:pPr>
            <a:r>
              <a:t/>
            </a:r>
            <a:endParaRPr sz="3200"/>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7" name="Shape 57"/>
          <p:cNvSpPr txBox="1"/>
          <p:nvPr/>
        </p:nvSpPr>
        <p:spPr>
          <a:xfrm>
            <a:off x="276025" y="3696350"/>
            <a:ext cx="8328000" cy="10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2"/>
                </a:solidFill>
              </a:rPr>
              <a:t>Thomas Girke</a:t>
            </a:r>
            <a:endParaRPr sz="1800">
              <a:solidFill>
                <a:schemeClr val="dk2"/>
              </a:solidFill>
            </a:endParaRPr>
          </a:p>
          <a:p>
            <a:pPr indent="0" lvl="0" marL="0" rtl="0" algn="ctr">
              <a:spcBef>
                <a:spcPts val="0"/>
              </a:spcBef>
              <a:spcAft>
                <a:spcPts val="0"/>
              </a:spcAft>
              <a:buClr>
                <a:schemeClr val="dk1"/>
              </a:buClr>
              <a:buSzPts val="1100"/>
              <a:buFont typeface="Arial"/>
              <a:buNone/>
            </a:pPr>
            <a:r>
              <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May 22, 2018</a:t>
            </a:r>
            <a:endParaRPr sz="1800">
              <a:solidFill>
                <a:schemeClr val="dk2"/>
              </a:solidFill>
            </a:endParaRPr>
          </a:p>
          <a:p>
            <a:pPr indent="0" lvl="0" marL="0" algn="ctr">
              <a:spcBef>
                <a:spcPts val="0"/>
              </a:spcBef>
              <a:spcAft>
                <a:spcPts val="0"/>
              </a:spcAft>
              <a:buNone/>
            </a:pPr>
            <a:r>
              <a:t/>
            </a:r>
            <a:endParaRPr sz="1800"/>
          </a:p>
        </p:txBody>
      </p:sp>
      <p:sp>
        <p:nvSpPr>
          <p:cNvPr id="58" name="Shape 58"/>
          <p:cNvSpPr txBox="1"/>
          <p:nvPr>
            <p:ph idx="1" type="subTitle"/>
          </p:nvPr>
        </p:nvSpPr>
        <p:spPr>
          <a:xfrm>
            <a:off x="311700" y="23769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Data Analysis in Genome Biology</a:t>
            </a:r>
            <a:endParaRPr sz="2400"/>
          </a:p>
          <a:p>
            <a:pPr indent="0" lvl="0" marL="0" rtl="0">
              <a:spcBef>
                <a:spcPts val="0"/>
              </a:spcBef>
              <a:spcAft>
                <a:spcPts val="0"/>
              </a:spcAft>
              <a:buClr>
                <a:schemeClr val="dk1"/>
              </a:buClr>
              <a:buSzPts val="1100"/>
              <a:buFont typeface="Arial"/>
              <a:buNone/>
            </a:pPr>
            <a:r>
              <a:rPr lang="en" sz="2400"/>
              <a:t>GEN242</a:t>
            </a:r>
            <a:endParaRPr sz="2400"/>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Computational Gene Prediction by </a:t>
            </a:r>
            <a:r>
              <a:rPr i="1" lang="en" sz="2600"/>
              <a:t>Ab Initio</a:t>
            </a:r>
            <a:r>
              <a:rPr lang="en" sz="2600"/>
              <a:t> Methods </a:t>
            </a:r>
            <a:endParaRPr sz="2600"/>
          </a:p>
        </p:txBody>
      </p:sp>
      <p:sp>
        <p:nvSpPr>
          <p:cNvPr id="195" name="Shape 195"/>
          <p:cNvSpPr txBox="1"/>
          <p:nvPr/>
        </p:nvSpPr>
        <p:spPr>
          <a:xfrm>
            <a:off x="235500" y="712975"/>
            <a:ext cx="86913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800">
                <a:solidFill>
                  <a:srgbClr val="2A528F"/>
                </a:solidFill>
              </a:rPr>
              <a:t>Ab Initio</a:t>
            </a:r>
            <a:r>
              <a:rPr lang="en" sz="1800">
                <a:solidFill>
                  <a:srgbClr val="2A528F"/>
                </a:solidFill>
              </a:rPr>
              <a:t> Gene Prediction in Prokaryotes</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Is relatively easy and reliable in prokaryotes. </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Can be accomplished by identifying all open reading frames above a certain length.</a:t>
            </a:r>
            <a:endParaRPr sz="1600">
              <a:solidFill>
                <a:schemeClr val="dk2"/>
              </a:solidFill>
            </a:endParaRPr>
          </a:p>
          <a:p>
            <a:pPr indent="0" lvl="0" marL="0" rtl="0">
              <a:spcBef>
                <a:spcPts val="1000"/>
              </a:spcBef>
              <a:spcAft>
                <a:spcPts val="0"/>
              </a:spcAft>
              <a:buNone/>
            </a:pPr>
            <a:r>
              <a:rPr i="1" lang="en" sz="1800">
                <a:solidFill>
                  <a:srgbClr val="2A528F"/>
                </a:solidFill>
              </a:rPr>
              <a:t>Ab Initio</a:t>
            </a:r>
            <a:r>
              <a:rPr lang="en" sz="1800">
                <a:solidFill>
                  <a:srgbClr val="2A528F"/>
                </a:solidFill>
              </a:rPr>
              <a:t> Gene Prediction in Eukaryotes </a:t>
            </a:r>
            <a:endParaRPr sz="1800">
              <a:solidFill>
                <a:srgbClr val="2A528F"/>
              </a:solidFill>
            </a:endParaRPr>
          </a:p>
          <a:p>
            <a:pPr indent="-330200" lvl="1" marL="914400" rtl="0">
              <a:spcBef>
                <a:spcPts val="0"/>
              </a:spcBef>
              <a:spcAft>
                <a:spcPts val="0"/>
              </a:spcAft>
              <a:buClr>
                <a:schemeClr val="dk2"/>
              </a:buClr>
              <a:buSzPts val="1600"/>
              <a:buChar char="○"/>
            </a:pPr>
            <a:r>
              <a:rPr lang="en" sz="1600">
                <a:solidFill>
                  <a:schemeClr val="dk2"/>
                </a:solidFill>
              </a:rPr>
              <a:t>Is often difficult and not so reliable in eukaryotes.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Main challenge: open reading frames are disrupted by introns.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Identify rough coding region by typical compositional nucleotide bias. This bias varies among organism groups.</a:t>
            </a:r>
            <a:endParaRPr sz="1600">
              <a:solidFill>
                <a:schemeClr val="dk2"/>
              </a:solidFill>
            </a:endParaRPr>
          </a:p>
          <a:p>
            <a:pPr indent="-330200" lvl="1" marL="914400" rtl="0">
              <a:spcBef>
                <a:spcPts val="0"/>
              </a:spcBef>
              <a:spcAft>
                <a:spcPts val="0"/>
              </a:spcAft>
              <a:buClr>
                <a:schemeClr val="dk2"/>
              </a:buClr>
              <a:buSzPts val="1600"/>
              <a:buChar char="○"/>
            </a:pPr>
            <a:r>
              <a:rPr lang="en" sz="1600">
                <a:solidFill>
                  <a:schemeClr val="dk2"/>
                </a:solidFill>
              </a:rPr>
              <a:t>Once a gene region is identified, one can build a gene model from a variety of signals, such as: </a:t>
            </a:r>
            <a:endParaRPr sz="1600">
              <a:solidFill>
                <a:schemeClr val="dk2"/>
              </a:solidFill>
            </a:endParaRPr>
          </a:p>
          <a:p>
            <a:pPr indent="-317500" lvl="2" marL="1371600" rtl="0">
              <a:spcBef>
                <a:spcPts val="1000"/>
              </a:spcBef>
              <a:spcAft>
                <a:spcPts val="0"/>
              </a:spcAft>
              <a:buClr>
                <a:schemeClr val="dk2"/>
              </a:buClr>
              <a:buSzPts val="1400"/>
              <a:buChar char="➢"/>
            </a:pPr>
            <a:r>
              <a:rPr lang="en">
                <a:solidFill>
                  <a:schemeClr val="dk2"/>
                </a:solidFill>
              </a:rPr>
              <a:t>Coding sequence signals, </a:t>
            </a:r>
            <a:r>
              <a:rPr i="1" lang="en">
                <a:solidFill>
                  <a:schemeClr val="dk2"/>
                </a:solidFill>
              </a:rPr>
              <a:t>e.g.</a:t>
            </a:r>
            <a:r>
              <a:rPr lang="en">
                <a:solidFill>
                  <a:schemeClr val="dk2"/>
                </a:solidFill>
              </a:rPr>
              <a:t> start and stop codons.</a:t>
            </a:r>
            <a:endParaRPr>
              <a:solidFill>
                <a:schemeClr val="dk2"/>
              </a:solidFill>
            </a:endParaRPr>
          </a:p>
          <a:p>
            <a:pPr indent="-317500" lvl="2" marL="1371600" rtl="0">
              <a:spcBef>
                <a:spcPts val="1000"/>
              </a:spcBef>
              <a:spcAft>
                <a:spcPts val="0"/>
              </a:spcAft>
              <a:buClr>
                <a:schemeClr val="dk2"/>
              </a:buClr>
              <a:buSzPts val="1400"/>
              <a:buChar char="➢"/>
            </a:pPr>
            <a:r>
              <a:rPr lang="en">
                <a:solidFill>
                  <a:schemeClr val="dk2"/>
                </a:solidFill>
              </a:rPr>
              <a:t>Intron signals, </a:t>
            </a:r>
            <a:r>
              <a:rPr i="1" lang="en">
                <a:solidFill>
                  <a:schemeClr val="dk2"/>
                </a:solidFill>
              </a:rPr>
              <a:t>e.g.</a:t>
            </a:r>
            <a:r>
              <a:rPr lang="en">
                <a:solidFill>
                  <a:schemeClr val="dk2"/>
                </a:solidFill>
              </a:rPr>
              <a:t> intron boundaries: </a:t>
            </a:r>
            <a:endParaRPr>
              <a:solidFill>
                <a:schemeClr val="dk2"/>
              </a:solidFill>
            </a:endParaRPr>
          </a:p>
          <a:p>
            <a:pPr indent="-317500" lvl="2" marL="1371600" rtl="0">
              <a:spcBef>
                <a:spcPts val="1000"/>
              </a:spcBef>
              <a:spcAft>
                <a:spcPts val="0"/>
              </a:spcAft>
              <a:buClr>
                <a:schemeClr val="dk2"/>
              </a:buClr>
              <a:buSzPts val="1400"/>
              <a:buChar char="➢"/>
            </a:pPr>
            <a:r>
              <a:rPr lang="en">
                <a:solidFill>
                  <a:schemeClr val="dk2"/>
                </a:solidFill>
              </a:rPr>
              <a:t>Promoter signals, </a:t>
            </a:r>
            <a:r>
              <a:rPr i="1" lang="en">
                <a:solidFill>
                  <a:schemeClr val="dk2"/>
                </a:solidFill>
              </a:rPr>
              <a:t>e.g.</a:t>
            </a:r>
            <a:r>
              <a:rPr lang="en">
                <a:solidFill>
                  <a:schemeClr val="dk2"/>
                </a:solidFill>
              </a:rPr>
              <a:t> TATA boxes or CpG islands. The latter are characteristic stretches of CG dinucleotide that often occur in or near mammalian promoters.</a:t>
            </a:r>
            <a:endParaRPr>
              <a:solidFill>
                <a:schemeClr val="dk2"/>
              </a:solidFill>
            </a:endParaRPr>
          </a:p>
          <a:p>
            <a:pPr indent="0" lvl="0" marL="0">
              <a:spcBef>
                <a:spcPts val="0"/>
              </a:spcBef>
              <a:spcAft>
                <a:spcPts val="0"/>
              </a:spcAft>
              <a:buNone/>
            </a:pPr>
            <a:r>
              <a:t/>
            </a:r>
            <a:endParaRPr sz="1800">
              <a:solidFill>
                <a:schemeClr val="dk2"/>
              </a:solidFill>
            </a:endParaRPr>
          </a:p>
        </p:txBody>
      </p:sp>
      <p:sp>
        <p:nvSpPr>
          <p:cNvPr id="196" name="Shape 196"/>
          <p:cNvSpPr txBox="1"/>
          <p:nvPr/>
        </p:nvSpPr>
        <p:spPr>
          <a:xfrm>
            <a:off x="4780025" y="3953550"/>
            <a:ext cx="775500" cy="223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97" name="Shape 197"/>
          <p:cNvSpPr txBox="1"/>
          <p:nvPr/>
        </p:nvSpPr>
        <p:spPr>
          <a:xfrm>
            <a:off x="6456425" y="3953550"/>
            <a:ext cx="775500" cy="223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98" name="Shape 198"/>
          <p:cNvSpPr txBox="1"/>
          <p:nvPr/>
        </p:nvSpPr>
        <p:spPr>
          <a:xfrm>
            <a:off x="5555525" y="3953550"/>
            <a:ext cx="900900" cy="22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GT…AG</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Computational Gene Prediction by Homology</a:t>
            </a:r>
            <a:endParaRPr sz="2600"/>
          </a:p>
        </p:txBody>
      </p:sp>
      <p:sp>
        <p:nvSpPr>
          <p:cNvPr id="204" name="Shape 2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5" name="Shape 205"/>
          <p:cNvSpPr txBox="1"/>
          <p:nvPr/>
        </p:nvSpPr>
        <p:spPr>
          <a:xfrm>
            <a:off x="107100" y="620300"/>
            <a:ext cx="87528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Homology approaches are based on the assumption that many genes of newly sequenced organisms should have homologs available in existing sequence databases.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If the gene annotations of these homologs are of high-quality, then they can be used for annotating the genes of a newly sequenced organism by sequence similarity searches, such as BLAST.</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 choice of the best database is most critical for this approach.</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As a rule of thumb, one can select the database based on the following criteria:</a:t>
            </a:r>
            <a:endParaRPr sz="1800">
              <a:solidFill>
                <a:schemeClr val="dk2"/>
              </a:solidFill>
            </a:endParaRPr>
          </a:p>
          <a:p>
            <a:pPr indent="-330200" lvl="1" marL="914400" rtl="0" algn="just">
              <a:spcBef>
                <a:spcPts val="0"/>
              </a:spcBef>
              <a:spcAft>
                <a:spcPts val="0"/>
              </a:spcAft>
              <a:buClr>
                <a:schemeClr val="dk2"/>
              </a:buClr>
              <a:buSzPts val="1600"/>
              <a:buChar char="○"/>
            </a:pPr>
            <a:r>
              <a:rPr lang="en" sz="1600">
                <a:solidFill>
                  <a:schemeClr val="dk2"/>
                </a:solidFill>
              </a:rPr>
              <a:t>Use the annotated gene sequences of a closely related organism with a well annotated genome. </a:t>
            </a:r>
            <a:endParaRPr sz="1600">
              <a:solidFill>
                <a:schemeClr val="dk2"/>
              </a:solidFill>
            </a:endParaRPr>
          </a:p>
          <a:p>
            <a:pPr indent="-330200" lvl="1" marL="914400" rtl="0" algn="just">
              <a:spcBef>
                <a:spcPts val="0"/>
              </a:spcBef>
              <a:spcAft>
                <a:spcPts val="1000"/>
              </a:spcAft>
              <a:buClr>
                <a:schemeClr val="dk2"/>
              </a:buClr>
              <a:buSzPts val="1600"/>
              <a:buChar char="○"/>
            </a:pPr>
            <a:r>
              <a:rPr lang="en" sz="1600">
                <a:solidFill>
                  <a:schemeClr val="dk2"/>
                </a:solidFill>
              </a:rPr>
              <a:t>If such a well annotated genome is not available, then one can use a multipurpose protein sequence database, such as SwissProt or UniProt. These databases contain the annotated protein sequences for organisms from all kingdoms with sequence information.</a:t>
            </a:r>
            <a:endParaRPr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Evidence-Based Gene Prediction</a:t>
            </a:r>
            <a:endParaRPr sz="2600"/>
          </a:p>
        </p:txBody>
      </p:sp>
      <p:sp>
        <p:nvSpPr>
          <p:cNvPr id="211" name="Shape 21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2" name="Shape 212"/>
          <p:cNvSpPr txBox="1"/>
          <p:nvPr/>
        </p:nvSpPr>
        <p:spPr>
          <a:xfrm>
            <a:off x="107100" y="620300"/>
            <a:ext cx="8752800" cy="622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Char char="○"/>
            </a:pPr>
            <a:r>
              <a:rPr lang="en" sz="1600">
                <a:solidFill>
                  <a:schemeClr val="dk2"/>
                </a:solidFill>
              </a:rPr>
              <a:t>The most reliable models of gene structures can be obtained by aligning EST/RNA-Seq and full-length cDNA sequences to the target genome.</a:t>
            </a:r>
            <a:endParaRPr sz="1600">
              <a:solidFill>
                <a:schemeClr val="dk2"/>
              </a:solidFill>
            </a:endParaRPr>
          </a:p>
          <a:p>
            <a:pPr indent="-330200" lvl="0" marL="457200" rtl="0" algn="just">
              <a:spcBef>
                <a:spcPts val="0"/>
              </a:spcBef>
              <a:spcAft>
                <a:spcPts val="0"/>
              </a:spcAft>
              <a:buClr>
                <a:schemeClr val="dk2"/>
              </a:buClr>
              <a:buSzPts val="1600"/>
              <a:buChar char="○"/>
            </a:pPr>
            <a:r>
              <a:rPr lang="en" sz="1600">
                <a:solidFill>
                  <a:schemeClr val="dk2"/>
                </a:solidFill>
              </a:rPr>
              <a:t>These mRNA-to-genome alignments usually provide the most accurate and complete models of the transcriptional units (TU) of a gene.</a:t>
            </a:r>
            <a:endParaRPr sz="1600">
              <a:solidFill>
                <a:schemeClr val="dk2"/>
              </a:solidFill>
            </a:endParaRPr>
          </a:p>
          <a:p>
            <a:pPr indent="-330200" lvl="0" marL="457200" rtl="0" algn="just">
              <a:spcBef>
                <a:spcPts val="0"/>
              </a:spcBef>
              <a:spcAft>
                <a:spcPts val="0"/>
              </a:spcAft>
              <a:buClr>
                <a:schemeClr val="dk2"/>
              </a:buClr>
              <a:buSzPts val="1600"/>
              <a:buChar char="○"/>
            </a:pPr>
            <a:r>
              <a:rPr lang="en" sz="1600">
                <a:solidFill>
                  <a:schemeClr val="dk2"/>
                </a:solidFill>
              </a:rPr>
              <a:t>Generate gene models from mRNA to genome alignments:</a:t>
            </a:r>
            <a:endParaRPr sz="1600">
              <a:solidFill>
                <a:schemeClr val="dk2"/>
              </a:solidFill>
            </a:endParaRPr>
          </a:p>
        </p:txBody>
      </p:sp>
      <p:cxnSp>
        <p:nvCxnSpPr>
          <p:cNvPr id="213" name="Shape 213"/>
          <p:cNvCxnSpPr>
            <a:stCxn id="214" idx="1"/>
          </p:cNvCxnSpPr>
          <p:nvPr/>
        </p:nvCxnSpPr>
        <p:spPr>
          <a:xfrm>
            <a:off x="1415875" y="3734800"/>
            <a:ext cx="5601900" cy="0"/>
          </a:xfrm>
          <a:prstGeom prst="straightConnector1">
            <a:avLst/>
          </a:prstGeom>
          <a:noFill/>
          <a:ln cap="flat" cmpd="sng" w="19050">
            <a:solidFill>
              <a:schemeClr val="dk2"/>
            </a:solidFill>
            <a:prstDash val="solid"/>
            <a:round/>
            <a:headEnd len="med" w="med" type="none"/>
            <a:tailEnd len="med" w="med" type="none"/>
          </a:ln>
        </p:spPr>
      </p:cxnSp>
      <p:sp>
        <p:nvSpPr>
          <p:cNvPr id="214" name="Shape 214"/>
          <p:cNvSpPr txBox="1"/>
          <p:nvPr/>
        </p:nvSpPr>
        <p:spPr>
          <a:xfrm>
            <a:off x="1415875" y="35746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5’ UTR</a:t>
            </a:r>
            <a:endParaRPr>
              <a:solidFill>
                <a:schemeClr val="dk2"/>
              </a:solidFill>
            </a:endParaRPr>
          </a:p>
        </p:txBody>
      </p:sp>
      <p:sp>
        <p:nvSpPr>
          <p:cNvPr id="215" name="Shape 215"/>
          <p:cNvSpPr txBox="1"/>
          <p:nvPr/>
        </p:nvSpPr>
        <p:spPr>
          <a:xfrm>
            <a:off x="2254075" y="35746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216" name="Shape 216"/>
          <p:cNvSpPr txBox="1"/>
          <p:nvPr/>
        </p:nvSpPr>
        <p:spPr>
          <a:xfrm>
            <a:off x="3092275" y="35746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217" name="Shape 217"/>
          <p:cNvSpPr txBox="1"/>
          <p:nvPr/>
        </p:nvSpPr>
        <p:spPr>
          <a:xfrm>
            <a:off x="3930475" y="35746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218" name="Shape 218"/>
          <p:cNvSpPr txBox="1"/>
          <p:nvPr/>
        </p:nvSpPr>
        <p:spPr>
          <a:xfrm>
            <a:off x="4768675" y="35746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219" name="Shape 219"/>
          <p:cNvSpPr txBox="1"/>
          <p:nvPr/>
        </p:nvSpPr>
        <p:spPr>
          <a:xfrm>
            <a:off x="5606875" y="35746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220" name="Shape 220"/>
          <p:cNvSpPr txBox="1"/>
          <p:nvPr/>
        </p:nvSpPr>
        <p:spPr>
          <a:xfrm>
            <a:off x="6445075" y="35746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 UTR</a:t>
            </a:r>
            <a:endParaRPr>
              <a:solidFill>
                <a:schemeClr val="dk2"/>
              </a:solidFill>
            </a:endParaRPr>
          </a:p>
        </p:txBody>
      </p:sp>
      <p:cxnSp>
        <p:nvCxnSpPr>
          <p:cNvPr id="221" name="Shape 221"/>
          <p:cNvCxnSpPr/>
          <p:nvPr/>
        </p:nvCxnSpPr>
        <p:spPr>
          <a:xfrm>
            <a:off x="589000" y="2172100"/>
            <a:ext cx="6589200" cy="11400"/>
          </a:xfrm>
          <a:prstGeom prst="straightConnector1">
            <a:avLst/>
          </a:prstGeom>
          <a:noFill/>
          <a:ln cap="flat" cmpd="sng" w="19050">
            <a:solidFill>
              <a:schemeClr val="dk2"/>
            </a:solidFill>
            <a:prstDash val="solid"/>
            <a:round/>
            <a:headEnd len="med" w="med" type="none"/>
            <a:tailEnd len="med" w="med" type="none"/>
          </a:ln>
        </p:spPr>
      </p:cxnSp>
      <p:sp>
        <p:nvSpPr>
          <p:cNvPr id="222" name="Shape 222"/>
          <p:cNvSpPr txBox="1"/>
          <p:nvPr/>
        </p:nvSpPr>
        <p:spPr>
          <a:xfrm>
            <a:off x="7114100" y="1941550"/>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Genomic DNA</a:t>
            </a:r>
            <a:r>
              <a:rPr lang="en" sz="1800"/>
              <a:t> </a:t>
            </a:r>
            <a:endParaRPr sz="1800"/>
          </a:p>
        </p:txBody>
      </p:sp>
      <p:cxnSp>
        <p:nvCxnSpPr>
          <p:cNvPr id="223" name="Shape 223"/>
          <p:cNvCxnSpPr/>
          <p:nvPr/>
        </p:nvCxnSpPr>
        <p:spPr>
          <a:xfrm>
            <a:off x="2036800" y="2400700"/>
            <a:ext cx="4578300" cy="14400"/>
          </a:xfrm>
          <a:prstGeom prst="straightConnector1">
            <a:avLst/>
          </a:prstGeom>
          <a:noFill/>
          <a:ln cap="flat" cmpd="sng" w="19050">
            <a:solidFill>
              <a:srgbClr val="FF0000"/>
            </a:solidFill>
            <a:prstDash val="solid"/>
            <a:round/>
            <a:headEnd len="med" w="med" type="none"/>
            <a:tailEnd len="med" w="med" type="none"/>
          </a:ln>
        </p:spPr>
      </p:cxnSp>
      <p:sp>
        <p:nvSpPr>
          <p:cNvPr id="224" name="Shape 224"/>
          <p:cNvSpPr txBox="1"/>
          <p:nvPr/>
        </p:nvSpPr>
        <p:spPr>
          <a:xfrm>
            <a:off x="6580700" y="2170150"/>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CC0000"/>
                </a:solidFill>
              </a:rPr>
              <a:t>mRNA</a:t>
            </a:r>
            <a:r>
              <a:rPr lang="en" sz="1800"/>
              <a:t> </a:t>
            </a:r>
            <a:endParaRPr sz="1800"/>
          </a:p>
        </p:txBody>
      </p:sp>
      <p:sp>
        <p:nvSpPr>
          <p:cNvPr id="225" name="Shape 225"/>
          <p:cNvSpPr/>
          <p:nvPr/>
        </p:nvSpPr>
        <p:spPr>
          <a:xfrm>
            <a:off x="3744100" y="258297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cxnSp>
        <p:nvCxnSpPr>
          <p:cNvPr id="226" name="Shape 226"/>
          <p:cNvCxnSpPr/>
          <p:nvPr/>
        </p:nvCxnSpPr>
        <p:spPr>
          <a:xfrm>
            <a:off x="589000" y="2915550"/>
            <a:ext cx="6589200" cy="11400"/>
          </a:xfrm>
          <a:prstGeom prst="straightConnector1">
            <a:avLst/>
          </a:prstGeom>
          <a:noFill/>
          <a:ln cap="flat" cmpd="sng" w="19050">
            <a:solidFill>
              <a:schemeClr val="dk2"/>
            </a:solidFill>
            <a:prstDash val="solid"/>
            <a:round/>
            <a:headEnd len="med" w="med" type="none"/>
            <a:tailEnd len="med" w="med" type="none"/>
          </a:ln>
        </p:spPr>
      </p:cxnSp>
      <p:cxnSp>
        <p:nvCxnSpPr>
          <p:cNvPr id="227" name="Shape 227"/>
          <p:cNvCxnSpPr/>
          <p:nvPr/>
        </p:nvCxnSpPr>
        <p:spPr>
          <a:xfrm>
            <a:off x="5207800" y="2991750"/>
            <a:ext cx="1970400" cy="4500"/>
          </a:xfrm>
          <a:prstGeom prst="straightConnector1">
            <a:avLst/>
          </a:prstGeom>
          <a:noFill/>
          <a:ln cap="flat" cmpd="sng" w="19050">
            <a:solidFill>
              <a:srgbClr val="FF0000"/>
            </a:solidFill>
            <a:prstDash val="solid"/>
            <a:round/>
            <a:headEnd len="med" w="med" type="none"/>
            <a:tailEnd len="med" w="med" type="none"/>
          </a:ln>
        </p:spPr>
      </p:cxnSp>
      <p:cxnSp>
        <p:nvCxnSpPr>
          <p:cNvPr id="228" name="Shape 228"/>
          <p:cNvCxnSpPr/>
          <p:nvPr/>
        </p:nvCxnSpPr>
        <p:spPr>
          <a:xfrm>
            <a:off x="3302800" y="2991750"/>
            <a:ext cx="1145400" cy="5400"/>
          </a:xfrm>
          <a:prstGeom prst="straightConnector1">
            <a:avLst/>
          </a:prstGeom>
          <a:noFill/>
          <a:ln cap="flat" cmpd="sng" w="19050">
            <a:solidFill>
              <a:srgbClr val="FF0000"/>
            </a:solidFill>
            <a:prstDash val="solid"/>
            <a:round/>
            <a:headEnd len="med" w="med" type="none"/>
            <a:tailEnd len="med" w="med" type="none"/>
          </a:ln>
        </p:spPr>
      </p:cxnSp>
      <p:sp>
        <p:nvSpPr>
          <p:cNvPr id="229" name="Shape 229"/>
          <p:cNvSpPr/>
          <p:nvPr/>
        </p:nvSpPr>
        <p:spPr>
          <a:xfrm>
            <a:off x="3744100" y="320352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230" name="Shape 230"/>
          <p:cNvSpPr txBox="1"/>
          <p:nvPr/>
        </p:nvSpPr>
        <p:spPr>
          <a:xfrm>
            <a:off x="3913700" y="2474950"/>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Alignment</a:t>
            </a:r>
            <a:r>
              <a:rPr lang="en" sz="1800"/>
              <a:t> </a:t>
            </a:r>
            <a:endParaRPr sz="1800"/>
          </a:p>
        </p:txBody>
      </p:sp>
      <p:sp>
        <p:nvSpPr>
          <p:cNvPr id="231" name="Shape 231"/>
          <p:cNvSpPr txBox="1"/>
          <p:nvPr/>
        </p:nvSpPr>
        <p:spPr>
          <a:xfrm>
            <a:off x="3913700" y="3084550"/>
            <a:ext cx="21156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Gene or TU Model</a:t>
            </a:r>
            <a:r>
              <a:rPr lang="en" sz="1800"/>
              <a:t> </a:t>
            </a:r>
            <a:endParaRPr sz="1800"/>
          </a:p>
        </p:txBody>
      </p:sp>
      <p:sp>
        <p:nvSpPr>
          <p:cNvPr id="232" name="Shape 232"/>
          <p:cNvSpPr txBox="1"/>
          <p:nvPr/>
        </p:nvSpPr>
        <p:spPr>
          <a:xfrm>
            <a:off x="1995700" y="3014525"/>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ATG</a:t>
            </a:r>
            <a:r>
              <a:rPr lang="en"/>
              <a:t> </a:t>
            </a:r>
            <a:endParaRPr/>
          </a:p>
        </p:txBody>
      </p:sp>
      <p:sp>
        <p:nvSpPr>
          <p:cNvPr id="233" name="Shape 233"/>
          <p:cNvSpPr txBox="1"/>
          <p:nvPr/>
        </p:nvSpPr>
        <p:spPr>
          <a:xfrm>
            <a:off x="5971100" y="3008350"/>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STOP</a:t>
            </a:r>
            <a:r>
              <a:rPr lang="en"/>
              <a:t> </a:t>
            </a:r>
            <a:endParaRPr/>
          </a:p>
        </p:txBody>
      </p:sp>
      <p:cxnSp>
        <p:nvCxnSpPr>
          <p:cNvPr id="234" name="Shape 234"/>
          <p:cNvCxnSpPr/>
          <p:nvPr/>
        </p:nvCxnSpPr>
        <p:spPr>
          <a:xfrm>
            <a:off x="2945025" y="4568300"/>
            <a:ext cx="1868100" cy="4800"/>
          </a:xfrm>
          <a:prstGeom prst="straightConnector1">
            <a:avLst/>
          </a:prstGeom>
          <a:noFill/>
          <a:ln cap="flat" cmpd="sng" w="19050">
            <a:solidFill>
              <a:schemeClr val="dk2"/>
            </a:solidFill>
            <a:prstDash val="solid"/>
            <a:round/>
            <a:headEnd len="med" w="med" type="none"/>
            <a:tailEnd len="med" w="med" type="none"/>
          </a:ln>
        </p:spPr>
      </p:cxnSp>
      <p:sp>
        <p:nvSpPr>
          <p:cNvPr id="235" name="Shape 235"/>
          <p:cNvSpPr txBox="1"/>
          <p:nvPr/>
        </p:nvSpPr>
        <p:spPr>
          <a:xfrm>
            <a:off x="3105775" y="4412800"/>
            <a:ext cx="1554900" cy="32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Protein</a:t>
            </a:r>
            <a:endParaRPr>
              <a:solidFill>
                <a:schemeClr val="dk2"/>
              </a:solidFill>
            </a:endParaRPr>
          </a:p>
        </p:txBody>
      </p:sp>
      <p:sp>
        <p:nvSpPr>
          <p:cNvPr id="236" name="Shape 236"/>
          <p:cNvSpPr txBox="1"/>
          <p:nvPr/>
        </p:nvSpPr>
        <p:spPr>
          <a:xfrm>
            <a:off x="4553575" y="4412800"/>
            <a:ext cx="1080000" cy="3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COOH</a:t>
            </a:r>
            <a:endParaRPr>
              <a:solidFill>
                <a:schemeClr val="dk2"/>
              </a:solidFill>
            </a:endParaRPr>
          </a:p>
        </p:txBody>
      </p:sp>
      <p:sp>
        <p:nvSpPr>
          <p:cNvPr id="237" name="Shape 237"/>
          <p:cNvSpPr txBox="1"/>
          <p:nvPr/>
        </p:nvSpPr>
        <p:spPr>
          <a:xfrm>
            <a:off x="2191375" y="4412800"/>
            <a:ext cx="1080000" cy="3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NH2</a:t>
            </a:r>
            <a:endParaRPr>
              <a:solidFill>
                <a:schemeClr val="dk2"/>
              </a:solidFill>
            </a:endParaRPr>
          </a:p>
        </p:txBody>
      </p:sp>
      <p:sp>
        <p:nvSpPr>
          <p:cNvPr id="238" name="Shape 238"/>
          <p:cNvSpPr/>
          <p:nvPr/>
        </p:nvSpPr>
        <p:spPr>
          <a:xfrm>
            <a:off x="3744100" y="403077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239" name="Shape 239"/>
          <p:cNvSpPr txBox="1"/>
          <p:nvPr/>
        </p:nvSpPr>
        <p:spPr>
          <a:xfrm>
            <a:off x="3913700" y="3922750"/>
            <a:ext cx="33540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Translation of coding exons</a:t>
            </a:r>
            <a:r>
              <a:rPr lang="en" sz="1800"/>
              <a:t> </a:t>
            </a:r>
            <a:endParaRPr sz="1800"/>
          </a:p>
        </p:txBody>
      </p:sp>
      <p:cxnSp>
        <p:nvCxnSpPr>
          <p:cNvPr id="240" name="Shape 240"/>
          <p:cNvCxnSpPr/>
          <p:nvPr/>
        </p:nvCxnSpPr>
        <p:spPr>
          <a:xfrm>
            <a:off x="1397800" y="2991750"/>
            <a:ext cx="1145400" cy="54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Some Important Conclusions</a:t>
            </a:r>
            <a:endParaRPr sz="2600"/>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7" name="Shape 247"/>
          <p:cNvSpPr txBox="1"/>
          <p:nvPr/>
        </p:nvSpPr>
        <p:spPr>
          <a:xfrm>
            <a:off x="107100" y="1001300"/>
            <a:ext cx="87528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Gene finding approaches provide only positional information about genes (start and end on chromosome), but nothing about their functional role in an organism (e.g. biological role of gene product).</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Protein sequences are almost exclusively derived from the translation of their gene models. Thus, most protein sequences are working models!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 boundaries of promoter sequences are not well defined in genome annotations. Often the sequence upstream of the TU is considered to be the promoter area.</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5’ and 3’ UTR sequence are only available for gene models with mRNA (cDNA or EST/RNA-Seq) support.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Genome Annotations Are Stored in GFF/GTF Files</a:t>
            </a:r>
            <a:endParaRPr sz="2600"/>
          </a:p>
        </p:txBody>
      </p:sp>
      <p:sp>
        <p:nvSpPr>
          <p:cNvPr id="253" name="Shape 2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4" name="Shape 254"/>
          <p:cNvSpPr txBox="1"/>
          <p:nvPr/>
        </p:nvSpPr>
        <p:spPr>
          <a:xfrm>
            <a:off x="107100" y="1001300"/>
            <a:ext cx="87528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GFF/GTF format definitions see </a:t>
            </a:r>
            <a:r>
              <a:rPr lang="en" sz="1800" u="sng">
                <a:solidFill>
                  <a:schemeClr val="hlink"/>
                </a:solidFill>
                <a:hlinkClick r:id="rId3"/>
              </a:rPr>
              <a:t>Ensembl</a:t>
            </a:r>
            <a:r>
              <a:rPr lang="en" sz="1800">
                <a:solidFill>
                  <a:schemeClr val="dk2"/>
                </a:solidFill>
              </a:rPr>
              <a:t> and </a:t>
            </a:r>
            <a:r>
              <a:rPr lang="en" sz="1800" u="sng">
                <a:solidFill>
                  <a:schemeClr val="hlink"/>
                </a:solidFill>
                <a:hlinkClick r:id="rId4"/>
              </a:rPr>
              <a:t>SO</a:t>
            </a:r>
            <a:r>
              <a:rPr lang="en" sz="1800">
                <a:solidFill>
                  <a:schemeClr val="dk2"/>
                </a:solidFill>
              </a:rPr>
              <a:t> sites. </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Note: in R read/write functionality for GFF/GTF files is provided by the </a:t>
            </a:r>
            <a:r>
              <a:rPr i="1" lang="en" sz="1800" u="sng">
                <a:solidFill>
                  <a:schemeClr val="hlink"/>
                </a:solidFill>
                <a:hlinkClick r:id="rId5"/>
              </a:rPr>
              <a:t>rtracklayer</a:t>
            </a:r>
            <a:r>
              <a:rPr lang="en" sz="1800">
                <a:solidFill>
                  <a:schemeClr val="dk2"/>
                </a:solidFill>
              </a:rPr>
              <a:t> package. The </a:t>
            </a:r>
            <a:r>
              <a:rPr i="1" lang="en" sz="1800">
                <a:solidFill>
                  <a:schemeClr val="dk2"/>
                </a:solidFill>
              </a:rPr>
              <a:t>makeTxDbFromGFF</a:t>
            </a:r>
            <a:r>
              <a:rPr lang="en" sz="1800">
                <a:solidFill>
                  <a:schemeClr val="dk2"/>
                </a:solidFill>
              </a:rPr>
              <a:t> function from the </a:t>
            </a:r>
            <a:r>
              <a:rPr lang="en" sz="1800" u="sng">
                <a:solidFill>
                  <a:schemeClr val="hlink"/>
                </a:solidFill>
                <a:hlinkClick r:id="rId6"/>
              </a:rPr>
              <a:t> </a:t>
            </a:r>
            <a:r>
              <a:rPr i="1" lang="en" sz="1800" u="sng">
                <a:solidFill>
                  <a:schemeClr val="hlink"/>
                </a:solidFill>
                <a:hlinkClick r:id="rId7"/>
              </a:rPr>
              <a:t>GenomicFeatures</a:t>
            </a:r>
            <a:r>
              <a:rPr lang="en" sz="1800">
                <a:solidFill>
                  <a:schemeClr val="dk2"/>
                </a:solidFill>
              </a:rPr>
              <a:t> package is used to store transcript annotations from GFF files as TxDb object (SQLite database). </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Sample code for converting a GFF file (downloaded from Ensembl’s </a:t>
            </a:r>
            <a:r>
              <a:rPr lang="en" sz="1800" u="sng">
                <a:solidFill>
                  <a:schemeClr val="accent5"/>
                </a:solidFill>
                <a:hlinkClick r:id="rId8"/>
              </a:rPr>
              <a:t>FTP site</a:t>
            </a:r>
            <a:r>
              <a:rPr lang="en" sz="1800">
                <a:solidFill>
                  <a:schemeClr val="dk2"/>
                </a:solidFill>
              </a:rPr>
              <a:t>) to a </a:t>
            </a:r>
            <a:r>
              <a:rPr i="1" lang="en" sz="1800">
                <a:solidFill>
                  <a:schemeClr val="dk2"/>
                </a:solidFill>
              </a:rPr>
              <a:t>TxDb</a:t>
            </a:r>
            <a:r>
              <a:rPr lang="en" sz="1800">
                <a:solidFill>
                  <a:schemeClr val="dk2"/>
                </a:solidFill>
              </a:rPr>
              <a:t> object, </a:t>
            </a:r>
            <a:r>
              <a:rPr i="1" lang="en" sz="1800">
                <a:solidFill>
                  <a:schemeClr val="dk2"/>
                </a:solidFill>
              </a:rPr>
              <a:t>e.g.</a:t>
            </a:r>
            <a:r>
              <a:rPr lang="en" sz="1800">
                <a:solidFill>
                  <a:schemeClr val="dk2"/>
                </a:solidFill>
              </a:rPr>
              <a:t> for RNA-Seq read counting with </a:t>
            </a:r>
            <a:r>
              <a:rPr i="1" lang="en" sz="1800">
                <a:solidFill>
                  <a:schemeClr val="dk2"/>
                </a:solidFill>
              </a:rPr>
              <a:t>summarizeOverlaps</a:t>
            </a:r>
            <a:r>
              <a:rPr lang="en" sz="1800">
                <a:solidFill>
                  <a:schemeClr val="dk2"/>
                </a:solidFill>
              </a:rPr>
              <a:t>:</a:t>
            </a:r>
            <a:endParaRPr sz="1800">
              <a:solidFill>
                <a:schemeClr val="dk2"/>
              </a:solidFill>
            </a:endParaRPr>
          </a:p>
        </p:txBody>
      </p:sp>
      <p:sp>
        <p:nvSpPr>
          <p:cNvPr id="255" name="Shape 255"/>
          <p:cNvSpPr txBox="1"/>
          <p:nvPr/>
        </p:nvSpPr>
        <p:spPr>
          <a:xfrm>
            <a:off x="871150" y="3498125"/>
            <a:ext cx="7432500" cy="983700"/>
          </a:xfrm>
          <a:prstGeom prst="rect">
            <a:avLst/>
          </a:prstGeom>
          <a:solidFill>
            <a:srgbClr val="F3F3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42857"/>
              </a:lnSpc>
              <a:spcBef>
                <a:spcPts val="100"/>
              </a:spcBef>
              <a:spcAft>
                <a:spcPts val="0"/>
              </a:spcAft>
              <a:buNone/>
            </a:pPr>
            <a:r>
              <a:rPr lang="en" sz="1200">
                <a:solidFill>
                  <a:srgbClr val="77777A"/>
                </a:solidFill>
                <a:highlight>
                  <a:srgbClr val="F5F5F5"/>
                </a:highlight>
                <a:latin typeface="Consolas"/>
                <a:ea typeface="Consolas"/>
                <a:cs typeface="Consolas"/>
                <a:sym typeface="Consolas"/>
              </a:rPr>
              <a:t>download.file(</a:t>
            </a:r>
            <a:r>
              <a:rPr lang="en" sz="1200">
                <a:solidFill>
                  <a:srgbClr val="DD1144"/>
                </a:solidFill>
                <a:highlight>
                  <a:srgbClr val="F5F5F5"/>
                </a:highlight>
                <a:latin typeface="Consolas"/>
                <a:ea typeface="Consolas"/>
                <a:cs typeface="Consolas"/>
                <a:sym typeface="Consolas"/>
              </a:rPr>
              <a:t>"some_ensembl.gff.gz"</a:t>
            </a:r>
            <a:r>
              <a:rPr lang="en" sz="1200">
                <a:solidFill>
                  <a:srgbClr val="77777A"/>
                </a:solidFill>
                <a:highlight>
                  <a:srgbClr val="F5F5F5"/>
                </a:highlight>
                <a:latin typeface="Consolas"/>
                <a:ea typeface="Consolas"/>
                <a:cs typeface="Consolas"/>
                <a:sym typeface="Consolas"/>
              </a:rPr>
              <a:t>, </a:t>
            </a:r>
            <a:r>
              <a:rPr lang="en" sz="1200">
                <a:solidFill>
                  <a:srgbClr val="DD1144"/>
                </a:solidFill>
                <a:highlight>
                  <a:srgbClr val="F5F5F5"/>
                </a:highlight>
                <a:latin typeface="Consolas"/>
                <a:ea typeface="Consolas"/>
                <a:cs typeface="Consolas"/>
                <a:sym typeface="Consolas"/>
              </a:rPr>
              <a:t>"my.gff"</a:t>
            </a:r>
            <a:r>
              <a:rPr lang="en" sz="1200">
                <a:solidFill>
                  <a:srgbClr val="77777A"/>
                </a:solidFill>
                <a:highlight>
                  <a:srgbClr val="F5F5F5"/>
                </a:highlight>
                <a:latin typeface="Consolas"/>
                <a:ea typeface="Consolas"/>
                <a:cs typeface="Consolas"/>
                <a:sym typeface="Consolas"/>
              </a:rPr>
              <a:t>) # Download annotations from Ensembl</a:t>
            </a:r>
            <a:br>
              <a:rPr lang="en" sz="1200">
                <a:solidFill>
                  <a:srgbClr val="77777A"/>
                </a:solidFill>
                <a:highlight>
                  <a:srgbClr val="F5F5F5"/>
                </a:highlight>
                <a:latin typeface="Consolas"/>
                <a:ea typeface="Consolas"/>
                <a:cs typeface="Consolas"/>
                <a:sym typeface="Consolas"/>
              </a:rPr>
            </a:br>
            <a:r>
              <a:rPr lang="en" sz="1200">
                <a:solidFill>
                  <a:srgbClr val="77777A"/>
                </a:solidFill>
                <a:highlight>
                  <a:srgbClr val="F5F5F5"/>
                </a:highlight>
                <a:latin typeface="Consolas"/>
                <a:ea typeface="Consolas"/>
                <a:cs typeface="Consolas"/>
                <a:sym typeface="Consolas"/>
              </a:rPr>
              <a:t>txdb </a:t>
            </a:r>
            <a:r>
              <a:rPr b="1" lang="en" sz="1200">
                <a:solidFill>
                  <a:srgbClr val="77777A"/>
                </a:solidFill>
                <a:highlight>
                  <a:srgbClr val="F5F5F5"/>
                </a:highlight>
                <a:latin typeface="Consolas"/>
                <a:ea typeface="Consolas"/>
                <a:cs typeface="Consolas"/>
                <a:sym typeface="Consolas"/>
              </a:rPr>
              <a:t>&lt;-</a:t>
            </a:r>
            <a:r>
              <a:rPr lang="en" sz="1200">
                <a:solidFill>
                  <a:srgbClr val="77777A"/>
                </a:solidFill>
                <a:highlight>
                  <a:srgbClr val="F5F5F5"/>
                </a:highlight>
                <a:latin typeface="Consolas"/>
                <a:ea typeface="Consolas"/>
                <a:cs typeface="Consolas"/>
                <a:sym typeface="Consolas"/>
              </a:rPr>
              <a:t> makeTxDbFromGFF(</a:t>
            </a:r>
            <a:r>
              <a:rPr lang="en" sz="1200">
                <a:solidFill>
                  <a:srgbClr val="DD1144"/>
                </a:solidFill>
                <a:highlight>
                  <a:srgbClr val="F5F5F5"/>
                </a:highlight>
                <a:latin typeface="Consolas"/>
                <a:ea typeface="Consolas"/>
                <a:cs typeface="Consolas"/>
                <a:sym typeface="Consolas"/>
              </a:rPr>
              <a:t>"my.gff"</a:t>
            </a:r>
            <a:r>
              <a:rPr lang="en" sz="1200">
                <a:solidFill>
                  <a:srgbClr val="77777A"/>
                </a:solidFill>
                <a:highlight>
                  <a:srgbClr val="F5F5F5"/>
                </a:highlight>
                <a:latin typeface="Consolas"/>
                <a:ea typeface="Consolas"/>
                <a:cs typeface="Consolas"/>
                <a:sym typeface="Consolas"/>
              </a:rPr>
              <a:t>, ...) # Generate txdb</a:t>
            </a:r>
            <a:br>
              <a:rPr lang="en" sz="1200">
                <a:solidFill>
                  <a:srgbClr val="77777A"/>
                </a:solidFill>
                <a:highlight>
                  <a:srgbClr val="F5F5F5"/>
                </a:highlight>
                <a:latin typeface="Consolas"/>
                <a:ea typeface="Consolas"/>
                <a:cs typeface="Consolas"/>
                <a:sym typeface="Consolas"/>
              </a:rPr>
            </a:br>
            <a:r>
              <a:rPr lang="en" sz="1200">
                <a:solidFill>
                  <a:srgbClr val="77777A"/>
                </a:solidFill>
                <a:highlight>
                  <a:srgbClr val="F5F5F5"/>
                </a:highlight>
                <a:latin typeface="Consolas"/>
                <a:ea typeface="Consolas"/>
                <a:cs typeface="Consolas"/>
                <a:sym typeface="Consolas"/>
              </a:rPr>
              <a:t>read_counts </a:t>
            </a:r>
            <a:r>
              <a:rPr b="1" lang="en" sz="1200">
                <a:solidFill>
                  <a:srgbClr val="77777A"/>
                </a:solidFill>
                <a:highlight>
                  <a:srgbClr val="F5F5F5"/>
                </a:highlight>
                <a:latin typeface="Consolas"/>
                <a:ea typeface="Consolas"/>
                <a:cs typeface="Consolas"/>
                <a:sym typeface="Consolas"/>
              </a:rPr>
              <a:t>&lt;- </a:t>
            </a:r>
            <a:r>
              <a:rPr lang="en" sz="1200">
                <a:solidFill>
                  <a:srgbClr val="77777A"/>
                </a:solidFill>
                <a:highlight>
                  <a:srgbClr val="F5F5F5"/>
                </a:highlight>
                <a:latin typeface="Consolas"/>
                <a:ea typeface="Consolas"/>
                <a:cs typeface="Consolas"/>
                <a:sym typeface="Consolas"/>
              </a:rPr>
              <a:t>summarizeOverlaps(ebyg, </a:t>
            </a:r>
            <a:r>
              <a:rPr lang="en" sz="1200">
                <a:solidFill>
                  <a:srgbClr val="DD1144"/>
                </a:solidFill>
                <a:highlight>
                  <a:srgbClr val="F5F5F5"/>
                </a:highlight>
                <a:latin typeface="Consolas"/>
                <a:ea typeface="Consolas"/>
                <a:cs typeface="Consolas"/>
                <a:sym typeface="Consolas"/>
              </a:rPr>
              <a:t>"bam_file.list"</a:t>
            </a:r>
            <a:r>
              <a:rPr lang="en" sz="1200">
                <a:solidFill>
                  <a:srgbClr val="77777A"/>
                </a:solidFill>
                <a:highlight>
                  <a:srgbClr val="F5F5F5"/>
                </a:highlight>
                <a:latin typeface="Consolas"/>
                <a:ea typeface="Consolas"/>
                <a:cs typeface="Consolas"/>
                <a:sym typeface="Consolas"/>
              </a:rPr>
              <a:t>, ...) # Read countin</a:t>
            </a:r>
            <a:r>
              <a:rPr lang="en" sz="1000">
                <a:solidFill>
                  <a:srgbClr val="77777A"/>
                </a:solidFill>
                <a:highlight>
                  <a:srgbClr val="F5F5F5"/>
                </a:highlight>
                <a:latin typeface="Consolas"/>
                <a:ea typeface="Consolas"/>
                <a:cs typeface="Consolas"/>
                <a:sym typeface="Consolas"/>
              </a:rPr>
              <a:t>g</a:t>
            </a:r>
            <a:endParaRPr b="1" sz="1000">
              <a:solidFill>
                <a:srgbClr val="77777A"/>
              </a:solidFill>
              <a:highlight>
                <a:srgbClr val="F5F5F5"/>
              </a:highlight>
              <a:latin typeface="Consolas"/>
              <a:ea typeface="Consolas"/>
              <a:cs typeface="Consolas"/>
              <a:sym typeface="Consolas"/>
            </a:endParaRPr>
          </a:p>
          <a:p>
            <a:pPr indent="0" lvl="0" marL="0" rtl="0">
              <a:lnSpc>
                <a:spcPct val="139751"/>
              </a:lnSpc>
              <a:spcBef>
                <a:spcPts val="100"/>
              </a:spcBef>
              <a:spcAft>
                <a:spcPts val="100"/>
              </a:spcAft>
              <a:buNone/>
            </a:pPr>
            <a:r>
              <a:t/>
            </a:r>
            <a:endParaRPr b="1" sz="1000">
              <a:solidFill>
                <a:srgbClr val="77777A"/>
              </a:solidFill>
              <a:highlight>
                <a:srgbClr val="F5F5F5"/>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Software Tools</a:t>
            </a:r>
            <a:endParaRPr sz="2600"/>
          </a:p>
        </p:txBody>
      </p:sp>
      <p:sp>
        <p:nvSpPr>
          <p:cNvPr id="261" name="Shape 2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2" name="Shape 262"/>
          <p:cNvSpPr txBox="1"/>
          <p:nvPr/>
        </p:nvSpPr>
        <p:spPr>
          <a:xfrm>
            <a:off x="564300" y="925100"/>
            <a:ext cx="8752800" cy="6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A528F"/>
                </a:solidFill>
              </a:rPr>
              <a:t>Gene Finding</a:t>
            </a:r>
            <a:endParaRPr sz="1800">
              <a:solidFill>
                <a:srgbClr val="2A528F"/>
              </a:solidFill>
            </a:endParaRPr>
          </a:p>
          <a:p>
            <a:pPr indent="-342900" lvl="0" marL="457200" rtl="0" algn="just">
              <a:spcBef>
                <a:spcPts val="1000"/>
              </a:spcBef>
              <a:spcAft>
                <a:spcPts val="0"/>
              </a:spcAft>
              <a:buClr>
                <a:schemeClr val="dk2"/>
              </a:buClr>
              <a:buSzPts val="1800"/>
              <a:buChar char="○"/>
            </a:pPr>
            <a:r>
              <a:rPr lang="en" sz="1800">
                <a:solidFill>
                  <a:schemeClr val="dk2"/>
                </a:solidFill>
              </a:rPr>
              <a:t>GENSCAN</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FGENESH</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GeneMark</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GLIMMER</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a:t>
            </a:r>
            <a:endParaRPr sz="1800">
              <a:solidFill>
                <a:schemeClr val="dk2"/>
              </a:solidFill>
            </a:endParaRPr>
          </a:p>
          <a:p>
            <a:pPr indent="0" lvl="0" marL="0" rtl="0" algn="just">
              <a:spcBef>
                <a:spcPts val="1000"/>
              </a:spcBef>
              <a:spcAft>
                <a:spcPts val="0"/>
              </a:spcAft>
              <a:buNone/>
            </a:pPr>
            <a:r>
              <a:rPr lang="en" sz="1800">
                <a:solidFill>
                  <a:srgbClr val="2A528F"/>
                </a:solidFill>
              </a:rPr>
              <a:t>mRNA to Gene Alignments</a:t>
            </a:r>
            <a:endParaRPr sz="1800">
              <a:solidFill>
                <a:srgbClr val="2A528F"/>
              </a:solidFill>
            </a:endParaRPr>
          </a:p>
          <a:p>
            <a:pPr indent="-342900" lvl="0" marL="457200" rtl="0" algn="just">
              <a:spcBef>
                <a:spcPts val="1000"/>
              </a:spcBef>
              <a:spcAft>
                <a:spcPts val="0"/>
              </a:spcAft>
              <a:buClr>
                <a:schemeClr val="dk2"/>
              </a:buClr>
              <a:buSzPts val="1800"/>
              <a:buChar char="○"/>
            </a:pPr>
            <a:r>
              <a:rPr lang="en" sz="1800">
                <a:solidFill>
                  <a:schemeClr val="dk2"/>
                </a:solidFill>
              </a:rPr>
              <a:t>Spidey (NCBI)</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BLAT</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est2genome (EMBOSS)</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268" name="Shape 268"/>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Genome Annotation Overview</a:t>
            </a:r>
            <a:endParaRPr sz="1600">
              <a:solidFill>
                <a:srgbClr val="9E9E9E"/>
              </a:solidFill>
            </a:endParaRPr>
          </a:p>
          <a:p>
            <a:pPr indent="0" lvl="0" marL="0" rtl="0">
              <a:spcBef>
                <a:spcPts val="1000"/>
              </a:spcBef>
              <a:spcAft>
                <a:spcPts val="0"/>
              </a:spcAft>
              <a:buNone/>
            </a:pPr>
            <a:r>
              <a:rPr lang="en" sz="1600">
                <a:solidFill>
                  <a:srgbClr val="9E9E9E"/>
                </a:solidFill>
              </a:rPr>
              <a:t>Gene Finding</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Concepts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Computational Gene Prediction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Evidence-Based Gene Finding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Functional Gene Annotation</a:t>
            </a:r>
            <a:endParaRPr sz="1600"/>
          </a:p>
          <a:p>
            <a:pPr indent="0" lvl="0" marL="457200" rtl="0">
              <a:spcBef>
                <a:spcPts val="0"/>
              </a:spcBef>
              <a:spcAft>
                <a:spcPts val="0"/>
              </a:spcAft>
              <a:buClr>
                <a:schemeClr val="dk1"/>
              </a:buClr>
              <a:buSzPts val="1100"/>
              <a:buFont typeface="Arial"/>
              <a:buNone/>
            </a:pPr>
            <a:r>
              <a:rPr lang="en" sz="1600"/>
              <a:t>Similarity-Based Gene Annotations</a:t>
            </a:r>
            <a:endParaRPr sz="1600"/>
          </a:p>
          <a:p>
            <a:pPr indent="0" lvl="0" marL="457200" rtl="0">
              <a:spcBef>
                <a:spcPts val="0"/>
              </a:spcBef>
              <a:spcAft>
                <a:spcPts val="0"/>
              </a:spcAft>
              <a:buClr>
                <a:schemeClr val="dk1"/>
              </a:buClr>
              <a:buSzPts val="1100"/>
              <a:buFont typeface="Arial"/>
              <a:buNone/>
            </a:pPr>
            <a:r>
              <a:rPr lang="en" sz="1600">
                <a:solidFill>
                  <a:srgbClr val="9E9E9E"/>
                </a:solidFill>
              </a:rPr>
              <a:t>Gene Ontologies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Pathway Annotation Systems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Enrichment Analysis of Gene Categories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269" name="Shape 2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Functional Gene Annotations</a:t>
            </a:r>
            <a:endParaRPr sz="2600"/>
          </a:p>
        </p:txBody>
      </p:sp>
      <p:sp>
        <p:nvSpPr>
          <p:cNvPr id="275" name="Shape 2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6" name="Shape 276"/>
          <p:cNvSpPr txBox="1"/>
          <p:nvPr/>
        </p:nvSpPr>
        <p:spPr>
          <a:xfrm>
            <a:off x="107100" y="696500"/>
            <a:ext cx="87528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One of the most important questions in the annotation process of genomes is the functional characterization of all identified genes.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 function of genes can be identified by experiments (</a:t>
            </a:r>
            <a:r>
              <a:rPr i="1" lang="en" sz="1800">
                <a:solidFill>
                  <a:schemeClr val="dk2"/>
                </a:solidFill>
              </a:rPr>
              <a:t>e.g.</a:t>
            </a:r>
            <a:r>
              <a:rPr lang="en" sz="1800">
                <a:solidFill>
                  <a:schemeClr val="dk2"/>
                </a:solidFill>
              </a:rPr>
              <a:t> knockout lines). However, experimental verification of gene functions takes a lot of time.</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Much faster solution: the </a:t>
            </a:r>
            <a:r>
              <a:rPr lang="en" sz="1800">
                <a:solidFill>
                  <a:srgbClr val="CC0000"/>
                </a:solidFill>
              </a:rPr>
              <a:t>similarity-based annotation approach</a:t>
            </a:r>
            <a:r>
              <a:rPr lang="en" sz="1800">
                <a:solidFill>
                  <a:schemeClr val="dk2"/>
                </a:solidFill>
              </a:rPr>
              <a:t> allows to provide putative functions for genes by sequence similarity searches. This way one can functionally annotate new genomes very quickly.</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Similarity-based annotation approaches aim to identify in well annotated databases closely related genes that are functionally characterized. Their functional annotations are then used as putative functions for the genes of the newly sequenced genome.</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Subsequently, manual curation steps by humans are necessary to improve the quality of the computational annotations.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Functional Gene Annotation by BLAST Searches</a:t>
            </a:r>
            <a:endParaRPr sz="2600"/>
          </a:p>
        </p:txBody>
      </p:sp>
      <p:sp>
        <p:nvSpPr>
          <p:cNvPr id="282" name="Shape 2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3" name="Shape 283"/>
          <p:cNvSpPr txBox="1"/>
          <p:nvPr/>
        </p:nvSpPr>
        <p:spPr>
          <a:xfrm>
            <a:off x="107100" y="772700"/>
            <a:ext cx="87528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The identified protein sequences of a newly sequenced genome are used for BLASTP searches against reference databases that contain functionally well characterized proteins.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Choice of reference database:</a:t>
            </a:r>
            <a:endParaRPr sz="1800">
              <a:solidFill>
                <a:schemeClr val="dk2"/>
              </a:solidFill>
            </a:endParaRPr>
          </a:p>
          <a:p>
            <a:pPr indent="0" lvl="0" marL="457200" rtl="0" algn="just">
              <a:spcBef>
                <a:spcPts val="1000"/>
              </a:spcBef>
              <a:spcAft>
                <a:spcPts val="0"/>
              </a:spcAft>
              <a:buNone/>
            </a:pPr>
            <a:r>
              <a:rPr lang="en" sz="1800">
                <a:solidFill>
                  <a:srgbClr val="2A528F"/>
                </a:solidFill>
              </a:rPr>
              <a:t>Reference Genome</a:t>
            </a:r>
            <a:endParaRPr sz="1800">
              <a:solidFill>
                <a:srgbClr val="2A528F"/>
              </a:solidFill>
            </a:endParaRPr>
          </a:p>
          <a:p>
            <a:pPr indent="-330200" lvl="0" marL="914400" rtl="0" algn="just">
              <a:spcBef>
                <a:spcPts val="0"/>
              </a:spcBef>
              <a:spcAft>
                <a:spcPts val="0"/>
              </a:spcAft>
              <a:buClr>
                <a:schemeClr val="dk2"/>
              </a:buClr>
              <a:buSzPts val="1600"/>
              <a:buChar char="○"/>
            </a:pPr>
            <a:r>
              <a:rPr lang="en" sz="1600">
                <a:solidFill>
                  <a:schemeClr val="dk2"/>
                </a:solidFill>
              </a:rPr>
              <a:t>If a well annotated genome sequence of a closely related organism is available, use the protein database of this organism.</a:t>
            </a:r>
            <a:endParaRPr sz="1600">
              <a:solidFill>
                <a:schemeClr val="dk2"/>
              </a:solidFill>
            </a:endParaRPr>
          </a:p>
          <a:p>
            <a:pPr indent="0" lvl="0" marL="457200" rtl="0" algn="just">
              <a:spcBef>
                <a:spcPts val="1000"/>
              </a:spcBef>
              <a:spcAft>
                <a:spcPts val="0"/>
              </a:spcAft>
              <a:buNone/>
            </a:pPr>
            <a:r>
              <a:rPr lang="en" sz="1800">
                <a:solidFill>
                  <a:srgbClr val="2A528F"/>
                </a:solidFill>
              </a:rPr>
              <a:t>Universal Protein Databases</a:t>
            </a:r>
            <a:endParaRPr sz="1800">
              <a:solidFill>
                <a:srgbClr val="2A528F"/>
              </a:solidFill>
            </a:endParaRPr>
          </a:p>
          <a:p>
            <a:pPr indent="-330200" lvl="0" marL="914400" rtl="0" algn="just">
              <a:spcBef>
                <a:spcPts val="0"/>
              </a:spcBef>
              <a:spcAft>
                <a:spcPts val="0"/>
              </a:spcAft>
              <a:buClr>
                <a:schemeClr val="dk2"/>
              </a:buClr>
              <a:buSzPts val="1600"/>
              <a:buChar char="○"/>
            </a:pPr>
            <a:r>
              <a:rPr lang="en" sz="1600">
                <a:solidFill>
                  <a:schemeClr val="dk2"/>
                </a:solidFill>
              </a:rPr>
              <a:t>If a well annotated reference genome is not available, then one can use one of the universal protein databases that contain highly annotated sequences from all organism kingdoms. The most commonly used databases for this purpose are:</a:t>
            </a:r>
            <a:endParaRPr sz="1600">
              <a:solidFill>
                <a:schemeClr val="dk2"/>
              </a:solidFill>
            </a:endParaRPr>
          </a:p>
          <a:p>
            <a:pPr indent="-317500" lvl="2" marL="1371600" rtl="0" algn="just">
              <a:spcBef>
                <a:spcPts val="1000"/>
              </a:spcBef>
              <a:spcAft>
                <a:spcPts val="0"/>
              </a:spcAft>
              <a:buClr>
                <a:schemeClr val="dk2"/>
              </a:buClr>
              <a:buSzPts val="1400"/>
              <a:buChar char="➢"/>
            </a:pPr>
            <a:r>
              <a:rPr lang="en">
                <a:solidFill>
                  <a:schemeClr val="dk2"/>
                </a:solidFill>
              </a:rPr>
              <a:t>SwissProt</a:t>
            </a:r>
            <a:endParaRPr>
              <a:solidFill>
                <a:schemeClr val="dk2"/>
              </a:solidFill>
            </a:endParaRPr>
          </a:p>
          <a:p>
            <a:pPr indent="-317500" lvl="2" marL="1371600" rtl="0" algn="just">
              <a:spcBef>
                <a:spcPts val="0"/>
              </a:spcBef>
              <a:spcAft>
                <a:spcPts val="0"/>
              </a:spcAft>
              <a:buClr>
                <a:schemeClr val="dk2"/>
              </a:buClr>
              <a:buSzPts val="1400"/>
              <a:buChar char="➢"/>
            </a:pPr>
            <a:r>
              <a:rPr lang="en">
                <a:solidFill>
                  <a:schemeClr val="dk2"/>
                </a:solidFill>
              </a:rPr>
              <a:t>UniProt</a:t>
            </a:r>
            <a:endParaRPr>
              <a:solidFill>
                <a:schemeClr val="dk2"/>
              </a:solidFill>
            </a:endParaRPr>
          </a:p>
          <a:p>
            <a:pPr indent="-317500" lvl="2" marL="1371600" rtl="0" algn="just">
              <a:spcBef>
                <a:spcPts val="0"/>
              </a:spcBef>
              <a:spcAft>
                <a:spcPts val="0"/>
              </a:spcAft>
              <a:buClr>
                <a:schemeClr val="dk2"/>
              </a:buClr>
              <a:buSzPts val="1400"/>
              <a:buChar char="➢"/>
            </a:pPr>
            <a:r>
              <a:rPr lang="en">
                <a:solidFill>
                  <a:schemeClr val="dk2"/>
                </a:solidFill>
              </a:rPr>
              <a:t>Non-redundant protein database from NCBI</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Functional Annotation Using Conserved Domains</a:t>
            </a:r>
            <a:endParaRPr sz="2600"/>
          </a:p>
        </p:txBody>
      </p:sp>
      <p:sp>
        <p:nvSpPr>
          <p:cNvPr id="289" name="Shape 2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0" name="Shape 290"/>
          <p:cNvSpPr txBox="1"/>
          <p:nvPr/>
        </p:nvSpPr>
        <p:spPr>
          <a:xfrm>
            <a:off x="107100" y="772700"/>
            <a:ext cx="87528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Usually related genes and proteins share only a high degree of similarity in functional important regions, which are called protein domains.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These conserved domains often co-align with characteristic segments of their 3D structure, which are known as protein folds.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Often proteins contain several distinct domains, e.g. receptor kinase has a receptor domain and a kinase domain.</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These domains - rather than entire genes or proteins - are the functional building blocks of evolution.</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One of the most widely used domain databases is the Pfam database.</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Pfam URL: </a:t>
            </a:r>
            <a:r>
              <a:rPr lang="en" sz="1800" u="sng">
                <a:solidFill>
                  <a:schemeClr val="hlink"/>
                </a:solidFill>
                <a:hlinkClick r:id="rId3"/>
              </a:rPr>
              <a:t>http://pfam.xfam.org/</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64" name="Shape 64"/>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t>Genome Annotation Overview</a:t>
            </a:r>
            <a:endParaRPr sz="1600"/>
          </a:p>
          <a:p>
            <a:pPr indent="0" lvl="0" marL="0" rtl="0">
              <a:spcBef>
                <a:spcPts val="1000"/>
              </a:spcBef>
              <a:spcAft>
                <a:spcPts val="0"/>
              </a:spcAft>
              <a:buNone/>
            </a:pPr>
            <a:r>
              <a:rPr lang="en" sz="1600">
                <a:solidFill>
                  <a:srgbClr val="9E9E9E"/>
                </a:solidFill>
              </a:rPr>
              <a:t>Gene Finding</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Concepts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Computational Gene Prediction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Evidence-Based Gene Finding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Functional Gene Annotation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Similarity-Based Gene Annotations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Gene Ontologies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Pathway Annotation Systems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Enrichment Analysis of Gene Categories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65" name="Shape 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Functional Annotation Using Conserved Domains</a:t>
            </a:r>
            <a:endParaRPr sz="2600"/>
          </a:p>
        </p:txBody>
      </p:sp>
      <p:sp>
        <p:nvSpPr>
          <p:cNvPr id="296" name="Shape 2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7" name="Shape 297"/>
          <p:cNvSpPr txBox="1"/>
          <p:nvPr/>
        </p:nvSpPr>
        <p:spPr>
          <a:xfrm>
            <a:off x="107100" y="772700"/>
            <a:ext cx="8752800" cy="622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Char char="○"/>
            </a:pPr>
            <a:r>
              <a:rPr lang="en" sz="1600">
                <a:solidFill>
                  <a:schemeClr val="dk2"/>
                </a:solidFill>
              </a:rPr>
              <a:t>To annotate new genomes, one can identify the presence of Pfam domains in their protein sequences.</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The resulting domain structure provides important information about their functional features.</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Example of a protein encoded in a newly sequenced genome:</a:t>
            </a:r>
            <a:endParaRPr sz="1600">
              <a:solidFill>
                <a:schemeClr val="dk2"/>
              </a:solidFill>
            </a:endParaRPr>
          </a:p>
          <a:p>
            <a:pPr indent="0" lvl="0" marL="0" rtl="0" algn="just">
              <a:spcBef>
                <a:spcPts val="0"/>
              </a:spcBef>
              <a:spcAft>
                <a:spcPts val="0"/>
              </a:spcAft>
              <a:buNone/>
            </a:pPr>
            <a:r>
              <a:t/>
            </a:r>
            <a:endParaRPr sz="1000">
              <a:solidFill>
                <a:schemeClr val="dk2"/>
              </a:solidFill>
            </a:endParaRPr>
          </a:p>
          <a:p>
            <a:pPr indent="457200" lvl="0" marL="0" rtl="0" algn="just">
              <a:spcBef>
                <a:spcPts val="1000"/>
              </a:spcBef>
              <a:spcAft>
                <a:spcPts val="0"/>
              </a:spcAft>
              <a:buNone/>
            </a:pPr>
            <a:r>
              <a:rPr lang="en" sz="1800">
                <a:solidFill>
                  <a:srgbClr val="2A528F"/>
                </a:solidFill>
              </a:rPr>
              <a:t>New protein</a:t>
            </a:r>
            <a:r>
              <a:rPr lang="en" sz="1800">
                <a:solidFill>
                  <a:schemeClr val="dk2"/>
                </a:solidFill>
              </a:rPr>
              <a:t>  </a:t>
            </a:r>
            <a:endParaRPr sz="1800">
              <a:solidFill>
                <a:schemeClr val="dk2"/>
              </a:solidFill>
            </a:endParaRPr>
          </a:p>
          <a:p>
            <a:pPr indent="457200" lvl="0" marL="0" rtl="0" algn="just">
              <a:spcBef>
                <a:spcPts val="1000"/>
              </a:spcBef>
              <a:spcAft>
                <a:spcPts val="0"/>
              </a:spcAft>
              <a:buNone/>
            </a:pPr>
            <a:r>
              <a:rPr lang="en" sz="1800">
                <a:solidFill>
                  <a:srgbClr val="2A528F"/>
                </a:solidFill>
              </a:rPr>
              <a:t>Pfam domains</a:t>
            </a:r>
            <a:r>
              <a:rPr lang="en" sz="1800">
                <a:solidFill>
                  <a:schemeClr val="dk2"/>
                </a:solidFill>
              </a:rPr>
              <a:t> </a:t>
            </a:r>
            <a:endParaRPr sz="1800">
              <a:solidFill>
                <a:schemeClr val="dk2"/>
              </a:solidFill>
            </a:endParaRPr>
          </a:p>
          <a:p>
            <a:pPr indent="457200" lvl="0" marL="0" rtl="0" algn="just">
              <a:spcBef>
                <a:spcPts val="1000"/>
              </a:spcBef>
              <a:spcAft>
                <a:spcPts val="0"/>
              </a:spcAft>
              <a:buNone/>
            </a:pPr>
            <a:r>
              <a:rPr lang="en" sz="1800">
                <a:solidFill>
                  <a:srgbClr val="2A528F"/>
                </a:solidFill>
              </a:rPr>
              <a:t>Domain Functions </a:t>
            </a:r>
            <a:r>
              <a:rPr lang="en" sz="1800">
                <a:solidFill>
                  <a:schemeClr val="dk2"/>
                </a:solidFill>
              </a:rPr>
              <a:t>                   Receptor            Kinase</a:t>
            </a:r>
            <a:endParaRPr sz="1800">
              <a:solidFill>
                <a:schemeClr val="dk2"/>
              </a:solidFill>
            </a:endParaRPr>
          </a:p>
          <a:p>
            <a:pPr indent="0" lvl="0" marL="0" rtl="0" algn="just">
              <a:spcBef>
                <a:spcPts val="1000"/>
              </a:spcBef>
              <a:spcAft>
                <a:spcPts val="0"/>
              </a:spcAft>
              <a:buNone/>
            </a:pPr>
            <a:r>
              <a:t/>
            </a:r>
            <a:endParaRPr sz="1000">
              <a:solidFill>
                <a:schemeClr val="dk2"/>
              </a:solidFill>
            </a:endParaRPr>
          </a:p>
          <a:p>
            <a:pPr indent="-330200" lvl="0" marL="457200" rtl="0" algn="just">
              <a:spcBef>
                <a:spcPts val="0"/>
              </a:spcBef>
              <a:spcAft>
                <a:spcPts val="0"/>
              </a:spcAft>
              <a:buClr>
                <a:schemeClr val="dk2"/>
              </a:buClr>
              <a:buSzPts val="1600"/>
              <a:buChar char="○"/>
            </a:pPr>
            <a:r>
              <a:rPr lang="en" sz="1600">
                <a:solidFill>
                  <a:schemeClr val="dk2"/>
                </a:solidFill>
              </a:rPr>
              <a:t>Conserved domains are usually represented as profile hidden Markov models (profile HMMs). The current version of the Pfam database contains over 16,000 domain models.</a:t>
            </a:r>
            <a:endParaRPr sz="1600">
              <a:solidFill>
                <a:schemeClr val="dk2"/>
              </a:solidFill>
            </a:endParaRPr>
          </a:p>
          <a:p>
            <a:pPr indent="-330200" lvl="0" marL="457200" rtl="0" algn="just">
              <a:spcBef>
                <a:spcPts val="1000"/>
              </a:spcBef>
              <a:spcAft>
                <a:spcPts val="1000"/>
              </a:spcAft>
              <a:buClr>
                <a:schemeClr val="dk2"/>
              </a:buClr>
              <a:buSzPts val="1600"/>
              <a:buChar char="○"/>
            </a:pPr>
            <a:r>
              <a:rPr lang="en" sz="1600">
                <a:solidFill>
                  <a:schemeClr val="dk2"/>
                </a:solidFill>
              </a:rPr>
              <a:t>HMM domain searches are used for identifying conserved domains in a query protein.</a:t>
            </a:r>
            <a:endParaRPr sz="1600">
              <a:solidFill>
                <a:schemeClr val="dk2"/>
              </a:solidFill>
            </a:endParaRPr>
          </a:p>
        </p:txBody>
      </p:sp>
      <p:cxnSp>
        <p:nvCxnSpPr>
          <p:cNvPr id="298" name="Shape 298"/>
          <p:cNvCxnSpPr>
            <a:stCxn id="299" idx="3"/>
            <a:endCxn id="300" idx="1"/>
          </p:cNvCxnSpPr>
          <p:nvPr/>
        </p:nvCxnSpPr>
        <p:spPr>
          <a:xfrm>
            <a:off x="3576175" y="2744200"/>
            <a:ext cx="2958600" cy="0"/>
          </a:xfrm>
          <a:prstGeom prst="straightConnector1">
            <a:avLst/>
          </a:prstGeom>
          <a:noFill/>
          <a:ln cap="flat" cmpd="sng" w="19050">
            <a:solidFill>
              <a:schemeClr val="dk2"/>
            </a:solidFill>
            <a:prstDash val="solid"/>
            <a:round/>
            <a:headEnd len="med" w="med" type="none"/>
            <a:tailEnd len="med" w="med" type="none"/>
          </a:ln>
        </p:spPr>
      </p:cxnSp>
      <p:sp>
        <p:nvSpPr>
          <p:cNvPr id="301" name="Shape 301"/>
          <p:cNvSpPr txBox="1"/>
          <p:nvPr/>
        </p:nvSpPr>
        <p:spPr>
          <a:xfrm>
            <a:off x="3734825" y="2584000"/>
            <a:ext cx="2659800" cy="32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New Protein</a:t>
            </a:r>
            <a:endParaRPr>
              <a:solidFill>
                <a:schemeClr val="dk2"/>
              </a:solidFill>
            </a:endParaRPr>
          </a:p>
        </p:txBody>
      </p:sp>
      <p:sp>
        <p:nvSpPr>
          <p:cNvPr id="300" name="Shape 300"/>
          <p:cNvSpPr txBox="1"/>
          <p:nvPr/>
        </p:nvSpPr>
        <p:spPr>
          <a:xfrm>
            <a:off x="6534775" y="2584000"/>
            <a:ext cx="1080000" cy="320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2"/>
                </a:solidFill>
              </a:rPr>
              <a:t>COOH</a:t>
            </a:r>
            <a:endParaRPr>
              <a:solidFill>
                <a:schemeClr val="dk2"/>
              </a:solidFill>
            </a:endParaRPr>
          </a:p>
        </p:txBody>
      </p:sp>
      <p:sp>
        <p:nvSpPr>
          <p:cNvPr id="299" name="Shape 299"/>
          <p:cNvSpPr txBox="1"/>
          <p:nvPr/>
        </p:nvSpPr>
        <p:spPr>
          <a:xfrm>
            <a:off x="2496175" y="2584000"/>
            <a:ext cx="1080000" cy="32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rPr>
              <a:t>NH2</a:t>
            </a:r>
            <a:endParaRPr>
              <a:solidFill>
                <a:schemeClr val="dk2"/>
              </a:solidFill>
            </a:endParaRPr>
          </a:p>
        </p:txBody>
      </p:sp>
      <p:sp>
        <p:nvSpPr>
          <p:cNvPr id="302" name="Shape 302"/>
          <p:cNvSpPr txBox="1"/>
          <p:nvPr/>
        </p:nvSpPr>
        <p:spPr>
          <a:xfrm>
            <a:off x="3734825" y="3041200"/>
            <a:ext cx="10287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Domain 1</a:t>
            </a:r>
            <a:endParaRPr>
              <a:solidFill>
                <a:schemeClr val="dk2"/>
              </a:solidFill>
            </a:endParaRPr>
          </a:p>
        </p:txBody>
      </p:sp>
      <p:sp>
        <p:nvSpPr>
          <p:cNvPr id="303" name="Shape 303"/>
          <p:cNvSpPr txBox="1"/>
          <p:nvPr/>
        </p:nvSpPr>
        <p:spPr>
          <a:xfrm>
            <a:off x="5335025" y="3041200"/>
            <a:ext cx="10287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Domain 2</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Functional Annotation Using Conserved Motifs</a:t>
            </a:r>
            <a:endParaRPr sz="2600"/>
          </a:p>
        </p:txBody>
      </p:sp>
      <p:sp>
        <p:nvSpPr>
          <p:cNvPr id="309" name="Shape 3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0" name="Shape 310"/>
          <p:cNvSpPr txBox="1"/>
          <p:nvPr/>
        </p:nvSpPr>
        <p:spPr>
          <a:xfrm>
            <a:off x="107100" y="772700"/>
            <a:ext cx="8752800" cy="6228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Clr>
                <a:schemeClr val="dk2"/>
              </a:buClr>
              <a:buSzPts val="1600"/>
              <a:buChar char="○"/>
            </a:pPr>
            <a:r>
              <a:rPr lang="en" sz="1600">
                <a:solidFill>
                  <a:schemeClr val="dk2"/>
                </a:solidFill>
              </a:rPr>
              <a:t>Protein motifs represent the most highly conserved residues in related protein sequences, which are usually much shorter than protein domains.</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Often they are located within conserved domain regions of protein sequences.</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Often they represent the functionally most important residues of a protein, such as the residues that interact directly with the substrates and cofactors of an enzyme.</a:t>
            </a:r>
            <a:endParaRPr sz="1600">
              <a:solidFill>
                <a:schemeClr val="dk2"/>
              </a:solidFill>
            </a:endParaRPr>
          </a:p>
          <a:p>
            <a:pPr indent="-330200" lvl="0" marL="457200" rtl="0" algn="just">
              <a:spcBef>
                <a:spcPts val="1000"/>
              </a:spcBef>
              <a:spcAft>
                <a:spcPts val="0"/>
              </a:spcAft>
              <a:buClr>
                <a:schemeClr val="dk2"/>
              </a:buClr>
              <a:buSzPts val="1600"/>
              <a:buChar char="○"/>
            </a:pPr>
            <a:r>
              <a:rPr lang="en" sz="1600">
                <a:solidFill>
                  <a:schemeClr val="dk2"/>
                </a:solidFill>
              </a:rPr>
              <a:t>Example Cytochrome P450 Pfam domain with PROSITE motif:</a:t>
            </a:r>
            <a:endParaRPr sz="1000">
              <a:solidFill>
                <a:schemeClr val="dk2"/>
              </a:solidFill>
            </a:endParaRPr>
          </a:p>
          <a:p>
            <a:pPr indent="457200" lvl="0" marL="0" rtl="0" algn="just">
              <a:spcBef>
                <a:spcPts val="1000"/>
              </a:spcBef>
              <a:spcAft>
                <a:spcPts val="0"/>
              </a:spcAft>
              <a:buNone/>
            </a:pPr>
            <a:r>
              <a:rPr lang="en" sz="1800">
                <a:solidFill>
                  <a:srgbClr val="2A528F"/>
                </a:solidFill>
              </a:rPr>
              <a:t>New protein</a:t>
            </a:r>
            <a:r>
              <a:rPr lang="en" sz="1800">
                <a:solidFill>
                  <a:schemeClr val="dk2"/>
                </a:solidFill>
              </a:rPr>
              <a:t> </a:t>
            </a:r>
            <a:endParaRPr sz="1800">
              <a:solidFill>
                <a:schemeClr val="dk2"/>
              </a:solidFill>
            </a:endParaRPr>
          </a:p>
          <a:p>
            <a:pPr indent="457200" lvl="0" marL="0" rtl="0" algn="just">
              <a:spcBef>
                <a:spcPts val="1000"/>
              </a:spcBef>
              <a:spcAft>
                <a:spcPts val="0"/>
              </a:spcAft>
              <a:buNone/>
            </a:pPr>
            <a:r>
              <a:rPr lang="en" sz="1800">
                <a:solidFill>
                  <a:srgbClr val="2A528F"/>
                </a:solidFill>
              </a:rPr>
              <a:t>Pfam domains</a:t>
            </a:r>
            <a:endParaRPr sz="1800">
              <a:solidFill>
                <a:srgbClr val="2A528F"/>
              </a:solidFill>
            </a:endParaRPr>
          </a:p>
          <a:p>
            <a:pPr indent="457200" lvl="0" marL="0" rtl="0" algn="just">
              <a:spcBef>
                <a:spcPts val="1000"/>
              </a:spcBef>
              <a:spcAft>
                <a:spcPts val="0"/>
              </a:spcAft>
              <a:buNone/>
            </a:pPr>
            <a:r>
              <a:t/>
            </a:r>
            <a:endParaRPr>
              <a:solidFill>
                <a:srgbClr val="2A528F"/>
              </a:solidFill>
            </a:endParaRPr>
          </a:p>
          <a:p>
            <a:pPr indent="457200" lvl="0" marL="0" rtl="0" algn="just">
              <a:spcBef>
                <a:spcPts val="1000"/>
              </a:spcBef>
              <a:spcAft>
                <a:spcPts val="0"/>
              </a:spcAft>
              <a:buNone/>
            </a:pPr>
            <a:r>
              <a:rPr lang="en" sz="1800">
                <a:solidFill>
                  <a:srgbClr val="2A528F"/>
                </a:solidFill>
              </a:rPr>
              <a:t>PROSITE Motif</a:t>
            </a:r>
            <a:r>
              <a:rPr lang="en" sz="1800">
                <a:solidFill>
                  <a:schemeClr val="dk2"/>
                </a:solidFill>
              </a:rPr>
              <a:t>                   </a:t>
            </a:r>
            <a:endParaRPr sz="1800">
              <a:solidFill>
                <a:schemeClr val="dk2"/>
              </a:solidFill>
            </a:endParaRPr>
          </a:p>
          <a:p>
            <a:pPr indent="0" lvl="0" marL="0" rtl="0" algn="just">
              <a:spcBef>
                <a:spcPts val="1000"/>
              </a:spcBef>
              <a:spcAft>
                <a:spcPts val="1000"/>
              </a:spcAft>
              <a:buNone/>
            </a:pPr>
            <a:r>
              <a:t/>
            </a:r>
            <a:endParaRPr sz="1600">
              <a:solidFill>
                <a:schemeClr val="dk2"/>
              </a:solidFill>
            </a:endParaRPr>
          </a:p>
        </p:txBody>
      </p:sp>
      <p:cxnSp>
        <p:nvCxnSpPr>
          <p:cNvPr id="311" name="Shape 311"/>
          <p:cNvCxnSpPr>
            <a:stCxn id="312" idx="3"/>
            <a:endCxn id="313" idx="1"/>
          </p:cNvCxnSpPr>
          <p:nvPr/>
        </p:nvCxnSpPr>
        <p:spPr>
          <a:xfrm>
            <a:off x="3576175" y="2972800"/>
            <a:ext cx="2958600" cy="0"/>
          </a:xfrm>
          <a:prstGeom prst="straightConnector1">
            <a:avLst/>
          </a:prstGeom>
          <a:noFill/>
          <a:ln cap="flat" cmpd="sng" w="19050">
            <a:solidFill>
              <a:schemeClr val="dk2"/>
            </a:solidFill>
            <a:prstDash val="solid"/>
            <a:round/>
            <a:headEnd len="med" w="med" type="none"/>
            <a:tailEnd len="med" w="med" type="none"/>
          </a:ln>
        </p:spPr>
      </p:cxnSp>
      <p:sp>
        <p:nvSpPr>
          <p:cNvPr id="314" name="Shape 314"/>
          <p:cNvSpPr txBox="1"/>
          <p:nvPr/>
        </p:nvSpPr>
        <p:spPr>
          <a:xfrm>
            <a:off x="3734825" y="2812600"/>
            <a:ext cx="2659800" cy="32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New Protein</a:t>
            </a:r>
            <a:endParaRPr>
              <a:solidFill>
                <a:schemeClr val="dk2"/>
              </a:solidFill>
            </a:endParaRPr>
          </a:p>
        </p:txBody>
      </p:sp>
      <p:sp>
        <p:nvSpPr>
          <p:cNvPr id="313" name="Shape 313"/>
          <p:cNvSpPr txBox="1"/>
          <p:nvPr/>
        </p:nvSpPr>
        <p:spPr>
          <a:xfrm>
            <a:off x="6534775" y="2812600"/>
            <a:ext cx="1080000" cy="320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2"/>
                </a:solidFill>
              </a:rPr>
              <a:t>COOH</a:t>
            </a:r>
            <a:endParaRPr>
              <a:solidFill>
                <a:schemeClr val="dk2"/>
              </a:solidFill>
            </a:endParaRPr>
          </a:p>
        </p:txBody>
      </p:sp>
      <p:sp>
        <p:nvSpPr>
          <p:cNvPr id="312" name="Shape 312"/>
          <p:cNvSpPr txBox="1"/>
          <p:nvPr/>
        </p:nvSpPr>
        <p:spPr>
          <a:xfrm>
            <a:off x="2496175" y="2812600"/>
            <a:ext cx="1080000" cy="32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2"/>
                </a:solidFill>
              </a:rPr>
              <a:t>NH2</a:t>
            </a:r>
            <a:endParaRPr>
              <a:solidFill>
                <a:schemeClr val="dk2"/>
              </a:solidFill>
            </a:endParaRPr>
          </a:p>
        </p:txBody>
      </p:sp>
      <p:sp>
        <p:nvSpPr>
          <p:cNvPr id="315" name="Shape 315"/>
          <p:cNvSpPr txBox="1"/>
          <p:nvPr/>
        </p:nvSpPr>
        <p:spPr>
          <a:xfrm>
            <a:off x="3995350" y="3269800"/>
            <a:ext cx="20637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P450 Domain</a:t>
            </a:r>
            <a:endParaRPr>
              <a:solidFill>
                <a:schemeClr val="dk2"/>
              </a:solidFill>
            </a:endParaRPr>
          </a:p>
        </p:txBody>
      </p:sp>
      <p:sp>
        <p:nvSpPr>
          <p:cNvPr id="316" name="Shape 316"/>
          <p:cNvSpPr/>
          <p:nvPr/>
        </p:nvSpPr>
        <p:spPr>
          <a:xfrm>
            <a:off x="5801500" y="3656975"/>
            <a:ext cx="129600" cy="278100"/>
          </a:xfrm>
          <a:prstGeom prst="down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txBox="1"/>
          <p:nvPr/>
        </p:nvSpPr>
        <p:spPr>
          <a:xfrm>
            <a:off x="3157150" y="3938100"/>
            <a:ext cx="63660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200">
                <a:solidFill>
                  <a:schemeClr val="dk2"/>
                </a:solidFill>
                <a:latin typeface="Courier New"/>
                <a:ea typeface="Courier New"/>
                <a:cs typeface="Courier New"/>
                <a:sym typeface="Courier New"/>
              </a:rPr>
              <a:t>[FW]-[SGNH]-x-[GD]-{F}-[RKHPT]-{P}-C-[LIVMFAP]-[GAD]</a:t>
            </a:r>
            <a:endParaRPr b="1" sz="1200">
              <a:solidFill>
                <a:schemeClr val="dk2"/>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Functional Annotation Using Conserved Motifs</a:t>
            </a:r>
            <a:endParaRPr sz="2600"/>
          </a:p>
        </p:txBody>
      </p:sp>
      <p:sp>
        <p:nvSpPr>
          <p:cNvPr id="323" name="Shape 323"/>
          <p:cNvSpPr txBox="1"/>
          <p:nvPr/>
        </p:nvSpPr>
        <p:spPr>
          <a:xfrm>
            <a:off x="107100" y="1382300"/>
            <a:ext cx="86043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To annotate new genomes, one can identify the presence of conserved motifs in their protein sequences.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 resulting motif matches provide important information about their functional features.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 PROSITE database contains a large collection of conserved protein motifs that are well annotated.</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PROSITE URL: </a:t>
            </a:r>
            <a:r>
              <a:rPr lang="en" sz="1800" u="sng">
                <a:solidFill>
                  <a:schemeClr val="hlink"/>
                </a:solidFill>
                <a:hlinkClick r:id="rId3"/>
              </a:rPr>
              <a:t>http://expasy.org/prosite/</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Some Important Conclusions</a:t>
            </a:r>
            <a:endParaRPr sz="2600"/>
          </a:p>
        </p:txBody>
      </p:sp>
      <p:sp>
        <p:nvSpPr>
          <p:cNvPr id="329" name="Shape 329"/>
          <p:cNvSpPr txBox="1"/>
          <p:nvPr/>
        </p:nvSpPr>
        <p:spPr>
          <a:xfrm>
            <a:off x="107100" y="1306100"/>
            <a:ext cx="86043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Remember: BLAST, domain and motif searches utilize very different algorithms and databases.</a:t>
            </a:r>
            <a:endParaRPr sz="1800">
              <a:solidFill>
                <a:schemeClr val="dk2"/>
              </a:solidFill>
            </a:endParaRPr>
          </a:p>
          <a:p>
            <a:pPr indent="-330200" lvl="1" marL="914400" rtl="0" algn="just">
              <a:spcBef>
                <a:spcPts val="1000"/>
              </a:spcBef>
              <a:spcAft>
                <a:spcPts val="0"/>
              </a:spcAft>
              <a:buClr>
                <a:schemeClr val="dk2"/>
              </a:buClr>
              <a:buSzPts val="1600"/>
              <a:buChar char="○"/>
            </a:pPr>
            <a:r>
              <a:rPr lang="en" sz="1600">
                <a:solidFill>
                  <a:schemeClr val="dk2"/>
                </a:solidFill>
              </a:rPr>
              <a:t>BLASTP: protein sequence database (</a:t>
            </a:r>
            <a:r>
              <a:rPr i="1" lang="en" sz="1600">
                <a:solidFill>
                  <a:schemeClr val="dk2"/>
                </a:solidFill>
              </a:rPr>
              <a:t>e.g.</a:t>
            </a:r>
            <a:r>
              <a:rPr lang="en" sz="1600">
                <a:solidFill>
                  <a:schemeClr val="dk2"/>
                </a:solidFill>
              </a:rPr>
              <a:t> SwissProt)</a:t>
            </a:r>
            <a:endParaRPr sz="1600">
              <a:solidFill>
                <a:schemeClr val="dk2"/>
              </a:solidFill>
            </a:endParaRPr>
          </a:p>
          <a:p>
            <a:pPr indent="-330200" lvl="1" marL="914400" rtl="0" algn="just">
              <a:spcBef>
                <a:spcPts val="1000"/>
              </a:spcBef>
              <a:spcAft>
                <a:spcPts val="0"/>
              </a:spcAft>
              <a:buClr>
                <a:schemeClr val="dk2"/>
              </a:buClr>
              <a:buSzPts val="1600"/>
              <a:buChar char="○"/>
            </a:pPr>
            <a:r>
              <a:rPr lang="en" sz="1600">
                <a:solidFill>
                  <a:schemeClr val="dk2"/>
                </a:solidFill>
              </a:rPr>
              <a:t>Domain search: domain (HMM) database (</a:t>
            </a:r>
            <a:r>
              <a:rPr i="1" lang="en" sz="1600">
                <a:solidFill>
                  <a:schemeClr val="dk2"/>
                </a:solidFill>
              </a:rPr>
              <a:t>e.g.</a:t>
            </a:r>
            <a:r>
              <a:rPr lang="en" sz="1600">
                <a:solidFill>
                  <a:schemeClr val="dk2"/>
                </a:solidFill>
              </a:rPr>
              <a:t> Pfam)</a:t>
            </a:r>
            <a:endParaRPr sz="1600">
              <a:solidFill>
                <a:schemeClr val="dk2"/>
              </a:solidFill>
            </a:endParaRPr>
          </a:p>
          <a:p>
            <a:pPr indent="-330200" lvl="1" marL="914400" rtl="0" algn="just">
              <a:spcBef>
                <a:spcPts val="1000"/>
              </a:spcBef>
              <a:spcAft>
                <a:spcPts val="0"/>
              </a:spcAft>
              <a:buClr>
                <a:schemeClr val="dk2"/>
              </a:buClr>
              <a:buSzPts val="1600"/>
              <a:buChar char="○"/>
            </a:pPr>
            <a:r>
              <a:rPr lang="en" sz="1600">
                <a:solidFill>
                  <a:schemeClr val="dk2"/>
                </a:solidFill>
              </a:rPr>
              <a:t>Motif search: motif database (</a:t>
            </a:r>
            <a:r>
              <a:rPr i="1" lang="en" sz="1600">
                <a:solidFill>
                  <a:schemeClr val="dk2"/>
                </a:solidFill>
              </a:rPr>
              <a:t>e.g.</a:t>
            </a:r>
            <a:r>
              <a:rPr lang="en" sz="1600">
                <a:solidFill>
                  <a:schemeClr val="dk2"/>
                </a:solidFill>
              </a:rPr>
              <a:t> PROSITE)</a:t>
            </a:r>
            <a:endParaRPr sz="16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Although the results from these three search types provide overlapping information, all three are useful for annotating new protein sequences functionally.</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335" name="Shape 335"/>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Genome Annotation Overview</a:t>
            </a:r>
            <a:endParaRPr sz="1600">
              <a:solidFill>
                <a:srgbClr val="9E9E9E"/>
              </a:solidFill>
            </a:endParaRPr>
          </a:p>
          <a:p>
            <a:pPr indent="0" lvl="0" marL="0" rtl="0">
              <a:spcBef>
                <a:spcPts val="1000"/>
              </a:spcBef>
              <a:spcAft>
                <a:spcPts val="0"/>
              </a:spcAft>
              <a:buNone/>
            </a:pPr>
            <a:r>
              <a:rPr lang="en" sz="1600">
                <a:solidFill>
                  <a:srgbClr val="9E9E9E"/>
                </a:solidFill>
              </a:rPr>
              <a:t>Gene Finding</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Concepts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Computational Gene Prediction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Evidence-Based Gene Finding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Functional Gene Annotation</a:t>
            </a:r>
            <a:endParaRPr sz="1600"/>
          </a:p>
          <a:p>
            <a:pPr indent="0" lvl="0" marL="457200" rtl="0">
              <a:spcBef>
                <a:spcPts val="0"/>
              </a:spcBef>
              <a:spcAft>
                <a:spcPts val="0"/>
              </a:spcAft>
              <a:buClr>
                <a:schemeClr val="dk1"/>
              </a:buClr>
              <a:buSzPts val="1100"/>
              <a:buFont typeface="Arial"/>
              <a:buNone/>
            </a:pPr>
            <a:r>
              <a:rPr lang="en" sz="1600">
                <a:solidFill>
                  <a:srgbClr val="9E9E9E"/>
                </a:solidFill>
              </a:rPr>
              <a:t>Similarity-Based Gene Annotations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t>Gene Ontologies</a:t>
            </a:r>
            <a:endParaRPr sz="1600"/>
          </a:p>
          <a:p>
            <a:pPr indent="0" lvl="0" marL="457200" rtl="0">
              <a:spcBef>
                <a:spcPts val="0"/>
              </a:spcBef>
              <a:spcAft>
                <a:spcPts val="0"/>
              </a:spcAft>
              <a:buClr>
                <a:schemeClr val="dk1"/>
              </a:buClr>
              <a:buSzPts val="1100"/>
              <a:buFont typeface="Arial"/>
              <a:buNone/>
            </a:pPr>
            <a:r>
              <a:rPr lang="en" sz="1600"/>
              <a:t>Pathway Annotation Systems</a:t>
            </a:r>
            <a:endParaRPr sz="1600"/>
          </a:p>
          <a:p>
            <a:pPr indent="0" lvl="0" marL="0" rtl="0">
              <a:spcBef>
                <a:spcPts val="1000"/>
              </a:spcBef>
              <a:spcAft>
                <a:spcPts val="0"/>
              </a:spcAft>
              <a:buClr>
                <a:schemeClr val="dk1"/>
              </a:buClr>
              <a:buSzPts val="1100"/>
              <a:buFont typeface="Arial"/>
              <a:buNone/>
            </a:pPr>
            <a:r>
              <a:rPr lang="en" sz="1600">
                <a:solidFill>
                  <a:srgbClr val="9E9E9E"/>
                </a:solidFill>
              </a:rPr>
              <a:t>Enrichment Analysis of Gene Categories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336" name="Shape 3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Community Network</a:t>
            </a:r>
            <a:endParaRPr sz="2600"/>
          </a:p>
        </p:txBody>
      </p:sp>
      <p:pic>
        <p:nvPicPr>
          <p:cNvPr descr="Slide4.jpg" id="342" name="Shape 342"/>
          <p:cNvPicPr preferRelativeResize="0"/>
          <p:nvPr/>
        </p:nvPicPr>
        <p:blipFill>
          <a:blip r:embed="rId3">
            <a:alphaModFix/>
          </a:blip>
          <a:stretch>
            <a:fillRect/>
          </a:stretch>
        </p:blipFill>
        <p:spPr>
          <a:xfrm>
            <a:off x="1752600" y="733700"/>
            <a:ext cx="5270150" cy="395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 Ontology (GO) Consortium</a:t>
            </a:r>
            <a:endParaRPr sz="2600"/>
          </a:p>
        </p:txBody>
      </p:sp>
      <p:sp>
        <p:nvSpPr>
          <p:cNvPr id="348" name="Shape 348"/>
          <p:cNvSpPr txBox="1"/>
          <p:nvPr/>
        </p:nvSpPr>
        <p:spPr>
          <a:xfrm>
            <a:off x="183300" y="10013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Formed to develop a shared language describing the functional components of genomes.</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chemeClr val="dk2"/>
                </a:solidFill>
              </a:rPr>
              <a:t>Adequate for the annotation of molecular characteristics across organisms.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Seeks to achieve a mutual understanding of the definition and meaning of any word used.</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chemeClr val="dk2"/>
                </a:solidFill>
              </a:rPr>
              <a:t>Supports cross-database queries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Members provide gene product annotations to GO database.</a:t>
            </a:r>
            <a:endParaRPr sz="1800">
              <a:solidFill>
                <a:schemeClr val="dk2"/>
              </a:solidFill>
            </a:endParaRPr>
          </a:p>
          <a:p>
            <a:pPr indent="-342900" lvl="1" marL="914400" rtl="0" algn="just">
              <a:spcBef>
                <a:spcPts val="1000"/>
              </a:spcBef>
              <a:spcAft>
                <a:spcPts val="1000"/>
              </a:spcAft>
              <a:buClr>
                <a:schemeClr val="dk2"/>
              </a:buClr>
              <a:buSzPts val="1800"/>
              <a:buChar char="➢"/>
            </a:pPr>
            <a:r>
              <a:rPr lang="en" sz="1800">
                <a:solidFill>
                  <a:schemeClr val="dk2"/>
                </a:solidFill>
              </a:rPr>
              <a:t>Facilitates data analysis and semantic interoperability</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What Are Ontologies?</a:t>
            </a:r>
            <a:endParaRPr sz="2600"/>
          </a:p>
        </p:txBody>
      </p:sp>
      <p:sp>
        <p:nvSpPr>
          <p:cNvPr id="354" name="Shape 354"/>
          <p:cNvSpPr txBox="1"/>
          <p:nvPr/>
        </p:nvSpPr>
        <p:spPr>
          <a:xfrm>
            <a:off x="183300" y="10013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A machine interpretable representation of the different components and features of a system (</a:t>
            </a:r>
            <a:r>
              <a:rPr i="1" lang="en" sz="1800">
                <a:solidFill>
                  <a:schemeClr val="dk2"/>
                </a:solidFill>
              </a:rPr>
              <a:t>e.g.</a:t>
            </a:r>
            <a:r>
              <a:rPr lang="en" sz="1800">
                <a:solidFill>
                  <a:schemeClr val="dk2"/>
                </a:solidFill>
              </a:rPr>
              <a:t> organism).</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What components exist? Example:</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Nucleus</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Genome</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What are their relationships?</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Genome </a:t>
            </a:r>
            <a:r>
              <a:rPr lang="en" sz="1800">
                <a:solidFill>
                  <a:srgbClr val="CC0000"/>
                </a:solidFill>
              </a:rPr>
              <a:t>is part</a:t>
            </a:r>
            <a:r>
              <a:rPr lang="en" sz="1800">
                <a:solidFill>
                  <a:schemeClr val="dk2"/>
                </a:solidFill>
              </a:rPr>
              <a:t> of nucleus</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Nucleus </a:t>
            </a:r>
            <a:r>
              <a:rPr lang="en" sz="1800">
                <a:solidFill>
                  <a:srgbClr val="CC0000"/>
                </a:solidFill>
              </a:rPr>
              <a:t>is a</a:t>
            </a:r>
            <a:r>
              <a:rPr lang="en" sz="1800">
                <a:solidFill>
                  <a:schemeClr val="dk2"/>
                </a:solidFill>
              </a:rPr>
              <a:t> cell compartment</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Solution: controlled vocabulary system developed and maintained by Gene Ontology Consortium</a:t>
            </a:r>
            <a:endParaRPr sz="1800">
              <a:solidFill>
                <a:schemeClr val="dk2"/>
              </a:solidFill>
            </a:endParaRPr>
          </a:p>
          <a:p>
            <a:pPr indent="-342900" lvl="0" marL="457200" rtl="0" algn="just">
              <a:spcBef>
                <a:spcPts val="1000"/>
              </a:spcBef>
              <a:spcAft>
                <a:spcPts val="1000"/>
              </a:spcAft>
              <a:buClr>
                <a:srgbClr val="DD1144"/>
              </a:buClr>
              <a:buSzPts val="1800"/>
              <a:buChar char="○"/>
            </a:pPr>
            <a:r>
              <a:rPr lang="en" sz="1800">
                <a:solidFill>
                  <a:srgbClr val="DD1144"/>
                </a:solidFill>
              </a:rPr>
              <a:t>Relationships of components (terms): represented in a graph</a:t>
            </a:r>
            <a:endParaRPr sz="1800">
              <a:solidFill>
                <a:srgbClr val="DD114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 Ontologies?</a:t>
            </a:r>
            <a:endParaRPr sz="2600"/>
          </a:p>
        </p:txBody>
      </p:sp>
      <p:sp>
        <p:nvSpPr>
          <p:cNvPr id="360" name="Shape 360"/>
          <p:cNvSpPr txBox="1"/>
          <p:nvPr/>
        </p:nvSpPr>
        <p:spPr>
          <a:xfrm>
            <a:off x="183300" y="9251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Gene Ontologies (GO) are an annotation system that describes functions of genes and their products.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GO consists of three ontologies:</a:t>
            </a:r>
            <a:endParaRPr sz="1800">
              <a:solidFill>
                <a:schemeClr val="dk2"/>
              </a:solidFill>
            </a:endParaRPr>
          </a:p>
          <a:p>
            <a:pPr indent="-342900" lvl="1" marL="914400" rtl="0" algn="just">
              <a:spcBef>
                <a:spcPts val="1000"/>
              </a:spcBef>
              <a:spcAft>
                <a:spcPts val="0"/>
              </a:spcAft>
              <a:buClr>
                <a:srgbClr val="CC0000"/>
              </a:buClr>
              <a:buSzPts val="1800"/>
              <a:buAutoNum type="arabicPeriod"/>
            </a:pPr>
            <a:r>
              <a:rPr lang="en" sz="1800">
                <a:solidFill>
                  <a:srgbClr val="CC0000"/>
                </a:solidFill>
              </a:rPr>
              <a:t>Molecular Function (MF)</a:t>
            </a:r>
            <a:r>
              <a:rPr lang="en" sz="1800">
                <a:solidFill>
                  <a:schemeClr val="dk2"/>
                </a:solidFill>
              </a:rPr>
              <a:t>: molecular activity/task of genes</a:t>
            </a:r>
            <a:endParaRPr sz="1800">
              <a:solidFill>
                <a:schemeClr val="dk2"/>
              </a:solidFill>
            </a:endParaRPr>
          </a:p>
          <a:p>
            <a:pPr indent="0" lvl="0" marL="914400" rtl="0" algn="just">
              <a:spcBef>
                <a:spcPts val="0"/>
              </a:spcBef>
              <a:spcAft>
                <a:spcPts val="0"/>
              </a:spcAft>
              <a:buNone/>
            </a:pPr>
            <a:r>
              <a:rPr lang="en" sz="1800">
                <a:solidFill>
                  <a:schemeClr val="dk2"/>
                </a:solidFill>
              </a:rPr>
              <a:t>Examples: carbohydrate binding and ATPase activity</a:t>
            </a:r>
            <a:endParaRPr sz="1800">
              <a:solidFill>
                <a:schemeClr val="dk2"/>
              </a:solidFill>
            </a:endParaRPr>
          </a:p>
          <a:p>
            <a:pPr indent="-342900" lvl="1" marL="914400" rtl="0" algn="just">
              <a:spcBef>
                <a:spcPts val="1000"/>
              </a:spcBef>
              <a:spcAft>
                <a:spcPts val="0"/>
              </a:spcAft>
              <a:buClr>
                <a:srgbClr val="CC0000"/>
              </a:buClr>
              <a:buSzPts val="1800"/>
              <a:buAutoNum type="arabicPeriod"/>
            </a:pPr>
            <a:r>
              <a:rPr lang="en" sz="1800">
                <a:solidFill>
                  <a:srgbClr val="CC0000"/>
                </a:solidFill>
              </a:rPr>
              <a:t>Biological Process (BP)</a:t>
            </a:r>
            <a:r>
              <a:rPr lang="en" sz="1800">
                <a:solidFill>
                  <a:schemeClr val="dk2"/>
                </a:solidFill>
              </a:rPr>
              <a:t>: broader biological function</a:t>
            </a:r>
            <a:endParaRPr sz="1800">
              <a:solidFill>
                <a:schemeClr val="dk2"/>
              </a:solidFill>
            </a:endParaRPr>
          </a:p>
          <a:p>
            <a:pPr indent="0" lvl="0" marL="914400" rtl="0" algn="just">
              <a:spcBef>
                <a:spcPts val="0"/>
              </a:spcBef>
              <a:spcAft>
                <a:spcPts val="0"/>
              </a:spcAft>
              <a:buNone/>
            </a:pPr>
            <a:r>
              <a:rPr lang="en" sz="1800">
                <a:solidFill>
                  <a:schemeClr val="dk2"/>
                </a:solidFill>
              </a:rPr>
              <a:t>Examples: involved in mitosis or purine metabolism, accomplished by ordered assemblies of molecular functions</a:t>
            </a:r>
            <a:endParaRPr sz="1800">
              <a:solidFill>
                <a:schemeClr val="dk2"/>
              </a:solidFill>
            </a:endParaRPr>
          </a:p>
          <a:p>
            <a:pPr indent="-342900" lvl="1" marL="914400" rtl="0" algn="just">
              <a:spcBef>
                <a:spcPts val="1000"/>
              </a:spcBef>
              <a:spcAft>
                <a:spcPts val="0"/>
              </a:spcAft>
              <a:buClr>
                <a:srgbClr val="CC0000"/>
              </a:buClr>
              <a:buSzPts val="1800"/>
              <a:buAutoNum type="arabicPeriod"/>
            </a:pPr>
            <a:r>
              <a:rPr lang="en" sz="1800">
                <a:solidFill>
                  <a:srgbClr val="CC0000"/>
                </a:solidFill>
              </a:rPr>
              <a:t>Cellular Component (CC)</a:t>
            </a:r>
            <a:r>
              <a:rPr lang="en" sz="1800">
                <a:solidFill>
                  <a:schemeClr val="dk2"/>
                </a:solidFill>
              </a:rPr>
              <a:t>: subcellular location or component of complex</a:t>
            </a:r>
            <a:endParaRPr sz="1800">
              <a:solidFill>
                <a:schemeClr val="dk2"/>
              </a:solidFill>
            </a:endParaRPr>
          </a:p>
          <a:p>
            <a:pPr indent="0" lvl="0" marL="914400" rtl="0" algn="just">
              <a:spcBef>
                <a:spcPts val="0"/>
              </a:spcBef>
              <a:spcAft>
                <a:spcPts val="1000"/>
              </a:spcAft>
              <a:buNone/>
            </a:pPr>
            <a:r>
              <a:rPr lang="en" sz="1800">
                <a:solidFill>
                  <a:schemeClr val="dk2"/>
                </a:solidFill>
              </a:rPr>
              <a:t>Examples: nucleus, mitochondria or part of RNA polymerase II holoenzyme</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GO Term Relationships Are Organized in DAG</a:t>
            </a:r>
            <a:endParaRPr sz="2600"/>
          </a:p>
        </p:txBody>
      </p:sp>
      <p:sp>
        <p:nvSpPr>
          <p:cNvPr id="366" name="Shape 366"/>
          <p:cNvSpPr txBox="1"/>
          <p:nvPr/>
        </p:nvSpPr>
        <p:spPr>
          <a:xfrm>
            <a:off x="183300" y="9251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GO terms can be linked by two relationships:</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rgbClr val="CC0000"/>
                </a:solidFill>
              </a:rPr>
              <a:t>is_a</a:t>
            </a:r>
            <a:r>
              <a:rPr lang="en" sz="1800">
                <a:solidFill>
                  <a:schemeClr val="dk2"/>
                </a:solidFill>
              </a:rPr>
              <a:t>: class-subclass relationship, for example, nuclear chromosome is_a chromosome.</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rgbClr val="CC0000"/>
                </a:solidFill>
              </a:rPr>
              <a:t>part_of</a:t>
            </a:r>
            <a:r>
              <a:rPr lang="en" sz="1800">
                <a:solidFill>
                  <a:schemeClr val="dk2"/>
                </a:solidFill>
              </a:rPr>
              <a:t>: C part of D means that when C is present, it is a part of D, but C does not always have to be present. For example, nucleus is part_of cell.</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 ontologies are structured as DAGs (directed acyclic graphs).</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DAGs are similar to hierarchies but a child term can have multiple parent terms. For example, the biological process term hexose biosynthesis has two parents: hexose metabolism and monosaccharide biosynthesis.</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Overview of Genome Annotation Process</a:t>
            </a:r>
            <a:endParaRPr sz="2600"/>
          </a:p>
        </p:txBody>
      </p:sp>
      <p:sp>
        <p:nvSpPr>
          <p:cNvPr id="71" name="Shape 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descr="assembly.png" id="72" name="Shape 72"/>
          <p:cNvPicPr preferRelativeResize="0"/>
          <p:nvPr/>
        </p:nvPicPr>
        <p:blipFill>
          <a:blip r:embed="rId3">
            <a:alphaModFix/>
          </a:blip>
          <a:stretch>
            <a:fillRect/>
          </a:stretch>
        </p:blipFill>
        <p:spPr>
          <a:xfrm>
            <a:off x="4048950" y="672825"/>
            <a:ext cx="2557800" cy="2901939"/>
          </a:xfrm>
          <a:prstGeom prst="rect">
            <a:avLst/>
          </a:prstGeom>
          <a:noFill/>
          <a:ln>
            <a:noFill/>
          </a:ln>
        </p:spPr>
      </p:pic>
      <p:sp>
        <p:nvSpPr>
          <p:cNvPr id="73" name="Shape 73"/>
          <p:cNvSpPr txBox="1"/>
          <p:nvPr/>
        </p:nvSpPr>
        <p:spPr>
          <a:xfrm>
            <a:off x="1241850" y="602800"/>
            <a:ext cx="25578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A528F"/>
                </a:solidFill>
              </a:rPr>
              <a:t>Sequence Assembly</a:t>
            </a:r>
            <a:endParaRPr sz="1800">
              <a:solidFill>
                <a:srgbClr val="2A528F"/>
              </a:solidFill>
            </a:endParaRPr>
          </a:p>
        </p:txBody>
      </p:sp>
      <p:sp>
        <p:nvSpPr>
          <p:cNvPr id="74" name="Shape 74"/>
          <p:cNvSpPr txBox="1"/>
          <p:nvPr/>
        </p:nvSpPr>
        <p:spPr>
          <a:xfrm>
            <a:off x="1241850" y="3574600"/>
            <a:ext cx="25578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Genome Annotation</a:t>
            </a:r>
            <a:endParaRPr sz="1800">
              <a:solidFill>
                <a:srgbClr val="2A528F"/>
              </a:solidFill>
            </a:endParaRPr>
          </a:p>
        </p:txBody>
      </p:sp>
      <p:sp>
        <p:nvSpPr>
          <p:cNvPr id="75" name="Shape 75"/>
          <p:cNvSpPr txBox="1"/>
          <p:nvPr/>
        </p:nvSpPr>
        <p:spPr>
          <a:xfrm>
            <a:off x="4289850" y="3727000"/>
            <a:ext cx="2557800" cy="622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Assembled Genome</a:t>
            </a:r>
            <a:endParaRPr/>
          </a:p>
          <a:p>
            <a:pPr indent="0" lvl="0" marL="0" algn="ctr">
              <a:spcBef>
                <a:spcPts val="0"/>
              </a:spcBef>
              <a:spcAft>
                <a:spcPts val="0"/>
              </a:spcAft>
              <a:buNone/>
            </a:pPr>
            <a:r>
              <a:t/>
            </a:r>
            <a:endParaRPr/>
          </a:p>
          <a:p>
            <a:pPr indent="0" lvl="0" marL="0" algn="ctr">
              <a:spcBef>
                <a:spcPts val="0"/>
              </a:spcBef>
              <a:spcAft>
                <a:spcPts val="0"/>
              </a:spcAft>
              <a:buNone/>
            </a:pPr>
            <a:r>
              <a:rPr lang="en">
                <a:solidFill>
                  <a:srgbClr val="CC0000"/>
                </a:solidFill>
              </a:rPr>
              <a:t>Gene Finding</a:t>
            </a:r>
            <a:endParaRPr>
              <a:solidFill>
                <a:srgbClr val="CC0000"/>
              </a:solidFill>
            </a:endParaRPr>
          </a:p>
          <a:p>
            <a:pPr indent="0" lvl="0" marL="0" algn="ctr">
              <a:spcBef>
                <a:spcPts val="0"/>
              </a:spcBef>
              <a:spcAft>
                <a:spcPts val="0"/>
              </a:spcAft>
              <a:buNone/>
            </a:pPr>
            <a:r>
              <a:t/>
            </a:r>
            <a:endParaRPr/>
          </a:p>
          <a:p>
            <a:pPr indent="0" lvl="0" marL="0" algn="ctr">
              <a:spcBef>
                <a:spcPts val="0"/>
              </a:spcBef>
              <a:spcAft>
                <a:spcPts val="0"/>
              </a:spcAft>
              <a:buNone/>
            </a:pPr>
            <a:r>
              <a:rPr lang="en">
                <a:solidFill>
                  <a:srgbClr val="CC0000"/>
                </a:solidFill>
              </a:rPr>
              <a:t>Functional Gene Annotation</a:t>
            </a:r>
            <a:endParaRPr>
              <a:solidFill>
                <a:srgbClr val="CC0000"/>
              </a:solidFill>
            </a:endParaRPr>
          </a:p>
          <a:p>
            <a:pPr indent="0" lvl="0" marL="0" rtl="0" algn="ctr">
              <a:spcBef>
                <a:spcPts val="0"/>
              </a:spcBef>
              <a:spcAft>
                <a:spcPts val="0"/>
              </a:spcAft>
              <a:buNone/>
            </a:pPr>
            <a:r>
              <a:t/>
            </a:r>
            <a:endParaRPr/>
          </a:p>
        </p:txBody>
      </p:sp>
      <p:sp>
        <p:nvSpPr>
          <p:cNvPr id="76" name="Shape 76"/>
          <p:cNvSpPr/>
          <p:nvPr/>
        </p:nvSpPr>
        <p:spPr>
          <a:xfrm>
            <a:off x="5466850" y="3586475"/>
            <a:ext cx="158700" cy="21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5466850" y="4016400"/>
            <a:ext cx="158700" cy="21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5466850" y="4446325"/>
            <a:ext cx="158700" cy="21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DAG Example</a:t>
            </a:r>
            <a:endParaRPr sz="2600"/>
          </a:p>
        </p:txBody>
      </p:sp>
      <p:pic>
        <p:nvPicPr>
          <p:cNvPr descr="DAG.jpg" id="372" name="Shape 372"/>
          <p:cNvPicPr preferRelativeResize="0"/>
          <p:nvPr/>
        </p:nvPicPr>
        <p:blipFill>
          <a:blip r:embed="rId3">
            <a:alphaModFix/>
          </a:blip>
          <a:stretch>
            <a:fillRect/>
          </a:stretch>
        </p:blipFill>
        <p:spPr>
          <a:xfrm>
            <a:off x="2431063" y="687100"/>
            <a:ext cx="4086225" cy="4057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Evidence Codes</a:t>
            </a:r>
            <a:endParaRPr sz="2600"/>
          </a:p>
        </p:txBody>
      </p:sp>
      <p:sp>
        <p:nvSpPr>
          <p:cNvPr id="378" name="Shape 378"/>
          <p:cNvSpPr txBox="1"/>
          <p:nvPr/>
        </p:nvSpPr>
        <p:spPr>
          <a:xfrm>
            <a:off x="183300" y="925100"/>
            <a:ext cx="8502600" cy="6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The supporting data type for GO annotations can be tracked by their evidence codes. The current set of evidence codes are:</a:t>
            </a:r>
            <a:endParaRPr sz="1800">
              <a:solidFill>
                <a:schemeClr val="dk2"/>
              </a:solidFill>
            </a:endParaRPr>
          </a:p>
          <a:p>
            <a:pPr indent="-330200" lvl="1" marL="914400" rtl="0" algn="just">
              <a:spcBef>
                <a:spcPts val="1000"/>
              </a:spcBef>
              <a:spcAft>
                <a:spcPts val="0"/>
              </a:spcAft>
              <a:buClr>
                <a:srgbClr val="2A528F"/>
              </a:buClr>
              <a:buSzPts val="1600"/>
              <a:buChar char="○"/>
            </a:pPr>
            <a:r>
              <a:rPr lang="en" sz="1600">
                <a:solidFill>
                  <a:srgbClr val="2A528F"/>
                </a:solidFill>
              </a:rPr>
              <a:t>IDA</a:t>
            </a:r>
            <a:r>
              <a:rPr lang="en" sz="1600">
                <a:solidFill>
                  <a:schemeClr val="dk2"/>
                </a:solidFill>
              </a:rPr>
              <a:t>: Inferred from direct assay</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IPI</a:t>
            </a:r>
            <a:r>
              <a:rPr lang="en" sz="1600">
                <a:solidFill>
                  <a:schemeClr val="dk2"/>
                </a:solidFill>
              </a:rPr>
              <a:t>: Inferred from physical interaction</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IMP</a:t>
            </a:r>
            <a:r>
              <a:rPr lang="en" sz="1600">
                <a:solidFill>
                  <a:schemeClr val="dk2"/>
                </a:solidFill>
              </a:rPr>
              <a:t>: Inferred from mutant phenotype</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IGI</a:t>
            </a:r>
            <a:r>
              <a:rPr lang="en" sz="1600">
                <a:solidFill>
                  <a:schemeClr val="dk2"/>
                </a:solidFill>
              </a:rPr>
              <a:t>: Inferred from genetic interaction</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IEP</a:t>
            </a:r>
            <a:r>
              <a:rPr lang="en" sz="1600">
                <a:solidFill>
                  <a:schemeClr val="dk2"/>
                </a:solidFill>
              </a:rPr>
              <a:t>: Inferred from expression pattern</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IEA</a:t>
            </a:r>
            <a:r>
              <a:rPr lang="en" sz="1600">
                <a:solidFill>
                  <a:schemeClr val="dk2"/>
                </a:solidFill>
              </a:rPr>
              <a:t>: Inferred from electronic annotation</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ISS</a:t>
            </a:r>
            <a:r>
              <a:rPr lang="en" sz="1600">
                <a:solidFill>
                  <a:schemeClr val="dk2"/>
                </a:solidFill>
              </a:rPr>
              <a:t>: Inferred from sequence or structural similarity</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TAS</a:t>
            </a:r>
            <a:r>
              <a:rPr lang="en" sz="1600">
                <a:solidFill>
                  <a:schemeClr val="dk2"/>
                </a:solidFill>
              </a:rPr>
              <a:t>: Traceable author statement</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NAS</a:t>
            </a:r>
            <a:r>
              <a:rPr lang="en" sz="1600">
                <a:solidFill>
                  <a:schemeClr val="dk2"/>
                </a:solidFill>
              </a:rPr>
              <a:t>: Non-traceable author statement</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IC</a:t>
            </a:r>
            <a:r>
              <a:rPr lang="en" sz="1600">
                <a:solidFill>
                  <a:schemeClr val="dk2"/>
                </a:solidFill>
              </a:rPr>
              <a:t>: Inferred by curator</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RCA</a:t>
            </a:r>
            <a:r>
              <a:rPr lang="en" sz="1600">
                <a:solidFill>
                  <a:schemeClr val="dk2"/>
                </a:solidFill>
              </a:rPr>
              <a:t>: Reviewed Computational Analysis</a:t>
            </a:r>
            <a:endParaRPr sz="1600">
              <a:solidFill>
                <a:schemeClr val="dk2"/>
              </a:solidFill>
            </a:endParaRPr>
          </a:p>
          <a:p>
            <a:pPr indent="-330200" lvl="1" marL="914400" rtl="0" algn="just">
              <a:spcBef>
                <a:spcPts val="0"/>
              </a:spcBef>
              <a:spcAft>
                <a:spcPts val="0"/>
              </a:spcAft>
              <a:buClr>
                <a:srgbClr val="2A528F"/>
              </a:buClr>
              <a:buSzPts val="1600"/>
              <a:buChar char="○"/>
            </a:pPr>
            <a:r>
              <a:rPr lang="en" sz="1600">
                <a:solidFill>
                  <a:srgbClr val="2A528F"/>
                </a:solidFill>
              </a:rPr>
              <a:t>ND</a:t>
            </a:r>
            <a:r>
              <a:rPr lang="en" sz="1600">
                <a:solidFill>
                  <a:schemeClr val="dk2"/>
                </a:solidFill>
              </a:rPr>
              <a:t>: no data available</a:t>
            </a:r>
            <a:endParaRPr sz="16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Annotating Genes with GO</a:t>
            </a:r>
            <a:endParaRPr sz="2600"/>
          </a:p>
        </p:txBody>
      </p:sp>
      <p:pic>
        <p:nvPicPr>
          <p:cNvPr descr="Slide10.jpg" id="384" name="Shape 384"/>
          <p:cNvPicPr preferRelativeResize="0"/>
          <p:nvPr/>
        </p:nvPicPr>
        <p:blipFill>
          <a:blip r:embed="rId3">
            <a:alphaModFix/>
          </a:blip>
          <a:stretch>
            <a:fillRect/>
          </a:stretch>
        </p:blipFill>
        <p:spPr>
          <a:xfrm>
            <a:off x="1357325" y="707475"/>
            <a:ext cx="6179274" cy="39883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Dynamics of GO Annotations</a:t>
            </a:r>
            <a:endParaRPr sz="2600"/>
          </a:p>
        </p:txBody>
      </p:sp>
      <p:sp>
        <p:nvSpPr>
          <p:cNvPr id="390" name="Shape 390"/>
          <p:cNvSpPr txBox="1"/>
          <p:nvPr/>
        </p:nvSpPr>
        <p:spPr>
          <a:xfrm>
            <a:off x="183300" y="10775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Everything is under a dynamic change:</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rgbClr val="CC0000"/>
                </a:solidFill>
              </a:rPr>
              <a:t>GO Term Inventory</a:t>
            </a:r>
            <a:r>
              <a:rPr lang="en" sz="1800">
                <a:solidFill>
                  <a:schemeClr val="dk2"/>
                </a:solidFill>
              </a:rPr>
              <a:t>: frequently new terms are created, others discontinued and new relationships are established.</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rgbClr val="CC0000"/>
                </a:solidFill>
              </a:rPr>
              <a:t>Gene-to-GO Mappings</a:t>
            </a:r>
            <a:r>
              <a:rPr lang="en" sz="1800">
                <a:solidFill>
                  <a:schemeClr val="dk2"/>
                </a:solidFill>
              </a:rPr>
              <a:t>: updated by genome annotation projects on a weekly basis.</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Consequence: it is important to use always the most up-to-date annotations.</a:t>
            </a:r>
            <a:endParaRPr sz="16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Challenges with GO</a:t>
            </a:r>
            <a:endParaRPr sz="2600"/>
          </a:p>
        </p:txBody>
      </p:sp>
      <p:sp>
        <p:nvSpPr>
          <p:cNvPr id="396" name="Shape 396"/>
          <p:cNvSpPr txBox="1"/>
          <p:nvPr/>
        </p:nvSpPr>
        <p:spPr>
          <a:xfrm>
            <a:off x="259500" y="848900"/>
            <a:ext cx="8502600" cy="6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Complex data structure</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Nothing is unique:</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chemeClr val="dk2"/>
                </a:solidFill>
              </a:rPr>
              <a:t>Genes have mappings to many GO terms within each ontology.</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Quality of the Gene-to-GO term mappings high for model organisms (manually curated). </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In-silico Gene-to-GO term mappings often of low quality.</a:t>
            </a:r>
            <a:endParaRPr sz="1800">
              <a:solidFill>
                <a:schemeClr val="dk2"/>
              </a:solidFill>
            </a:endParaRPr>
          </a:p>
          <a:p>
            <a:pPr indent="0" lvl="0" marL="0" rtl="0" algn="just">
              <a:spcBef>
                <a:spcPts val="1000"/>
              </a:spcBef>
              <a:spcAft>
                <a:spcPts val="0"/>
              </a:spcAft>
              <a:buNone/>
            </a:pPr>
            <a:r>
              <a:t/>
            </a:r>
            <a:endParaRPr sz="1800">
              <a:solidFill>
                <a:schemeClr val="dk2"/>
              </a:solidFill>
            </a:endParaRPr>
          </a:p>
          <a:p>
            <a:pPr indent="0" lvl="0" marL="0" rtl="0" algn="just">
              <a:spcBef>
                <a:spcPts val="1000"/>
              </a:spcBef>
              <a:spcAft>
                <a:spcPts val="1000"/>
              </a:spcAft>
              <a:buNone/>
            </a:pPr>
            <a:r>
              <a:rPr lang="en" sz="1800">
                <a:solidFill>
                  <a:schemeClr val="dk2"/>
                </a:solidFill>
              </a:rPr>
              <a:t>Despite these challenges, GO is the best and most complete annotation system!!</a:t>
            </a:r>
            <a:endParaRPr sz="16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What is GO Slim Analysis?</a:t>
            </a:r>
            <a:endParaRPr sz="2600"/>
          </a:p>
        </p:txBody>
      </p:sp>
      <p:sp>
        <p:nvSpPr>
          <p:cNvPr id="402" name="Shape 402"/>
          <p:cNvSpPr txBox="1"/>
          <p:nvPr/>
        </p:nvSpPr>
        <p:spPr>
          <a:xfrm>
            <a:off x="183300" y="696500"/>
            <a:ext cx="8502600" cy="6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GO slims are cut-down versions of the GO ontologies containing a subset of the terms in the whole GO.</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They give a broad overview of the ontology content.</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GO slims are particularly useful for giving a summary of the GO annotations of a genome, microarray, or cDNA collection when broad classification of gene product function is required.</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GO slims are created by users according to their needs, and may be specific to species or to particular areas of the ontologies.</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Any type of enrichment test can be applied to the GO slim categories.</a:t>
            </a:r>
            <a:endParaRPr sz="16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How to Work with GO?</a:t>
            </a:r>
            <a:endParaRPr sz="2600"/>
          </a:p>
        </p:txBody>
      </p:sp>
      <p:sp>
        <p:nvSpPr>
          <p:cNvPr id="408" name="Shape 408"/>
          <p:cNvSpPr txBox="1"/>
          <p:nvPr/>
        </p:nvSpPr>
        <p:spPr>
          <a:xfrm>
            <a:off x="183300" y="6965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Most important online site: </a:t>
            </a:r>
            <a:r>
              <a:rPr lang="en" sz="1800" u="sng">
                <a:solidFill>
                  <a:schemeClr val="hlink"/>
                </a:solidFill>
                <a:hlinkClick r:id="rId3"/>
              </a:rPr>
              <a:t>geneonotology.org</a:t>
            </a:r>
            <a:endParaRPr sz="1800">
              <a:solidFill>
                <a:schemeClr val="dk2"/>
              </a:solidFill>
            </a:endParaRPr>
          </a:p>
          <a:p>
            <a:pPr indent="-342900" lvl="0" marL="457200" rtl="0" algn="just">
              <a:spcBef>
                <a:spcPts val="0"/>
              </a:spcBef>
              <a:spcAft>
                <a:spcPts val="0"/>
              </a:spcAft>
              <a:buClr>
                <a:schemeClr val="dk2"/>
              </a:buClr>
              <a:buSzPts val="1800"/>
              <a:buChar char="○"/>
            </a:pPr>
            <a:r>
              <a:rPr lang="en" sz="1800">
                <a:solidFill>
                  <a:schemeClr val="dk2"/>
                </a:solidFill>
              </a:rPr>
              <a:t>Working with GO in R:</a:t>
            </a:r>
            <a:endParaRPr sz="1800">
              <a:solidFill>
                <a:schemeClr val="dk2"/>
              </a:solidFill>
            </a:endParaRPr>
          </a:p>
          <a:p>
            <a:pPr indent="0" lvl="0" marL="0" rtl="0" algn="just">
              <a:spcBef>
                <a:spcPts val="1000"/>
              </a:spcBef>
              <a:spcAft>
                <a:spcPts val="1000"/>
              </a:spcAft>
              <a:buNone/>
            </a:pPr>
            <a:r>
              <a:t/>
            </a:r>
            <a:endParaRPr sz="1600">
              <a:solidFill>
                <a:schemeClr val="dk2"/>
              </a:solidFill>
            </a:endParaRPr>
          </a:p>
        </p:txBody>
      </p:sp>
      <p:sp>
        <p:nvSpPr>
          <p:cNvPr id="409" name="Shape 409"/>
          <p:cNvSpPr txBox="1"/>
          <p:nvPr/>
        </p:nvSpPr>
        <p:spPr>
          <a:xfrm>
            <a:off x="743475" y="1451300"/>
            <a:ext cx="7543800" cy="29790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2A528F"/>
                </a:solidFill>
                <a:latin typeface="Courier New"/>
                <a:ea typeface="Courier New"/>
                <a:cs typeface="Courier New"/>
                <a:sym typeface="Courier New"/>
              </a:rPr>
              <a:t>## Load GOstats library</a:t>
            </a:r>
            <a:endParaRPr b="1">
              <a:solidFill>
                <a:srgbClr val="2A528F"/>
              </a:solidFill>
              <a:latin typeface="Courier New"/>
              <a:ea typeface="Courier New"/>
              <a:cs typeface="Courier New"/>
              <a:sym typeface="Courier New"/>
            </a:endParaRPr>
          </a:p>
          <a:p>
            <a:pPr indent="0" lvl="0" marL="0" rtl="0" algn="just">
              <a:spcBef>
                <a:spcPts val="0"/>
              </a:spcBef>
              <a:spcAft>
                <a:spcPts val="0"/>
              </a:spcAft>
              <a:buNone/>
            </a:pPr>
            <a:r>
              <a:rPr lang="en">
                <a:solidFill>
                  <a:schemeClr val="dk2"/>
                </a:solidFill>
                <a:latin typeface="Courier New"/>
                <a:ea typeface="Courier New"/>
                <a:cs typeface="Courier New"/>
                <a:sym typeface="Courier New"/>
              </a:rPr>
              <a:t>  library(GOstats); library(GO.db)</a:t>
            </a:r>
            <a:endParaRPr>
              <a:solidFill>
                <a:schemeClr val="dk2"/>
              </a:solidFill>
              <a:latin typeface="Courier New"/>
              <a:ea typeface="Courier New"/>
              <a:cs typeface="Courier New"/>
              <a:sym typeface="Courier New"/>
            </a:endParaRPr>
          </a:p>
          <a:p>
            <a:pPr indent="0" lvl="0" marL="0" rtl="0" algn="just">
              <a:spcBef>
                <a:spcPts val="0"/>
              </a:spcBef>
              <a:spcAft>
                <a:spcPts val="0"/>
              </a:spcAft>
              <a:buNone/>
            </a:pPr>
            <a:r>
              <a:rPr b="1" lang="en">
                <a:solidFill>
                  <a:srgbClr val="2A528F"/>
                </a:solidFill>
                <a:latin typeface="Courier New"/>
                <a:ea typeface="Courier New"/>
                <a:cs typeface="Courier New"/>
                <a:sym typeface="Courier New"/>
              </a:rPr>
              <a:t>## Print complete GO term information for "GO:0003700"</a:t>
            </a:r>
            <a:endParaRPr b="1">
              <a:solidFill>
                <a:srgbClr val="2A528F"/>
              </a:solidFill>
              <a:latin typeface="Courier New"/>
              <a:ea typeface="Courier New"/>
              <a:cs typeface="Courier New"/>
              <a:sym typeface="Courier New"/>
            </a:endParaRPr>
          </a:p>
          <a:p>
            <a:pPr indent="0" lvl="0" marL="0" rtl="0" algn="just">
              <a:spcBef>
                <a:spcPts val="0"/>
              </a:spcBef>
              <a:spcAft>
                <a:spcPts val="0"/>
              </a:spcAft>
              <a:buNone/>
            </a:pPr>
            <a:r>
              <a:rPr lang="en">
                <a:solidFill>
                  <a:schemeClr val="dk2"/>
                </a:solidFill>
                <a:latin typeface="Courier New"/>
                <a:ea typeface="Courier New"/>
                <a:cs typeface="Courier New"/>
                <a:sym typeface="Courier New"/>
              </a:rPr>
              <a:t>  GOTERM$"GO:0003700"</a:t>
            </a:r>
            <a:endParaRPr>
              <a:solidFill>
                <a:schemeClr val="dk2"/>
              </a:solidFill>
              <a:latin typeface="Courier New"/>
              <a:ea typeface="Courier New"/>
              <a:cs typeface="Courier New"/>
              <a:sym typeface="Courier New"/>
            </a:endParaRPr>
          </a:p>
          <a:p>
            <a:pPr indent="0" lvl="0" marL="0" rtl="0" algn="just">
              <a:spcBef>
                <a:spcPts val="0"/>
              </a:spcBef>
              <a:spcAft>
                <a:spcPts val="0"/>
              </a:spcAft>
              <a:buNone/>
            </a:pPr>
            <a:r>
              <a:rPr b="1" lang="en">
                <a:solidFill>
                  <a:srgbClr val="2A528F"/>
                </a:solidFill>
                <a:latin typeface="Courier New"/>
                <a:ea typeface="Courier New"/>
                <a:cs typeface="Courier New"/>
                <a:sym typeface="Courier New"/>
              </a:rPr>
              <a:t>## Print parent and children terms for a GO ID</a:t>
            </a:r>
            <a:endParaRPr b="1">
              <a:solidFill>
                <a:srgbClr val="2A528F"/>
              </a:solidFill>
              <a:latin typeface="Courier New"/>
              <a:ea typeface="Courier New"/>
              <a:cs typeface="Courier New"/>
              <a:sym typeface="Courier New"/>
            </a:endParaRPr>
          </a:p>
          <a:p>
            <a:pPr indent="0" lvl="0" marL="0" rtl="0" algn="just">
              <a:spcBef>
                <a:spcPts val="0"/>
              </a:spcBef>
              <a:spcAft>
                <a:spcPts val="0"/>
              </a:spcAft>
              <a:buNone/>
            </a:pPr>
            <a:r>
              <a:rPr lang="en">
                <a:solidFill>
                  <a:schemeClr val="dk2"/>
                </a:solidFill>
                <a:latin typeface="Courier New"/>
                <a:ea typeface="Courier New"/>
                <a:cs typeface="Courier New"/>
                <a:sym typeface="Courier New"/>
              </a:rPr>
              <a:t>  GOMFPARENTS$"GO:0003700"; GOMFCHILDREN$"GO:0003700"</a:t>
            </a:r>
            <a:endParaRPr>
              <a:solidFill>
                <a:schemeClr val="dk2"/>
              </a:solidFill>
              <a:latin typeface="Courier New"/>
              <a:ea typeface="Courier New"/>
              <a:cs typeface="Courier New"/>
              <a:sym typeface="Courier New"/>
            </a:endParaRPr>
          </a:p>
          <a:p>
            <a:pPr indent="0" lvl="0" marL="0" rtl="0" algn="just">
              <a:spcBef>
                <a:spcPts val="0"/>
              </a:spcBef>
              <a:spcAft>
                <a:spcPts val="0"/>
              </a:spcAft>
              <a:buNone/>
            </a:pPr>
            <a:r>
              <a:rPr b="1" lang="en">
                <a:solidFill>
                  <a:srgbClr val="2A528F"/>
                </a:solidFill>
                <a:latin typeface="Courier New"/>
                <a:ea typeface="Courier New"/>
                <a:cs typeface="Courier New"/>
                <a:sym typeface="Courier New"/>
              </a:rPr>
              <a:t>## Print complete lineages of parents and children for a GO ID</a:t>
            </a:r>
            <a:endParaRPr b="1">
              <a:solidFill>
                <a:srgbClr val="2A528F"/>
              </a:solidFill>
              <a:latin typeface="Courier New"/>
              <a:ea typeface="Courier New"/>
              <a:cs typeface="Courier New"/>
              <a:sym typeface="Courier New"/>
            </a:endParaRPr>
          </a:p>
          <a:p>
            <a:pPr indent="0" lvl="0" marL="0" rtl="0" algn="just">
              <a:spcBef>
                <a:spcPts val="0"/>
              </a:spcBef>
              <a:spcAft>
                <a:spcPts val="0"/>
              </a:spcAft>
              <a:buNone/>
            </a:pPr>
            <a:r>
              <a:rPr lang="en">
                <a:solidFill>
                  <a:schemeClr val="dk2"/>
                </a:solidFill>
                <a:latin typeface="Courier New"/>
                <a:ea typeface="Courier New"/>
                <a:cs typeface="Courier New"/>
                <a:sym typeface="Courier New"/>
              </a:rPr>
              <a:t>  GOMFANCESTOR$"GO:0003700"; GOMFOFFSPRING$"GO:0003700"</a:t>
            </a:r>
            <a:endParaRPr>
              <a:solidFill>
                <a:schemeClr val="dk2"/>
              </a:solidFill>
              <a:latin typeface="Courier New"/>
              <a:ea typeface="Courier New"/>
              <a:cs typeface="Courier New"/>
              <a:sym typeface="Courier New"/>
            </a:endParaRPr>
          </a:p>
          <a:p>
            <a:pPr indent="0" lvl="0" marL="0" rtl="0" algn="just">
              <a:spcBef>
                <a:spcPts val="0"/>
              </a:spcBef>
              <a:spcAft>
                <a:spcPts val="0"/>
              </a:spcAft>
              <a:buNone/>
            </a:pPr>
            <a:r>
              <a:rPr b="1" lang="en">
                <a:solidFill>
                  <a:srgbClr val="2A528F"/>
                </a:solidFill>
                <a:latin typeface="Courier New"/>
                <a:ea typeface="Courier New"/>
                <a:cs typeface="Courier New"/>
                <a:sym typeface="Courier New"/>
              </a:rPr>
              <a:t>## Print number of GO terms in each of the 3 ontologies</a:t>
            </a:r>
            <a:endParaRPr b="1">
              <a:solidFill>
                <a:srgbClr val="2A528F"/>
              </a:solidFill>
              <a:latin typeface="Courier New"/>
              <a:ea typeface="Courier New"/>
              <a:cs typeface="Courier New"/>
              <a:sym typeface="Courier New"/>
            </a:endParaRPr>
          </a:p>
          <a:p>
            <a:pPr indent="0" lvl="0" marL="0" rtl="0" algn="just">
              <a:spcBef>
                <a:spcPts val="0"/>
              </a:spcBef>
              <a:spcAft>
                <a:spcPts val="0"/>
              </a:spcAft>
              <a:buNone/>
            </a:pPr>
            <a:r>
              <a:rPr lang="en">
                <a:solidFill>
                  <a:schemeClr val="dk2"/>
                </a:solidFill>
                <a:latin typeface="Courier New"/>
                <a:ea typeface="Courier New"/>
                <a:cs typeface="Courier New"/>
                <a:sym typeface="Courier New"/>
              </a:rPr>
              <a:t>  zz &lt;- eapply(GOTERM, function(x) x@Ontology); table(unlist(zz))</a:t>
            </a:r>
            <a:endParaRPr>
              <a:solidFill>
                <a:schemeClr val="dk2"/>
              </a:solidFill>
              <a:latin typeface="Courier New"/>
              <a:ea typeface="Courier New"/>
              <a:cs typeface="Courier New"/>
              <a:sym typeface="Courier New"/>
            </a:endParaRPr>
          </a:p>
          <a:p>
            <a:pPr indent="0" lvl="0" marL="0" rtl="0" algn="just">
              <a:spcBef>
                <a:spcPts val="0"/>
              </a:spcBef>
              <a:spcAft>
                <a:spcPts val="0"/>
              </a:spcAft>
              <a:buNone/>
            </a:pPr>
            <a:r>
              <a:rPr b="1" lang="en">
                <a:solidFill>
                  <a:srgbClr val="2A528F"/>
                </a:solidFill>
                <a:latin typeface="Courier New"/>
                <a:ea typeface="Courier New"/>
                <a:cs typeface="Courier New"/>
                <a:sym typeface="Courier New"/>
              </a:rPr>
              <a:t>## Gene to GO mappings for an organism (here Arabidopsis)</a:t>
            </a:r>
            <a:endParaRPr b="1">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library(org.At.tair.db) # For human use org.Hs.eg.db</a:t>
            </a:r>
            <a:endParaRPr>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xx &lt;- as.list(org.At.tairGO2ALLTAIRS)</a:t>
            </a:r>
            <a:endParaRPr>
              <a:solidFill>
                <a:schemeClr val="dk2"/>
              </a:solidFill>
              <a:latin typeface="Courier New"/>
              <a:ea typeface="Courier New"/>
              <a:cs typeface="Courier New"/>
              <a:sym typeface="Courier New"/>
            </a:endParaRPr>
          </a:p>
          <a:p>
            <a:pPr indent="0" lvl="0" marL="0" rtl="0" algn="just">
              <a:spcBef>
                <a:spcPts val="1000"/>
              </a:spcBef>
              <a:spcAft>
                <a:spcPts val="1000"/>
              </a:spcAft>
              <a:buNone/>
            </a:pPr>
            <a:r>
              <a:t/>
            </a:r>
            <a:endParaRPr>
              <a:solidFill>
                <a:schemeClr val="dk2"/>
              </a:solidFill>
              <a:latin typeface="Courier New"/>
              <a:ea typeface="Courier New"/>
              <a:cs typeface="Courier New"/>
              <a:sym typeface="Courier New"/>
            </a:endParaRPr>
          </a:p>
        </p:txBody>
      </p:sp>
      <p:sp>
        <p:nvSpPr>
          <p:cNvPr id="410" name="Shape 410"/>
          <p:cNvSpPr txBox="1"/>
          <p:nvPr/>
        </p:nvSpPr>
        <p:spPr>
          <a:xfrm>
            <a:off x="183300" y="44303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1000"/>
              </a:spcAft>
              <a:buClr>
                <a:schemeClr val="dk2"/>
              </a:buClr>
              <a:buSzPts val="1800"/>
              <a:buChar char="○"/>
            </a:pPr>
            <a:r>
              <a:rPr lang="en" sz="1800">
                <a:solidFill>
                  <a:schemeClr val="dk2"/>
                </a:solidFill>
              </a:rPr>
              <a:t>More on this in the GO Section of the </a:t>
            </a:r>
            <a:r>
              <a:rPr lang="en" sz="1800" u="sng">
                <a:solidFill>
                  <a:schemeClr val="hlink"/>
                </a:solidFill>
                <a:hlinkClick r:id="rId4"/>
              </a:rPr>
              <a:t>R and BioConductor Manual</a:t>
            </a:r>
            <a:endParaRPr sz="16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Alternative Annotation Systems</a:t>
            </a:r>
            <a:endParaRPr sz="2600"/>
          </a:p>
        </p:txBody>
      </p:sp>
      <p:sp>
        <p:nvSpPr>
          <p:cNvPr id="416" name="Shape 416"/>
          <p:cNvSpPr txBox="1"/>
          <p:nvPr/>
        </p:nvSpPr>
        <p:spPr>
          <a:xfrm>
            <a:off x="183300" y="696500"/>
            <a:ext cx="8502600" cy="622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Char char="○"/>
            </a:pPr>
            <a:r>
              <a:rPr lang="en" sz="1800">
                <a:solidFill>
                  <a:schemeClr val="dk2"/>
                </a:solidFill>
              </a:rPr>
              <a:t>Pathway annotation systems assign gene products to pathway maps.</a:t>
            </a:r>
            <a:endParaRPr sz="1800">
              <a:solidFill>
                <a:schemeClr val="dk2"/>
              </a:solidFill>
            </a:endParaRPr>
          </a:p>
          <a:p>
            <a:pPr indent="-342900" lvl="1" marL="914400" rtl="0" algn="just">
              <a:spcBef>
                <a:spcPts val="1000"/>
              </a:spcBef>
              <a:spcAft>
                <a:spcPts val="0"/>
              </a:spcAft>
              <a:buClr>
                <a:schemeClr val="dk2"/>
              </a:buClr>
              <a:buSzPts val="1800"/>
              <a:buChar char="➢"/>
            </a:pPr>
            <a:r>
              <a:rPr lang="en" sz="1800">
                <a:solidFill>
                  <a:schemeClr val="dk2"/>
                </a:solidFill>
              </a:rPr>
              <a:t>REACTOME: pathway database</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KEGG (Kyoto Encyclopedia of Genes and Genomes): pathway database</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WIT: pathway database for bacteria</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EcoCyc: pathway database for bacteria</a:t>
            </a:r>
            <a:endParaRPr sz="1800">
              <a:solidFill>
                <a:schemeClr val="dk2"/>
              </a:solidFill>
            </a:endParaRPr>
          </a:p>
          <a:p>
            <a:pPr indent="-342900" lvl="1" marL="914400" rtl="0" algn="just">
              <a:spcBef>
                <a:spcPts val="0"/>
              </a:spcBef>
              <a:spcAft>
                <a:spcPts val="0"/>
              </a:spcAft>
              <a:buClr>
                <a:schemeClr val="dk2"/>
              </a:buClr>
              <a:buSzPts val="1800"/>
              <a:buChar char="➢"/>
            </a:pPr>
            <a:r>
              <a:rPr lang="en" sz="1800">
                <a:solidFill>
                  <a:schemeClr val="dk2"/>
                </a:solidFill>
              </a:rPr>
              <a:t>AraCyc: pathway database for Arabidopsis</a:t>
            </a:r>
            <a:endParaRPr sz="1800">
              <a:solidFill>
                <a:schemeClr val="dk2"/>
              </a:solidFill>
            </a:endParaRPr>
          </a:p>
          <a:p>
            <a:pPr indent="-342900" lvl="1" marL="914400" rtl="0" algn="just">
              <a:spcBef>
                <a:spcPts val="0"/>
              </a:spcBef>
              <a:spcAft>
                <a:spcPts val="0"/>
              </a:spcAft>
              <a:buClr>
                <a:srgbClr val="FF0000"/>
              </a:buClr>
              <a:buSzPts val="1800"/>
              <a:buChar char="➢"/>
            </a:pPr>
            <a:r>
              <a:rPr lang="en" sz="1800">
                <a:solidFill>
                  <a:srgbClr val="FF0000"/>
                </a:solidFill>
              </a:rPr>
              <a:t>DO: disease ontology</a:t>
            </a:r>
            <a:endParaRPr sz="1800">
              <a:solidFill>
                <a:srgbClr val="FF0000"/>
              </a:solidFill>
            </a:endParaRPr>
          </a:p>
          <a:p>
            <a:pPr indent="-342900" lvl="1" marL="914400" rtl="0" algn="just">
              <a:spcBef>
                <a:spcPts val="0"/>
              </a:spcBef>
              <a:spcAft>
                <a:spcPts val="0"/>
              </a:spcAft>
              <a:buClr>
                <a:schemeClr val="dk2"/>
              </a:buClr>
              <a:buSzPts val="1800"/>
              <a:buChar char="➢"/>
            </a:pPr>
            <a:r>
              <a:rPr lang="en" sz="1800">
                <a:solidFill>
                  <a:schemeClr val="dk2"/>
                </a:solidFill>
              </a:rPr>
              <a:t>Many more...</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Advantages over GO: simpler data structure, less duplications</a:t>
            </a:r>
            <a:endParaRPr sz="1800">
              <a:solidFill>
                <a:schemeClr val="dk2"/>
              </a:solidFill>
            </a:endParaRPr>
          </a:p>
          <a:p>
            <a:pPr indent="-342900" lvl="0" marL="457200" rtl="0" algn="just">
              <a:spcBef>
                <a:spcPts val="1000"/>
              </a:spcBef>
              <a:spcAft>
                <a:spcPts val="1000"/>
              </a:spcAft>
              <a:buClr>
                <a:schemeClr val="dk2"/>
              </a:buClr>
              <a:buSzPts val="1800"/>
              <a:buChar char="○"/>
            </a:pPr>
            <a:r>
              <a:rPr lang="en" sz="1800">
                <a:solidFill>
                  <a:schemeClr val="dk2"/>
                </a:solidFill>
              </a:rPr>
              <a:t>Disadvantages: low genome coverage (∼30%), contains only molecular information content.</a:t>
            </a:r>
            <a:endParaRPr sz="16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422" name="Shape 422"/>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Genome Annotation Overview</a:t>
            </a:r>
            <a:endParaRPr sz="1600">
              <a:solidFill>
                <a:srgbClr val="9E9E9E"/>
              </a:solidFill>
            </a:endParaRPr>
          </a:p>
          <a:p>
            <a:pPr indent="0" lvl="0" marL="0" rtl="0">
              <a:spcBef>
                <a:spcPts val="1000"/>
              </a:spcBef>
              <a:spcAft>
                <a:spcPts val="0"/>
              </a:spcAft>
              <a:buNone/>
            </a:pPr>
            <a:r>
              <a:rPr lang="en" sz="1600">
                <a:solidFill>
                  <a:srgbClr val="9E9E9E"/>
                </a:solidFill>
              </a:rPr>
              <a:t>Gene Finding</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Concepts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Computational Gene Prediction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Evidence-Based Gene Finding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Functional Gene Annotation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Similarity-Based Gene Annotations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Gene Ontologies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Pathway Annotation Systems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t>Enrichment Analysis of Gene Categories</a:t>
            </a:r>
            <a:endParaRPr sz="1600"/>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423" name="Shape 4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Enrichment Analysis of Functional Annotations</a:t>
            </a:r>
            <a:endParaRPr sz="2600"/>
          </a:p>
        </p:txBody>
      </p:sp>
      <p:sp>
        <p:nvSpPr>
          <p:cNvPr id="429" name="Shape 4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0" name="Shape 430"/>
          <p:cNvSpPr txBox="1"/>
          <p:nvPr/>
        </p:nvSpPr>
        <p:spPr>
          <a:xfrm>
            <a:off x="192550" y="800500"/>
            <a:ext cx="8752500" cy="622800"/>
          </a:xfrm>
          <a:prstGeom prst="rect">
            <a:avLst/>
          </a:prstGeom>
          <a:noFill/>
          <a:ln>
            <a:noFill/>
          </a:ln>
        </p:spPr>
        <p:txBody>
          <a:bodyPr anchorCtr="0" anchor="t" bIns="91425" lIns="91425" spcFirstLastPara="1" rIns="91425" wrap="square" tIns="91425">
            <a:noAutofit/>
          </a:bodyPr>
          <a:lstStyle/>
          <a:p>
            <a:pPr indent="-330200" lvl="0" marL="457200">
              <a:spcBef>
                <a:spcPts val="0"/>
              </a:spcBef>
              <a:spcAft>
                <a:spcPts val="0"/>
              </a:spcAft>
              <a:buClr>
                <a:schemeClr val="dk2"/>
              </a:buClr>
              <a:buSzPts val="1600"/>
              <a:buChar char="○"/>
            </a:pPr>
            <a:r>
              <a:rPr lang="en" sz="1600">
                <a:solidFill>
                  <a:schemeClr val="dk2"/>
                </a:solidFill>
              </a:rPr>
              <a:t>Most high-throughput data analysis projects result in large sets of candidate genes, such as lists of DEGs or genes in clusters.</a:t>
            </a:r>
            <a:endParaRPr sz="1600">
              <a:solidFill>
                <a:schemeClr val="dk2"/>
              </a:solidFill>
            </a:endParaRPr>
          </a:p>
          <a:p>
            <a:pPr indent="-330200" lvl="0" marL="457200">
              <a:spcBef>
                <a:spcPts val="1000"/>
              </a:spcBef>
              <a:spcAft>
                <a:spcPts val="0"/>
              </a:spcAft>
              <a:buClr>
                <a:schemeClr val="dk2"/>
              </a:buClr>
              <a:buSzPts val="1600"/>
              <a:buChar char="○"/>
            </a:pPr>
            <a:r>
              <a:rPr lang="en" sz="1600">
                <a:solidFill>
                  <a:schemeClr val="dk2"/>
                </a:solidFill>
              </a:rPr>
              <a:t>The challenge is to understand what functions the genes in a given list have in common.</a:t>
            </a:r>
            <a:endParaRPr sz="1600">
              <a:solidFill>
                <a:schemeClr val="dk2"/>
              </a:solidFill>
            </a:endParaRPr>
          </a:p>
          <a:p>
            <a:pPr indent="-330200" lvl="0" marL="457200">
              <a:spcBef>
                <a:spcPts val="1000"/>
              </a:spcBef>
              <a:spcAft>
                <a:spcPts val="0"/>
              </a:spcAft>
              <a:buClr>
                <a:schemeClr val="dk2"/>
              </a:buClr>
              <a:buSzPts val="1600"/>
              <a:buChar char="○"/>
            </a:pPr>
            <a:r>
              <a:rPr lang="en" sz="1600">
                <a:solidFill>
                  <a:schemeClr val="dk2"/>
                </a:solidFill>
              </a:rPr>
              <a:t>Statistical enrichment analysis of functional annotations provide here a powerful solution.</a:t>
            </a:r>
            <a:endParaRPr sz="1600">
              <a:solidFill>
                <a:schemeClr val="dk2"/>
              </a:solidFill>
            </a:endParaRPr>
          </a:p>
          <a:p>
            <a:pPr indent="-330200" lvl="0" marL="457200">
              <a:spcBef>
                <a:spcPts val="1000"/>
              </a:spcBef>
              <a:spcAft>
                <a:spcPts val="0"/>
              </a:spcAft>
              <a:buClr>
                <a:schemeClr val="dk2"/>
              </a:buClr>
              <a:buSzPts val="1600"/>
              <a:buChar char="○"/>
            </a:pPr>
            <a:r>
              <a:rPr lang="en" sz="1600">
                <a:solidFill>
                  <a:schemeClr val="dk2"/>
                </a:solidFill>
              </a:rPr>
              <a:t>They help to identify which functional annotations are overrepresented in a set of genes.</a:t>
            </a:r>
            <a:endParaRPr sz="1600">
              <a:solidFill>
                <a:schemeClr val="dk2"/>
              </a:solidFill>
            </a:endParaRPr>
          </a:p>
          <a:p>
            <a:pPr indent="-330200" lvl="0" marL="457200">
              <a:spcBef>
                <a:spcPts val="1000"/>
              </a:spcBef>
              <a:spcAft>
                <a:spcPts val="0"/>
              </a:spcAft>
              <a:buClr>
                <a:schemeClr val="dk2"/>
              </a:buClr>
              <a:buSzPts val="1600"/>
              <a:buChar char="○"/>
            </a:pPr>
            <a:r>
              <a:rPr lang="en" sz="1600">
                <a:solidFill>
                  <a:schemeClr val="dk2"/>
                </a:solidFill>
              </a:rPr>
              <a:t>The following functional annotations are often used:</a:t>
            </a:r>
            <a:endParaRPr sz="1600">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Gene Ontologies - GO (most common)</a:t>
            </a:r>
            <a:endParaRPr>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Pathway annotations (e.g. KEGG, DO)</a:t>
            </a:r>
            <a:endParaRPr>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Pfam domains</a:t>
            </a:r>
            <a:endParaRPr>
              <a:solidFill>
                <a:schemeClr val="dk2"/>
              </a:solidFill>
            </a:endParaRPr>
          </a:p>
          <a:p>
            <a:pPr indent="-330200" lvl="0" marL="457200">
              <a:spcBef>
                <a:spcPts val="1000"/>
              </a:spcBef>
              <a:spcAft>
                <a:spcPts val="0"/>
              </a:spcAft>
              <a:buClr>
                <a:schemeClr val="dk2"/>
              </a:buClr>
              <a:buSzPts val="1600"/>
              <a:buChar char="○"/>
            </a:pPr>
            <a:r>
              <a:rPr lang="en" sz="1600">
                <a:solidFill>
                  <a:schemeClr val="dk2"/>
                </a:solidFill>
              </a:rPr>
              <a:t>The statistical enrichment tests used for this purpose include:</a:t>
            </a:r>
            <a:endParaRPr sz="1600">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Tests based on the hypergeometric distribution</a:t>
            </a:r>
            <a:endParaRPr>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Fisher’s exact test (one-tailed)</a:t>
            </a:r>
            <a:endParaRPr>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Gene set enrichment analysis (GSEA)</a:t>
            </a:r>
            <a:endParaRPr>
              <a:solidFill>
                <a:schemeClr val="dk2"/>
              </a:solidFill>
            </a:endParaRPr>
          </a:p>
          <a:p>
            <a:pPr indent="-317500" lvl="1" marL="914400">
              <a:spcBef>
                <a:spcPts val="0"/>
              </a:spcBef>
              <a:spcAft>
                <a:spcPts val="0"/>
              </a:spcAft>
              <a:buClr>
                <a:schemeClr val="dk2"/>
              </a:buClr>
              <a:buSzPts val="1400"/>
              <a:buChar char="➢"/>
            </a:pPr>
            <a:r>
              <a:rPr lang="en">
                <a:solidFill>
                  <a:schemeClr val="dk2"/>
                </a:solidFill>
              </a:rPr>
              <a:t>Many others</a:t>
            </a:r>
            <a:endParaRPr>
              <a:solidFill>
                <a:schemeClr val="dk2"/>
              </a:solidFill>
            </a:endParaRPr>
          </a:p>
          <a:p>
            <a:pPr indent="0" lvl="0" marL="0" rtl="0">
              <a:spcBef>
                <a:spcPts val="0"/>
              </a:spcBef>
              <a:spcAft>
                <a:spcPts val="0"/>
              </a:spcAft>
              <a:buNone/>
            </a:pPr>
            <a:r>
              <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Manual </a:t>
            </a:r>
            <a:r>
              <a:rPr i="1" lang="en" sz="2600"/>
              <a:t>vs.</a:t>
            </a:r>
            <a:r>
              <a:rPr lang="en" sz="2600"/>
              <a:t> Computational Genome Annotation</a:t>
            </a:r>
            <a:endParaRPr sz="2600"/>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5" name="Shape 85"/>
          <p:cNvSpPr txBox="1"/>
          <p:nvPr/>
        </p:nvSpPr>
        <p:spPr>
          <a:xfrm>
            <a:off x="517950" y="1153700"/>
            <a:ext cx="7674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Manual annotation by human expertise</a:t>
            </a:r>
            <a:endParaRPr sz="1800">
              <a:solidFill>
                <a:schemeClr val="dk2"/>
              </a:solidFill>
            </a:endParaRPr>
          </a:p>
          <a:p>
            <a:pPr indent="0" lvl="0" marL="914400" rtl="0">
              <a:spcBef>
                <a:spcPts val="0"/>
              </a:spcBef>
              <a:spcAft>
                <a:spcPts val="0"/>
              </a:spcAft>
              <a:buNone/>
            </a:pPr>
            <a:r>
              <a:rPr lang="en" sz="1800">
                <a:solidFill>
                  <a:srgbClr val="2A528F"/>
                </a:solidFill>
              </a:rPr>
              <a:t>pros:</a:t>
            </a:r>
            <a:r>
              <a:rPr lang="en" sz="1800">
                <a:solidFill>
                  <a:schemeClr val="dk2"/>
                </a:solidFill>
              </a:rPr>
              <a:t> accurate</a:t>
            </a:r>
            <a:endParaRPr sz="1800">
              <a:solidFill>
                <a:schemeClr val="dk2"/>
              </a:solidFill>
            </a:endParaRPr>
          </a:p>
          <a:p>
            <a:pPr indent="0" lvl="0" marL="914400" rtl="0">
              <a:spcBef>
                <a:spcPts val="0"/>
              </a:spcBef>
              <a:spcAft>
                <a:spcPts val="0"/>
              </a:spcAft>
              <a:buNone/>
            </a:pPr>
            <a:r>
              <a:rPr lang="en" sz="1800">
                <a:solidFill>
                  <a:srgbClr val="2A528F"/>
                </a:solidFill>
              </a:rPr>
              <a:t>cons:</a:t>
            </a:r>
            <a:r>
              <a:rPr lang="en" sz="1800">
                <a:solidFill>
                  <a:schemeClr val="dk2"/>
                </a:solidFill>
              </a:rPr>
              <a:t> very slow and labor intensive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Computational annotation approaches try to perform all annotation steps by computer programs.</a:t>
            </a:r>
            <a:endParaRPr sz="1800">
              <a:solidFill>
                <a:schemeClr val="dk2"/>
              </a:solidFill>
            </a:endParaRPr>
          </a:p>
          <a:p>
            <a:pPr indent="0" lvl="0" marL="914400" rtl="0">
              <a:spcBef>
                <a:spcPts val="0"/>
              </a:spcBef>
              <a:spcAft>
                <a:spcPts val="0"/>
              </a:spcAft>
              <a:buNone/>
            </a:pPr>
            <a:r>
              <a:rPr lang="en" sz="1800">
                <a:solidFill>
                  <a:srgbClr val="2A528F"/>
                </a:solidFill>
              </a:rPr>
              <a:t>pros:</a:t>
            </a:r>
            <a:r>
              <a:rPr lang="en" sz="1800">
                <a:solidFill>
                  <a:schemeClr val="dk2"/>
                </a:solidFill>
              </a:rPr>
              <a:t> fast</a:t>
            </a:r>
            <a:endParaRPr sz="1800">
              <a:solidFill>
                <a:schemeClr val="dk2"/>
              </a:solidFill>
            </a:endParaRPr>
          </a:p>
          <a:p>
            <a:pPr indent="0" lvl="0" marL="914400" rtl="0">
              <a:spcBef>
                <a:spcPts val="0"/>
              </a:spcBef>
              <a:spcAft>
                <a:spcPts val="0"/>
              </a:spcAft>
              <a:buNone/>
            </a:pPr>
            <a:r>
              <a:rPr lang="en" sz="1800">
                <a:solidFill>
                  <a:srgbClr val="2A528F"/>
                </a:solidFill>
              </a:rPr>
              <a:t>cons:</a:t>
            </a:r>
            <a:r>
              <a:rPr lang="en" sz="1800">
                <a:solidFill>
                  <a:schemeClr val="dk2"/>
                </a:solidFill>
              </a:rPr>
              <a:t> sometimes inaccurate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Ideally, both manual and computational annotation approaches are used and complement each other in the same annotation pipeline.</a:t>
            </a:r>
            <a:endParaRPr sz="1800">
              <a:solidFill>
                <a:schemeClr val="dk2"/>
              </a:solidFill>
            </a:endParaRPr>
          </a:p>
          <a:p>
            <a:pPr indent="0" lvl="0" marL="0">
              <a:spcBef>
                <a:spcPts val="0"/>
              </a:spcBef>
              <a:spcAft>
                <a:spcPts val="0"/>
              </a:spcAft>
              <a:buNone/>
            </a:pPr>
            <a:r>
              <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Hypergeometric Distribution</a:t>
            </a:r>
            <a:endParaRPr sz="2600"/>
          </a:p>
        </p:txBody>
      </p:sp>
      <p:sp>
        <p:nvSpPr>
          <p:cNvPr id="436" name="Shape 4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7" name="Shape 437"/>
          <p:cNvSpPr txBox="1"/>
          <p:nvPr/>
        </p:nvSpPr>
        <p:spPr>
          <a:xfrm>
            <a:off x="347525" y="648100"/>
            <a:ext cx="8484900" cy="62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Describes the probability that exactly </a:t>
            </a:r>
            <a:r>
              <a:rPr i="1" lang="en" sz="1600">
                <a:solidFill>
                  <a:schemeClr val="dk2"/>
                </a:solidFill>
              </a:rPr>
              <a:t>k</a:t>
            </a:r>
            <a:r>
              <a:rPr lang="en" sz="1600">
                <a:solidFill>
                  <a:schemeClr val="dk2"/>
                </a:solidFill>
              </a:rPr>
              <a:t> objects are identical in a sample of </a:t>
            </a:r>
            <a:r>
              <a:rPr i="1" lang="en" sz="1600">
                <a:solidFill>
                  <a:schemeClr val="dk2"/>
                </a:solidFill>
              </a:rPr>
              <a:t>n</a:t>
            </a:r>
            <a:r>
              <a:rPr lang="en" sz="1600">
                <a:solidFill>
                  <a:schemeClr val="dk2"/>
                </a:solidFill>
              </a:rPr>
              <a:t> distinct objects drawn from an object pool without replacement. Its cumulative probability (p-value: the chance of encountering a specific observation for a given background distribution) can be calculated by the following equation:</a:t>
            </a:r>
            <a:endParaRPr sz="1600">
              <a:solidFill>
                <a:schemeClr val="dk2"/>
              </a:solidFill>
            </a:endParaRPr>
          </a:p>
          <a:p>
            <a:pPr indent="0" lvl="0" marL="0" rtl="0">
              <a:spcBef>
                <a:spcPts val="0"/>
              </a:spcBef>
              <a:spcAft>
                <a:spcPts val="0"/>
              </a:spcAft>
              <a:buNone/>
            </a:pPr>
            <a:r>
              <a:t/>
            </a:r>
            <a:endParaRPr sz="1600">
              <a:solidFill>
                <a:schemeClr val="dk2"/>
              </a:solidFill>
            </a:endParaRPr>
          </a:p>
          <a:p>
            <a:pPr indent="0" lvl="0" marL="0" rtl="0">
              <a:spcBef>
                <a:spcPts val="0"/>
              </a:spcBef>
              <a:spcAft>
                <a:spcPts val="0"/>
              </a:spcAft>
              <a:buNone/>
            </a:pPr>
            <a:r>
              <a:t/>
            </a:r>
            <a:endParaRPr sz="1600">
              <a:solidFill>
                <a:schemeClr val="dk2"/>
              </a:solidFill>
            </a:endParaRPr>
          </a:p>
          <a:p>
            <a:pPr indent="0" lvl="0" marL="0" rtl="0">
              <a:spcBef>
                <a:spcPts val="0"/>
              </a:spcBef>
              <a:spcAft>
                <a:spcPts val="0"/>
              </a:spcAft>
              <a:buNone/>
            </a:pPr>
            <a:r>
              <a:rPr i="1" lang="en">
                <a:solidFill>
                  <a:srgbClr val="2A528F"/>
                </a:solidFill>
              </a:rPr>
              <a:t>N</a:t>
            </a:r>
            <a:r>
              <a:rPr lang="en">
                <a:solidFill>
                  <a:schemeClr val="dk2"/>
                </a:solidFill>
              </a:rPr>
              <a:t>:	total number of objects </a:t>
            </a:r>
            <a:endParaRPr>
              <a:solidFill>
                <a:schemeClr val="dk2"/>
              </a:solidFill>
            </a:endParaRPr>
          </a:p>
          <a:p>
            <a:pPr indent="0" lvl="0" marL="914400" rtl="0">
              <a:spcBef>
                <a:spcPts val="0"/>
              </a:spcBef>
              <a:spcAft>
                <a:spcPts val="0"/>
              </a:spcAft>
              <a:buNone/>
            </a:pPr>
            <a:r>
              <a:rPr lang="en">
                <a:solidFill>
                  <a:srgbClr val="2A528F"/>
                </a:solidFill>
              </a:rPr>
              <a:t>for GO</a:t>
            </a:r>
            <a:r>
              <a:rPr lang="en">
                <a:solidFill>
                  <a:schemeClr val="dk2"/>
                </a:solidFill>
              </a:rPr>
              <a:t>: total number of annotated genes</a:t>
            </a:r>
            <a:endParaRPr>
              <a:solidFill>
                <a:schemeClr val="dk2"/>
              </a:solidFill>
            </a:endParaRPr>
          </a:p>
          <a:p>
            <a:pPr indent="0" lvl="0" marL="0" rtl="0">
              <a:spcBef>
                <a:spcPts val="0"/>
              </a:spcBef>
              <a:spcAft>
                <a:spcPts val="0"/>
              </a:spcAft>
              <a:buNone/>
            </a:pPr>
            <a:r>
              <a:rPr i="1" lang="en">
                <a:solidFill>
                  <a:srgbClr val="2A528F"/>
                </a:solidFill>
              </a:rPr>
              <a:t>D</a:t>
            </a:r>
            <a:r>
              <a:rPr lang="en">
                <a:solidFill>
                  <a:schemeClr val="dk2"/>
                </a:solidFill>
              </a:rPr>
              <a:t>:	number of specific objects </a:t>
            </a:r>
            <a:endParaRPr>
              <a:solidFill>
                <a:schemeClr val="dk2"/>
              </a:solidFill>
            </a:endParaRPr>
          </a:p>
          <a:p>
            <a:pPr indent="0" lvl="0" marL="914400" rtl="0">
              <a:spcBef>
                <a:spcPts val="0"/>
              </a:spcBef>
              <a:spcAft>
                <a:spcPts val="0"/>
              </a:spcAft>
              <a:buClr>
                <a:schemeClr val="dk1"/>
              </a:buClr>
              <a:buSzPts val="1100"/>
              <a:buFont typeface="Arial"/>
              <a:buNone/>
            </a:pPr>
            <a:r>
              <a:rPr lang="en">
                <a:solidFill>
                  <a:srgbClr val="2A528F"/>
                </a:solidFill>
              </a:rPr>
              <a:t>for GO</a:t>
            </a:r>
            <a:r>
              <a:rPr lang="en">
                <a:solidFill>
                  <a:schemeClr val="dk2"/>
                </a:solidFill>
              </a:rPr>
              <a:t>: number of genes annotated at specific node</a:t>
            </a:r>
            <a:endParaRPr>
              <a:solidFill>
                <a:schemeClr val="dk2"/>
              </a:solidFill>
            </a:endParaRPr>
          </a:p>
          <a:p>
            <a:pPr indent="0" lvl="0" marL="0" rtl="0">
              <a:spcBef>
                <a:spcPts val="0"/>
              </a:spcBef>
              <a:spcAft>
                <a:spcPts val="0"/>
              </a:spcAft>
              <a:buNone/>
            </a:pPr>
            <a:r>
              <a:rPr i="1" lang="en">
                <a:solidFill>
                  <a:srgbClr val="2A528F"/>
                </a:solidFill>
              </a:rPr>
              <a:t>n</a:t>
            </a:r>
            <a:r>
              <a:rPr lang="en">
                <a:solidFill>
                  <a:schemeClr val="dk2"/>
                </a:solidFill>
              </a:rPr>
              <a:t>:	total number of drawn objects </a:t>
            </a:r>
            <a:endParaRPr>
              <a:solidFill>
                <a:schemeClr val="dk2"/>
              </a:solidFill>
            </a:endParaRPr>
          </a:p>
          <a:p>
            <a:pPr indent="0" lvl="0" marL="914400" rtl="0">
              <a:spcBef>
                <a:spcPts val="0"/>
              </a:spcBef>
              <a:spcAft>
                <a:spcPts val="0"/>
              </a:spcAft>
              <a:buClr>
                <a:schemeClr val="dk1"/>
              </a:buClr>
              <a:buSzPts val="1100"/>
              <a:buFont typeface="Arial"/>
              <a:buNone/>
            </a:pPr>
            <a:r>
              <a:rPr lang="en">
                <a:solidFill>
                  <a:srgbClr val="2A528F"/>
                </a:solidFill>
              </a:rPr>
              <a:t>for GO</a:t>
            </a:r>
            <a:r>
              <a:rPr lang="en">
                <a:solidFill>
                  <a:schemeClr val="dk2"/>
                </a:solidFill>
              </a:rPr>
              <a:t>: total number of genes in test sample</a:t>
            </a:r>
            <a:endParaRPr>
              <a:solidFill>
                <a:schemeClr val="dk2"/>
              </a:solidFill>
            </a:endParaRPr>
          </a:p>
          <a:p>
            <a:pPr indent="0" lvl="0" marL="0" rtl="0">
              <a:spcBef>
                <a:spcPts val="0"/>
              </a:spcBef>
              <a:spcAft>
                <a:spcPts val="0"/>
              </a:spcAft>
              <a:buNone/>
            </a:pPr>
            <a:r>
              <a:rPr i="1" lang="en">
                <a:solidFill>
                  <a:srgbClr val="2A528F"/>
                </a:solidFill>
              </a:rPr>
              <a:t>k</a:t>
            </a:r>
            <a:r>
              <a:rPr lang="en">
                <a:solidFill>
                  <a:schemeClr val="dk2"/>
                </a:solidFill>
              </a:rPr>
              <a:t>:	number of specific objects in drawn sample </a:t>
            </a:r>
            <a:endParaRPr>
              <a:solidFill>
                <a:schemeClr val="dk2"/>
              </a:solidFill>
            </a:endParaRPr>
          </a:p>
          <a:p>
            <a:pPr indent="0" lvl="0" marL="914400" rtl="0">
              <a:spcBef>
                <a:spcPts val="0"/>
              </a:spcBef>
              <a:spcAft>
                <a:spcPts val="0"/>
              </a:spcAft>
              <a:buNone/>
            </a:pPr>
            <a:r>
              <a:rPr lang="en">
                <a:solidFill>
                  <a:srgbClr val="2A528F"/>
                </a:solidFill>
              </a:rPr>
              <a:t>for GO</a:t>
            </a:r>
            <a:r>
              <a:rPr lang="en">
                <a:solidFill>
                  <a:schemeClr val="dk2"/>
                </a:solidFill>
              </a:rPr>
              <a:t>: number of genes in sample annotated at specific node</a:t>
            </a:r>
            <a:endParaRPr>
              <a:solidFill>
                <a:schemeClr val="dk2"/>
              </a:solidFill>
            </a:endParaRPr>
          </a:p>
          <a:p>
            <a:pPr indent="0" lvl="0" marL="914400" rtl="0">
              <a:spcBef>
                <a:spcPts val="0"/>
              </a:spcBef>
              <a:spcAft>
                <a:spcPts val="0"/>
              </a:spcAft>
              <a:buClr>
                <a:schemeClr val="dk1"/>
              </a:buClr>
              <a:buSzPts val="1100"/>
              <a:buFont typeface="Arial"/>
              <a:buNone/>
            </a:pPr>
            <a:r>
              <a:t/>
            </a:r>
            <a:endParaRPr>
              <a:solidFill>
                <a:schemeClr val="dk2"/>
              </a:solidFill>
            </a:endParaRPr>
          </a:p>
          <a:p>
            <a:pPr indent="0" lvl="0" marL="0" rtl="0">
              <a:spcBef>
                <a:spcPts val="0"/>
              </a:spcBef>
              <a:spcAft>
                <a:spcPts val="0"/>
              </a:spcAft>
              <a:buNone/>
            </a:pPr>
            <a:r>
              <a:t/>
            </a:r>
            <a:endParaRPr sz="1600">
              <a:solidFill>
                <a:schemeClr val="dk2"/>
              </a:solidFill>
            </a:endParaRPr>
          </a:p>
          <a:p>
            <a:pPr indent="0" lvl="0" marL="0" rtl="0">
              <a:spcBef>
                <a:spcPts val="0"/>
              </a:spcBef>
              <a:spcAft>
                <a:spcPts val="0"/>
              </a:spcAft>
              <a:buNone/>
            </a:pPr>
            <a:r>
              <a:rPr lang="en" sz="1600">
                <a:solidFill>
                  <a:schemeClr val="dk2"/>
                </a:solidFill>
              </a:rPr>
              <a:t>Very similar to the corresponding one-tailed version of Fisher’s exact test.</a:t>
            </a:r>
            <a:endParaRPr sz="1600">
              <a:solidFill>
                <a:schemeClr val="dk2"/>
              </a:solidFill>
            </a:endParaRPr>
          </a:p>
          <a:p>
            <a:pPr indent="0" lvl="0" marL="0" rtl="0">
              <a:spcBef>
                <a:spcPts val="0"/>
              </a:spcBef>
              <a:spcAft>
                <a:spcPts val="0"/>
              </a:spcAft>
              <a:buNone/>
            </a:pPr>
            <a:r>
              <a:t/>
            </a:r>
            <a:endParaRPr sz="1600">
              <a:solidFill>
                <a:schemeClr val="dk2"/>
              </a:solidFill>
            </a:endParaRPr>
          </a:p>
        </p:txBody>
      </p:sp>
      <p:pic>
        <p:nvPicPr>
          <p:cNvPr id="438" name="Shape 438"/>
          <p:cNvPicPr preferRelativeResize="0"/>
          <p:nvPr/>
        </p:nvPicPr>
        <p:blipFill>
          <a:blip r:embed="rId3">
            <a:alphaModFix/>
          </a:blip>
          <a:stretch>
            <a:fillRect/>
          </a:stretch>
        </p:blipFill>
        <p:spPr>
          <a:xfrm>
            <a:off x="4419600" y="1828800"/>
            <a:ext cx="1884600" cy="706725"/>
          </a:xfrm>
          <a:prstGeom prst="rect">
            <a:avLst/>
          </a:prstGeom>
          <a:noFill/>
          <a:ln>
            <a:noFill/>
          </a:ln>
        </p:spPr>
      </p:pic>
      <p:pic>
        <p:nvPicPr>
          <p:cNvPr descr="DAG.jpg" id="439" name="Shape 439"/>
          <p:cNvPicPr preferRelativeResize="0"/>
          <p:nvPr/>
        </p:nvPicPr>
        <p:blipFill>
          <a:blip r:embed="rId4">
            <a:alphaModFix/>
          </a:blip>
          <a:stretch>
            <a:fillRect/>
          </a:stretch>
        </p:blipFill>
        <p:spPr>
          <a:xfrm>
            <a:off x="6501445" y="1658919"/>
            <a:ext cx="2347900" cy="2331481"/>
          </a:xfrm>
          <a:prstGeom prst="rect">
            <a:avLst/>
          </a:prstGeom>
          <a:noFill/>
          <a:ln>
            <a:noFill/>
          </a:ln>
        </p:spPr>
      </p:pic>
      <p:sp>
        <p:nvSpPr>
          <p:cNvPr id="440" name="Shape 440"/>
          <p:cNvSpPr txBox="1"/>
          <p:nvPr/>
        </p:nvSpPr>
        <p:spPr>
          <a:xfrm>
            <a:off x="7043875" y="3954925"/>
            <a:ext cx="12981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GO DAG</a:t>
            </a:r>
            <a:endParaRPr>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Applications of Hypergeometric Distribution</a:t>
            </a:r>
            <a:endParaRPr sz="2600"/>
          </a:p>
        </p:txBody>
      </p:sp>
      <p:sp>
        <p:nvSpPr>
          <p:cNvPr id="446" name="Shape 4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7" name="Shape 447"/>
          <p:cNvSpPr txBox="1"/>
          <p:nvPr/>
        </p:nvSpPr>
        <p:spPr>
          <a:xfrm>
            <a:off x="268750" y="1333900"/>
            <a:ext cx="87525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Motif/pattern enrichment (</a:t>
            </a:r>
            <a:r>
              <a:rPr i="1" lang="en" sz="1800">
                <a:solidFill>
                  <a:schemeClr val="dk2"/>
                </a:solidFill>
              </a:rPr>
              <a:t>e.g.</a:t>
            </a:r>
            <a:r>
              <a:rPr lang="en" sz="1800">
                <a:solidFill>
                  <a:schemeClr val="dk2"/>
                </a:solidFill>
              </a:rPr>
              <a:t> promoter motifs)</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Enrichment of functional terms (GO, KEGG, Pfam, etc.)</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Many other applications</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Enrichment of GO Terms in Gene Sets</a:t>
            </a:r>
            <a:endParaRPr sz="2600"/>
          </a:p>
        </p:txBody>
      </p:sp>
      <p:sp>
        <p:nvSpPr>
          <p:cNvPr id="453" name="Shape 453"/>
          <p:cNvSpPr txBox="1"/>
          <p:nvPr/>
        </p:nvSpPr>
        <p:spPr>
          <a:xfrm>
            <a:off x="259500" y="772700"/>
            <a:ext cx="8502600" cy="6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A528F"/>
                </a:solidFill>
              </a:rPr>
              <a:t>GO Term Enrichment Analysis with </a:t>
            </a:r>
            <a:r>
              <a:rPr i="1" lang="en" sz="1800">
                <a:solidFill>
                  <a:srgbClr val="2A528F"/>
                </a:solidFill>
              </a:rPr>
              <a:t>GOstats</a:t>
            </a:r>
            <a:r>
              <a:rPr lang="en" sz="1800">
                <a:solidFill>
                  <a:srgbClr val="2A528F"/>
                </a:solidFill>
              </a:rPr>
              <a:t> Package</a:t>
            </a:r>
            <a:endParaRPr sz="1800">
              <a:solidFill>
                <a:srgbClr val="2A528F"/>
              </a:solidFill>
            </a:endParaRPr>
          </a:p>
          <a:p>
            <a:pPr indent="0" lvl="0" marL="0" rtl="0" algn="just">
              <a:spcBef>
                <a:spcPts val="1000"/>
              </a:spcBef>
              <a:spcAft>
                <a:spcPts val="1000"/>
              </a:spcAft>
              <a:buNone/>
            </a:pPr>
            <a:r>
              <a:t/>
            </a:r>
            <a:endParaRPr sz="1600">
              <a:solidFill>
                <a:schemeClr val="dk2"/>
              </a:solidFill>
            </a:endParaRPr>
          </a:p>
        </p:txBody>
      </p:sp>
      <p:sp>
        <p:nvSpPr>
          <p:cNvPr id="454" name="Shape 454"/>
          <p:cNvSpPr txBox="1"/>
          <p:nvPr/>
        </p:nvSpPr>
        <p:spPr>
          <a:xfrm>
            <a:off x="362475" y="1306100"/>
            <a:ext cx="8332500" cy="34413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200">
                <a:solidFill>
                  <a:srgbClr val="2A528F"/>
                </a:solidFill>
                <a:latin typeface="Courier New"/>
                <a:ea typeface="Courier New"/>
                <a:cs typeface="Courier New"/>
                <a:sym typeface="Courier New"/>
              </a:rPr>
              <a:t>## Load required packages</a:t>
            </a:r>
            <a:endParaRPr b="1" sz="1200">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module load R/3.3.0</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library(GOstats); library(GO.db); library(org.At.tair.db)</a:t>
            </a:r>
            <a:endParaRPr sz="1200">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rgbClr val="2A528F"/>
                </a:solidFill>
                <a:latin typeface="Courier New"/>
                <a:ea typeface="Courier New"/>
                <a:cs typeface="Courier New"/>
                <a:sym typeface="Courier New"/>
              </a:rPr>
              <a:t>## Define universe and test sample set</a:t>
            </a:r>
            <a:endParaRPr sz="1200">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geneUniverse &lt;- keys(org.At.tairGENENAME)</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geneSample &lt;- c("AT2G46210", "AT2G19880", "AT2G38910", "AT5G25140", "AT2G44525")</a:t>
            </a:r>
            <a:endParaRPr sz="1200">
              <a:solidFill>
                <a:schemeClr val="dk2"/>
              </a:solidFill>
              <a:latin typeface="Courier New"/>
              <a:ea typeface="Courier New"/>
              <a:cs typeface="Courier New"/>
              <a:sym typeface="Courier New"/>
            </a:endParaRPr>
          </a:p>
          <a:p>
            <a:pPr indent="0" lvl="0" marL="0" rtl="0" algn="just">
              <a:spcBef>
                <a:spcPts val="1000"/>
              </a:spcBef>
              <a:spcAft>
                <a:spcPts val="0"/>
              </a:spcAft>
              <a:buClr>
                <a:schemeClr val="dk1"/>
              </a:buClr>
              <a:buSzPts val="1100"/>
              <a:buFont typeface="Arial"/>
              <a:buNone/>
            </a:pPr>
            <a:r>
              <a:rPr b="1" lang="en" sz="1200">
                <a:solidFill>
                  <a:srgbClr val="2A528F"/>
                </a:solidFill>
                <a:latin typeface="Courier New"/>
                <a:ea typeface="Courier New"/>
                <a:cs typeface="Courier New"/>
                <a:sym typeface="Courier New"/>
              </a:rPr>
              <a:t>## Generate params object</a:t>
            </a:r>
            <a:endParaRPr b="1" sz="1200">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params &lt;- new("GOHyperGParams", geneIds = geneSample,</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universeGeneIds = geneUniverse,</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annotation="org.At.tair", ontology = "MF", pvalueCutoff = 0.5,</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conditional = FALSE, testDirection = "over")</a:t>
            </a:r>
            <a:endParaRPr sz="1200">
              <a:solidFill>
                <a:schemeClr val="dk2"/>
              </a:solidFill>
              <a:latin typeface="Courier New"/>
              <a:ea typeface="Courier New"/>
              <a:cs typeface="Courier New"/>
              <a:sym typeface="Courier New"/>
            </a:endParaRPr>
          </a:p>
          <a:p>
            <a:pPr indent="0" lvl="0" marL="0" rtl="0" algn="just">
              <a:spcBef>
                <a:spcPts val="1000"/>
              </a:spcBef>
              <a:spcAft>
                <a:spcPts val="0"/>
              </a:spcAft>
              <a:buClr>
                <a:schemeClr val="dk1"/>
              </a:buClr>
              <a:buSzPts val="1100"/>
              <a:buFont typeface="Arial"/>
              <a:buNone/>
            </a:pPr>
            <a:r>
              <a:rPr b="1" lang="en" sz="1200">
                <a:solidFill>
                  <a:srgbClr val="2A528F"/>
                </a:solidFill>
                <a:latin typeface="Courier New"/>
                <a:ea typeface="Courier New"/>
                <a:cs typeface="Courier New"/>
                <a:sym typeface="Courier New"/>
              </a:rPr>
              <a:t>## Run enrichment test</a:t>
            </a:r>
            <a:endParaRPr b="1" sz="1200">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hgOver &lt;- hyperGTest(params)</a:t>
            </a:r>
            <a:endParaRPr sz="1200">
              <a:solidFill>
                <a:schemeClr val="dk2"/>
              </a:solidFill>
              <a:latin typeface="Courier New"/>
              <a:ea typeface="Courier New"/>
              <a:cs typeface="Courier New"/>
              <a:sym typeface="Courier New"/>
            </a:endParaRPr>
          </a:p>
          <a:p>
            <a:pPr indent="0" lvl="0" marL="0" rtl="0" algn="just">
              <a:spcBef>
                <a:spcPts val="1000"/>
              </a:spcBef>
              <a:spcAft>
                <a:spcPts val="0"/>
              </a:spcAft>
              <a:buClr>
                <a:schemeClr val="dk1"/>
              </a:buClr>
              <a:buSzPts val="1100"/>
              <a:buFont typeface="Arial"/>
              <a:buNone/>
            </a:pPr>
            <a:r>
              <a:rPr b="1" lang="en" sz="1200">
                <a:solidFill>
                  <a:srgbClr val="2A528F"/>
                </a:solidFill>
                <a:latin typeface="Courier New"/>
                <a:ea typeface="Courier New"/>
                <a:cs typeface="Courier New"/>
                <a:sym typeface="Courier New"/>
              </a:rPr>
              <a:t>## Viewing of results</a:t>
            </a:r>
            <a:endParaRPr b="1" sz="1200">
              <a:solidFill>
                <a:srgbClr val="2A528F"/>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summary(hgOver)[1:4,]</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htmlReport(hgOver, file = "MyhyperGresult.html")</a:t>
            </a:r>
            <a:endParaRPr sz="1200">
              <a:solidFill>
                <a:schemeClr val="dk2"/>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sz="1200">
              <a:solidFill>
                <a:schemeClr val="dk2"/>
              </a:solidFill>
              <a:latin typeface="Courier New"/>
              <a:ea typeface="Courier New"/>
              <a:cs typeface="Courier New"/>
              <a:sym typeface="Courier New"/>
            </a:endParaRPr>
          </a:p>
          <a:p>
            <a:pPr indent="0" lvl="0" marL="0" rtl="0" algn="just">
              <a:spcBef>
                <a:spcPts val="0"/>
              </a:spcBef>
              <a:spcAft>
                <a:spcPts val="1000"/>
              </a:spcAft>
              <a:buNone/>
            </a:pPr>
            <a:r>
              <a:t/>
            </a:r>
            <a:endParaRPr sz="16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pic>
        <p:nvPicPr>
          <p:cNvPr id="459" name="Shape 459"/>
          <p:cNvPicPr preferRelativeResize="0"/>
          <p:nvPr/>
        </p:nvPicPr>
        <p:blipFill>
          <a:blip r:embed="rId3">
            <a:alphaModFix/>
          </a:blip>
          <a:stretch>
            <a:fillRect/>
          </a:stretch>
        </p:blipFill>
        <p:spPr>
          <a:xfrm>
            <a:off x="5604963" y="705711"/>
            <a:ext cx="2598337" cy="4197839"/>
          </a:xfrm>
          <a:prstGeom prst="rect">
            <a:avLst/>
          </a:prstGeom>
          <a:noFill/>
          <a:ln>
            <a:noFill/>
          </a:ln>
        </p:spPr>
      </p:pic>
      <p:sp>
        <p:nvSpPr>
          <p:cNvPr id="460" name="Shape 46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 Set Enrichment Analysis (GSEA)</a:t>
            </a:r>
            <a:endParaRPr sz="2600"/>
          </a:p>
        </p:txBody>
      </p:sp>
      <p:sp>
        <p:nvSpPr>
          <p:cNvPr id="461" name="Shape 4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2" name="Shape 462"/>
          <p:cNvSpPr txBox="1"/>
          <p:nvPr/>
        </p:nvSpPr>
        <p:spPr>
          <a:xfrm>
            <a:off x="118925" y="648100"/>
            <a:ext cx="5250000" cy="6228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2A528F"/>
              </a:buClr>
              <a:buSzPts val="1400"/>
              <a:buAutoNum type="arabicPeriod"/>
            </a:pPr>
            <a:r>
              <a:rPr lang="en">
                <a:solidFill>
                  <a:schemeClr val="dk2"/>
                </a:solidFill>
              </a:rPr>
              <a:t>Question: is a gene category/set S enriched on top of a ranked gene list?</a:t>
            </a:r>
            <a:endParaRPr>
              <a:solidFill>
                <a:schemeClr val="dk2"/>
              </a:solidFill>
            </a:endParaRPr>
          </a:p>
          <a:p>
            <a:pPr indent="-317500" lvl="0" marL="457200">
              <a:spcBef>
                <a:spcPts val="0"/>
              </a:spcBef>
              <a:spcAft>
                <a:spcPts val="0"/>
              </a:spcAft>
              <a:buClr>
                <a:srgbClr val="2A528F"/>
              </a:buClr>
              <a:buSzPts val="1400"/>
              <a:buAutoNum type="arabicPeriod"/>
            </a:pPr>
            <a:r>
              <a:rPr lang="en">
                <a:solidFill>
                  <a:schemeClr val="dk2"/>
                </a:solidFill>
              </a:rPr>
              <a:t>Rank list based on expression differences.</a:t>
            </a:r>
            <a:endParaRPr>
              <a:solidFill>
                <a:schemeClr val="dk2"/>
              </a:solidFill>
            </a:endParaRPr>
          </a:p>
          <a:p>
            <a:pPr indent="-317500" lvl="0" marL="457200">
              <a:spcBef>
                <a:spcPts val="0"/>
              </a:spcBef>
              <a:spcAft>
                <a:spcPts val="0"/>
              </a:spcAft>
              <a:buClr>
                <a:srgbClr val="2A528F"/>
              </a:buClr>
              <a:buSzPts val="1400"/>
              <a:buAutoNum type="arabicPeriod"/>
            </a:pPr>
            <a:r>
              <a:rPr lang="en">
                <a:solidFill>
                  <a:schemeClr val="dk2"/>
                </a:solidFill>
              </a:rPr>
              <a:t>Test if gene category/set is enriched on top of list using K-S (Kolmogorov-Smirnov) running sum statistic:</a:t>
            </a:r>
            <a:endParaRPr>
              <a:solidFill>
                <a:schemeClr val="dk2"/>
              </a:solidFill>
            </a:endParaRPr>
          </a:p>
          <a:p>
            <a:pPr indent="-317500" lvl="1" marL="914400">
              <a:spcBef>
                <a:spcPts val="0"/>
              </a:spcBef>
              <a:spcAft>
                <a:spcPts val="0"/>
              </a:spcAft>
              <a:buClr>
                <a:srgbClr val="2A528F"/>
              </a:buClr>
              <a:buSzPts val="1400"/>
              <a:buAutoNum type="romanLcPeriod"/>
            </a:pPr>
            <a:r>
              <a:rPr lang="en">
                <a:solidFill>
                  <a:schemeClr val="dk2"/>
                </a:solidFill>
              </a:rPr>
              <a:t>Begin with top-ranking gene</a:t>
            </a:r>
            <a:endParaRPr>
              <a:solidFill>
                <a:schemeClr val="dk2"/>
              </a:solidFill>
            </a:endParaRPr>
          </a:p>
          <a:p>
            <a:pPr indent="-317500" lvl="1" marL="914400">
              <a:spcBef>
                <a:spcPts val="0"/>
              </a:spcBef>
              <a:spcAft>
                <a:spcPts val="0"/>
              </a:spcAft>
              <a:buClr>
                <a:srgbClr val="2A528F"/>
              </a:buClr>
              <a:buSzPts val="1400"/>
              <a:buAutoNum type="romanLcPeriod"/>
            </a:pPr>
            <a:r>
              <a:rPr lang="en">
                <a:solidFill>
                  <a:schemeClr val="dk2"/>
                </a:solidFill>
              </a:rPr>
              <a:t>Running sum increases if gene is part of S</a:t>
            </a:r>
            <a:endParaRPr>
              <a:solidFill>
                <a:schemeClr val="dk2"/>
              </a:solidFill>
            </a:endParaRPr>
          </a:p>
          <a:p>
            <a:pPr indent="-317500" lvl="1" marL="914400">
              <a:spcBef>
                <a:spcPts val="0"/>
              </a:spcBef>
              <a:spcAft>
                <a:spcPts val="0"/>
              </a:spcAft>
              <a:buClr>
                <a:srgbClr val="2A528F"/>
              </a:buClr>
              <a:buSzPts val="1400"/>
              <a:buAutoNum type="romanLcPeriod"/>
            </a:pPr>
            <a:r>
              <a:rPr lang="en">
                <a:solidFill>
                  <a:schemeClr val="dk2"/>
                </a:solidFill>
              </a:rPr>
              <a:t>ES is greatest pos deviation of the running sum for all genes</a:t>
            </a:r>
            <a:endParaRPr>
              <a:solidFill>
                <a:schemeClr val="dk2"/>
              </a:solidFill>
            </a:endParaRPr>
          </a:p>
          <a:p>
            <a:pPr indent="-317500" lvl="1" marL="914400">
              <a:spcBef>
                <a:spcPts val="0"/>
              </a:spcBef>
              <a:spcAft>
                <a:spcPts val="0"/>
              </a:spcAft>
              <a:buClr>
                <a:srgbClr val="2A528F"/>
              </a:buClr>
              <a:buSzPts val="1400"/>
              <a:buAutoNum type="romanLcPeriod"/>
            </a:pPr>
            <a:r>
              <a:rPr lang="en">
                <a:solidFill>
                  <a:schemeClr val="dk2"/>
                </a:solidFill>
              </a:rPr>
              <a:t>If many members of S appear at the top of the list, then ES is high</a:t>
            </a:r>
            <a:endParaRPr>
              <a:solidFill>
                <a:schemeClr val="dk2"/>
              </a:solidFill>
            </a:endParaRPr>
          </a:p>
          <a:p>
            <a:pPr indent="-317500" lvl="0" marL="457200">
              <a:spcBef>
                <a:spcPts val="0"/>
              </a:spcBef>
              <a:spcAft>
                <a:spcPts val="0"/>
              </a:spcAft>
              <a:buClr>
                <a:srgbClr val="2A528F"/>
              </a:buClr>
              <a:buSzPts val="1400"/>
              <a:buAutoNum type="arabicPeriod"/>
            </a:pPr>
            <a:r>
              <a:rPr lang="en">
                <a:solidFill>
                  <a:schemeClr val="dk2"/>
                </a:solidFill>
              </a:rPr>
              <a:t>The MES (max ES) is computed for all gene categories/sets</a:t>
            </a:r>
            <a:endParaRPr>
              <a:solidFill>
                <a:schemeClr val="dk2"/>
              </a:solidFill>
            </a:endParaRPr>
          </a:p>
          <a:p>
            <a:pPr indent="-317500" lvl="0" marL="457200">
              <a:spcBef>
                <a:spcPts val="0"/>
              </a:spcBef>
              <a:spcAft>
                <a:spcPts val="0"/>
              </a:spcAft>
              <a:buClr>
                <a:srgbClr val="2A528F"/>
              </a:buClr>
              <a:buSzPts val="1400"/>
              <a:buAutoNum type="arabicPeriod"/>
            </a:pPr>
            <a:r>
              <a:rPr lang="en">
                <a:solidFill>
                  <a:schemeClr val="dk2"/>
                </a:solidFill>
              </a:rPr>
              <a:t>To determine enrichment in different classes, perform permutations of gene category assignments: repeat steps 2-4 ∼1000 times.</a:t>
            </a:r>
            <a:endParaRPr>
              <a:solidFill>
                <a:schemeClr val="dk2"/>
              </a:solidFill>
            </a:endParaRPr>
          </a:p>
          <a:p>
            <a:pPr indent="-317500" lvl="0" marL="457200">
              <a:spcBef>
                <a:spcPts val="0"/>
              </a:spcBef>
              <a:spcAft>
                <a:spcPts val="0"/>
              </a:spcAft>
              <a:buClr>
                <a:srgbClr val="2A528F"/>
              </a:buClr>
              <a:buSzPts val="1400"/>
              <a:buAutoNum type="arabicPeriod"/>
            </a:pPr>
            <a:r>
              <a:rPr lang="en">
                <a:solidFill>
                  <a:schemeClr val="dk2"/>
                </a:solidFill>
              </a:rPr>
              <a:t>The permutation data is used to build a histogram of the maximum ESs. The MES achieved using the actual data (red arrow) is used to provide a global p-value for a given histogram.</a:t>
            </a:r>
            <a:endParaRPr>
              <a:solidFill>
                <a:schemeClr val="dk2"/>
              </a:solidFill>
            </a:endParaRPr>
          </a:p>
          <a:p>
            <a:pPr indent="0" lvl="0" marL="0" rtl="0">
              <a:spcBef>
                <a:spcPts val="1000"/>
              </a:spcBef>
              <a:spcAft>
                <a:spcPts val="1000"/>
              </a:spcAft>
              <a:buNone/>
            </a:pPr>
            <a:r>
              <a:t/>
            </a:r>
            <a:endParaRPr>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235500" y="64025"/>
            <a:ext cx="8709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GO and GSEA Software (Selection)</a:t>
            </a:r>
            <a:endParaRPr sz="2600"/>
          </a:p>
        </p:txBody>
      </p:sp>
      <p:sp>
        <p:nvSpPr>
          <p:cNvPr id="468" name="Shape 468"/>
          <p:cNvSpPr txBox="1"/>
          <p:nvPr/>
        </p:nvSpPr>
        <p:spPr>
          <a:xfrm>
            <a:off x="488100" y="848900"/>
            <a:ext cx="8502600" cy="622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A528F"/>
                </a:solidFill>
              </a:rPr>
              <a:t>Bioconductor Packages</a:t>
            </a:r>
            <a:endParaRPr>
              <a:solidFill>
                <a:schemeClr val="dk2"/>
              </a:solidFill>
            </a:endParaRPr>
          </a:p>
          <a:p>
            <a:pPr indent="-317500" lvl="0" marL="457200" rtl="0" algn="just">
              <a:spcBef>
                <a:spcPts val="1000"/>
              </a:spcBef>
              <a:spcAft>
                <a:spcPts val="0"/>
              </a:spcAft>
              <a:buClr>
                <a:schemeClr val="dk2"/>
              </a:buClr>
              <a:buSzPts val="1400"/>
              <a:buChar char="○"/>
            </a:pPr>
            <a:r>
              <a:rPr lang="en">
                <a:solidFill>
                  <a:schemeClr val="dk2"/>
                </a:solidFill>
              </a:rPr>
              <a:t>GOstats</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clusterProfiler</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limma</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GOseq</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SPIA</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GO.db</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GSEAlm</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SeqGSEA</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a:t>
            </a:r>
            <a:endParaRPr>
              <a:solidFill>
                <a:schemeClr val="dk2"/>
              </a:solidFill>
            </a:endParaRPr>
          </a:p>
          <a:p>
            <a:pPr indent="0" lvl="0" marL="0" rtl="0" algn="just">
              <a:spcBef>
                <a:spcPts val="1000"/>
              </a:spcBef>
              <a:spcAft>
                <a:spcPts val="0"/>
              </a:spcAft>
              <a:buNone/>
            </a:pPr>
            <a:r>
              <a:rPr lang="en" sz="1800">
                <a:solidFill>
                  <a:srgbClr val="2A528F"/>
                </a:solidFill>
              </a:rPr>
              <a:t>Online Resources</a:t>
            </a:r>
            <a:endParaRPr sz="1800">
              <a:solidFill>
                <a:srgbClr val="2A528F"/>
              </a:solidFill>
            </a:endParaRPr>
          </a:p>
          <a:p>
            <a:pPr indent="-317500" lvl="0" marL="457200" rtl="0" algn="just">
              <a:spcBef>
                <a:spcPts val="1000"/>
              </a:spcBef>
              <a:spcAft>
                <a:spcPts val="0"/>
              </a:spcAft>
              <a:buClr>
                <a:schemeClr val="dk2"/>
              </a:buClr>
              <a:buSzPts val="1400"/>
              <a:buChar char="○"/>
            </a:pPr>
            <a:r>
              <a:rPr lang="en">
                <a:solidFill>
                  <a:schemeClr val="dk2"/>
                </a:solidFill>
              </a:rPr>
              <a:t>DAVID</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GSEA Online at Broad Institute</a:t>
            </a:r>
            <a:endParaRPr>
              <a:solidFill>
                <a:schemeClr val="dk2"/>
              </a:solidFill>
            </a:endParaRPr>
          </a:p>
          <a:p>
            <a:pPr indent="-317500" lvl="0" marL="457200" rtl="0" algn="just">
              <a:spcBef>
                <a:spcPts val="0"/>
              </a:spcBef>
              <a:spcAft>
                <a:spcPts val="0"/>
              </a:spcAft>
              <a:buClr>
                <a:schemeClr val="dk2"/>
              </a:buClr>
              <a:buSzPts val="1400"/>
              <a:buChar char="○"/>
            </a:pPr>
            <a:r>
              <a:rPr lang="en">
                <a:solidFill>
                  <a:schemeClr val="dk2"/>
                </a:solidFill>
              </a:rPr>
              <a:t>...</a:t>
            </a:r>
            <a:endParaRPr>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474" name="Shape 474"/>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Genome Annotation Overview</a:t>
            </a:r>
            <a:endParaRPr sz="1600">
              <a:solidFill>
                <a:srgbClr val="9E9E9E"/>
              </a:solidFill>
            </a:endParaRPr>
          </a:p>
          <a:p>
            <a:pPr indent="0" lvl="0" marL="0" rtl="0">
              <a:spcBef>
                <a:spcPts val="1000"/>
              </a:spcBef>
              <a:spcAft>
                <a:spcPts val="0"/>
              </a:spcAft>
              <a:buNone/>
            </a:pPr>
            <a:r>
              <a:rPr lang="en" sz="1600">
                <a:solidFill>
                  <a:srgbClr val="9E9E9E"/>
                </a:solidFill>
              </a:rPr>
              <a:t>Gene Finding</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Concepts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Computational Gene Prediction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Evidence-Based Gene Finding</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Functional Gene Annotation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Similarity-Based Gene Annotations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Gene Ontologies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Pathway Annotation Systems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Enrichment Analysis of Gene Categories</a:t>
            </a:r>
            <a:endParaRPr sz="1600">
              <a:solidFill>
                <a:srgbClr val="9E9E9E"/>
              </a:solidFill>
            </a:endParaRPr>
          </a:p>
          <a:p>
            <a:pPr indent="0" lvl="0" marL="0" rtl="0">
              <a:spcBef>
                <a:spcPts val="1000"/>
              </a:spcBef>
              <a:spcAft>
                <a:spcPts val="0"/>
              </a:spcAft>
              <a:buNone/>
            </a:pPr>
            <a:r>
              <a:rPr lang="en" sz="1600"/>
              <a:t>References</a:t>
            </a:r>
            <a:endParaRPr sz="1600"/>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1593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481" name="Shape 481"/>
          <p:cNvSpPr txBox="1"/>
          <p:nvPr>
            <p:ph idx="1" type="body"/>
          </p:nvPr>
        </p:nvSpPr>
        <p:spPr>
          <a:xfrm>
            <a:off x="310750" y="865825"/>
            <a:ext cx="8571900" cy="3416400"/>
          </a:xfrm>
          <a:prstGeom prst="rect">
            <a:avLst/>
          </a:prstGeom>
        </p:spPr>
        <p:txBody>
          <a:bodyPr anchorCtr="0" anchor="t" bIns="91425" lIns="91425" spcFirstLastPara="1" rIns="91425" wrap="square" tIns="91425">
            <a:noAutofit/>
          </a:bodyPr>
          <a:lstStyle/>
          <a:p>
            <a:pPr indent="0" lvl="0" marL="0" rtl="0" algn="just">
              <a:lnSpc>
                <a:spcPct val="139751"/>
              </a:lnSpc>
              <a:spcBef>
                <a:spcPts val="800"/>
              </a:spcBef>
              <a:spcAft>
                <a:spcPts val="0"/>
              </a:spcAft>
              <a:buNone/>
            </a:pPr>
            <a:r>
              <a:rPr lang="en" sz="1400">
                <a:highlight>
                  <a:srgbClr val="FFFFFF"/>
                </a:highlight>
              </a:rPr>
              <a:t>Falcon, S, Gentleman, R (2007) Using GOstats to test gene lists for GO term association Bioinformatics, 23: 257-258 URL http://www.hubmed.org/display.cgi?uids=17098774</a:t>
            </a:r>
            <a:endParaRPr sz="1400">
              <a:highlight>
                <a:srgbClr val="FFFFFF"/>
              </a:highlight>
            </a:endParaRPr>
          </a:p>
          <a:p>
            <a:pPr indent="0" lvl="0" marL="0" rtl="0" algn="just">
              <a:lnSpc>
                <a:spcPct val="139751"/>
              </a:lnSpc>
              <a:spcBef>
                <a:spcPts val="1600"/>
              </a:spcBef>
              <a:spcAft>
                <a:spcPts val="0"/>
              </a:spcAft>
              <a:buClr>
                <a:schemeClr val="dk1"/>
              </a:buClr>
              <a:buSzPts val="1100"/>
              <a:buFont typeface="Arial"/>
              <a:buNone/>
            </a:pPr>
            <a:r>
              <a:rPr lang="en" sz="1400">
                <a:highlight>
                  <a:srgbClr val="FFFFFF"/>
                </a:highlight>
              </a:rPr>
              <a:t>Mootha, VK, Lindgren, CM, Eriksson, KF, Subramanian, A, Sihag, S, Lehar, J, Puigserver, P, Carlsson, E, Ridderstrle, M, Laurila, E, Houstis, N, Daly, MJ, Patterson, N, Mesirov, JP, Golub, TR, Tamayo, P, Spiegelman, B, Lander, ES, Hirschhorn, JN, Altshuler, D, Groop, LC (2003) PGC-1alpha-responsive genes involved in oxidative phosphorylation are coordinately downregulated in human diabetes. Nat Genet, 34: 267-273 URL http://www.hubmed.org/display.cgi?uids=12808457</a:t>
            </a:r>
            <a:endParaRPr sz="1400">
              <a:highlight>
                <a:srgbClr val="FFFFFF"/>
              </a:highlight>
            </a:endParaRPr>
          </a:p>
          <a:p>
            <a:pPr indent="0" lvl="0" marL="0" rtl="0" algn="just">
              <a:lnSpc>
                <a:spcPct val="139751"/>
              </a:lnSpc>
              <a:spcBef>
                <a:spcPts val="1600"/>
              </a:spcBef>
              <a:spcAft>
                <a:spcPts val="0"/>
              </a:spcAft>
              <a:buClr>
                <a:schemeClr val="dk1"/>
              </a:buClr>
              <a:buSzPts val="1100"/>
              <a:buFont typeface="Arial"/>
              <a:buNone/>
            </a:pPr>
            <a:r>
              <a:rPr lang="en" sz="1400">
                <a:highlight>
                  <a:srgbClr val="FFFFFF"/>
                </a:highlight>
              </a:rPr>
              <a:t>Subramanian, A, Tamayo, P, Mootha, V K, Mukherjee, S, Ebert, B L, Gillette, M A, Paulovich, A, Pomeroy, S L, Golub, T R, Lander, E S, Mesirov, J P (2005) Gene set enrichment analysis: a knowledge-based approach for interpreting genome-wide expression profiles. Proc Natl Acad Sci U S A, 102: 15545-15550 URL http://www.hubmed.org/display.cgi?uids=16199517</a:t>
            </a:r>
            <a:endParaRPr sz="1400">
              <a:highlight>
                <a:srgbClr val="FFFFFF"/>
              </a:highlight>
            </a:endParaRPr>
          </a:p>
          <a:p>
            <a:pPr indent="0" lvl="0" marL="0" rtl="0" algn="just">
              <a:lnSpc>
                <a:spcPct val="139751"/>
              </a:lnSpc>
              <a:spcBef>
                <a:spcPts val="1600"/>
              </a:spcBef>
              <a:spcAft>
                <a:spcPts val="0"/>
              </a:spcAft>
              <a:buNone/>
            </a:pPr>
            <a:r>
              <a:rPr lang="en" sz="1400">
                <a:highlight>
                  <a:srgbClr val="FFFFFF"/>
                </a:highlight>
              </a:rPr>
              <a:t> </a:t>
            </a:r>
            <a:endParaRPr sz="1400">
              <a:highlight>
                <a:srgbClr val="FFFFFF"/>
              </a:highlight>
            </a:endParaRPr>
          </a:p>
          <a:p>
            <a:pPr indent="0" lvl="0" marL="0" rtl="0" algn="just">
              <a:lnSpc>
                <a:spcPct val="139751"/>
              </a:lnSpc>
              <a:spcBef>
                <a:spcPts val="1600"/>
              </a:spcBef>
              <a:spcAft>
                <a:spcPts val="0"/>
              </a:spcAft>
              <a:buNone/>
            </a:pPr>
            <a:r>
              <a:t/>
            </a:r>
            <a:endParaRPr sz="1400">
              <a:highlight>
                <a:srgbClr val="FFFFFF"/>
              </a:highlight>
            </a:endParaRPr>
          </a:p>
          <a:p>
            <a:pPr indent="0" lvl="0" marL="0" rtl="0" algn="just">
              <a:lnSpc>
                <a:spcPct val="139751"/>
              </a:lnSpc>
              <a:spcBef>
                <a:spcPts val="1600"/>
              </a:spcBef>
              <a:spcAft>
                <a:spcPts val="0"/>
              </a:spcAft>
              <a:buNone/>
            </a:pPr>
            <a:r>
              <a:t/>
            </a:r>
            <a:endParaRPr sz="1400">
              <a:highlight>
                <a:srgbClr val="FFFFFF"/>
              </a:highlight>
            </a:endParaRPr>
          </a:p>
          <a:p>
            <a:pPr indent="0" lvl="0" marL="0" rtl="0" algn="just">
              <a:lnSpc>
                <a:spcPct val="139751"/>
              </a:lnSpc>
              <a:spcBef>
                <a:spcPts val="1600"/>
              </a:spcBef>
              <a:spcAft>
                <a:spcPts val="1600"/>
              </a:spcAft>
              <a:buNone/>
            </a:pPr>
            <a:r>
              <a:t/>
            </a:r>
            <a:endParaRPr sz="1400"/>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3" name="Shape 483"/>
          <p:cNvSpPr txBox="1"/>
          <p:nvPr/>
        </p:nvSpPr>
        <p:spPr>
          <a:xfrm>
            <a:off x="2700500" y="1496425"/>
            <a:ext cx="40089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Outline</a:t>
            </a:r>
            <a:endParaRPr/>
          </a:p>
        </p:txBody>
      </p:sp>
      <p:sp>
        <p:nvSpPr>
          <p:cNvPr id="91" name="Shape 91"/>
          <p:cNvSpPr txBox="1"/>
          <p:nvPr>
            <p:ph idx="1" type="body"/>
          </p:nvPr>
        </p:nvSpPr>
        <p:spPr>
          <a:xfrm>
            <a:off x="627650" y="945575"/>
            <a:ext cx="8767800" cy="22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600">
                <a:solidFill>
                  <a:srgbClr val="9E9E9E"/>
                </a:solidFill>
              </a:rPr>
              <a:t>Genome Annotation Overview</a:t>
            </a:r>
            <a:endParaRPr sz="1600">
              <a:solidFill>
                <a:srgbClr val="9E9E9E"/>
              </a:solidFill>
            </a:endParaRPr>
          </a:p>
          <a:p>
            <a:pPr indent="0" lvl="0" marL="0" rtl="0">
              <a:spcBef>
                <a:spcPts val="1000"/>
              </a:spcBef>
              <a:spcAft>
                <a:spcPts val="0"/>
              </a:spcAft>
              <a:buNone/>
            </a:pPr>
            <a:r>
              <a:rPr lang="en" sz="1600"/>
              <a:t>Gene Finding</a:t>
            </a:r>
            <a:endParaRPr sz="1600"/>
          </a:p>
          <a:p>
            <a:pPr indent="0" lvl="0" marL="457200" rtl="0">
              <a:spcBef>
                <a:spcPts val="0"/>
              </a:spcBef>
              <a:spcAft>
                <a:spcPts val="0"/>
              </a:spcAft>
              <a:buClr>
                <a:schemeClr val="dk1"/>
              </a:buClr>
              <a:buSzPts val="1100"/>
              <a:buFont typeface="Arial"/>
              <a:buNone/>
            </a:pPr>
            <a:r>
              <a:rPr lang="en" sz="1600"/>
              <a:t>Concepts</a:t>
            </a:r>
            <a:endParaRPr sz="1600"/>
          </a:p>
          <a:p>
            <a:pPr indent="0" lvl="0" marL="457200" rtl="0">
              <a:spcBef>
                <a:spcPts val="0"/>
              </a:spcBef>
              <a:spcAft>
                <a:spcPts val="0"/>
              </a:spcAft>
              <a:buClr>
                <a:schemeClr val="dk1"/>
              </a:buClr>
              <a:buSzPts val="1100"/>
              <a:buFont typeface="Arial"/>
              <a:buNone/>
            </a:pPr>
            <a:r>
              <a:rPr lang="en" sz="1600"/>
              <a:t>Computational Gene Prediction</a:t>
            </a:r>
            <a:endParaRPr sz="1600"/>
          </a:p>
          <a:p>
            <a:pPr indent="0" lvl="0" marL="457200" rtl="0">
              <a:spcBef>
                <a:spcPts val="0"/>
              </a:spcBef>
              <a:spcAft>
                <a:spcPts val="0"/>
              </a:spcAft>
              <a:buClr>
                <a:schemeClr val="dk1"/>
              </a:buClr>
              <a:buSzPts val="1100"/>
              <a:buFont typeface="Arial"/>
              <a:buNone/>
            </a:pPr>
            <a:r>
              <a:rPr lang="en" sz="1600"/>
              <a:t>Evidence-Based Gene Finding</a:t>
            </a:r>
            <a:endParaRPr sz="1600"/>
          </a:p>
          <a:p>
            <a:pPr indent="0" lvl="0" marL="0" rtl="0">
              <a:spcBef>
                <a:spcPts val="1000"/>
              </a:spcBef>
              <a:spcAft>
                <a:spcPts val="0"/>
              </a:spcAft>
              <a:buClr>
                <a:schemeClr val="dk1"/>
              </a:buClr>
              <a:buSzPts val="1100"/>
              <a:buFont typeface="Arial"/>
              <a:buNone/>
            </a:pPr>
            <a:r>
              <a:rPr lang="en" sz="1600">
                <a:solidFill>
                  <a:srgbClr val="9E9E9E"/>
                </a:solidFill>
              </a:rPr>
              <a:t>Functional Gene Annotation</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Similarity-Based Gene Annotations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Gene Ontologies</a:t>
            </a:r>
            <a:endParaRPr sz="1600">
              <a:solidFill>
                <a:srgbClr val="9E9E9E"/>
              </a:solidFill>
            </a:endParaRPr>
          </a:p>
          <a:p>
            <a:pPr indent="0" lvl="0" marL="457200" rtl="0">
              <a:spcBef>
                <a:spcPts val="0"/>
              </a:spcBef>
              <a:spcAft>
                <a:spcPts val="0"/>
              </a:spcAft>
              <a:buClr>
                <a:schemeClr val="dk1"/>
              </a:buClr>
              <a:buSzPts val="1100"/>
              <a:buFont typeface="Arial"/>
              <a:buNone/>
            </a:pPr>
            <a:r>
              <a:rPr lang="en" sz="1600">
                <a:solidFill>
                  <a:srgbClr val="9E9E9E"/>
                </a:solidFill>
              </a:rPr>
              <a:t>Pathway Annotation Systems</a:t>
            </a:r>
            <a:endParaRPr sz="1600">
              <a:solidFill>
                <a:srgbClr val="9E9E9E"/>
              </a:solidFill>
            </a:endParaRPr>
          </a:p>
          <a:p>
            <a:pPr indent="0" lvl="0" marL="0" rtl="0">
              <a:spcBef>
                <a:spcPts val="1000"/>
              </a:spcBef>
              <a:spcAft>
                <a:spcPts val="0"/>
              </a:spcAft>
              <a:buClr>
                <a:schemeClr val="dk1"/>
              </a:buClr>
              <a:buSzPts val="1100"/>
              <a:buFont typeface="Arial"/>
              <a:buNone/>
            </a:pPr>
            <a:r>
              <a:rPr lang="en" sz="1600">
                <a:solidFill>
                  <a:srgbClr val="9E9E9E"/>
                </a:solidFill>
              </a:rPr>
              <a:t>Enrichment Analysis of Gene Categories</a:t>
            </a:r>
            <a:endParaRPr sz="1600">
              <a:solidFill>
                <a:srgbClr val="9E9E9E"/>
              </a:solidFill>
            </a:endParaRPr>
          </a:p>
          <a:p>
            <a:pPr indent="0" lvl="0" marL="0" rtl="0">
              <a:spcBef>
                <a:spcPts val="1000"/>
              </a:spcBef>
              <a:spcAft>
                <a:spcPts val="0"/>
              </a:spcAft>
              <a:buNone/>
            </a:pPr>
            <a:r>
              <a:rPr lang="en" sz="1600">
                <a:solidFill>
                  <a:srgbClr val="9E9E9E"/>
                </a:solidFill>
              </a:rPr>
              <a:t>References</a:t>
            </a:r>
            <a:endParaRPr sz="1600">
              <a:solidFill>
                <a:srgbClr val="9E9E9E"/>
              </a:solidFill>
            </a:endParaRPr>
          </a:p>
          <a:p>
            <a:pPr indent="-342900" lvl="0" marL="457200" rtl="0">
              <a:spcBef>
                <a:spcPts val="0"/>
              </a:spcBef>
              <a:spcAft>
                <a:spcPts val="0"/>
              </a:spcAft>
              <a:buClr>
                <a:srgbClr val="999999"/>
              </a:buClr>
              <a:buSzPts val="1800"/>
              <a:buChar char=" "/>
            </a:pPr>
            <a:r>
              <a:t/>
            </a:r>
            <a:endParaRPr>
              <a:solidFill>
                <a:srgbClr val="999999"/>
              </a:solidFill>
            </a:endParaRPr>
          </a:p>
          <a:p>
            <a:pPr indent="0" lvl="0" marL="0" rtl="0">
              <a:spcBef>
                <a:spcPts val="1600"/>
              </a:spcBef>
              <a:spcAft>
                <a:spcPts val="1600"/>
              </a:spcAft>
              <a:buNone/>
            </a:pPr>
            <a:r>
              <a:t/>
            </a:r>
            <a:endParaRPr/>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 Finding</a:t>
            </a:r>
            <a:endParaRPr sz="2600"/>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9" name="Shape 99"/>
          <p:cNvSpPr txBox="1"/>
          <p:nvPr/>
        </p:nvSpPr>
        <p:spPr>
          <a:xfrm>
            <a:off x="259500" y="696500"/>
            <a:ext cx="81741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Gene finding is the process of identifying coding and non-coding genes in genomes.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It is often the first and most important step in analyzing and understanding a new genome.</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Two main gene finding approaches exist:</a:t>
            </a:r>
            <a:endParaRPr sz="1800">
              <a:solidFill>
                <a:schemeClr val="dk2"/>
              </a:solidFill>
            </a:endParaRPr>
          </a:p>
          <a:p>
            <a:pPr indent="-342900" lvl="1" marL="914400" rtl="0">
              <a:spcBef>
                <a:spcPts val="0"/>
              </a:spcBef>
              <a:spcAft>
                <a:spcPts val="0"/>
              </a:spcAft>
              <a:buClr>
                <a:srgbClr val="2A528F"/>
              </a:buClr>
              <a:buSzPts val="1800"/>
              <a:buChar char="○"/>
            </a:pPr>
            <a:r>
              <a:rPr lang="en" sz="1800">
                <a:solidFill>
                  <a:srgbClr val="2A528F"/>
                </a:solidFill>
              </a:rPr>
              <a:t>Computational gene prediction</a:t>
            </a:r>
            <a:endParaRPr sz="1800">
              <a:solidFill>
                <a:srgbClr val="2A528F"/>
              </a:solidFill>
            </a:endParaRPr>
          </a:p>
          <a:p>
            <a:pPr indent="-342900" lvl="2" marL="1371600" rtl="0">
              <a:spcBef>
                <a:spcPts val="0"/>
              </a:spcBef>
              <a:spcAft>
                <a:spcPts val="0"/>
              </a:spcAft>
              <a:buClr>
                <a:srgbClr val="2A528F"/>
              </a:buClr>
              <a:buSzPts val="1800"/>
              <a:buAutoNum type="romanLcPeriod"/>
            </a:pPr>
            <a:r>
              <a:rPr i="1" lang="en" sz="1800">
                <a:solidFill>
                  <a:srgbClr val="2A528F"/>
                </a:solidFill>
              </a:rPr>
              <a:t>Ab initio</a:t>
            </a:r>
            <a:r>
              <a:rPr lang="en" sz="1800">
                <a:solidFill>
                  <a:srgbClr val="2A528F"/>
                </a:solidFill>
              </a:rPr>
              <a:t> methods</a:t>
            </a:r>
            <a:endParaRPr sz="1800">
              <a:solidFill>
                <a:srgbClr val="2A528F"/>
              </a:solidFill>
            </a:endParaRPr>
          </a:p>
          <a:p>
            <a:pPr indent="-342900" lvl="2" marL="1371600" rtl="0">
              <a:spcBef>
                <a:spcPts val="0"/>
              </a:spcBef>
              <a:spcAft>
                <a:spcPts val="0"/>
              </a:spcAft>
              <a:buClr>
                <a:srgbClr val="2A528F"/>
              </a:buClr>
              <a:buSzPts val="1800"/>
              <a:buAutoNum type="romanLcPeriod"/>
            </a:pPr>
            <a:r>
              <a:rPr lang="en" sz="1800">
                <a:solidFill>
                  <a:srgbClr val="2A528F"/>
                </a:solidFill>
              </a:rPr>
              <a:t>Homology-based methods</a:t>
            </a:r>
            <a:endParaRPr sz="1800">
              <a:solidFill>
                <a:srgbClr val="2A528F"/>
              </a:solidFill>
            </a:endParaRPr>
          </a:p>
          <a:p>
            <a:pPr indent="-342900" lvl="1" marL="914400" rtl="0">
              <a:spcBef>
                <a:spcPts val="0"/>
              </a:spcBef>
              <a:spcAft>
                <a:spcPts val="0"/>
              </a:spcAft>
              <a:buClr>
                <a:srgbClr val="2A528F"/>
              </a:buClr>
              <a:buSzPts val="1800"/>
              <a:buChar char="○"/>
            </a:pPr>
            <a:r>
              <a:rPr lang="en" sz="1800">
                <a:solidFill>
                  <a:srgbClr val="2A528F"/>
                </a:solidFill>
              </a:rPr>
              <a:t>Evidence-based gene finding</a:t>
            </a:r>
            <a:endParaRPr sz="1800">
              <a:solidFill>
                <a:srgbClr val="2A528F"/>
              </a:solidFill>
            </a:endParaRPr>
          </a:p>
          <a:p>
            <a:pPr indent="-342900" lvl="0" marL="457200" rtl="0">
              <a:spcBef>
                <a:spcPts val="1000"/>
              </a:spcBef>
              <a:spcAft>
                <a:spcPts val="0"/>
              </a:spcAft>
              <a:buClr>
                <a:schemeClr val="dk2"/>
              </a:buClr>
              <a:buSzPts val="1800"/>
              <a:buChar char="○"/>
            </a:pPr>
            <a:r>
              <a:rPr lang="en" sz="1800">
                <a:solidFill>
                  <a:schemeClr val="dk2"/>
                </a:solidFill>
              </a:rPr>
              <a:t>Usually genome annotation projects combine all of the above approaches to a pipeline that aims to maximize the accuracy of the gene finding process by using the most reliable method for each gene prediction.</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Genome Annotations Are Never Final</a:t>
            </a:r>
            <a:endParaRPr sz="2600"/>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6" name="Shape 106"/>
          <p:cNvSpPr txBox="1"/>
          <p:nvPr/>
        </p:nvSpPr>
        <p:spPr>
          <a:xfrm>
            <a:off x="259500" y="1001300"/>
            <a:ext cx="8520600" cy="622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sz="1800">
                <a:solidFill>
                  <a:schemeClr val="dk2"/>
                </a:solidFill>
              </a:rPr>
              <a:t>Gene finding effort results in </a:t>
            </a:r>
            <a:r>
              <a:rPr lang="en" sz="1800">
                <a:solidFill>
                  <a:srgbClr val="CC0000"/>
                </a:solidFill>
              </a:rPr>
              <a:t>gene models</a:t>
            </a:r>
            <a:r>
              <a:rPr lang="en" sz="1800">
                <a:solidFill>
                  <a:schemeClr val="dk2"/>
                </a:solidFill>
              </a:rPr>
              <a:t> and not in final gene annotations.</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342900" lvl="0" marL="457200" rtl="0">
              <a:spcBef>
                <a:spcPts val="1000"/>
              </a:spcBef>
              <a:spcAft>
                <a:spcPts val="0"/>
              </a:spcAft>
              <a:buClr>
                <a:schemeClr val="dk2"/>
              </a:buClr>
              <a:buSzPts val="1800"/>
              <a:buChar char="○"/>
            </a:pPr>
            <a:r>
              <a:rPr lang="en" sz="1800">
                <a:solidFill>
                  <a:schemeClr val="dk2"/>
                </a:solidFill>
              </a:rPr>
              <a:t>The term gene model stresses the fact that the gene annotations are usually never final, because they are subject to a continuous revision process which keeps improving their quality.</a:t>
            </a:r>
            <a:endParaRPr sz="1800">
              <a:solidFill>
                <a:schemeClr val="dk2"/>
              </a:solidFill>
            </a:endParaRPr>
          </a:p>
          <a:p>
            <a:pPr indent="0" lvl="0" marL="0" rtl="0">
              <a:spcBef>
                <a:spcPts val="1000"/>
              </a:spcBef>
              <a:spcAft>
                <a:spcPts val="0"/>
              </a:spcAft>
              <a:buNone/>
            </a:pPr>
            <a:r>
              <a:t/>
            </a:r>
            <a:endParaRPr sz="1800">
              <a:solidFill>
                <a:schemeClr val="dk2"/>
              </a:solidFill>
            </a:endParaRPr>
          </a:p>
          <a:p>
            <a:pPr indent="-342900" lvl="0" marL="457200" rtl="0">
              <a:spcBef>
                <a:spcPts val="1000"/>
              </a:spcBef>
              <a:spcAft>
                <a:spcPts val="1000"/>
              </a:spcAft>
              <a:buClr>
                <a:schemeClr val="dk2"/>
              </a:buClr>
              <a:buSzPts val="1800"/>
              <a:buChar char="○"/>
            </a:pPr>
            <a:r>
              <a:rPr lang="en" sz="1800">
                <a:solidFill>
                  <a:schemeClr val="dk2"/>
                </a:solidFill>
              </a:rPr>
              <a:t>For instance, the identification of a new full-length cDNA may provide evidence for a longer 5’ UTR region of an already well-supported gene model.</a:t>
            </a:r>
            <a:endParaRPr sz="1800">
              <a:solidFill>
                <a:schemeClr val="dk2"/>
              </a:solidFill>
            </a:endParaRPr>
          </a:p>
        </p:txBody>
      </p:sp>
      <p:sp>
        <p:nvSpPr>
          <p:cNvPr id="107" name="Shape 107"/>
          <p:cNvSpPr txBox="1"/>
          <p:nvPr/>
        </p:nvSpPr>
        <p:spPr>
          <a:xfrm>
            <a:off x="1519875" y="2146375"/>
            <a:ext cx="53382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txBox="1"/>
          <p:nvPr/>
        </p:nvSpPr>
        <p:spPr>
          <a:xfrm>
            <a:off x="1102850" y="1247425"/>
            <a:ext cx="5338200" cy="6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cxnSp>
        <p:nvCxnSpPr>
          <p:cNvPr id="113" name="Shape 113"/>
          <p:cNvCxnSpPr/>
          <p:nvPr/>
        </p:nvCxnSpPr>
        <p:spPr>
          <a:xfrm>
            <a:off x="2103750" y="1982200"/>
            <a:ext cx="6209400" cy="0"/>
          </a:xfrm>
          <a:prstGeom prst="straightConnector1">
            <a:avLst/>
          </a:prstGeom>
          <a:noFill/>
          <a:ln cap="flat" cmpd="sng" w="19050">
            <a:solidFill>
              <a:schemeClr val="dk2"/>
            </a:solidFill>
            <a:prstDash val="solid"/>
            <a:round/>
            <a:headEnd len="med" w="med" type="none"/>
            <a:tailEnd len="med" w="med" type="none"/>
          </a:ln>
        </p:spPr>
      </p:cxnSp>
      <p:sp>
        <p:nvSpPr>
          <p:cNvPr id="114" name="Shape 114"/>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What Are We Looking For?</a:t>
            </a:r>
            <a:endParaRPr sz="2600"/>
          </a:p>
        </p:txBody>
      </p:sp>
      <p:sp>
        <p:nvSpPr>
          <p:cNvPr id="115" name="Shape 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16" name="Shape 116"/>
          <p:cNvSpPr txBox="1"/>
          <p:nvPr/>
        </p:nvSpPr>
        <p:spPr>
          <a:xfrm>
            <a:off x="235500" y="970425"/>
            <a:ext cx="1672200" cy="47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2A528F"/>
                </a:solidFill>
              </a:rPr>
              <a:t>Chromosomes</a:t>
            </a:r>
            <a:r>
              <a:rPr lang="en" sz="1800"/>
              <a:t> </a:t>
            </a:r>
            <a:endParaRPr sz="1800"/>
          </a:p>
        </p:txBody>
      </p:sp>
      <p:sp>
        <p:nvSpPr>
          <p:cNvPr id="117" name="Shape 117"/>
          <p:cNvSpPr txBox="1"/>
          <p:nvPr/>
        </p:nvSpPr>
        <p:spPr>
          <a:xfrm>
            <a:off x="1968850" y="970425"/>
            <a:ext cx="5171400" cy="472500"/>
          </a:xfrm>
          <a:prstGeom prst="rect">
            <a:avLst/>
          </a:prstGeom>
          <a:solidFill>
            <a:srgbClr val="D9D9D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latin typeface="Courier New"/>
                <a:ea typeface="Courier New"/>
                <a:cs typeface="Courier New"/>
                <a:sym typeface="Courier New"/>
              </a:rPr>
              <a:t>.</a:t>
            </a:r>
            <a:r>
              <a:rPr b="1" lang="en">
                <a:latin typeface="Courier New"/>
                <a:ea typeface="Courier New"/>
                <a:cs typeface="Courier New"/>
                <a:sym typeface="Courier New"/>
              </a:rPr>
              <a:t>..AGTCATCTAATTACCATCTAATTACCTAGTCATTACT...</a:t>
            </a:r>
            <a:endParaRPr b="1">
              <a:latin typeface="Courier New"/>
              <a:ea typeface="Courier New"/>
              <a:cs typeface="Courier New"/>
              <a:sym typeface="Courier New"/>
            </a:endParaRPr>
          </a:p>
        </p:txBody>
      </p:sp>
      <p:sp>
        <p:nvSpPr>
          <p:cNvPr id="118" name="Shape 118"/>
          <p:cNvSpPr txBox="1"/>
          <p:nvPr/>
        </p:nvSpPr>
        <p:spPr>
          <a:xfrm>
            <a:off x="1677475" y="1822000"/>
            <a:ext cx="958500" cy="32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chemeClr val="dk2"/>
                </a:solidFill>
              </a:rPr>
              <a:t>Promoter</a:t>
            </a:r>
            <a:endParaRPr>
              <a:solidFill>
                <a:schemeClr val="dk2"/>
              </a:solidFill>
            </a:endParaRPr>
          </a:p>
        </p:txBody>
      </p:sp>
      <p:sp>
        <p:nvSpPr>
          <p:cNvPr id="119" name="Shape 119"/>
          <p:cNvSpPr txBox="1"/>
          <p:nvPr/>
        </p:nvSpPr>
        <p:spPr>
          <a:xfrm>
            <a:off x="2711275" y="18220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5’ UTR</a:t>
            </a:r>
            <a:endParaRPr>
              <a:solidFill>
                <a:schemeClr val="dk2"/>
              </a:solidFill>
            </a:endParaRPr>
          </a:p>
        </p:txBody>
      </p:sp>
      <p:sp>
        <p:nvSpPr>
          <p:cNvPr id="120" name="Shape 120"/>
          <p:cNvSpPr txBox="1"/>
          <p:nvPr/>
        </p:nvSpPr>
        <p:spPr>
          <a:xfrm>
            <a:off x="3549475" y="1822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21" name="Shape 121"/>
          <p:cNvSpPr txBox="1"/>
          <p:nvPr/>
        </p:nvSpPr>
        <p:spPr>
          <a:xfrm>
            <a:off x="4387675" y="18220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22" name="Shape 122"/>
          <p:cNvSpPr txBox="1"/>
          <p:nvPr/>
        </p:nvSpPr>
        <p:spPr>
          <a:xfrm>
            <a:off x="5225875" y="1822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23" name="Shape 123"/>
          <p:cNvSpPr txBox="1"/>
          <p:nvPr/>
        </p:nvSpPr>
        <p:spPr>
          <a:xfrm>
            <a:off x="6064075" y="18220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24" name="Shape 124"/>
          <p:cNvSpPr txBox="1"/>
          <p:nvPr/>
        </p:nvSpPr>
        <p:spPr>
          <a:xfrm>
            <a:off x="6902275" y="1822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25" name="Shape 125"/>
          <p:cNvSpPr txBox="1"/>
          <p:nvPr/>
        </p:nvSpPr>
        <p:spPr>
          <a:xfrm>
            <a:off x="7740475" y="18220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 UTR</a:t>
            </a:r>
            <a:endParaRPr>
              <a:solidFill>
                <a:schemeClr val="dk2"/>
              </a:solidFill>
            </a:endParaRPr>
          </a:p>
        </p:txBody>
      </p:sp>
      <p:sp>
        <p:nvSpPr>
          <p:cNvPr id="126" name="Shape 126"/>
          <p:cNvSpPr txBox="1"/>
          <p:nvPr/>
        </p:nvSpPr>
        <p:spPr>
          <a:xfrm>
            <a:off x="235500" y="1732425"/>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Gene</a:t>
            </a:r>
            <a:r>
              <a:rPr lang="en" sz="1800"/>
              <a:t> </a:t>
            </a:r>
            <a:endParaRPr sz="1800"/>
          </a:p>
        </p:txBody>
      </p:sp>
      <p:sp>
        <p:nvSpPr>
          <p:cNvPr id="127" name="Shape 127"/>
          <p:cNvSpPr/>
          <p:nvPr/>
        </p:nvSpPr>
        <p:spPr>
          <a:xfrm>
            <a:off x="4429900" y="151617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CC0000"/>
              </a:solidFill>
            </a:endParaRPr>
          </a:p>
        </p:txBody>
      </p:sp>
      <p:sp>
        <p:nvSpPr>
          <p:cNvPr id="128" name="Shape 128"/>
          <p:cNvSpPr txBox="1"/>
          <p:nvPr/>
        </p:nvSpPr>
        <p:spPr>
          <a:xfrm>
            <a:off x="4655100" y="1427625"/>
            <a:ext cx="29904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Thousands of genes </a:t>
            </a:r>
            <a:endParaRPr>
              <a:solidFill>
                <a:srgbClr val="CC0000"/>
              </a:solidFill>
            </a:endParaRPr>
          </a:p>
        </p:txBody>
      </p:sp>
      <p:cxnSp>
        <p:nvCxnSpPr>
          <p:cNvPr id="129" name="Shape 129"/>
          <p:cNvCxnSpPr>
            <a:stCxn id="130" idx="1"/>
          </p:cNvCxnSpPr>
          <p:nvPr/>
        </p:nvCxnSpPr>
        <p:spPr>
          <a:xfrm>
            <a:off x="2711275" y="2744200"/>
            <a:ext cx="5601900" cy="0"/>
          </a:xfrm>
          <a:prstGeom prst="straightConnector1">
            <a:avLst/>
          </a:prstGeom>
          <a:noFill/>
          <a:ln cap="flat" cmpd="sng" w="19050">
            <a:solidFill>
              <a:schemeClr val="dk2"/>
            </a:solidFill>
            <a:prstDash val="solid"/>
            <a:round/>
            <a:headEnd len="med" w="med" type="none"/>
            <a:tailEnd len="med" w="med" type="none"/>
          </a:ln>
        </p:spPr>
      </p:cxnSp>
      <p:sp>
        <p:nvSpPr>
          <p:cNvPr id="130" name="Shape 130"/>
          <p:cNvSpPr txBox="1"/>
          <p:nvPr/>
        </p:nvSpPr>
        <p:spPr>
          <a:xfrm>
            <a:off x="2711275" y="25840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5’ UTR</a:t>
            </a:r>
            <a:endParaRPr>
              <a:solidFill>
                <a:schemeClr val="dk2"/>
              </a:solidFill>
            </a:endParaRPr>
          </a:p>
        </p:txBody>
      </p:sp>
      <p:sp>
        <p:nvSpPr>
          <p:cNvPr id="131" name="Shape 131"/>
          <p:cNvSpPr txBox="1"/>
          <p:nvPr/>
        </p:nvSpPr>
        <p:spPr>
          <a:xfrm>
            <a:off x="3549475" y="2584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32" name="Shape 132"/>
          <p:cNvSpPr txBox="1"/>
          <p:nvPr/>
        </p:nvSpPr>
        <p:spPr>
          <a:xfrm>
            <a:off x="4387675" y="25840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33" name="Shape 133"/>
          <p:cNvSpPr txBox="1"/>
          <p:nvPr/>
        </p:nvSpPr>
        <p:spPr>
          <a:xfrm>
            <a:off x="5225875" y="2584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34" name="Shape 134"/>
          <p:cNvSpPr txBox="1"/>
          <p:nvPr/>
        </p:nvSpPr>
        <p:spPr>
          <a:xfrm>
            <a:off x="6064075" y="25840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35" name="Shape 135"/>
          <p:cNvSpPr txBox="1"/>
          <p:nvPr/>
        </p:nvSpPr>
        <p:spPr>
          <a:xfrm>
            <a:off x="6902275" y="2584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36" name="Shape 136"/>
          <p:cNvSpPr txBox="1"/>
          <p:nvPr/>
        </p:nvSpPr>
        <p:spPr>
          <a:xfrm>
            <a:off x="7740475" y="25840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 UTR</a:t>
            </a:r>
            <a:endParaRPr>
              <a:solidFill>
                <a:schemeClr val="dk2"/>
              </a:solidFill>
            </a:endParaRPr>
          </a:p>
        </p:txBody>
      </p:sp>
      <p:sp>
        <p:nvSpPr>
          <p:cNvPr id="137" name="Shape 137"/>
          <p:cNvSpPr txBox="1"/>
          <p:nvPr/>
        </p:nvSpPr>
        <p:spPr>
          <a:xfrm>
            <a:off x="235500" y="2494425"/>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TU</a:t>
            </a:r>
            <a:r>
              <a:rPr lang="en" sz="1800"/>
              <a:t> </a:t>
            </a:r>
            <a:endParaRPr sz="1800"/>
          </a:p>
        </p:txBody>
      </p:sp>
      <p:sp>
        <p:nvSpPr>
          <p:cNvPr id="138" name="Shape 138"/>
          <p:cNvSpPr/>
          <p:nvPr/>
        </p:nvSpPr>
        <p:spPr>
          <a:xfrm>
            <a:off x="4429900" y="227817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cxnSp>
        <p:nvCxnSpPr>
          <p:cNvPr id="139" name="Shape 139"/>
          <p:cNvCxnSpPr>
            <a:stCxn id="140" idx="1"/>
            <a:endCxn id="141" idx="3"/>
          </p:cNvCxnSpPr>
          <p:nvPr/>
        </p:nvCxnSpPr>
        <p:spPr>
          <a:xfrm>
            <a:off x="3320875" y="3430000"/>
            <a:ext cx="2451900" cy="0"/>
          </a:xfrm>
          <a:prstGeom prst="straightConnector1">
            <a:avLst/>
          </a:prstGeom>
          <a:noFill/>
          <a:ln cap="flat" cmpd="sng" w="19050">
            <a:solidFill>
              <a:schemeClr val="dk2"/>
            </a:solidFill>
            <a:prstDash val="solid"/>
            <a:round/>
            <a:headEnd len="med" w="med" type="none"/>
            <a:tailEnd len="med" w="med" type="none"/>
          </a:ln>
        </p:spPr>
      </p:cxnSp>
      <p:sp>
        <p:nvSpPr>
          <p:cNvPr id="140" name="Shape 140"/>
          <p:cNvSpPr txBox="1"/>
          <p:nvPr/>
        </p:nvSpPr>
        <p:spPr>
          <a:xfrm>
            <a:off x="3320875" y="32698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42" name="Shape 142"/>
          <p:cNvSpPr txBox="1"/>
          <p:nvPr/>
        </p:nvSpPr>
        <p:spPr>
          <a:xfrm>
            <a:off x="4159075" y="32698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41" name="Shape 141"/>
          <p:cNvSpPr txBox="1"/>
          <p:nvPr/>
        </p:nvSpPr>
        <p:spPr>
          <a:xfrm>
            <a:off x="4997275" y="32698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43" name="Shape 143"/>
          <p:cNvSpPr/>
          <p:nvPr/>
        </p:nvSpPr>
        <p:spPr>
          <a:xfrm>
            <a:off x="4429900" y="296397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144" name="Shape 144"/>
          <p:cNvSpPr txBox="1"/>
          <p:nvPr/>
        </p:nvSpPr>
        <p:spPr>
          <a:xfrm>
            <a:off x="235500" y="3180225"/>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ORF (CDS)</a:t>
            </a:r>
            <a:r>
              <a:rPr lang="en" sz="1800"/>
              <a:t> </a:t>
            </a:r>
            <a:endParaRPr sz="1800"/>
          </a:p>
        </p:txBody>
      </p:sp>
      <p:sp>
        <p:nvSpPr>
          <p:cNvPr id="145" name="Shape 145"/>
          <p:cNvSpPr/>
          <p:nvPr/>
        </p:nvSpPr>
        <p:spPr>
          <a:xfrm>
            <a:off x="4429900" y="3649775"/>
            <a:ext cx="166800" cy="240900"/>
          </a:xfrm>
          <a:prstGeom prst="downArrow">
            <a:avLst>
              <a:gd fmla="val 50000" name="adj1"/>
              <a:gd fmla="val 50000" name="adj2"/>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CC0000"/>
              </a:solidFill>
            </a:endParaRPr>
          </a:p>
        </p:txBody>
      </p:sp>
      <p:sp>
        <p:nvSpPr>
          <p:cNvPr id="146" name="Shape 146"/>
          <p:cNvSpPr txBox="1"/>
          <p:nvPr/>
        </p:nvSpPr>
        <p:spPr>
          <a:xfrm>
            <a:off x="4655100" y="3561225"/>
            <a:ext cx="29904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Translation </a:t>
            </a:r>
            <a:endParaRPr>
              <a:solidFill>
                <a:srgbClr val="CC0000"/>
              </a:solidFill>
            </a:endParaRPr>
          </a:p>
        </p:txBody>
      </p:sp>
      <p:cxnSp>
        <p:nvCxnSpPr>
          <p:cNvPr id="147" name="Shape 147"/>
          <p:cNvCxnSpPr/>
          <p:nvPr/>
        </p:nvCxnSpPr>
        <p:spPr>
          <a:xfrm>
            <a:off x="3707025" y="4111100"/>
            <a:ext cx="1868100" cy="4800"/>
          </a:xfrm>
          <a:prstGeom prst="straightConnector1">
            <a:avLst/>
          </a:prstGeom>
          <a:noFill/>
          <a:ln cap="flat" cmpd="sng" w="19050">
            <a:solidFill>
              <a:schemeClr val="dk2"/>
            </a:solidFill>
            <a:prstDash val="solid"/>
            <a:round/>
            <a:headEnd len="med" w="med" type="none"/>
            <a:tailEnd len="med" w="med" type="none"/>
          </a:ln>
        </p:spPr>
      </p:cxnSp>
      <p:sp>
        <p:nvSpPr>
          <p:cNvPr id="148" name="Shape 148"/>
          <p:cNvSpPr txBox="1"/>
          <p:nvPr/>
        </p:nvSpPr>
        <p:spPr>
          <a:xfrm>
            <a:off x="3867775" y="3955600"/>
            <a:ext cx="1554900" cy="320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Protein</a:t>
            </a:r>
            <a:endParaRPr>
              <a:solidFill>
                <a:schemeClr val="dk2"/>
              </a:solidFill>
            </a:endParaRPr>
          </a:p>
        </p:txBody>
      </p:sp>
      <p:sp>
        <p:nvSpPr>
          <p:cNvPr id="149" name="Shape 149"/>
          <p:cNvSpPr txBox="1"/>
          <p:nvPr/>
        </p:nvSpPr>
        <p:spPr>
          <a:xfrm>
            <a:off x="5315575" y="3955600"/>
            <a:ext cx="1080000" cy="3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COOH</a:t>
            </a:r>
            <a:endParaRPr>
              <a:solidFill>
                <a:schemeClr val="dk2"/>
              </a:solidFill>
            </a:endParaRPr>
          </a:p>
        </p:txBody>
      </p:sp>
      <p:sp>
        <p:nvSpPr>
          <p:cNvPr id="150" name="Shape 150"/>
          <p:cNvSpPr txBox="1"/>
          <p:nvPr/>
        </p:nvSpPr>
        <p:spPr>
          <a:xfrm>
            <a:off x="2953375" y="3955600"/>
            <a:ext cx="1080000" cy="32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NH2</a:t>
            </a:r>
            <a:endParaRPr>
              <a:solidFill>
                <a:schemeClr val="dk2"/>
              </a:solidFill>
            </a:endParaRPr>
          </a:p>
        </p:txBody>
      </p:sp>
      <p:sp>
        <p:nvSpPr>
          <p:cNvPr id="151" name="Shape 151"/>
          <p:cNvSpPr txBox="1"/>
          <p:nvPr/>
        </p:nvSpPr>
        <p:spPr>
          <a:xfrm>
            <a:off x="235500" y="3866025"/>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Protein</a:t>
            </a:r>
            <a:r>
              <a:rPr lang="en" sz="1800"/>
              <a:t> </a:t>
            </a:r>
            <a:endParaRPr sz="1800"/>
          </a:p>
        </p:txBody>
      </p:sp>
      <p:sp>
        <p:nvSpPr>
          <p:cNvPr id="152" name="Shape 152"/>
          <p:cNvSpPr txBox="1"/>
          <p:nvPr/>
        </p:nvSpPr>
        <p:spPr>
          <a:xfrm>
            <a:off x="4655100" y="2189625"/>
            <a:ext cx="29904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CC0000"/>
                </a:solidFill>
              </a:rPr>
              <a:t>Transcribed sequence </a:t>
            </a:r>
            <a:endParaRPr>
              <a:solidFill>
                <a:srgbClr val="CC0000"/>
              </a:solidFill>
            </a:endParaRPr>
          </a:p>
        </p:txBody>
      </p:sp>
      <p:sp>
        <p:nvSpPr>
          <p:cNvPr id="153" name="Shape 153"/>
          <p:cNvSpPr txBox="1"/>
          <p:nvPr/>
        </p:nvSpPr>
        <p:spPr>
          <a:xfrm>
            <a:off x="8465100" y="1656225"/>
            <a:ext cx="16722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a:t>
            </a:r>
            <a:r>
              <a:rPr lang="en" sz="1800"/>
              <a:t> </a:t>
            </a:r>
            <a:endParaRPr sz="1800"/>
          </a:p>
        </p:txBody>
      </p:sp>
      <p:sp>
        <p:nvSpPr>
          <p:cNvPr id="154" name="Shape 154"/>
          <p:cNvSpPr txBox="1"/>
          <p:nvPr/>
        </p:nvSpPr>
        <p:spPr>
          <a:xfrm>
            <a:off x="3929450" y="4551825"/>
            <a:ext cx="48654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a:t>
            </a:r>
            <a:r>
              <a:rPr lang="en">
                <a:solidFill>
                  <a:schemeClr val="dk2"/>
                </a:solidFill>
              </a:rPr>
              <a:t>Note: UTRs can be composed of exons and introns</a:t>
            </a:r>
            <a:r>
              <a:rPr lang="en" sz="1800"/>
              <a:t>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cxnSp>
        <p:nvCxnSpPr>
          <p:cNvPr id="159" name="Shape 159"/>
          <p:cNvCxnSpPr/>
          <p:nvPr/>
        </p:nvCxnSpPr>
        <p:spPr>
          <a:xfrm>
            <a:off x="2103750" y="1296400"/>
            <a:ext cx="6209400" cy="0"/>
          </a:xfrm>
          <a:prstGeom prst="straightConnector1">
            <a:avLst/>
          </a:prstGeom>
          <a:noFill/>
          <a:ln cap="flat" cmpd="sng" w="19050">
            <a:solidFill>
              <a:schemeClr val="dk2"/>
            </a:solidFill>
            <a:prstDash val="solid"/>
            <a:round/>
            <a:headEnd len="med" w="med" type="none"/>
            <a:tailEnd len="med" w="med" type="none"/>
          </a:ln>
        </p:spPr>
      </p:cxnSp>
      <p:sp>
        <p:nvSpPr>
          <p:cNvPr id="160" name="Shape 160"/>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What Can We Predict?</a:t>
            </a:r>
            <a:endParaRPr sz="2600"/>
          </a:p>
        </p:txBody>
      </p:sp>
      <p:sp>
        <p:nvSpPr>
          <p:cNvPr id="161" name="Shape 161"/>
          <p:cNvSpPr txBox="1"/>
          <p:nvPr>
            <p:ph idx="12" type="sldNum"/>
          </p:nvPr>
        </p:nvSpPr>
        <p:spPr>
          <a:xfrm>
            <a:off x="8472458" y="45870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2" name="Shape 162"/>
          <p:cNvSpPr txBox="1"/>
          <p:nvPr/>
        </p:nvSpPr>
        <p:spPr>
          <a:xfrm>
            <a:off x="235500" y="741825"/>
            <a:ext cx="75051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Complete gene structure: </a:t>
            </a:r>
            <a:r>
              <a:rPr lang="en" sz="1800">
                <a:solidFill>
                  <a:schemeClr val="dk2"/>
                </a:solidFill>
              </a:rPr>
              <a:t>entire gene model rarely available</a:t>
            </a:r>
            <a:endParaRPr sz="1800">
              <a:solidFill>
                <a:schemeClr val="dk2"/>
              </a:solidFill>
            </a:endParaRPr>
          </a:p>
        </p:txBody>
      </p:sp>
      <p:sp>
        <p:nvSpPr>
          <p:cNvPr id="163" name="Shape 163"/>
          <p:cNvSpPr txBox="1"/>
          <p:nvPr/>
        </p:nvSpPr>
        <p:spPr>
          <a:xfrm>
            <a:off x="1677475" y="1136200"/>
            <a:ext cx="958500" cy="32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Promoter</a:t>
            </a:r>
            <a:endParaRPr>
              <a:solidFill>
                <a:schemeClr val="dk2"/>
              </a:solidFill>
            </a:endParaRPr>
          </a:p>
        </p:txBody>
      </p:sp>
      <p:sp>
        <p:nvSpPr>
          <p:cNvPr id="164" name="Shape 164"/>
          <p:cNvSpPr txBox="1"/>
          <p:nvPr/>
        </p:nvSpPr>
        <p:spPr>
          <a:xfrm>
            <a:off x="2711275" y="11362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5’ UTR</a:t>
            </a:r>
            <a:endParaRPr>
              <a:solidFill>
                <a:schemeClr val="dk2"/>
              </a:solidFill>
            </a:endParaRPr>
          </a:p>
        </p:txBody>
      </p:sp>
      <p:sp>
        <p:nvSpPr>
          <p:cNvPr id="165" name="Shape 165"/>
          <p:cNvSpPr txBox="1"/>
          <p:nvPr/>
        </p:nvSpPr>
        <p:spPr>
          <a:xfrm>
            <a:off x="3549475" y="11362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66" name="Shape 166"/>
          <p:cNvSpPr txBox="1"/>
          <p:nvPr/>
        </p:nvSpPr>
        <p:spPr>
          <a:xfrm>
            <a:off x="4387675" y="11362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67" name="Shape 167"/>
          <p:cNvSpPr txBox="1"/>
          <p:nvPr/>
        </p:nvSpPr>
        <p:spPr>
          <a:xfrm>
            <a:off x="5225875" y="11362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68" name="Shape 168"/>
          <p:cNvSpPr txBox="1"/>
          <p:nvPr/>
        </p:nvSpPr>
        <p:spPr>
          <a:xfrm>
            <a:off x="6064075" y="11362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69" name="Shape 169"/>
          <p:cNvSpPr txBox="1"/>
          <p:nvPr/>
        </p:nvSpPr>
        <p:spPr>
          <a:xfrm>
            <a:off x="6902275" y="11362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70" name="Shape 170"/>
          <p:cNvSpPr txBox="1"/>
          <p:nvPr/>
        </p:nvSpPr>
        <p:spPr>
          <a:xfrm>
            <a:off x="7740475" y="11362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 UTR</a:t>
            </a:r>
            <a:endParaRPr>
              <a:solidFill>
                <a:schemeClr val="dk2"/>
              </a:solidFill>
            </a:endParaRPr>
          </a:p>
        </p:txBody>
      </p:sp>
      <p:sp>
        <p:nvSpPr>
          <p:cNvPr id="171" name="Shape 171"/>
          <p:cNvSpPr txBox="1"/>
          <p:nvPr/>
        </p:nvSpPr>
        <p:spPr>
          <a:xfrm>
            <a:off x="616500" y="1427625"/>
            <a:ext cx="80403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A528F"/>
                </a:solidFill>
              </a:rPr>
              <a:t>⇒</a:t>
            </a:r>
            <a:r>
              <a:rPr lang="en">
                <a:solidFill>
                  <a:schemeClr val="dk2"/>
                </a:solidFill>
              </a:rPr>
              <a:t> In eukaryotic organisms only available for well studied genes.</a:t>
            </a:r>
            <a:endParaRPr>
              <a:solidFill>
                <a:schemeClr val="dk2"/>
              </a:solidFill>
            </a:endParaRPr>
          </a:p>
        </p:txBody>
      </p:sp>
      <p:cxnSp>
        <p:nvCxnSpPr>
          <p:cNvPr id="172" name="Shape 172"/>
          <p:cNvCxnSpPr>
            <a:stCxn id="173" idx="1"/>
            <a:endCxn id="174" idx="3"/>
          </p:cNvCxnSpPr>
          <p:nvPr/>
        </p:nvCxnSpPr>
        <p:spPr>
          <a:xfrm>
            <a:off x="3549475" y="2439400"/>
            <a:ext cx="4128300" cy="0"/>
          </a:xfrm>
          <a:prstGeom prst="straightConnector1">
            <a:avLst/>
          </a:prstGeom>
          <a:noFill/>
          <a:ln cap="flat" cmpd="sng" w="19050">
            <a:solidFill>
              <a:schemeClr val="dk2"/>
            </a:solidFill>
            <a:prstDash val="solid"/>
            <a:round/>
            <a:headEnd len="med" w="med" type="none"/>
            <a:tailEnd len="med" w="med" type="none"/>
          </a:ln>
        </p:spPr>
      </p:cxnSp>
      <p:sp>
        <p:nvSpPr>
          <p:cNvPr id="173" name="Shape 173"/>
          <p:cNvSpPr txBox="1"/>
          <p:nvPr/>
        </p:nvSpPr>
        <p:spPr>
          <a:xfrm>
            <a:off x="3549475" y="22792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75" name="Shape 175"/>
          <p:cNvSpPr txBox="1"/>
          <p:nvPr/>
        </p:nvSpPr>
        <p:spPr>
          <a:xfrm>
            <a:off x="4387675" y="22792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76" name="Shape 176"/>
          <p:cNvSpPr txBox="1"/>
          <p:nvPr/>
        </p:nvSpPr>
        <p:spPr>
          <a:xfrm>
            <a:off x="5225875" y="22792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77" name="Shape 177"/>
          <p:cNvSpPr txBox="1"/>
          <p:nvPr/>
        </p:nvSpPr>
        <p:spPr>
          <a:xfrm>
            <a:off x="6064075" y="22792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74" name="Shape 174"/>
          <p:cNvSpPr txBox="1"/>
          <p:nvPr/>
        </p:nvSpPr>
        <p:spPr>
          <a:xfrm>
            <a:off x="6902275" y="22792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78" name="Shape 178"/>
          <p:cNvSpPr txBox="1"/>
          <p:nvPr/>
        </p:nvSpPr>
        <p:spPr>
          <a:xfrm>
            <a:off x="235500" y="1884825"/>
            <a:ext cx="75051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Computational prediction of gene structures</a:t>
            </a:r>
            <a:r>
              <a:rPr lang="en" sz="1800">
                <a:solidFill>
                  <a:schemeClr val="dk2"/>
                </a:solidFill>
              </a:rPr>
              <a:t> </a:t>
            </a:r>
            <a:r>
              <a:rPr lang="en" sz="1800">
                <a:solidFill>
                  <a:srgbClr val="CC0000"/>
                </a:solidFill>
              </a:rPr>
              <a:t>⇒ ORF/CDS with Introns</a:t>
            </a:r>
            <a:endParaRPr sz="1800">
              <a:solidFill>
                <a:srgbClr val="CC0000"/>
              </a:solidFill>
            </a:endParaRPr>
          </a:p>
        </p:txBody>
      </p:sp>
      <p:sp>
        <p:nvSpPr>
          <p:cNvPr id="179" name="Shape 179"/>
          <p:cNvSpPr txBox="1"/>
          <p:nvPr/>
        </p:nvSpPr>
        <p:spPr>
          <a:xfrm>
            <a:off x="540300" y="2570625"/>
            <a:ext cx="8040300" cy="47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2A528F"/>
                </a:solidFill>
              </a:rPr>
              <a:t>⇒</a:t>
            </a:r>
            <a:r>
              <a:rPr lang="en">
                <a:solidFill>
                  <a:schemeClr val="dk2"/>
                </a:solidFill>
              </a:rPr>
              <a:t> Can provide complete protein model by translating combined exon sequences.</a:t>
            </a:r>
            <a:endParaRPr>
              <a:solidFill>
                <a:schemeClr val="dk2"/>
              </a:solidFill>
            </a:endParaRPr>
          </a:p>
          <a:p>
            <a:pPr indent="0" lvl="0" marL="0">
              <a:spcBef>
                <a:spcPts val="0"/>
              </a:spcBef>
              <a:spcAft>
                <a:spcPts val="0"/>
              </a:spcAft>
              <a:buClr>
                <a:schemeClr val="dk1"/>
              </a:buClr>
              <a:buSzPts val="1100"/>
              <a:buFont typeface="Arial"/>
              <a:buNone/>
            </a:pPr>
            <a:r>
              <a:rPr lang="en">
                <a:solidFill>
                  <a:srgbClr val="2A528F"/>
                </a:solidFill>
              </a:rPr>
              <a:t>⇒</a:t>
            </a:r>
            <a:r>
              <a:rPr lang="en">
                <a:solidFill>
                  <a:schemeClr val="dk2"/>
                </a:solidFill>
              </a:rPr>
              <a:t> Promoter and UTR sequences cannot be predicted reliably.</a:t>
            </a:r>
            <a:endParaRPr>
              <a:solidFill>
                <a:schemeClr val="dk2"/>
              </a:solidFill>
            </a:endParaRPr>
          </a:p>
          <a:p>
            <a:pPr indent="0" lvl="0" marL="0" rtl="0">
              <a:spcBef>
                <a:spcPts val="0"/>
              </a:spcBef>
              <a:spcAft>
                <a:spcPts val="0"/>
              </a:spcAft>
              <a:buNone/>
            </a:pPr>
            <a:r>
              <a:t/>
            </a:r>
            <a:endParaRPr>
              <a:solidFill>
                <a:schemeClr val="dk2"/>
              </a:solidFill>
            </a:endParaRPr>
          </a:p>
        </p:txBody>
      </p:sp>
      <p:sp>
        <p:nvSpPr>
          <p:cNvPr id="180" name="Shape 180"/>
          <p:cNvSpPr txBox="1"/>
          <p:nvPr/>
        </p:nvSpPr>
        <p:spPr>
          <a:xfrm>
            <a:off x="235500" y="3256425"/>
            <a:ext cx="7505100" cy="472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A528F"/>
                </a:solidFill>
              </a:rPr>
              <a:t>Evidence-based gene finding</a:t>
            </a:r>
            <a:r>
              <a:rPr lang="en" sz="1800">
                <a:solidFill>
                  <a:schemeClr val="dk2"/>
                </a:solidFill>
              </a:rPr>
              <a:t> </a:t>
            </a:r>
            <a:r>
              <a:rPr lang="en" sz="1800">
                <a:solidFill>
                  <a:srgbClr val="CC0000"/>
                </a:solidFill>
              </a:rPr>
              <a:t>⇒ TU</a:t>
            </a:r>
            <a:endParaRPr sz="1800">
              <a:solidFill>
                <a:srgbClr val="CC0000"/>
              </a:solidFill>
            </a:endParaRPr>
          </a:p>
        </p:txBody>
      </p:sp>
      <p:cxnSp>
        <p:nvCxnSpPr>
          <p:cNvPr id="181" name="Shape 181"/>
          <p:cNvCxnSpPr>
            <a:stCxn id="182" idx="1"/>
          </p:cNvCxnSpPr>
          <p:nvPr/>
        </p:nvCxnSpPr>
        <p:spPr>
          <a:xfrm>
            <a:off x="2711275" y="3887200"/>
            <a:ext cx="5601900" cy="0"/>
          </a:xfrm>
          <a:prstGeom prst="straightConnector1">
            <a:avLst/>
          </a:prstGeom>
          <a:noFill/>
          <a:ln cap="flat" cmpd="sng" w="19050">
            <a:solidFill>
              <a:schemeClr val="dk2"/>
            </a:solidFill>
            <a:prstDash val="solid"/>
            <a:round/>
            <a:headEnd len="med" w="med" type="none"/>
            <a:tailEnd len="med" w="med" type="none"/>
          </a:ln>
        </p:spPr>
      </p:cxnSp>
      <p:sp>
        <p:nvSpPr>
          <p:cNvPr id="182" name="Shape 182"/>
          <p:cNvSpPr txBox="1"/>
          <p:nvPr/>
        </p:nvSpPr>
        <p:spPr>
          <a:xfrm>
            <a:off x="2711275" y="37270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5’ UTR</a:t>
            </a:r>
            <a:endParaRPr>
              <a:solidFill>
                <a:schemeClr val="dk2"/>
              </a:solidFill>
            </a:endParaRPr>
          </a:p>
        </p:txBody>
      </p:sp>
      <p:sp>
        <p:nvSpPr>
          <p:cNvPr id="183" name="Shape 183"/>
          <p:cNvSpPr txBox="1"/>
          <p:nvPr/>
        </p:nvSpPr>
        <p:spPr>
          <a:xfrm>
            <a:off x="3549475" y="3727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84" name="Shape 184"/>
          <p:cNvSpPr txBox="1"/>
          <p:nvPr/>
        </p:nvSpPr>
        <p:spPr>
          <a:xfrm>
            <a:off x="4387675" y="37270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85" name="Shape 185"/>
          <p:cNvSpPr txBox="1"/>
          <p:nvPr/>
        </p:nvSpPr>
        <p:spPr>
          <a:xfrm>
            <a:off x="5225875" y="3727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86" name="Shape 186"/>
          <p:cNvSpPr txBox="1"/>
          <p:nvPr/>
        </p:nvSpPr>
        <p:spPr>
          <a:xfrm>
            <a:off x="6064075" y="3727000"/>
            <a:ext cx="775500" cy="320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Intron</a:t>
            </a:r>
            <a:endParaRPr>
              <a:solidFill>
                <a:schemeClr val="dk2"/>
              </a:solidFill>
            </a:endParaRPr>
          </a:p>
        </p:txBody>
      </p:sp>
      <p:sp>
        <p:nvSpPr>
          <p:cNvPr id="187" name="Shape 187"/>
          <p:cNvSpPr txBox="1"/>
          <p:nvPr/>
        </p:nvSpPr>
        <p:spPr>
          <a:xfrm>
            <a:off x="6902275" y="3727000"/>
            <a:ext cx="775500" cy="320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Exon</a:t>
            </a:r>
            <a:endParaRPr>
              <a:solidFill>
                <a:schemeClr val="dk2"/>
              </a:solidFill>
            </a:endParaRPr>
          </a:p>
        </p:txBody>
      </p:sp>
      <p:sp>
        <p:nvSpPr>
          <p:cNvPr id="188" name="Shape 188"/>
          <p:cNvSpPr txBox="1"/>
          <p:nvPr/>
        </p:nvSpPr>
        <p:spPr>
          <a:xfrm>
            <a:off x="7740475" y="3727000"/>
            <a:ext cx="775500" cy="32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3’ UTR</a:t>
            </a:r>
            <a:endParaRPr>
              <a:solidFill>
                <a:schemeClr val="dk2"/>
              </a:solidFill>
            </a:endParaRPr>
          </a:p>
        </p:txBody>
      </p:sp>
      <p:sp>
        <p:nvSpPr>
          <p:cNvPr id="189" name="Shape 189"/>
          <p:cNvSpPr txBox="1"/>
          <p:nvPr/>
        </p:nvSpPr>
        <p:spPr>
          <a:xfrm>
            <a:off x="540300" y="4018425"/>
            <a:ext cx="8040300" cy="472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2A528F"/>
                </a:solidFill>
              </a:rPr>
              <a:t>⇒ </a:t>
            </a:r>
            <a:r>
              <a:rPr lang="en">
                <a:solidFill>
                  <a:schemeClr val="dk2"/>
                </a:solidFill>
              </a:rPr>
              <a:t>Can provide complete protein model by translating combined exon sequences.</a:t>
            </a:r>
            <a:endParaRPr>
              <a:solidFill>
                <a:schemeClr val="dk2"/>
              </a:solidFill>
            </a:endParaRPr>
          </a:p>
          <a:p>
            <a:pPr indent="0" lvl="0" marL="0">
              <a:spcBef>
                <a:spcPts val="0"/>
              </a:spcBef>
              <a:spcAft>
                <a:spcPts val="0"/>
              </a:spcAft>
              <a:buClr>
                <a:schemeClr val="dk1"/>
              </a:buClr>
              <a:buSzPts val="1100"/>
              <a:buFont typeface="Arial"/>
              <a:buNone/>
            </a:pPr>
            <a:r>
              <a:rPr lang="en">
                <a:solidFill>
                  <a:srgbClr val="2A528F"/>
                </a:solidFill>
              </a:rPr>
              <a:t>⇒ </a:t>
            </a:r>
            <a:r>
              <a:rPr lang="en">
                <a:solidFill>
                  <a:schemeClr val="dk2"/>
                </a:solidFill>
              </a:rPr>
              <a:t>Can provide complete TUs including 5’ and 3’ UTR sequences.</a:t>
            </a:r>
            <a:endParaRPr>
              <a:solidFill>
                <a:schemeClr val="dk2"/>
              </a:solidFill>
            </a:endParaRPr>
          </a:p>
          <a:p>
            <a:pPr indent="0" lvl="0" marL="0" rtl="0">
              <a:spcBef>
                <a:spcPts val="0"/>
              </a:spcBef>
              <a:spcAft>
                <a:spcPts val="0"/>
              </a:spcAft>
              <a:buNone/>
            </a:pPr>
            <a:r>
              <a:rPr lang="en">
                <a:solidFill>
                  <a:srgbClr val="2A528F"/>
                </a:solidFill>
              </a:rPr>
              <a:t>⇒ </a:t>
            </a:r>
            <a:r>
              <a:rPr lang="en">
                <a:solidFill>
                  <a:schemeClr val="dk2"/>
                </a:solidFill>
              </a:rPr>
              <a:t>Annotations of promoter regions require much more experimental evidence.</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