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Syncopate"/>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yncopate-regular.fntdata"/><Relationship Id="rId20" Type="http://schemas.openxmlformats.org/officeDocument/2006/relationships/slide" Target="slides/slide16.xml"/><Relationship Id="rId41" Type="http://schemas.openxmlformats.org/officeDocument/2006/relationships/font" Target="fonts/Syncopate-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200">
                <a:solidFill>
                  <a:srgbClr val="2F5B9D"/>
                </a:solidFill>
              </a:rPr>
              <a:t>Introduction to </a:t>
            </a:r>
            <a:r>
              <a:rPr i="1" lang="en" sz="3200">
                <a:solidFill>
                  <a:srgbClr val="2F5B9D"/>
                </a:solidFill>
              </a:rPr>
              <a:t>De Novo</a:t>
            </a:r>
            <a:r>
              <a:rPr lang="en" sz="3200">
                <a:solidFill>
                  <a:srgbClr val="2F5B9D"/>
                </a:solidFill>
              </a:rPr>
              <a:t> Assemblies of Genomes and Transcriptomes</a:t>
            </a:r>
            <a:endParaRPr sz="3200">
              <a:solidFill>
                <a:srgbClr val="2F5B9D"/>
              </a:solidFill>
            </a:endParaRPr>
          </a:p>
          <a:p>
            <a:pPr indent="0" lvl="0" marL="0" rtl="0">
              <a:spcBef>
                <a:spcPts val="0"/>
              </a:spcBef>
              <a:spcAft>
                <a:spcPts val="0"/>
              </a:spcAft>
              <a:buClr>
                <a:schemeClr val="dk1"/>
              </a:buClr>
              <a:buSzPts val="1100"/>
              <a:buFont typeface="Arial"/>
              <a:buNone/>
            </a:pPr>
            <a:r>
              <a:t/>
            </a:r>
            <a:endParaRPr sz="32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May 22,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23769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All We Have Are Overlaps Among Sequences</a:t>
            </a:r>
            <a:endParaRPr sz="2400"/>
          </a:p>
        </p:txBody>
      </p:sp>
      <p:sp>
        <p:nvSpPr>
          <p:cNvPr id="128" name="Shape 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overlap.jpg" id="129" name="Shape 129"/>
          <p:cNvPicPr preferRelativeResize="0"/>
          <p:nvPr/>
        </p:nvPicPr>
        <p:blipFill>
          <a:blip r:embed="rId3">
            <a:alphaModFix/>
          </a:blip>
          <a:stretch>
            <a:fillRect/>
          </a:stretch>
        </p:blipFill>
        <p:spPr>
          <a:xfrm>
            <a:off x="1438275" y="966788"/>
            <a:ext cx="5505450" cy="1381125"/>
          </a:xfrm>
          <a:prstGeom prst="rect">
            <a:avLst/>
          </a:prstGeom>
          <a:noFill/>
          <a:ln>
            <a:noFill/>
          </a:ln>
        </p:spPr>
      </p:pic>
      <p:sp>
        <p:nvSpPr>
          <p:cNvPr id="130" name="Shape 130"/>
          <p:cNvSpPr txBox="1"/>
          <p:nvPr/>
        </p:nvSpPr>
        <p:spPr>
          <a:xfrm>
            <a:off x="510750" y="2669475"/>
            <a:ext cx="5910000" cy="6228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dk2"/>
              </a:buClr>
              <a:buSzPts val="1800"/>
              <a:buChar char="○"/>
            </a:pPr>
            <a:r>
              <a:rPr lang="en" sz="1800">
                <a:solidFill>
                  <a:srgbClr val="2A528F"/>
                </a:solidFill>
              </a:rPr>
              <a:t>overlap</a:t>
            </a:r>
            <a:r>
              <a:rPr lang="en" sz="1800">
                <a:solidFill>
                  <a:schemeClr val="dk2"/>
                </a:solidFill>
              </a:rPr>
              <a:t>: region of similarity between regions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rgbClr val="2A528F"/>
                </a:solidFill>
              </a:rPr>
              <a:t>overhang</a:t>
            </a:r>
            <a:r>
              <a:rPr lang="en" sz="1800">
                <a:solidFill>
                  <a:schemeClr val="dk2"/>
                </a:solidFill>
              </a:rPr>
              <a:t>: unaligned ends of the sequences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The assembler can screen merges based on:</a:t>
            </a:r>
            <a:endParaRPr sz="1800">
              <a:solidFill>
                <a:schemeClr val="dk2"/>
              </a:solidFill>
            </a:endParaRPr>
          </a:p>
          <a:p>
            <a:pPr indent="-330200" lvl="2" marL="1371600" rtl="0">
              <a:spcBef>
                <a:spcPts val="1000"/>
              </a:spcBef>
              <a:spcAft>
                <a:spcPts val="0"/>
              </a:spcAft>
              <a:buClr>
                <a:schemeClr val="dk2"/>
              </a:buClr>
              <a:buSzPts val="1600"/>
              <a:buChar char="➢"/>
            </a:pPr>
            <a:r>
              <a:rPr lang="en" sz="1600">
                <a:solidFill>
                  <a:schemeClr val="dk2"/>
                </a:solidFill>
              </a:rPr>
              <a:t>length of overlap</a:t>
            </a:r>
            <a:endParaRPr sz="1600">
              <a:solidFill>
                <a:schemeClr val="dk2"/>
              </a:solidFill>
            </a:endParaRPr>
          </a:p>
          <a:p>
            <a:pPr indent="-330200" lvl="2" marL="1371600" rtl="0">
              <a:spcBef>
                <a:spcPts val="0"/>
              </a:spcBef>
              <a:spcAft>
                <a:spcPts val="0"/>
              </a:spcAft>
              <a:buClr>
                <a:schemeClr val="dk2"/>
              </a:buClr>
              <a:buSzPts val="1600"/>
              <a:buChar char="➢"/>
            </a:pPr>
            <a:r>
              <a:rPr lang="en" sz="1600">
                <a:solidFill>
                  <a:schemeClr val="dk2"/>
                </a:solidFill>
              </a:rPr>
              <a:t>% identity in overlap region</a:t>
            </a:r>
            <a:endParaRPr sz="1600">
              <a:solidFill>
                <a:schemeClr val="dk2"/>
              </a:solidFill>
            </a:endParaRPr>
          </a:p>
          <a:p>
            <a:pPr indent="-330200" lvl="2" marL="1371600" rtl="0">
              <a:spcBef>
                <a:spcPts val="0"/>
              </a:spcBef>
              <a:spcAft>
                <a:spcPts val="0"/>
              </a:spcAft>
              <a:buClr>
                <a:schemeClr val="dk2"/>
              </a:buClr>
              <a:buSzPts val="1600"/>
              <a:buChar char="➢"/>
            </a:pPr>
            <a:r>
              <a:rPr lang="en" sz="1600">
                <a:solidFill>
                  <a:schemeClr val="dk2"/>
                </a:solidFill>
              </a:rPr>
              <a:t>maximum overhang size</a:t>
            </a:r>
            <a:endParaRPr sz="1600">
              <a:solidFill>
                <a:schemeClr val="dk2"/>
              </a:solidFill>
            </a:endParaRPr>
          </a:p>
          <a:p>
            <a:pPr indent="0" lvl="0" marL="0">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Assembly Algorithms</a:t>
            </a:r>
            <a:endParaRPr sz="2400"/>
          </a:p>
        </p:txBody>
      </p:sp>
      <p:sp>
        <p:nvSpPr>
          <p:cNvPr id="136" name="Shape 1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7" name="Shape 137"/>
          <p:cNvSpPr txBox="1"/>
          <p:nvPr/>
        </p:nvSpPr>
        <p:spPr>
          <a:xfrm>
            <a:off x="434550" y="916875"/>
            <a:ext cx="77652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AutoNum type="alphaUcPeriod"/>
            </a:pPr>
            <a:r>
              <a:rPr lang="en" sz="1800">
                <a:solidFill>
                  <a:srgbClr val="2A528F"/>
                </a:solidFill>
              </a:rPr>
              <a:t>Overlap</a:t>
            </a:r>
            <a:r>
              <a:rPr lang="en" sz="1800">
                <a:solidFill>
                  <a:srgbClr val="2A528F"/>
                </a:solidFill>
              </a:rPr>
              <a:t>-T</a:t>
            </a:r>
            <a:r>
              <a:rPr lang="en" sz="1800">
                <a:solidFill>
                  <a:srgbClr val="2A528F"/>
                </a:solidFill>
              </a:rPr>
              <a:t>hen</a:t>
            </a:r>
            <a:r>
              <a:rPr lang="en" sz="1800">
                <a:solidFill>
                  <a:srgbClr val="2A528F"/>
                </a:solidFill>
              </a:rPr>
              <a:t>-</a:t>
            </a:r>
            <a:r>
              <a:rPr lang="en" sz="1800">
                <a:solidFill>
                  <a:srgbClr val="2A528F"/>
                </a:solidFill>
              </a:rPr>
              <a:t>Extend (OTE) Algorithm</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Long reads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Software: TIGR Assembler, PHRAP, CAP3, ...</a:t>
            </a:r>
            <a:endParaRPr sz="1600">
              <a:solidFill>
                <a:schemeClr val="dk2"/>
              </a:solidFill>
            </a:endParaRPr>
          </a:p>
          <a:p>
            <a:pPr indent="-342900" lvl="0" marL="457200" rtl="0">
              <a:spcBef>
                <a:spcPts val="1000"/>
              </a:spcBef>
              <a:spcAft>
                <a:spcPts val="0"/>
              </a:spcAft>
              <a:buClr>
                <a:srgbClr val="2A528F"/>
              </a:buClr>
              <a:buSzPts val="1800"/>
              <a:buAutoNum type="alphaUcPeriod"/>
            </a:pPr>
            <a:r>
              <a:rPr lang="en" sz="1800">
                <a:solidFill>
                  <a:srgbClr val="2A528F"/>
                </a:solidFill>
              </a:rPr>
              <a:t>Overlap-Layout-Consensus (OLC) Algorithm</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Long reads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Software: Celera Assembler, Arachne, ...</a:t>
            </a:r>
            <a:endParaRPr sz="1600">
              <a:solidFill>
                <a:schemeClr val="dk2"/>
              </a:solidFill>
            </a:endParaRPr>
          </a:p>
          <a:p>
            <a:pPr indent="-342900" lvl="0" marL="457200" rtl="0">
              <a:spcBef>
                <a:spcPts val="1000"/>
              </a:spcBef>
              <a:spcAft>
                <a:spcPts val="0"/>
              </a:spcAft>
              <a:buClr>
                <a:srgbClr val="2A528F"/>
              </a:buClr>
              <a:buSzPts val="1800"/>
              <a:buAutoNum type="alphaUcPeriod"/>
            </a:pPr>
            <a:r>
              <a:rPr lang="en" sz="1800">
                <a:solidFill>
                  <a:srgbClr val="2A528F"/>
                </a:solidFill>
              </a:rPr>
              <a:t>String Graph-Based Algorithm</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Short reads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Software: Edena, SGA, ...</a:t>
            </a:r>
            <a:endParaRPr sz="1600">
              <a:solidFill>
                <a:schemeClr val="dk2"/>
              </a:solidFill>
            </a:endParaRPr>
          </a:p>
          <a:p>
            <a:pPr indent="-342900" lvl="0" marL="457200" rtl="0">
              <a:spcBef>
                <a:spcPts val="1000"/>
              </a:spcBef>
              <a:spcAft>
                <a:spcPts val="0"/>
              </a:spcAft>
              <a:buClr>
                <a:srgbClr val="2A528F"/>
              </a:buClr>
              <a:buSzPts val="1800"/>
              <a:buAutoNum type="alphaUcPeriod"/>
            </a:pPr>
            <a:r>
              <a:rPr lang="en" sz="1800">
                <a:solidFill>
                  <a:srgbClr val="2A528F"/>
                </a:solidFill>
              </a:rPr>
              <a:t>de Bruijn Graph (DBG) Algorithm</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Short reads</a:t>
            </a:r>
            <a:endParaRPr sz="1600">
              <a:solidFill>
                <a:schemeClr val="dk2"/>
              </a:solidFill>
            </a:endParaRPr>
          </a:p>
          <a:p>
            <a:pPr indent="-342900" lvl="1" marL="914400" rtl="0">
              <a:spcBef>
                <a:spcPts val="0"/>
              </a:spcBef>
              <a:spcAft>
                <a:spcPts val="0"/>
              </a:spcAft>
              <a:buClr>
                <a:schemeClr val="dk2"/>
              </a:buClr>
              <a:buSzPts val="1800"/>
              <a:buChar char="➢"/>
            </a:pPr>
            <a:r>
              <a:rPr lang="en" sz="1600">
                <a:solidFill>
                  <a:schemeClr val="dk2"/>
                </a:solidFill>
              </a:rPr>
              <a:t>Software: Velvet, ABySS, SOAPdenovo, ALLPATHS-LG, Platanus, and Euler-SR,</a:t>
            </a:r>
            <a:r>
              <a:rPr lang="en" sz="1800">
                <a:solidFill>
                  <a:schemeClr val="dk2"/>
                </a:solidFill>
              </a:rPr>
              <a:t>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 Overlap-Then-Extend (OTE) Algorithm</a:t>
            </a:r>
            <a:endParaRPr sz="2400"/>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4" name="Shape 144"/>
          <p:cNvSpPr txBox="1"/>
          <p:nvPr/>
        </p:nvSpPr>
        <p:spPr>
          <a:xfrm>
            <a:off x="282150" y="1221675"/>
            <a:ext cx="40200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Steps</a:t>
            </a:r>
            <a:endParaRPr sz="1800">
              <a:solidFill>
                <a:srgbClr val="2A528F"/>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Build map of fragment overlaps</a:t>
            </a:r>
            <a:endParaRPr sz="1800">
              <a:solidFill>
                <a:schemeClr val="dk2"/>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Pick best scoring overlap</a:t>
            </a:r>
            <a:endParaRPr sz="1800">
              <a:solidFill>
                <a:schemeClr val="dk2"/>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Merge the two fragments</a:t>
            </a:r>
            <a:endParaRPr sz="1800">
              <a:solidFill>
                <a:schemeClr val="dk2"/>
              </a:solidFill>
            </a:endParaRPr>
          </a:p>
          <a:p>
            <a:pPr indent="-342900" lvl="0" marL="457200" rtl="0">
              <a:spcBef>
                <a:spcPts val="1000"/>
              </a:spcBef>
              <a:spcAft>
                <a:spcPts val="1000"/>
              </a:spcAft>
              <a:buClr>
                <a:srgbClr val="2A528F"/>
              </a:buClr>
              <a:buSzPts val="1800"/>
              <a:buAutoNum type="arabicPeriod"/>
            </a:pPr>
            <a:r>
              <a:rPr lang="en" sz="1800">
                <a:solidFill>
                  <a:schemeClr val="dk2"/>
                </a:solidFill>
              </a:rPr>
              <a:t>Repeat until no more merges possible</a:t>
            </a:r>
            <a:endParaRPr sz="1800">
              <a:solidFill>
                <a:schemeClr val="dk2"/>
              </a:solidFill>
            </a:endParaRPr>
          </a:p>
        </p:txBody>
      </p:sp>
      <p:pic>
        <p:nvPicPr>
          <p:cNvPr descr="greedy.jpg" id="145" name="Shape 145"/>
          <p:cNvPicPr preferRelativeResize="0"/>
          <p:nvPr/>
        </p:nvPicPr>
        <p:blipFill>
          <a:blip r:embed="rId3">
            <a:alphaModFix/>
          </a:blip>
          <a:stretch>
            <a:fillRect/>
          </a:stretch>
        </p:blipFill>
        <p:spPr>
          <a:xfrm>
            <a:off x="4195775" y="1176375"/>
            <a:ext cx="4223350" cy="326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Typical Error of Greedy OTE Approach</a:t>
            </a:r>
            <a:endParaRPr sz="2400"/>
          </a:p>
        </p:txBody>
      </p:sp>
      <p:sp>
        <p:nvSpPr>
          <p:cNvPr id="151" name="Shape 1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2" name="Shape 152"/>
          <p:cNvSpPr txBox="1"/>
          <p:nvPr/>
        </p:nvSpPr>
        <p:spPr>
          <a:xfrm>
            <a:off x="282150" y="764475"/>
            <a:ext cx="8520600" cy="6228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AutoNum type="alphaUcParenBoth"/>
            </a:pPr>
            <a:r>
              <a:rPr lang="en" sz="1600">
                <a:solidFill>
                  <a:schemeClr val="dk2"/>
                </a:solidFill>
              </a:rPr>
              <a:t>Overlap between two reads; agreement within overlapping region need not be perfect</a:t>
            </a:r>
            <a:endParaRPr sz="1600">
              <a:solidFill>
                <a:schemeClr val="dk2"/>
              </a:solidFill>
            </a:endParaRPr>
          </a:p>
          <a:p>
            <a:pPr indent="-330200" lvl="0" marL="457200" rtl="0">
              <a:spcBef>
                <a:spcPts val="0"/>
              </a:spcBef>
              <a:spcAft>
                <a:spcPts val="0"/>
              </a:spcAft>
              <a:buClr>
                <a:schemeClr val="dk2"/>
              </a:buClr>
              <a:buSzPts val="1600"/>
              <a:buAutoNum type="alphaUcParenBoth"/>
            </a:pPr>
            <a:r>
              <a:rPr lang="en" sz="1600">
                <a:solidFill>
                  <a:schemeClr val="dk2"/>
                </a:solidFill>
              </a:rPr>
              <a:t>Correct assembly of genome with 2 repeats (boxes) using 4 reads A-D</a:t>
            </a:r>
            <a:endParaRPr sz="1600">
              <a:solidFill>
                <a:schemeClr val="dk2"/>
              </a:solidFill>
            </a:endParaRPr>
          </a:p>
          <a:p>
            <a:pPr indent="-330200" lvl="0" marL="457200" rtl="0">
              <a:spcBef>
                <a:spcPts val="0"/>
              </a:spcBef>
              <a:spcAft>
                <a:spcPts val="0"/>
              </a:spcAft>
              <a:buClr>
                <a:schemeClr val="dk2"/>
              </a:buClr>
              <a:buSzPts val="1600"/>
              <a:buAutoNum type="alphaUcParenBoth"/>
            </a:pPr>
            <a:r>
              <a:rPr lang="en" sz="1600">
                <a:solidFill>
                  <a:schemeClr val="dk2"/>
                </a:solidFill>
              </a:rPr>
              <a:t>Assembly produced by the greedy approach. Reads A and D are assembled first incorrectly, because they overlap best.</a:t>
            </a:r>
            <a:endParaRPr sz="1600">
              <a:solidFill>
                <a:schemeClr val="dk2"/>
              </a:solidFill>
            </a:endParaRPr>
          </a:p>
          <a:p>
            <a:pPr indent="-330200" lvl="0" marL="457200" rtl="0">
              <a:spcBef>
                <a:spcPts val="0"/>
              </a:spcBef>
              <a:spcAft>
                <a:spcPts val="0"/>
              </a:spcAft>
              <a:buClr>
                <a:schemeClr val="dk2"/>
              </a:buClr>
              <a:buSzPts val="1600"/>
              <a:buAutoNum type="alphaUcParenBoth"/>
            </a:pPr>
            <a:r>
              <a:rPr lang="en" sz="1600">
                <a:solidFill>
                  <a:schemeClr val="dk2"/>
                </a:solidFill>
              </a:rPr>
              <a:t>Disagreement between two reads (thin lines) that could extend a contig (thick line), indicating a potential repeat boundary. Contig extension must be terminated in order to avoid misassemblies.</a:t>
            </a:r>
            <a:endParaRPr sz="1600">
              <a:solidFill>
                <a:schemeClr val="dk2"/>
              </a:solidFill>
            </a:endParaRPr>
          </a:p>
        </p:txBody>
      </p:sp>
      <p:pic>
        <p:nvPicPr>
          <p:cNvPr descr="misassembly.jpg" id="153" name="Shape 153"/>
          <p:cNvPicPr preferRelativeResize="0"/>
          <p:nvPr/>
        </p:nvPicPr>
        <p:blipFill>
          <a:blip r:embed="rId3">
            <a:alphaModFix/>
          </a:blip>
          <a:stretch>
            <a:fillRect/>
          </a:stretch>
        </p:blipFill>
        <p:spPr>
          <a:xfrm>
            <a:off x="837175" y="2848650"/>
            <a:ext cx="7571601" cy="1993850"/>
          </a:xfrm>
          <a:prstGeom prst="rect">
            <a:avLst/>
          </a:prstGeom>
          <a:noFill/>
          <a:ln>
            <a:noFill/>
          </a:ln>
        </p:spPr>
      </p:pic>
      <p:sp>
        <p:nvSpPr>
          <p:cNvPr id="154" name="Shape 154"/>
          <p:cNvSpPr txBox="1"/>
          <p:nvPr/>
        </p:nvSpPr>
        <p:spPr>
          <a:xfrm>
            <a:off x="8109125" y="2211250"/>
            <a:ext cx="53382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 Overlap-Layout-Consensus (OLC) Algorithm</a:t>
            </a:r>
            <a:endParaRPr sz="2400"/>
          </a:p>
        </p:txBody>
      </p:sp>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1" name="Shape 161"/>
          <p:cNvSpPr txBox="1"/>
          <p:nvPr/>
        </p:nvSpPr>
        <p:spPr>
          <a:xfrm>
            <a:off x="282150" y="840675"/>
            <a:ext cx="5352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Main entity: read</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Relationship between reads: overlap</a:t>
            </a:r>
            <a:endParaRPr sz="1800">
              <a:solidFill>
                <a:schemeClr val="dk2"/>
              </a:solidFill>
            </a:endParaRPr>
          </a:p>
        </p:txBody>
      </p:sp>
      <p:pic>
        <p:nvPicPr>
          <p:cNvPr descr="olc.jpg" id="162" name="Shape 162"/>
          <p:cNvPicPr preferRelativeResize="0"/>
          <p:nvPr/>
        </p:nvPicPr>
        <p:blipFill>
          <a:blip r:embed="rId3">
            <a:alphaModFix/>
          </a:blip>
          <a:stretch>
            <a:fillRect/>
          </a:stretch>
        </p:blipFill>
        <p:spPr>
          <a:xfrm>
            <a:off x="1063950" y="1947878"/>
            <a:ext cx="7384726" cy="244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All Pairs Alignment</a:t>
            </a:r>
            <a:endParaRPr sz="2400"/>
          </a:p>
        </p:txBody>
      </p:sp>
      <p:sp>
        <p:nvSpPr>
          <p:cNvPr id="168" name="Shape 1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9" name="Shape 169"/>
          <p:cNvSpPr txBox="1"/>
          <p:nvPr/>
        </p:nvSpPr>
        <p:spPr>
          <a:xfrm>
            <a:off x="205950" y="764475"/>
            <a:ext cx="86424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Needed by the assembler</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If we try all pairs, we must consider </a:t>
            </a:r>
            <a:r>
              <a:rPr i="1" lang="en" sz="1800">
                <a:solidFill>
                  <a:schemeClr val="dk2"/>
                </a:solidFill>
              </a:rPr>
              <a:t>∼ n</a:t>
            </a:r>
            <a:r>
              <a:rPr baseline="30000" i="1" lang="en" sz="1800">
                <a:solidFill>
                  <a:schemeClr val="dk2"/>
                </a:solidFill>
              </a:rPr>
              <a:t>2</a:t>
            </a:r>
            <a:endParaRPr baseline="30000" i="1"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Smarter solution: only </a:t>
            </a:r>
            <a:r>
              <a:rPr i="1" lang="en" sz="1800">
                <a:solidFill>
                  <a:schemeClr val="dk2"/>
                </a:solidFill>
              </a:rPr>
              <a:t>n x coverage</a:t>
            </a:r>
            <a:r>
              <a:rPr lang="en" sz="1800">
                <a:solidFill>
                  <a:schemeClr val="dk2"/>
                </a:solidFill>
              </a:rPr>
              <a:t> (</a:t>
            </a:r>
            <a:r>
              <a:rPr i="1" lang="en" sz="1800">
                <a:solidFill>
                  <a:schemeClr val="dk2"/>
                </a:solidFill>
              </a:rPr>
              <a:t>e.g.</a:t>
            </a:r>
            <a:r>
              <a:rPr lang="en" sz="1800">
                <a:solidFill>
                  <a:schemeClr val="dk2"/>
                </a:solidFill>
              </a:rPr>
              <a:t> 8) pairs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Build a table of </a:t>
            </a:r>
            <a:r>
              <a:rPr i="1" lang="en" sz="1800">
                <a:solidFill>
                  <a:schemeClr val="dk2"/>
                </a:solidFill>
              </a:rPr>
              <a:t>k-mers</a:t>
            </a:r>
            <a:r>
              <a:rPr lang="en" sz="1800">
                <a:solidFill>
                  <a:schemeClr val="dk2"/>
                </a:solidFill>
              </a:rPr>
              <a:t> contained in sequences (single pass through data)</a:t>
            </a:r>
            <a:endParaRPr sz="1800">
              <a:solidFill>
                <a:schemeClr val="dk2"/>
              </a:solidFill>
            </a:endParaRPr>
          </a:p>
          <a:p>
            <a:pPr indent="-342900" lvl="1" marL="914400" rtl="0">
              <a:spcBef>
                <a:spcPts val="0"/>
              </a:spcBef>
              <a:spcAft>
                <a:spcPts val="1000"/>
              </a:spcAft>
              <a:buClr>
                <a:schemeClr val="dk2"/>
              </a:buClr>
              <a:buSzPts val="1800"/>
              <a:buChar char="➢"/>
            </a:pPr>
            <a:r>
              <a:rPr lang="en" sz="1800">
                <a:solidFill>
                  <a:schemeClr val="dk2"/>
                </a:solidFill>
              </a:rPr>
              <a:t>Generate the pairs from </a:t>
            </a:r>
            <a:r>
              <a:rPr i="1" lang="en" sz="1800">
                <a:solidFill>
                  <a:schemeClr val="dk2"/>
                </a:solidFill>
              </a:rPr>
              <a:t>k-mer</a:t>
            </a:r>
            <a:r>
              <a:rPr lang="en" sz="1800">
                <a:solidFill>
                  <a:schemeClr val="dk2"/>
                </a:solidFill>
              </a:rPr>
              <a:t> table (single pass through </a:t>
            </a:r>
            <a:r>
              <a:rPr i="1" lang="en" sz="1800">
                <a:solidFill>
                  <a:schemeClr val="dk2"/>
                </a:solidFill>
              </a:rPr>
              <a:t>k-mer</a:t>
            </a:r>
            <a:r>
              <a:rPr lang="en" sz="1800">
                <a:solidFill>
                  <a:schemeClr val="dk2"/>
                </a:solidFill>
              </a:rPr>
              <a:t> table)</a:t>
            </a:r>
            <a:endParaRPr sz="1800">
              <a:solidFill>
                <a:schemeClr val="dk2"/>
              </a:solidFill>
            </a:endParaRPr>
          </a:p>
        </p:txBody>
      </p:sp>
      <p:pic>
        <p:nvPicPr>
          <p:cNvPr descr="pairs.jpg" id="170" name="Shape 170"/>
          <p:cNvPicPr preferRelativeResize="0"/>
          <p:nvPr/>
        </p:nvPicPr>
        <p:blipFill>
          <a:blip r:embed="rId3">
            <a:alphaModFix/>
          </a:blip>
          <a:stretch>
            <a:fillRect/>
          </a:stretch>
        </p:blipFill>
        <p:spPr>
          <a:xfrm>
            <a:off x="1616151" y="2867176"/>
            <a:ext cx="5827650" cy="16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 String Graph-based Algorithm</a:t>
            </a:r>
            <a:endParaRPr sz="2400"/>
          </a:p>
        </p:txBody>
      </p:sp>
      <p:sp>
        <p:nvSpPr>
          <p:cNvPr id="176" name="Shape 1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7" name="Shape 177"/>
          <p:cNvSpPr txBox="1"/>
          <p:nvPr/>
        </p:nvSpPr>
        <p:spPr>
          <a:xfrm>
            <a:off x="282150" y="840675"/>
            <a:ext cx="72615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BWT-based overlap detection</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Efficient construction of an assembly string graph using the FM-index (Simpson and Durbin, 2010)</a:t>
            </a:r>
            <a:endParaRPr sz="1800">
              <a:solidFill>
                <a:schemeClr val="dk2"/>
              </a:solidFill>
            </a:endParaRPr>
          </a:p>
          <a:p>
            <a:pPr indent="0" lvl="0" marL="0" rtl="0">
              <a:spcBef>
                <a:spcPts val="1000"/>
              </a:spcBef>
              <a:spcAft>
                <a:spcPts val="1000"/>
              </a:spcAft>
              <a:buNone/>
            </a:pPr>
            <a:r>
              <a:t/>
            </a:r>
            <a:endParaRPr sz="1800">
              <a:solidFill>
                <a:schemeClr val="dk2"/>
              </a:solidFill>
            </a:endParaRPr>
          </a:p>
        </p:txBody>
      </p:sp>
      <p:pic>
        <p:nvPicPr>
          <p:cNvPr descr="fmindex.jpg" id="178" name="Shape 178"/>
          <p:cNvPicPr preferRelativeResize="0"/>
          <p:nvPr/>
        </p:nvPicPr>
        <p:blipFill>
          <a:blip r:embed="rId3">
            <a:alphaModFix/>
          </a:blip>
          <a:stretch>
            <a:fillRect/>
          </a:stretch>
        </p:blipFill>
        <p:spPr>
          <a:xfrm>
            <a:off x="2119313" y="2105025"/>
            <a:ext cx="4905375" cy="230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 de Bruijn Graph (DBG) Algorithm</a:t>
            </a:r>
            <a:endParaRPr sz="2400"/>
          </a:p>
        </p:txBody>
      </p:sp>
      <p:sp>
        <p:nvSpPr>
          <p:cNvPr id="184" name="Shape 1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5" name="Shape 185"/>
          <p:cNvSpPr txBox="1"/>
          <p:nvPr/>
        </p:nvSpPr>
        <p:spPr>
          <a:xfrm>
            <a:off x="282150" y="840675"/>
            <a:ext cx="84480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Break each read into </a:t>
            </a:r>
            <a:r>
              <a:rPr i="1" lang="en" sz="1800">
                <a:solidFill>
                  <a:schemeClr val="dk2"/>
                </a:solidFill>
              </a:rPr>
              <a:t>k-mers</a:t>
            </a:r>
            <a:r>
              <a:rPr lang="en" sz="1800">
                <a:solidFill>
                  <a:schemeClr val="dk2"/>
                </a:solidFill>
              </a:rPr>
              <a:t> (typically </a:t>
            </a:r>
            <a:r>
              <a:rPr i="1" lang="en" sz="1800">
                <a:solidFill>
                  <a:schemeClr val="dk2"/>
                </a:solidFill>
              </a:rPr>
              <a:t>k</a:t>
            </a:r>
            <a:r>
              <a:rPr lang="en" sz="1800">
                <a:solidFill>
                  <a:schemeClr val="dk2"/>
                </a:solidFill>
              </a:rPr>
              <a:t> ≥ 19)</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Construct a de Bruijn graph using the k-mers from all reads</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Each </a:t>
            </a:r>
            <a:r>
              <a:rPr i="1" lang="en" sz="1800">
                <a:solidFill>
                  <a:schemeClr val="dk2"/>
                </a:solidFill>
              </a:rPr>
              <a:t>k-mer</a:t>
            </a:r>
            <a:r>
              <a:rPr lang="en" sz="1800">
                <a:solidFill>
                  <a:schemeClr val="dk2"/>
                </a:solidFill>
              </a:rPr>
              <a:t> is a node</a:t>
            </a:r>
            <a:endParaRPr sz="1800">
              <a:solidFill>
                <a:schemeClr val="dk2"/>
              </a:solidFill>
            </a:endParaRPr>
          </a:p>
          <a:p>
            <a:pPr indent="-342900" lvl="1" marL="914400" rtl="0">
              <a:spcBef>
                <a:spcPts val="1000"/>
              </a:spcBef>
              <a:spcAft>
                <a:spcPts val="0"/>
              </a:spcAft>
              <a:buClr>
                <a:schemeClr val="dk2"/>
              </a:buClr>
              <a:buSzPts val="1800"/>
              <a:buChar char="➢"/>
            </a:pPr>
            <a:r>
              <a:rPr i="1" lang="en" sz="1800">
                <a:solidFill>
                  <a:schemeClr val="dk2"/>
                </a:solidFill>
              </a:rPr>
              <a:t>k-mer v1</a:t>
            </a:r>
            <a:r>
              <a:rPr lang="en" sz="1800">
                <a:solidFill>
                  <a:schemeClr val="dk2"/>
                </a:solidFill>
              </a:rPr>
              <a:t> has a directed edge to </a:t>
            </a:r>
            <a:r>
              <a:rPr i="1" lang="en" sz="1800">
                <a:solidFill>
                  <a:schemeClr val="dk2"/>
                </a:solidFill>
              </a:rPr>
              <a:t>v2</a:t>
            </a:r>
            <a:r>
              <a:rPr lang="en" sz="1800">
                <a:solidFill>
                  <a:schemeClr val="dk2"/>
                </a:solidFill>
              </a:rPr>
              <a:t> if </a:t>
            </a:r>
            <a:r>
              <a:rPr i="1" lang="en" sz="1800">
                <a:solidFill>
                  <a:schemeClr val="dk2"/>
                </a:solidFill>
              </a:rPr>
              <a:t>v1</a:t>
            </a:r>
            <a:r>
              <a:rPr lang="en" sz="1800">
                <a:solidFill>
                  <a:schemeClr val="dk2"/>
                </a:solidFill>
              </a:rPr>
              <a:t> can be expressed by removing the last char from </a:t>
            </a:r>
            <a:r>
              <a:rPr i="1" lang="en" sz="1800">
                <a:solidFill>
                  <a:schemeClr val="dk2"/>
                </a:solidFill>
              </a:rPr>
              <a:t>v2</a:t>
            </a:r>
            <a:r>
              <a:rPr lang="en" sz="1800">
                <a:solidFill>
                  <a:schemeClr val="dk2"/>
                </a:solidFill>
              </a:rPr>
              <a:t> and adding a new char at the beginning of </a:t>
            </a:r>
            <a:r>
              <a:rPr i="1" lang="en" sz="1800">
                <a:solidFill>
                  <a:schemeClr val="dk2"/>
                </a:solidFill>
              </a:rPr>
              <a:t>v2</a:t>
            </a:r>
            <a:r>
              <a:rPr lang="en" sz="1800">
                <a:solidFill>
                  <a:schemeClr val="dk2"/>
                </a:solidFill>
              </a:rPr>
              <a:t>, </a:t>
            </a:r>
            <a:r>
              <a:rPr i="1" lang="en" sz="1800">
                <a:solidFill>
                  <a:schemeClr val="dk2"/>
                </a:solidFill>
              </a:rPr>
              <a:t>e.g.</a:t>
            </a:r>
            <a:r>
              <a:rPr lang="en" sz="1800">
                <a:solidFill>
                  <a:schemeClr val="dk2"/>
                </a:solidFill>
              </a:rPr>
              <a:t>:</a:t>
            </a:r>
            <a:endParaRPr sz="1800">
              <a:solidFill>
                <a:schemeClr val="dk2"/>
              </a:solidFill>
            </a:endParaRPr>
          </a:p>
          <a:p>
            <a:pPr indent="457200" lvl="0" marL="914400" rtl="0">
              <a:spcBef>
                <a:spcPts val="1000"/>
              </a:spcBef>
              <a:spcAft>
                <a:spcPts val="0"/>
              </a:spcAft>
              <a:buNone/>
            </a:pPr>
            <a:r>
              <a:rPr b="1" lang="en" sz="1800">
                <a:solidFill>
                  <a:schemeClr val="dk2"/>
                </a:solidFill>
                <a:latin typeface="Courier New"/>
                <a:ea typeface="Courier New"/>
                <a:cs typeface="Courier New"/>
                <a:sym typeface="Courier New"/>
              </a:rPr>
              <a:t>v1 = a</a:t>
            </a:r>
            <a:r>
              <a:rPr b="1" lang="en" sz="1800">
                <a:solidFill>
                  <a:srgbClr val="CC0000"/>
                </a:solidFill>
                <a:latin typeface="Courier New"/>
                <a:ea typeface="Courier New"/>
                <a:cs typeface="Courier New"/>
                <a:sym typeface="Courier New"/>
              </a:rPr>
              <a:t>cgtctgact</a:t>
            </a:r>
            <a:endParaRPr b="1" sz="1800">
              <a:solidFill>
                <a:srgbClr val="CC0000"/>
              </a:solidFill>
              <a:latin typeface="Courier New"/>
              <a:ea typeface="Courier New"/>
              <a:cs typeface="Courier New"/>
              <a:sym typeface="Courier New"/>
            </a:endParaRPr>
          </a:p>
          <a:p>
            <a:pPr indent="457200" lvl="0" marL="914400" rtl="0">
              <a:spcBef>
                <a:spcPts val="0"/>
              </a:spcBef>
              <a:spcAft>
                <a:spcPts val="0"/>
              </a:spcAft>
              <a:buNone/>
            </a:pPr>
            <a:r>
              <a:rPr b="1" lang="en" sz="1800">
                <a:solidFill>
                  <a:schemeClr val="dk2"/>
                </a:solidFill>
                <a:latin typeface="Courier New"/>
                <a:ea typeface="Courier New"/>
                <a:cs typeface="Courier New"/>
                <a:sym typeface="Courier New"/>
              </a:rPr>
              <a:t>v2 =  </a:t>
            </a:r>
            <a:r>
              <a:rPr b="1" lang="en" sz="1800">
                <a:solidFill>
                  <a:srgbClr val="CC0000"/>
                </a:solidFill>
                <a:latin typeface="Courier New"/>
                <a:ea typeface="Courier New"/>
                <a:cs typeface="Courier New"/>
                <a:sym typeface="Courier New"/>
              </a:rPr>
              <a:t>cgtctgact</a:t>
            </a:r>
            <a:r>
              <a:rPr b="1" lang="en" sz="1800">
                <a:solidFill>
                  <a:schemeClr val="dk2"/>
                </a:solidFill>
                <a:latin typeface="Courier New"/>
                <a:ea typeface="Courier New"/>
                <a:cs typeface="Courier New"/>
                <a:sym typeface="Courier New"/>
              </a:rPr>
              <a:t>g</a:t>
            </a:r>
            <a:endParaRPr b="1" sz="1800">
              <a:solidFill>
                <a:schemeClr val="dk2"/>
              </a:solidFill>
              <a:latin typeface="Courier New"/>
              <a:ea typeface="Courier New"/>
              <a:cs typeface="Courier New"/>
              <a:sym typeface="Courier New"/>
            </a:endParaRPr>
          </a:p>
          <a:p>
            <a:pPr indent="-342900" lvl="0" marL="457200" rtl="0">
              <a:spcBef>
                <a:spcPts val="1000"/>
              </a:spcBef>
              <a:spcAft>
                <a:spcPts val="0"/>
              </a:spcAft>
              <a:buClr>
                <a:srgbClr val="2A528F"/>
              </a:buClr>
              <a:buSzPts val="1800"/>
              <a:buChar char="○"/>
            </a:pPr>
            <a:r>
              <a:rPr lang="en" sz="1800">
                <a:solidFill>
                  <a:schemeClr val="dk2"/>
                </a:solidFill>
              </a:rPr>
              <a:t>Find an Eulerian path in the graph</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Method visits each edge exactly once</a:t>
            </a:r>
            <a:endParaRPr sz="1800">
              <a:solidFill>
                <a:schemeClr val="dk2"/>
              </a:solidFill>
            </a:endParaRPr>
          </a:p>
          <a:p>
            <a:pPr indent="-342900" lvl="1" marL="914400" rtl="0">
              <a:spcBef>
                <a:spcPts val="1000"/>
              </a:spcBef>
              <a:spcAft>
                <a:spcPts val="1000"/>
              </a:spcAft>
              <a:buClr>
                <a:schemeClr val="dk2"/>
              </a:buClr>
              <a:buSzPts val="1800"/>
              <a:buChar char="➢"/>
            </a:pPr>
            <a:r>
              <a:rPr lang="en" sz="1800">
                <a:solidFill>
                  <a:schemeClr val="dk2"/>
                </a:solidFill>
              </a:rPr>
              <a:t>Contigs are constructed according to graph traversal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Constructing and Visualizing a de Bruijn Graph</a:t>
            </a:r>
            <a:endParaRPr sz="2400"/>
          </a:p>
        </p:txBody>
      </p:sp>
      <p:sp>
        <p:nvSpPr>
          <p:cNvPr id="191" name="Shape 1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debruijn.jpg" id="192" name="Shape 192"/>
          <p:cNvPicPr preferRelativeResize="0"/>
          <p:nvPr/>
        </p:nvPicPr>
        <p:blipFill>
          <a:blip r:embed="rId3">
            <a:alphaModFix/>
          </a:blip>
          <a:stretch>
            <a:fillRect/>
          </a:stretch>
        </p:blipFill>
        <p:spPr>
          <a:xfrm>
            <a:off x="1600200" y="636725"/>
            <a:ext cx="5805824" cy="4354375"/>
          </a:xfrm>
          <a:prstGeom prst="rect">
            <a:avLst/>
          </a:prstGeom>
          <a:noFill/>
          <a:ln>
            <a:noFill/>
          </a:ln>
        </p:spPr>
      </p:pic>
      <p:sp>
        <p:nvSpPr>
          <p:cNvPr id="193" name="Shape 193"/>
          <p:cNvSpPr txBox="1"/>
          <p:nvPr/>
        </p:nvSpPr>
        <p:spPr>
          <a:xfrm>
            <a:off x="5839050" y="4673100"/>
            <a:ext cx="27249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 From Flicek and Birney (2009)</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Constructing and Visualizing a de Bruijn Graph</a:t>
            </a:r>
            <a:endParaRPr sz="2400"/>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0" name="Shape 200"/>
          <p:cNvSpPr txBox="1"/>
          <p:nvPr/>
        </p:nvSpPr>
        <p:spPr>
          <a:xfrm>
            <a:off x="434550" y="993075"/>
            <a:ext cx="82440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AutoNum type="arabicParenBoth"/>
            </a:pPr>
            <a:r>
              <a:rPr lang="en" sz="1800">
                <a:solidFill>
                  <a:schemeClr val="dk2"/>
                </a:solidFill>
              </a:rPr>
              <a:t>7-bp reads sequenced from genome above. Read errors are in red.</a:t>
            </a:r>
            <a:endParaRPr sz="1800">
              <a:solidFill>
                <a:schemeClr val="dk2"/>
              </a:solidFill>
            </a:endParaRPr>
          </a:p>
          <a:p>
            <a:pPr indent="-342900" lvl="0" marL="457200" rtl="0">
              <a:spcBef>
                <a:spcPts val="1000"/>
              </a:spcBef>
              <a:spcAft>
                <a:spcPts val="0"/>
              </a:spcAft>
              <a:buClr>
                <a:srgbClr val="2A528F"/>
              </a:buClr>
              <a:buSzPts val="1800"/>
              <a:buAutoNum type="arabicParenBoth"/>
            </a:pPr>
            <a:r>
              <a:rPr i="1" lang="en" sz="1800">
                <a:solidFill>
                  <a:schemeClr val="dk2"/>
                </a:solidFill>
              </a:rPr>
              <a:t>k-mers</a:t>
            </a:r>
            <a:r>
              <a:rPr lang="en" sz="1800">
                <a:solidFill>
                  <a:schemeClr val="dk2"/>
                </a:solidFill>
              </a:rPr>
              <a:t> (here </a:t>
            </a:r>
            <a:r>
              <a:rPr i="1" lang="en" sz="1800">
                <a:solidFill>
                  <a:schemeClr val="dk2"/>
                </a:solidFill>
              </a:rPr>
              <a:t>4-mers</a:t>
            </a:r>
            <a:r>
              <a:rPr lang="en" sz="1800">
                <a:solidFill>
                  <a:schemeClr val="dk2"/>
                </a:solidFill>
              </a:rPr>
              <a:t>) are extracted; assigned to nodes and connected with edges if they are adjacent in reads; the </a:t>
            </a:r>
            <a:r>
              <a:rPr i="1" lang="en" sz="1800">
                <a:solidFill>
                  <a:schemeClr val="dk2"/>
                </a:solidFill>
              </a:rPr>
              <a:t>k-mer</a:t>
            </a:r>
            <a:r>
              <a:rPr lang="en" sz="1800">
                <a:solidFill>
                  <a:schemeClr val="dk2"/>
                </a:solidFill>
              </a:rPr>
              <a:t> coverage at each node is recorded. There are continuous linear stretches within the graph, and the sequencing errors create distinctive, low-coverage features throughout the graph.</a:t>
            </a:r>
            <a:endParaRPr sz="1800">
              <a:solidFill>
                <a:schemeClr val="dk2"/>
              </a:solidFill>
            </a:endParaRPr>
          </a:p>
          <a:p>
            <a:pPr indent="-342900" lvl="0" marL="457200" rtl="0">
              <a:spcBef>
                <a:spcPts val="1000"/>
              </a:spcBef>
              <a:spcAft>
                <a:spcPts val="0"/>
              </a:spcAft>
              <a:buClr>
                <a:srgbClr val="2A528F"/>
              </a:buClr>
              <a:buSzPts val="1800"/>
              <a:buAutoNum type="arabicParenBoth"/>
            </a:pPr>
            <a:r>
              <a:rPr lang="en" sz="1800">
                <a:solidFill>
                  <a:schemeClr val="dk2"/>
                </a:solidFill>
              </a:rPr>
              <a:t>Graph is simplified by collapsing nodes which effectively results in longer sequences assigned to nodes.</a:t>
            </a:r>
            <a:endParaRPr sz="1800">
              <a:solidFill>
                <a:schemeClr val="dk2"/>
              </a:solidFill>
            </a:endParaRPr>
          </a:p>
          <a:p>
            <a:pPr indent="-342900" lvl="0" marL="457200" rtl="0">
              <a:spcBef>
                <a:spcPts val="1000"/>
              </a:spcBef>
              <a:spcAft>
                <a:spcPts val="1000"/>
              </a:spcAft>
              <a:buClr>
                <a:srgbClr val="2A528F"/>
              </a:buClr>
              <a:buSzPts val="1800"/>
              <a:buAutoNum type="arabicParenBoth"/>
            </a:pPr>
            <a:r>
              <a:rPr lang="en" sz="1800">
                <a:solidFill>
                  <a:schemeClr val="dk2"/>
                </a:solidFill>
              </a:rPr>
              <a:t>Error correction removes tips and bubbles resulting from sequencing errors and creates a final graph structure that accurately and completely describes in the original genome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627650" y="1250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t>Sequencing Strategies</a:t>
            </a:r>
            <a:endParaRPr sz="1600"/>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Clr>
                <a:schemeClr val="dk1"/>
              </a:buClr>
              <a:buSzPts val="1100"/>
              <a:buFont typeface="Arial"/>
              <a:buNone/>
            </a:pPr>
            <a:r>
              <a:rPr lang="en" sz="1600">
                <a:solidFill>
                  <a:srgbClr val="9E9E9E"/>
                </a:solidFill>
              </a:rPr>
              <a:t>Assembly Algorithms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Transcriptome Assembly</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Advantages: Eulerian Path-based Assembly</a:t>
            </a:r>
            <a:endParaRPr sz="2400"/>
          </a:p>
        </p:txBody>
      </p:sp>
      <p:sp>
        <p:nvSpPr>
          <p:cNvPr id="206" name="Shape 2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7" name="Shape 207"/>
          <p:cNvSpPr txBox="1"/>
          <p:nvPr/>
        </p:nvSpPr>
        <p:spPr>
          <a:xfrm>
            <a:off x="434550" y="1145475"/>
            <a:ext cx="82440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No need to compute pairwise overlaps - important for NGS data</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Eulerian paths are much easier to find than Hamiltonian path</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Disadvantage: multiple Eulerian paths may exist</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Loss of information</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Repeats appear as cycles in the graph</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Less likely to cause mis-assembly in Eulerian path-based assemblies</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More suitable for short read assembly</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Paths Through Graphs and Assembly</a:t>
            </a:r>
            <a:endParaRPr sz="2400"/>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4" name="Shape 214"/>
          <p:cNvSpPr txBox="1"/>
          <p:nvPr/>
        </p:nvSpPr>
        <p:spPr>
          <a:xfrm>
            <a:off x="282150" y="993075"/>
            <a:ext cx="87855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Hamiltonian circuit: visit each node (city) exactly once, and return to the start</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Hamiltonian path: visit each node (city) exactly once</a:t>
            </a:r>
            <a:endParaRPr sz="1800">
              <a:solidFill>
                <a:schemeClr val="dk2"/>
              </a:solidFill>
            </a:endParaRPr>
          </a:p>
          <a:p>
            <a:pPr indent="0" lvl="0" marL="0" rtl="0">
              <a:spcBef>
                <a:spcPts val="1000"/>
              </a:spcBef>
              <a:spcAft>
                <a:spcPts val="1000"/>
              </a:spcAft>
              <a:buNone/>
            </a:pPr>
            <a:r>
              <a:t/>
            </a:r>
            <a:endParaRPr sz="1800">
              <a:solidFill>
                <a:schemeClr val="dk2"/>
              </a:solidFill>
            </a:endParaRPr>
          </a:p>
        </p:txBody>
      </p:sp>
      <p:pic>
        <p:nvPicPr>
          <p:cNvPr descr="paths.jpg" id="215" name="Shape 215"/>
          <p:cNvPicPr preferRelativeResize="0"/>
          <p:nvPr/>
        </p:nvPicPr>
        <p:blipFill>
          <a:blip r:embed="rId3">
            <a:alphaModFix/>
          </a:blip>
          <a:stretch>
            <a:fillRect/>
          </a:stretch>
        </p:blipFill>
        <p:spPr>
          <a:xfrm>
            <a:off x="1476375" y="2324100"/>
            <a:ext cx="6038850" cy="201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Unitig Reduction and Scaffolds</a:t>
            </a:r>
            <a:endParaRPr sz="2400"/>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205950" y="1297875"/>
            <a:ext cx="86424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Unitig concept introduced by Celera assembler (Venter et al., 2001; Miller et al., 2010)</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Complexity of graph can be greatly reduced by removing transitively inferable overlaps.</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Unitigs are uniquely assembled contigs</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Unitigs can be connected by paired-end reads to scaffolds</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Close reference genomes and physical maps can provide additional evidence for scaffolding</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Repeat Handling</a:t>
            </a:r>
            <a:endParaRPr sz="2400"/>
          </a:p>
        </p:txBody>
      </p:sp>
      <p:sp>
        <p:nvSpPr>
          <p:cNvPr id="228" name="Shape 2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9" name="Shape 229"/>
          <p:cNvSpPr txBox="1"/>
          <p:nvPr/>
        </p:nvSpPr>
        <p:spPr>
          <a:xfrm>
            <a:off x="282150" y="764475"/>
            <a:ext cx="86424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Repeat detection</a:t>
            </a:r>
            <a:endParaRPr sz="1800">
              <a:solidFill>
                <a:srgbClr val="2A528F"/>
              </a:solidFill>
            </a:endParaRPr>
          </a:p>
          <a:p>
            <a:pPr indent="-342900" lvl="0" marL="457200" rtl="0">
              <a:spcBef>
                <a:spcPts val="1000"/>
              </a:spcBef>
              <a:spcAft>
                <a:spcPts val="0"/>
              </a:spcAft>
              <a:buClr>
                <a:srgbClr val="2A528F"/>
              </a:buClr>
              <a:buSzPts val="1800"/>
              <a:buChar char="○"/>
            </a:pPr>
            <a:r>
              <a:rPr lang="en" sz="1800">
                <a:solidFill>
                  <a:schemeClr val="dk2"/>
                </a:solidFill>
              </a:rPr>
              <a:t>Pre-assembly: find fragments that belong to repeats</a:t>
            </a:r>
            <a:endParaRPr sz="18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Statistically (most existing assemblers)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Repeat database (RepeatMasker)</a:t>
            </a:r>
            <a:endParaRPr sz="16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During assembly: detect ”tangles” indicative of repeats (Pevzner et al., 2001)</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Post-assembly: find repetitive regions and potential mis-assemblies.</a:t>
            </a:r>
            <a:endParaRPr sz="18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Reputer, RepeatMasker</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Unhappy mate-pairs (too close, too far, mis-oriented)</a:t>
            </a:r>
            <a:endParaRPr sz="1600">
              <a:solidFill>
                <a:schemeClr val="dk2"/>
              </a:solidFill>
            </a:endParaRPr>
          </a:p>
          <a:p>
            <a:pPr indent="0" lvl="0" marL="0" rtl="0">
              <a:spcBef>
                <a:spcPts val="1000"/>
              </a:spcBef>
              <a:spcAft>
                <a:spcPts val="0"/>
              </a:spcAft>
              <a:buNone/>
            </a:pPr>
            <a:r>
              <a:rPr lang="en" sz="1800">
                <a:solidFill>
                  <a:srgbClr val="2A528F"/>
                </a:solidFill>
              </a:rPr>
              <a:t>Repeat resolution</a:t>
            </a:r>
            <a:endParaRPr sz="1800">
              <a:solidFill>
                <a:srgbClr val="2A528F"/>
              </a:solidFill>
            </a:endParaRPr>
          </a:p>
          <a:p>
            <a:pPr indent="-342900" lvl="0" marL="457200" rtl="0">
              <a:spcBef>
                <a:spcPts val="1000"/>
              </a:spcBef>
              <a:spcAft>
                <a:spcPts val="0"/>
              </a:spcAft>
              <a:buClr>
                <a:srgbClr val="2A528F"/>
              </a:buClr>
              <a:buSzPts val="1800"/>
              <a:buChar char="○"/>
            </a:pPr>
            <a:r>
              <a:rPr lang="en" sz="1800">
                <a:solidFill>
                  <a:schemeClr val="dk2"/>
                </a:solidFill>
              </a:rPr>
              <a:t>Find DNA fragments belonging to the repeat</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Determine correct tiling across the repeat</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Quality Assessment of Assemblies</a:t>
            </a:r>
            <a:endParaRPr sz="2400"/>
          </a:p>
        </p:txBody>
      </p:sp>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53550" y="1297875"/>
            <a:ext cx="4680000" cy="622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2A528F"/>
              </a:buClr>
              <a:buSzPts val="1600"/>
              <a:buChar char="○"/>
            </a:pPr>
            <a:r>
              <a:rPr lang="en" sz="1600">
                <a:solidFill>
                  <a:schemeClr val="dk2"/>
                </a:solidFill>
              </a:rPr>
              <a:t>N50: 50% of the entire assembly is contained in contigs equal to or larger than this value, usually given in base pairs.</a:t>
            </a:r>
            <a:endParaRPr sz="1600">
              <a:solidFill>
                <a:schemeClr val="dk2"/>
              </a:solidFill>
            </a:endParaRPr>
          </a:p>
          <a:p>
            <a:pPr indent="-330200" lvl="0" marL="457200" rtl="0" algn="just">
              <a:spcBef>
                <a:spcPts val="1000"/>
              </a:spcBef>
              <a:spcAft>
                <a:spcPts val="0"/>
              </a:spcAft>
              <a:buClr>
                <a:srgbClr val="2A528F"/>
              </a:buClr>
              <a:buSzPts val="1600"/>
              <a:buChar char="○"/>
            </a:pPr>
            <a:r>
              <a:rPr lang="en" sz="1600">
                <a:solidFill>
                  <a:schemeClr val="dk2"/>
                </a:solidFill>
              </a:rPr>
              <a:t>Note: there are many other metrics to evaluate the quality of assembly results, </a:t>
            </a:r>
            <a:r>
              <a:rPr i="1" lang="en" sz="1600">
                <a:solidFill>
                  <a:schemeClr val="dk2"/>
                </a:solidFill>
              </a:rPr>
              <a:t>e.g.</a:t>
            </a:r>
            <a:r>
              <a:rPr lang="en" sz="1600">
                <a:solidFill>
                  <a:schemeClr val="dk2"/>
                </a:solidFill>
              </a:rPr>
              <a:t> coverage of close reference, mis-assembly frequency, </a:t>
            </a:r>
            <a:r>
              <a:rPr i="1" lang="en" sz="1600">
                <a:solidFill>
                  <a:schemeClr val="dk2"/>
                </a:solidFill>
              </a:rPr>
              <a:t>etc.</a:t>
            </a:r>
            <a:endParaRPr i="1" sz="1600">
              <a:solidFill>
                <a:schemeClr val="dk2"/>
              </a:solidFill>
            </a:endParaRPr>
          </a:p>
          <a:p>
            <a:pPr indent="-330200" lvl="0" marL="457200" rtl="0" algn="just">
              <a:spcBef>
                <a:spcPts val="1000"/>
              </a:spcBef>
              <a:spcAft>
                <a:spcPts val="0"/>
              </a:spcAft>
              <a:buClr>
                <a:srgbClr val="2A528F"/>
              </a:buClr>
              <a:buSzPts val="1600"/>
              <a:buChar char="○"/>
            </a:pPr>
            <a:r>
              <a:rPr lang="en" sz="1600">
                <a:solidFill>
                  <a:schemeClr val="dk2"/>
                </a:solidFill>
              </a:rPr>
              <a:t>One should always assess a large number of them. For more details see: Vezzi et al. (2012); Magoc et al. (2013); Salzberg et al. (2012); Earl et al. (2011); Bradnam et al. (2013)</a:t>
            </a:r>
            <a:endParaRPr sz="1600">
              <a:solidFill>
                <a:schemeClr val="dk2"/>
              </a:solidFill>
            </a:endParaRPr>
          </a:p>
        </p:txBody>
      </p:sp>
      <p:pic>
        <p:nvPicPr>
          <p:cNvPr descr="contigs.png" id="237" name="Shape 237"/>
          <p:cNvPicPr preferRelativeResize="0"/>
          <p:nvPr/>
        </p:nvPicPr>
        <p:blipFill>
          <a:blip r:embed="rId3">
            <a:alphaModFix/>
          </a:blip>
          <a:stretch>
            <a:fillRect/>
          </a:stretch>
        </p:blipFill>
        <p:spPr>
          <a:xfrm>
            <a:off x="4709975" y="738725"/>
            <a:ext cx="4233325" cy="423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NGS Assembly Software</a:t>
            </a:r>
            <a:endParaRPr sz="2400"/>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4" name="Shape 244"/>
          <p:cNvSpPr txBox="1"/>
          <p:nvPr/>
        </p:nvSpPr>
        <p:spPr>
          <a:xfrm>
            <a:off x="358350" y="993075"/>
            <a:ext cx="8520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Genome Assembly</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IDBA, SSAKE, SHARCGS, MIRA, VCAKE, Newbler, Celera Assembler, Euler, Velvet, ABySS, ALLPATHS2, ALLPATHS-LG, SOAPdenovo, Ray,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Transcriptome Assembly</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Velvet/Oases, Trinity, Trans-ABySS, SOAPdenovo-Trans, T-IDBA, ...</a:t>
            </a:r>
            <a:endParaRPr sz="1800">
              <a:solidFill>
                <a:schemeClr val="dk2"/>
              </a:solidFill>
            </a:endParaRPr>
          </a:p>
          <a:p>
            <a:pPr indent="-342900" lvl="0" marL="457200" rtl="0" algn="just">
              <a:spcBef>
                <a:spcPts val="1000"/>
              </a:spcBef>
              <a:spcAft>
                <a:spcPts val="0"/>
              </a:spcAft>
              <a:buClr>
                <a:srgbClr val="2A528F"/>
              </a:buClr>
              <a:buSzPts val="1800"/>
              <a:buChar char="○"/>
            </a:pPr>
            <a:r>
              <a:rPr lang="en" sz="1800">
                <a:solidFill>
                  <a:schemeClr val="dk2"/>
                </a:solidFill>
              </a:rPr>
              <a:t>Performance of assemblers vary from genome to genome</a:t>
            </a:r>
            <a:endParaRPr sz="1800">
              <a:solidFill>
                <a:schemeClr val="dk2"/>
              </a:solidFill>
            </a:endParaRPr>
          </a:p>
          <a:p>
            <a:pPr indent="-342900" lvl="0" marL="457200" rtl="0" algn="just">
              <a:spcBef>
                <a:spcPts val="1000"/>
              </a:spcBef>
              <a:spcAft>
                <a:spcPts val="0"/>
              </a:spcAft>
              <a:buClr>
                <a:srgbClr val="2A528F"/>
              </a:buClr>
              <a:buSzPts val="1800"/>
              <a:buChar char="○"/>
            </a:pPr>
            <a:r>
              <a:rPr lang="en" sz="1800">
                <a:solidFill>
                  <a:schemeClr val="dk2"/>
                </a:solidFill>
              </a:rPr>
              <a:t>Optimization: different assemblers, parameters, etc.</a:t>
            </a:r>
            <a:endParaRPr sz="1800">
              <a:solidFill>
                <a:schemeClr val="dk2"/>
              </a:solidFill>
            </a:endParaRPr>
          </a:p>
          <a:p>
            <a:pPr indent="-342900" lvl="0" marL="457200" rtl="0" algn="just">
              <a:spcBef>
                <a:spcPts val="1000"/>
              </a:spcBef>
              <a:spcAft>
                <a:spcPts val="0"/>
              </a:spcAft>
              <a:buClr>
                <a:srgbClr val="CC0000"/>
              </a:buClr>
              <a:buSzPts val="1800"/>
              <a:buChar char="○"/>
            </a:pPr>
            <a:r>
              <a:rPr lang="en" sz="1800">
                <a:solidFill>
                  <a:srgbClr val="CC0000"/>
                </a:solidFill>
              </a:rPr>
              <a:t>Quality assessment essential, </a:t>
            </a:r>
            <a:r>
              <a:rPr i="1" lang="en" sz="1800">
                <a:solidFill>
                  <a:srgbClr val="CC0000"/>
                </a:solidFill>
              </a:rPr>
              <a:t>e.g.</a:t>
            </a:r>
            <a:r>
              <a:rPr lang="en" sz="1800">
                <a:solidFill>
                  <a:srgbClr val="CC0000"/>
                </a:solidFill>
              </a:rPr>
              <a:t> length coverage of related genome/transcriptome</a:t>
            </a:r>
            <a:endParaRPr sz="1800">
              <a:solidFill>
                <a:srgbClr val="CC0000"/>
              </a:solidFill>
            </a:endParaRPr>
          </a:p>
          <a:p>
            <a:pPr indent="-342900" lvl="0" marL="457200" rtl="0" algn="just">
              <a:spcBef>
                <a:spcPts val="1000"/>
              </a:spcBef>
              <a:spcAft>
                <a:spcPts val="1000"/>
              </a:spcAft>
              <a:buClr>
                <a:srgbClr val="2A528F"/>
              </a:buClr>
              <a:buSzPts val="1800"/>
              <a:buChar char="○"/>
            </a:pPr>
            <a:r>
              <a:rPr lang="en" sz="1800">
                <a:solidFill>
                  <a:schemeClr val="dk2"/>
                </a:solidFill>
              </a:rPr>
              <a:t>Main improvements will come from increased read length.</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50" name="Shape 250"/>
          <p:cNvSpPr txBox="1"/>
          <p:nvPr>
            <p:ph idx="1" type="body"/>
          </p:nvPr>
        </p:nvSpPr>
        <p:spPr>
          <a:xfrm>
            <a:off x="627650" y="1250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Sequencing Strategies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Clr>
                <a:schemeClr val="dk1"/>
              </a:buClr>
              <a:buSzPts val="1100"/>
              <a:buFont typeface="Arial"/>
              <a:buNone/>
            </a:pPr>
            <a:r>
              <a:rPr lang="en" sz="1600">
                <a:solidFill>
                  <a:srgbClr val="9E9E9E"/>
                </a:solidFill>
              </a:rPr>
              <a:t>Assembly Algorithms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Transcriptome Assembly</a:t>
            </a:r>
            <a:endParaRPr sz="1600"/>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51" name="Shape 2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Workflow: RNA-Seq Assembly/Profiling</a:t>
            </a:r>
            <a:endParaRPr sz="2400"/>
          </a:p>
        </p:txBody>
      </p:sp>
      <p:sp>
        <p:nvSpPr>
          <p:cNvPr id="257" name="Shape 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8" name="Shape 258"/>
          <p:cNvSpPr txBox="1"/>
          <p:nvPr/>
        </p:nvSpPr>
        <p:spPr>
          <a:xfrm>
            <a:off x="434550" y="612075"/>
            <a:ext cx="85206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Applies to organism without genome sequence!</a:t>
            </a:r>
            <a:endParaRPr sz="1800">
              <a:solidFill>
                <a:schemeClr val="dk2"/>
              </a:solidFill>
            </a:endParaRPr>
          </a:p>
          <a:p>
            <a:pPr indent="0" lvl="0" marL="0" rtl="0" algn="just">
              <a:spcBef>
                <a:spcPts val="0"/>
              </a:spcBef>
              <a:spcAft>
                <a:spcPts val="0"/>
              </a:spcAft>
              <a:buNone/>
            </a:pPr>
            <a:r>
              <a:rPr lang="en" sz="1800">
                <a:solidFill>
                  <a:srgbClr val="2A528F"/>
                </a:solidFill>
              </a:rPr>
              <a:t>Assembly Stage</a:t>
            </a:r>
            <a:endParaRPr sz="1800">
              <a:solidFill>
                <a:srgbClr val="2A528F"/>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RNA-Seq libraries from broad tissue range</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Illumina ∼100-150bp paired-end sequencing (directional if possible)</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Preprocessing: QC Filtering, error correction, clustering</a:t>
            </a:r>
            <a:endParaRPr sz="1800">
              <a:solidFill>
                <a:schemeClr val="dk2"/>
              </a:solidFill>
            </a:endParaRPr>
          </a:p>
          <a:p>
            <a:pPr indent="-342900" lvl="0" marL="457200" rtl="0" algn="just">
              <a:spcBef>
                <a:spcPts val="0"/>
              </a:spcBef>
              <a:spcAft>
                <a:spcPts val="0"/>
              </a:spcAft>
              <a:buClr>
                <a:schemeClr val="dk2"/>
              </a:buClr>
              <a:buSzPts val="1800"/>
              <a:buAutoNum type="arabicPeriod"/>
            </a:pPr>
            <a:r>
              <a:rPr i="1" lang="en" sz="1800">
                <a:solidFill>
                  <a:schemeClr val="dk2"/>
                </a:solidFill>
              </a:rPr>
              <a:t>de novo</a:t>
            </a:r>
            <a:r>
              <a:rPr lang="en" sz="1800">
                <a:solidFill>
                  <a:schemeClr val="dk2"/>
                </a:solidFill>
              </a:rPr>
              <a:t> assembly (e.g. Velvet/Oases, Trinity)</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Cluster transcripts into unigene set</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Annotation of transcripts</a:t>
            </a:r>
            <a:endParaRPr sz="1800">
              <a:solidFill>
                <a:schemeClr val="dk2"/>
              </a:solidFill>
            </a:endParaRPr>
          </a:p>
          <a:p>
            <a:pPr indent="0" lvl="0" marL="457200" rtl="0" algn="just">
              <a:spcBef>
                <a:spcPts val="0"/>
              </a:spcBef>
              <a:spcAft>
                <a:spcPts val="0"/>
              </a:spcAft>
              <a:buNone/>
            </a:pPr>
            <a:r>
              <a:rPr lang="en" sz="1800">
                <a:solidFill>
                  <a:srgbClr val="CC0000"/>
                </a:solidFill>
              </a:rPr>
              <a:t>⇒ typically 60-80% of genes with full-length transcripts</a:t>
            </a:r>
            <a:endParaRPr sz="1800">
              <a:solidFill>
                <a:srgbClr val="CC0000"/>
              </a:solidFill>
            </a:endParaRPr>
          </a:p>
          <a:p>
            <a:pPr indent="0" lvl="0" marL="0" rtl="0" algn="just">
              <a:spcBef>
                <a:spcPts val="1000"/>
              </a:spcBef>
              <a:spcAft>
                <a:spcPts val="0"/>
              </a:spcAft>
              <a:buNone/>
            </a:pPr>
            <a:r>
              <a:rPr lang="en" sz="1800">
                <a:solidFill>
                  <a:srgbClr val="2A528F"/>
                </a:solidFill>
              </a:rPr>
              <a:t>Profiling Stage</a:t>
            </a:r>
            <a:endParaRPr sz="1800">
              <a:solidFill>
                <a:srgbClr val="2A528F"/>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RNA-Seq libraries from tissues of interest</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Illumina ∼50bp paired-end sequencing</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RNA profiling by aligning reads against transcripts</a:t>
            </a:r>
            <a:endParaRPr sz="1800">
              <a:solidFill>
                <a:schemeClr val="dk2"/>
              </a:solidFill>
            </a:endParaRPr>
          </a:p>
          <a:p>
            <a:pPr indent="-342900" lvl="0" marL="457200" rtl="0" algn="just">
              <a:spcBef>
                <a:spcPts val="0"/>
              </a:spcBef>
              <a:spcAft>
                <a:spcPts val="0"/>
              </a:spcAft>
              <a:buClr>
                <a:schemeClr val="dk2"/>
              </a:buClr>
              <a:buSzPts val="1800"/>
              <a:buAutoNum type="arabicPeriod"/>
            </a:pPr>
            <a:r>
              <a:rPr lang="en" sz="1800">
                <a:solidFill>
                  <a:schemeClr val="dk2"/>
                </a:solidFill>
              </a:rPr>
              <a:t>Comparative analyses, splice variant analysis </a:t>
            </a:r>
            <a:endParaRPr sz="1800">
              <a:solidFill>
                <a:schemeClr val="dk2"/>
              </a:solidFill>
            </a:endParaRPr>
          </a:p>
          <a:p>
            <a:pPr indent="0" lvl="0" marL="457200" rtl="0" algn="just">
              <a:spcBef>
                <a:spcPts val="0"/>
              </a:spcBef>
              <a:spcAft>
                <a:spcPts val="1000"/>
              </a:spcAft>
              <a:buNone/>
            </a:pPr>
            <a:r>
              <a:rPr lang="en" sz="1800">
                <a:solidFill>
                  <a:srgbClr val="CC0000"/>
                </a:solidFill>
              </a:rPr>
              <a:t>⇒ typically 80-90% of genes from assembled transcripts are expressed</a:t>
            </a:r>
            <a:endParaRPr sz="180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2400"/>
              <a:t>de novo</a:t>
            </a:r>
            <a:r>
              <a:rPr lang="en" sz="2400"/>
              <a:t> Transcriptome Assembly</a:t>
            </a:r>
            <a:endParaRPr sz="2400"/>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5" name="Shape 265"/>
          <p:cNvSpPr txBox="1"/>
          <p:nvPr/>
        </p:nvSpPr>
        <p:spPr>
          <a:xfrm>
            <a:off x="6212575" y="4628025"/>
            <a:ext cx="27324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From Martin and Wang (2011)</a:t>
            </a:r>
            <a:endParaRPr>
              <a:solidFill>
                <a:schemeClr val="dk2"/>
              </a:solidFill>
            </a:endParaRPr>
          </a:p>
        </p:txBody>
      </p:sp>
      <p:pic>
        <p:nvPicPr>
          <p:cNvPr id="266" name="Shape 266"/>
          <p:cNvPicPr preferRelativeResize="0"/>
          <p:nvPr/>
        </p:nvPicPr>
        <p:blipFill rotWithShape="1">
          <a:blip r:embed="rId3">
            <a:alphaModFix/>
          </a:blip>
          <a:srcRect b="3367" l="1448" r="0" t="1493"/>
          <a:stretch/>
        </p:blipFill>
        <p:spPr>
          <a:xfrm>
            <a:off x="2380725" y="695175"/>
            <a:ext cx="3755650" cy="4296324"/>
          </a:xfrm>
          <a:prstGeom prst="rect">
            <a:avLst/>
          </a:prstGeom>
          <a:noFill/>
          <a:ln>
            <a:noFill/>
          </a:ln>
        </p:spPr>
      </p:pic>
      <p:grpSp>
        <p:nvGrpSpPr>
          <p:cNvPr id="267" name="Shape 267"/>
          <p:cNvGrpSpPr/>
          <p:nvPr/>
        </p:nvGrpSpPr>
        <p:grpSpPr>
          <a:xfrm>
            <a:off x="1133475" y="813850"/>
            <a:ext cx="1437325" cy="4296325"/>
            <a:chOff x="752475" y="813850"/>
            <a:chExt cx="1437325" cy="4296325"/>
          </a:xfrm>
        </p:grpSpPr>
        <p:pic>
          <p:nvPicPr>
            <p:cNvPr descr="assembly.png" id="268" name="Shape 268"/>
            <p:cNvPicPr preferRelativeResize="0"/>
            <p:nvPr/>
          </p:nvPicPr>
          <p:blipFill rotWithShape="1">
            <a:blip r:embed="rId4">
              <a:alphaModFix/>
            </a:blip>
            <a:srcRect b="0" l="0" r="79662" t="0"/>
            <a:stretch/>
          </p:blipFill>
          <p:spPr>
            <a:xfrm>
              <a:off x="752475" y="813850"/>
              <a:ext cx="1127800" cy="4296325"/>
            </a:xfrm>
            <a:prstGeom prst="rect">
              <a:avLst/>
            </a:prstGeom>
            <a:noFill/>
            <a:ln>
              <a:noFill/>
            </a:ln>
          </p:spPr>
        </p:pic>
        <p:cxnSp>
          <p:nvCxnSpPr>
            <p:cNvPr id="269" name="Shape 269"/>
            <p:cNvCxnSpPr/>
            <p:nvPr/>
          </p:nvCxnSpPr>
          <p:spPr>
            <a:xfrm>
              <a:off x="1477000" y="1627125"/>
              <a:ext cx="712800" cy="36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Reference-based (</a:t>
            </a:r>
            <a:r>
              <a:rPr i="1" lang="en" sz="2400"/>
              <a:t>ab initio</a:t>
            </a:r>
            <a:r>
              <a:rPr lang="en" sz="2400"/>
              <a:t>) Transcriptome Assembly</a:t>
            </a:r>
            <a:endParaRPr sz="2400"/>
          </a:p>
        </p:txBody>
      </p:sp>
      <p:sp>
        <p:nvSpPr>
          <p:cNvPr id="275" name="Shape 2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binitio.jpg" id="276" name="Shape 276"/>
          <p:cNvPicPr preferRelativeResize="0"/>
          <p:nvPr/>
        </p:nvPicPr>
        <p:blipFill rotWithShape="1">
          <a:blip r:embed="rId3">
            <a:alphaModFix/>
          </a:blip>
          <a:srcRect b="3642" l="0" r="0" t="0"/>
          <a:stretch/>
        </p:blipFill>
        <p:spPr>
          <a:xfrm>
            <a:off x="1944650" y="670475"/>
            <a:ext cx="4702250" cy="431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Overview of Genome Assembly and Annotation Process</a:t>
            </a:r>
            <a:endParaRPr sz="24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ssembly.png" id="72" name="Shape 72"/>
          <p:cNvPicPr preferRelativeResize="0"/>
          <p:nvPr/>
        </p:nvPicPr>
        <p:blipFill>
          <a:blip r:embed="rId3">
            <a:alphaModFix/>
          </a:blip>
          <a:stretch>
            <a:fillRect/>
          </a:stretch>
        </p:blipFill>
        <p:spPr>
          <a:xfrm>
            <a:off x="4048950" y="672825"/>
            <a:ext cx="2557800" cy="2901939"/>
          </a:xfrm>
          <a:prstGeom prst="rect">
            <a:avLst/>
          </a:prstGeom>
          <a:noFill/>
          <a:ln>
            <a:noFill/>
          </a:ln>
        </p:spPr>
      </p:pic>
      <p:sp>
        <p:nvSpPr>
          <p:cNvPr id="73" name="Shape 73"/>
          <p:cNvSpPr txBox="1"/>
          <p:nvPr/>
        </p:nvSpPr>
        <p:spPr>
          <a:xfrm>
            <a:off x="1241850" y="602800"/>
            <a:ext cx="25578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A528F"/>
                </a:solidFill>
              </a:rPr>
              <a:t>Sequence Assembly</a:t>
            </a:r>
            <a:endParaRPr sz="1800">
              <a:solidFill>
                <a:srgbClr val="2A528F"/>
              </a:solidFill>
            </a:endParaRPr>
          </a:p>
        </p:txBody>
      </p:sp>
      <p:sp>
        <p:nvSpPr>
          <p:cNvPr id="74" name="Shape 74"/>
          <p:cNvSpPr txBox="1"/>
          <p:nvPr/>
        </p:nvSpPr>
        <p:spPr>
          <a:xfrm>
            <a:off x="1241850" y="3574600"/>
            <a:ext cx="25578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Genome Annotation</a:t>
            </a:r>
            <a:endParaRPr sz="1800">
              <a:solidFill>
                <a:srgbClr val="2A528F"/>
              </a:solidFill>
            </a:endParaRPr>
          </a:p>
        </p:txBody>
      </p:sp>
      <p:sp>
        <p:nvSpPr>
          <p:cNvPr id="75" name="Shape 75"/>
          <p:cNvSpPr txBox="1"/>
          <p:nvPr/>
        </p:nvSpPr>
        <p:spPr>
          <a:xfrm>
            <a:off x="4289850" y="3727000"/>
            <a:ext cx="2557800" cy="622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Assembled Genome</a:t>
            </a:r>
            <a:endParaRPr/>
          </a:p>
          <a:p>
            <a:pPr indent="0" lvl="0" marL="0" algn="ctr">
              <a:spcBef>
                <a:spcPts val="0"/>
              </a:spcBef>
              <a:spcAft>
                <a:spcPts val="0"/>
              </a:spcAft>
              <a:buNone/>
            </a:pPr>
            <a:r>
              <a:t/>
            </a:r>
            <a:endParaRPr/>
          </a:p>
          <a:p>
            <a:pPr indent="0" lvl="0" marL="0" algn="ctr">
              <a:spcBef>
                <a:spcPts val="0"/>
              </a:spcBef>
              <a:spcAft>
                <a:spcPts val="0"/>
              </a:spcAft>
              <a:buNone/>
            </a:pPr>
            <a:r>
              <a:rPr lang="en">
                <a:solidFill>
                  <a:srgbClr val="CC0000"/>
                </a:solidFill>
              </a:rPr>
              <a:t>Gene Finding</a:t>
            </a:r>
            <a:endParaRPr>
              <a:solidFill>
                <a:srgbClr val="CC0000"/>
              </a:solidFill>
            </a:endParaRPr>
          </a:p>
          <a:p>
            <a:pPr indent="0" lvl="0" marL="0" algn="ctr">
              <a:spcBef>
                <a:spcPts val="0"/>
              </a:spcBef>
              <a:spcAft>
                <a:spcPts val="0"/>
              </a:spcAft>
              <a:buNone/>
            </a:pPr>
            <a:r>
              <a:t/>
            </a:r>
            <a:endParaRPr/>
          </a:p>
          <a:p>
            <a:pPr indent="0" lvl="0" marL="0" algn="ctr">
              <a:spcBef>
                <a:spcPts val="0"/>
              </a:spcBef>
              <a:spcAft>
                <a:spcPts val="0"/>
              </a:spcAft>
              <a:buNone/>
            </a:pPr>
            <a:r>
              <a:rPr lang="en">
                <a:solidFill>
                  <a:srgbClr val="CC0000"/>
                </a:solidFill>
              </a:rPr>
              <a:t>Functional Gene Annotation</a:t>
            </a:r>
            <a:endParaRPr>
              <a:solidFill>
                <a:srgbClr val="CC0000"/>
              </a:solidFill>
            </a:endParaRPr>
          </a:p>
          <a:p>
            <a:pPr indent="0" lvl="0" marL="0" rtl="0" algn="ctr">
              <a:spcBef>
                <a:spcPts val="0"/>
              </a:spcBef>
              <a:spcAft>
                <a:spcPts val="0"/>
              </a:spcAft>
              <a:buNone/>
            </a:pPr>
            <a:r>
              <a:t/>
            </a:r>
            <a:endParaRPr/>
          </a:p>
        </p:txBody>
      </p:sp>
      <p:sp>
        <p:nvSpPr>
          <p:cNvPr id="76" name="Shape 76"/>
          <p:cNvSpPr/>
          <p:nvPr/>
        </p:nvSpPr>
        <p:spPr>
          <a:xfrm>
            <a:off x="5466850" y="3586475"/>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5466850" y="4016400"/>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5466850" y="4446325"/>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Challenges: Transcriptome Assemblies</a:t>
            </a:r>
            <a:endParaRPr sz="2400"/>
          </a:p>
        </p:txBody>
      </p:sp>
      <p:sp>
        <p:nvSpPr>
          <p:cNvPr id="282" name="Shape 2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3" name="Shape 283"/>
          <p:cNvSpPr txBox="1"/>
          <p:nvPr/>
        </p:nvSpPr>
        <p:spPr>
          <a:xfrm>
            <a:off x="434550" y="764475"/>
            <a:ext cx="85206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Challenges Specific to Transcriptome Assemblies</a:t>
            </a:r>
            <a:endParaRPr sz="1800">
              <a:solidFill>
                <a:srgbClr val="2A528F"/>
              </a:solidFill>
            </a:endParaRPr>
          </a:p>
          <a:p>
            <a:pPr indent="-342900" lvl="0" marL="457200" rtl="0">
              <a:spcBef>
                <a:spcPts val="0"/>
              </a:spcBef>
              <a:spcAft>
                <a:spcPts val="0"/>
              </a:spcAft>
              <a:buClr>
                <a:schemeClr val="dk2"/>
              </a:buClr>
              <a:buSzPts val="1800"/>
              <a:buChar char="○"/>
            </a:pPr>
            <a:r>
              <a:rPr lang="en" sz="1800">
                <a:solidFill>
                  <a:schemeClr val="dk2"/>
                </a:solidFill>
              </a:rPr>
              <a:t>Highly variable abundance of mRNA species</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Secondary structures can result in fragmented transfrags</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Many genes are too low expressed to be assembled</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Transcriptome assemblies unlikely to reflect entire gene inventory of an organism</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Alternative/incomplete splicing causes many complications</a:t>
            </a:r>
            <a:endParaRPr sz="1800">
              <a:solidFill>
                <a:schemeClr val="dk2"/>
              </a:solidFill>
            </a:endParaRPr>
          </a:p>
          <a:p>
            <a:pPr indent="-330200" lvl="1" marL="1371600" rtl="0">
              <a:spcBef>
                <a:spcPts val="0"/>
              </a:spcBef>
              <a:spcAft>
                <a:spcPts val="0"/>
              </a:spcAft>
              <a:buClr>
                <a:srgbClr val="CC0000"/>
              </a:buClr>
              <a:buSzPts val="1600"/>
              <a:buChar char="➢"/>
            </a:pPr>
            <a:r>
              <a:rPr lang="en" sz="1600">
                <a:solidFill>
                  <a:srgbClr val="CC0000"/>
                </a:solidFill>
              </a:rPr>
              <a:t>Overestimation of true set of alternatively spliced transcripts</a:t>
            </a:r>
            <a:endParaRPr sz="1600">
              <a:solidFill>
                <a:srgbClr val="CC0000"/>
              </a:solidFill>
            </a:endParaRPr>
          </a:p>
          <a:p>
            <a:pPr indent="-330200" lvl="1" marL="1371600" rtl="0">
              <a:spcBef>
                <a:spcPts val="0"/>
              </a:spcBef>
              <a:spcAft>
                <a:spcPts val="0"/>
              </a:spcAft>
              <a:buClr>
                <a:srgbClr val="CC0000"/>
              </a:buClr>
              <a:buSzPts val="1600"/>
              <a:buChar char="➢"/>
            </a:pPr>
            <a:r>
              <a:rPr lang="en" sz="1600">
                <a:solidFill>
                  <a:srgbClr val="CC0000"/>
                </a:solidFill>
              </a:rPr>
              <a:t>Assessment of functionally relevant splice variants difficult</a:t>
            </a:r>
            <a:endParaRPr sz="1600">
              <a:solidFill>
                <a:srgbClr val="CC0000"/>
              </a:solidFill>
            </a:endParaRPr>
          </a:p>
          <a:p>
            <a:pPr indent="0" lvl="0" marL="0" rtl="0">
              <a:spcBef>
                <a:spcPts val="1000"/>
              </a:spcBef>
              <a:spcAft>
                <a:spcPts val="0"/>
              </a:spcAft>
              <a:buNone/>
            </a:pPr>
            <a:r>
              <a:rPr lang="en" sz="1800">
                <a:solidFill>
                  <a:srgbClr val="2A528F"/>
                </a:solidFill>
              </a:rPr>
              <a:t>Some Improvements</a:t>
            </a:r>
            <a:endParaRPr sz="1800">
              <a:solidFill>
                <a:srgbClr val="2A528F"/>
              </a:solidFill>
            </a:endParaRPr>
          </a:p>
          <a:p>
            <a:pPr indent="-342900" lvl="0" marL="457200" rtl="0">
              <a:spcBef>
                <a:spcPts val="0"/>
              </a:spcBef>
              <a:spcAft>
                <a:spcPts val="0"/>
              </a:spcAft>
              <a:buClr>
                <a:schemeClr val="dk2"/>
              </a:buClr>
              <a:buSzPts val="1800"/>
              <a:buChar char="○"/>
            </a:pPr>
            <a:r>
              <a:rPr lang="en" sz="1800">
                <a:solidFill>
                  <a:schemeClr val="dk2"/>
                </a:solidFill>
              </a:rPr>
              <a:t>Sample RNA from wide spectrum of tissues</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Include normalized libraries in assembly</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PE libraries with variable insert length</a:t>
            </a:r>
            <a:endParaRPr sz="1800">
              <a:solidFill>
                <a:schemeClr val="dk2"/>
              </a:solidFill>
            </a:endParaRPr>
          </a:p>
          <a:p>
            <a:pPr indent="0" lvl="0" marL="457200" rtl="0" algn="just">
              <a:spcBef>
                <a:spcPts val="0"/>
              </a:spcBef>
              <a:spcAft>
                <a:spcPts val="1000"/>
              </a:spcAft>
              <a:buNone/>
            </a:pPr>
            <a:r>
              <a:t/>
            </a:r>
            <a:endParaRPr sz="1800">
              <a:solidFill>
                <a:srgbClr val="CC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Conclusions</a:t>
            </a:r>
            <a:endParaRPr sz="2400"/>
          </a:p>
        </p:txBody>
      </p:sp>
      <p:sp>
        <p:nvSpPr>
          <p:cNvPr id="289" name="Shape 2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0" name="Shape 290"/>
          <p:cNvSpPr txBox="1"/>
          <p:nvPr/>
        </p:nvSpPr>
        <p:spPr>
          <a:xfrm>
            <a:off x="205950" y="764475"/>
            <a:ext cx="86610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Modern assembly algorithms perform extremely well with synthetic sequences, but much less effective with real biological sequences mainly due to sequence repeats and sequencing errors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Main challenges</a:t>
            </a:r>
            <a:endParaRPr sz="1800">
              <a:solidFill>
                <a:schemeClr val="dk2"/>
              </a:solidFill>
            </a:endParaRPr>
          </a:p>
          <a:p>
            <a:pPr indent="-330200" lvl="1" marL="1371600" rtl="0">
              <a:spcBef>
                <a:spcPts val="0"/>
              </a:spcBef>
              <a:spcAft>
                <a:spcPts val="0"/>
              </a:spcAft>
              <a:buClr>
                <a:schemeClr val="dk2"/>
              </a:buClr>
              <a:buSzPts val="1600"/>
              <a:buChar char="➢"/>
            </a:pPr>
            <a:r>
              <a:rPr lang="en" sz="1600">
                <a:solidFill>
                  <a:schemeClr val="dk2"/>
                </a:solidFill>
              </a:rPr>
              <a:t>Impossible to resolve repeats or highly similar gene family members with short NGS</a:t>
            </a:r>
            <a:endParaRPr sz="1600">
              <a:solidFill>
                <a:schemeClr val="dk2"/>
              </a:solidFill>
            </a:endParaRPr>
          </a:p>
          <a:p>
            <a:pPr indent="-330200" lvl="1" marL="1371600" rtl="0">
              <a:spcBef>
                <a:spcPts val="0"/>
              </a:spcBef>
              <a:spcAft>
                <a:spcPts val="0"/>
              </a:spcAft>
              <a:buClr>
                <a:schemeClr val="dk2"/>
              </a:buClr>
              <a:buSzPts val="1600"/>
              <a:buChar char="➢"/>
            </a:pPr>
            <a:r>
              <a:rPr lang="en" sz="1600">
                <a:solidFill>
                  <a:schemeClr val="dk2"/>
                </a:solidFill>
              </a:rPr>
              <a:t>Uneven coverage (</a:t>
            </a:r>
            <a:r>
              <a:rPr i="1" lang="en" sz="1600">
                <a:solidFill>
                  <a:schemeClr val="dk2"/>
                </a:solidFill>
              </a:rPr>
              <a:t>e.g.</a:t>
            </a:r>
            <a:r>
              <a:rPr lang="en" sz="1600">
                <a:solidFill>
                  <a:schemeClr val="dk2"/>
                </a:solidFill>
              </a:rPr>
              <a:t> RNA-Seq)</a:t>
            </a:r>
            <a:endParaRPr sz="1600">
              <a:solidFill>
                <a:schemeClr val="dk2"/>
              </a:solidFill>
            </a:endParaRPr>
          </a:p>
          <a:p>
            <a:pPr indent="-330200" lvl="1" marL="1371600" rtl="0">
              <a:spcBef>
                <a:spcPts val="0"/>
              </a:spcBef>
              <a:spcAft>
                <a:spcPts val="0"/>
              </a:spcAft>
              <a:buClr>
                <a:schemeClr val="dk2"/>
              </a:buClr>
              <a:buSzPts val="1600"/>
              <a:buChar char="➢"/>
            </a:pPr>
            <a:r>
              <a:rPr lang="en" sz="1600">
                <a:solidFill>
                  <a:schemeClr val="dk2"/>
                </a:solidFill>
              </a:rPr>
              <a:t>Base call errors</a:t>
            </a:r>
            <a:endParaRPr sz="1600">
              <a:solidFill>
                <a:schemeClr val="dk2"/>
              </a:solidFill>
            </a:endParaRPr>
          </a:p>
          <a:p>
            <a:pPr indent="-330200" lvl="1" marL="1371600" rtl="0">
              <a:spcBef>
                <a:spcPts val="0"/>
              </a:spcBef>
              <a:spcAft>
                <a:spcPts val="0"/>
              </a:spcAft>
              <a:buClr>
                <a:schemeClr val="dk2"/>
              </a:buClr>
              <a:buSzPts val="1600"/>
              <a:buChar char="➢"/>
            </a:pPr>
            <a:r>
              <a:rPr lang="en" sz="1600">
                <a:solidFill>
                  <a:schemeClr val="dk2"/>
                </a:solidFill>
              </a:rPr>
              <a:t>Difficult to sequence areas (</a:t>
            </a:r>
            <a:r>
              <a:rPr i="1" lang="en" sz="1600">
                <a:solidFill>
                  <a:schemeClr val="dk2"/>
                </a:solidFill>
              </a:rPr>
              <a:t>e.g.</a:t>
            </a:r>
            <a:r>
              <a:rPr lang="en" sz="1600">
                <a:solidFill>
                  <a:schemeClr val="dk2"/>
                </a:solidFill>
              </a:rPr>
              <a:t> secondary structures)</a:t>
            </a:r>
            <a:endParaRPr sz="1600">
              <a:solidFill>
                <a:schemeClr val="dk2"/>
              </a:solidFill>
            </a:endParaRPr>
          </a:p>
          <a:p>
            <a:pPr indent="-330200" lvl="1" marL="1371600" rtl="0">
              <a:spcBef>
                <a:spcPts val="0"/>
              </a:spcBef>
              <a:spcAft>
                <a:spcPts val="0"/>
              </a:spcAft>
              <a:buClr>
                <a:schemeClr val="dk2"/>
              </a:buClr>
              <a:buSzPts val="1600"/>
              <a:buChar char="➢"/>
            </a:pPr>
            <a:r>
              <a:rPr lang="en" sz="1600">
                <a:solidFill>
                  <a:schemeClr val="dk2"/>
                </a:solidFill>
              </a:rPr>
              <a:t>Contaminations</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As a result, even the best curated reference sequence contains assembly mistakes!</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Common assembly errors: truncated contigs, chimeric sequences and base call errors enriched in low coverage regions</a:t>
            </a:r>
            <a:endParaRPr sz="1800">
              <a:solidFill>
                <a:srgbClr val="CC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96" name="Shape 296"/>
          <p:cNvSpPr txBox="1"/>
          <p:nvPr>
            <p:ph idx="1" type="body"/>
          </p:nvPr>
        </p:nvSpPr>
        <p:spPr>
          <a:xfrm>
            <a:off x="627650" y="1250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Sequencing Strategies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Clr>
                <a:schemeClr val="dk1"/>
              </a:buClr>
              <a:buSzPts val="1100"/>
              <a:buFont typeface="Arial"/>
              <a:buNone/>
            </a:pPr>
            <a:r>
              <a:rPr lang="en" sz="1600">
                <a:solidFill>
                  <a:srgbClr val="9E9E9E"/>
                </a:solidFill>
              </a:rPr>
              <a:t>Assembly Algorithms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Transcriptome Assembly</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None/>
            </a:pPr>
            <a:r>
              <a:rPr lang="en" sz="1600"/>
              <a:t>References</a:t>
            </a:r>
            <a:endParaRPr sz="1600"/>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97" name="Shape 2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03" name="Shape 303"/>
          <p:cNvSpPr txBox="1"/>
          <p:nvPr>
            <p:ph idx="1" type="body"/>
          </p:nvPr>
        </p:nvSpPr>
        <p:spPr>
          <a:xfrm>
            <a:off x="310750" y="789625"/>
            <a:ext cx="8571900" cy="3416400"/>
          </a:xfrm>
          <a:prstGeom prst="rect">
            <a:avLst/>
          </a:prstGeom>
        </p:spPr>
        <p:txBody>
          <a:bodyPr anchorCtr="0" anchor="t" bIns="91425" lIns="91425" spcFirstLastPara="1" rIns="91425" wrap="square" tIns="91425">
            <a:noAutofit/>
          </a:bodyPr>
          <a:lstStyle/>
          <a:p>
            <a:pPr indent="0" lvl="0" marL="0" rtl="0" algn="just">
              <a:lnSpc>
                <a:spcPct val="139751"/>
              </a:lnSpc>
              <a:spcBef>
                <a:spcPts val="800"/>
              </a:spcBef>
              <a:spcAft>
                <a:spcPts val="0"/>
              </a:spcAft>
              <a:buNone/>
            </a:pPr>
            <a:r>
              <a:rPr lang="en" sz="1400"/>
              <a:t>Bradnam KR, Fass JN, Alexandrov A, Baranay P, Bechner M, Birol I, Boisvert S, Chapman JA, Chapuis G, Chikhi R, et al (2013) Assemblathon 2: evaluating de novo methods of genome assembly in three vertebrate species. Gigascience 2: 10</a:t>
            </a:r>
            <a:endParaRPr sz="1400"/>
          </a:p>
          <a:p>
            <a:pPr indent="0" lvl="0" marL="0" rtl="0" algn="just">
              <a:lnSpc>
                <a:spcPct val="139751"/>
              </a:lnSpc>
              <a:spcBef>
                <a:spcPts val="1600"/>
              </a:spcBef>
              <a:spcAft>
                <a:spcPts val="0"/>
              </a:spcAft>
              <a:buNone/>
            </a:pPr>
            <a:r>
              <a:rPr lang="en" sz="1400"/>
              <a:t>Earl D, Bradnam K, St John J, Darling A, Lin D, Fass J, Yu HOK, Buffalo V, Zerbino DR, Diekhans M, et al (2011) Assemblathon 1: a competitive assessment of de novo short read assembly methods. Genome Res 21: 2224–2241</a:t>
            </a:r>
            <a:endParaRPr sz="1400"/>
          </a:p>
          <a:p>
            <a:pPr indent="0" lvl="0" marL="0" rtl="0" algn="just">
              <a:lnSpc>
                <a:spcPct val="139751"/>
              </a:lnSpc>
              <a:spcBef>
                <a:spcPts val="1600"/>
              </a:spcBef>
              <a:spcAft>
                <a:spcPts val="0"/>
              </a:spcAft>
              <a:buNone/>
            </a:pPr>
            <a:r>
              <a:rPr lang="en" sz="1400"/>
              <a:t>Flicek P, Birney E (2009) Sense from sequence reads: methods for alignment and assembly. Nat Methods 6: 6–6</a:t>
            </a:r>
            <a:endParaRPr sz="1400"/>
          </a:p>
          <a:p>
            <a:pPr indent="0" lvl="0" marL="0" rtl="0" algn="just">
              <a:lnSpc>
                <a:spcPct val="139751"/>
              </a:lnSpc>
              <a:spcBef>
                <a:spcPts val="1600"/>
              </a:spcBef>
              <a:spcAft>
                <a:spcPts val="0"/>
              </a:spcAft>
              <a:buNone/>
            </a:pPr>
            <a:r>
              <a:rPr lang="en" sz="1400"/>
              <a:t>Magoc T, Pabinger S, Canzar S, Liu X, Su Q, Puiu D, Tallon LJ, Salzberg SL (2013) GAGE-B: an evaluation of genome assemblers for bacterial organisms. Bioinformatics 29: 1718–1725</a:t>
            </a:r>
            <a:endParaRPr sz="1400"/>
          </a:p>
          <a:p>
            <a:pPr indent="0" lvl="0" marL="0" rtl="0" algn="just">
              <a:lnSpc>
                <a:spcPct val="139751"/>
              </a:lnSpc>
              <a:spcBef>
                <a:spcPts val="1600"/>
              </a:spcBef>
              <a:spcAft>
                <a:spcPts val="1600"/>
              </a:spcAft>
              <a:buNone/>
            </a:pPr>
            <a:r>
              <a:t/>
            </a:r>
            <a:endParaRPr sz="1400"/>
          </a:p>
        </p:txBody>
      </p:sp>
      <p:sp>
        <p:nvSpPr>
          <p:cNvPr id="304" name="Shape 3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5" name="Shape 305"/>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11" name="Shape 311"/>
          <p:cNvSpPr txBox="1"/>
          <p:nvPr>
            <p:ph idx="1" type="body"/>
          </p:nvPr>
        </p:nvSpPr>
        <p:spPr>
          <a:xfrm>
            <a:off x="310750" y="789625"/>
            <a:ext cx="8571900" cy="3416400"/>
          </a:xfrm>
          <a:prstGeom prst="rect">
            <a:avLst/>
          </a:prstGeom>
        </p:spPr>
        <p:txBody>
          <a:bodyPr anchorCtr="0" anchor="t" bIns="91425" lIns="91425" spcFirstLastPara="1" rIns="91425" wrap="square" tIns="91425">
            <a:noAutofit/>
          </a:bodyPr>
          <a:lstStyle/>
          <a:p>
            <a:pPr indent="0" lvl="0" marL="0" rtl="0" algn="just">
              <a:lnSpc>
                <a:spcPct val="139751"/>
              </a:lnSpc>
              <a:spcBef>
                <a:spcPts val="800"/>
              </a:spcBef>
              <a:spcAft>
                <a:spcPts val="0"/>
              </a:spcAft>
              <a:buNone/>
            </a:pPr>
            <a:r>
              <a:rPr lang="en" sz="1400"/>
              <a:t>Martin JA, Wang Z (2011) Next-generation transcriptome assembly. Nat Rev Genet 12: 671–682</a:t>
            </a:r>
            <a:endParaRPr sz="1400"/>
          </a:p>
          <a:p>
            <a:pPr indent="0" lvl="0" marL="0" rtl="0" algn="just">
              <a:lnSpc>
                <a:spcPct val="139751"/>
              </a:lnSpc>
              <a:spcBef>
                <a:spcPts val="1600"/>
              </a:spcBef>
              <a:spcAft>
                <a:spcPts val="0"/>
              </a:spcAft>
              <a:buNone/>
            </a:pPr>
            <a:r>
              <a:rPr lang="en" sz="1400"/>
              <a:t>Miller JR, Koren S, Sutton G (2010) Assembly algorithms for next-generation sequencing data. Genomics 95: 315–327</a:t>
            </a:r>
            <a:endParaRPr sz="1400"/>
          </a:p>
          <a:p>
            <a:pPr indent="0" lvl="0" marL="0" rtl="0" algn="just">
              <a:lnSpc>
                <a:spcPct val="139751"/>
              </a:lnSpc>
              <a:spcBef>
                <a:spcPts val="1600"/>
              </a:spcBef>
              <a:spcAft>
                <a:spcPts val="0"/>
              </a:spcAft>
              <a:buNone/>
            </a:pPr>
            <a:r>
              <a:rPr lang="en" sz="1400"/>
              <a:t>Pevzner P, Tang H, Waterman M (2001) An Eulerian path approach to DNA fragment assembly. Proceedings of the National Academy of Sciences 98: 9748</a:t>
            </a:r>
            <a:endParaRPr sz="1400"/>
          </a:p>
          <a:p>
            <a:pPr indent="0" lvl="0" marL="0" rtl="0" algn="just">
              <a:lnSpc>
                <a:spcPct val="139751"/>
              </a:lnSpc>
              <a:spcBef>
                <a:spcPts val="1600"/>
              </a:spcBef>
              <a:spcAft>
                <a:spcPts val="0"/>
              </a:spcAft>
              <a:buNone/>
            </a:pPr>
            <a:r>
              <a:rPr lang="en" sz="1400"/>
              <a:t>Salzberg SL, Phillippy AM, Zimin A, Puiu D, Magoc T, Koren S, Treangen TJ, Schatz MC, Delcher AL, Roberts M, et al (2012) GAGE: A critical evaluation of genome assemblies and assembly algorithms. Genome Res 22: 557–567</a:t>
            </a:r>
            <a:endParaRPr sz="1400"/>
          </a:p>
          <a:p>
            <a:pPr indent="0" lvl="0" marL="0" rtl="0" algn="just">
              <a:lnSpc>
                <a:spcPct val="139751"/>
              </a:lnSpc>
              <a:spcBef>
                <a:spcPts val="1600"/>
              </a:spcBef>
              <a:spcAft>
                <a:spcPts val="1600"/>
              </a:spcAft>
              <a:buNone/>
            </a:pPr>
            <a:r>
              <a:rPr lang="en" sz="1400"/>
              <a:t>Simpson JT, Durbin R (2010) Efficient construction of an assembly string graph using the FM-index. Bioinformatics 26: i367–73</a:t>
            </a:r>
            <a:endParaRPr sz="1400"/>
          </a:p>
        </p:txBody>
      </p:sp>
      <p:sp>
        <p:nvSpPr>
          <p:cNvPr id="312" name="Shape 3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3" name="Shape 313"/>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19" name="Shape 319"/>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rtl="0" algn="just">
              <a:lnSpc>
                <a:spcPct val="139751"/>
              </a:lnSpc>
              <a:spcBef>
                <a:spcPts val="800"/>
              </a:spcBef>
              <a:spcAft>
                <a:spcPts val="0"/>
              </a:spcAft>
              <a:buNone/>
            </a:pPr>
            <a:r>
              <a:rPr lang="en" sz="1400"/>
              <a:t>Venter JC, Adams MD, Myers EW, Li PW, Mural RJ, Sutton GG, Smith HO, Yandell M, Evans CA, Holt RA, et al (2001) The sequence of the human genome. Science 291: 1304–1351</a:t>
            </a:r>
            <a:endParaRPr sz="1400"/>
          </a:p>
          <a:p>
            <a:pPr indent="0" lvl="0" marL="0" rtl="0" algn="just">
              <a:lnSpc>
                <a:spcPct val="139751"/>
              </a:lnSpc>
              <a:spcBef>
                <a:spcPts val="1600"/>
              </a:spcBef>
              <a:spcAft>
                <a:spcPts val="1600"/>
              </a:spcAft>
              <a:buNone/>
            </a:pPr>
            <a:r>
              <a:rPr lang="en" sz="1400"/>
              <a:t>Vezzi F, Narzisi G, Mishra B (2012) Reevaluating assembly evaluations with feature response curves: GAGE and assemblathons. PLoS One 7: e52210</a:t>
            </a:r>
            <a:endParaRPr sz="1400"/>
          </a:p>
        </p:txBody>
      </p:sp>
      <p:sp>
        <p:nvSpPr>
          <p:cNvPr id="320" name="Shape 3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1" name="Shape 321"/>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BAC</a:t>
            </a:r>
            <a:r>
              <a:rPr lang="en" sz="2600"/>
              <a:t> Sequencing</a:t>
            </a:r>
            <a:endParaRPr sz="2600"/>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5" name="Shape 85"/>
          <p:cNvSpPr txBox="1"/>
          <p:nvPr/>
        </p:nvSpPr>
        <p:spPr>
          <a:xfrm>
            <a:off x="341875" y="694450"/>
            <a:ext cx="86199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i="1" lang="en" sz="1800">
                <a:solidFill>
                  <a:schemeClr val="dk2"/>
                </a:solidFill>
              </a:rPr>
              <a:t>E.g.</a:t>
            </a:r>
            <a:r>
              <a:rPr lang="en" sz="1800">
                <a:solidFill>
                  <a:schemeClr val="dk2"/>
                </a:solidFill>
              </a:rPr>
              <a:t> sequence and assemble BACs, find overlapping ones via hybridization approach, and then sequence those.</a:t>
            </a:r>
            <a:endParaRPr sz="1800">
              <a:solidFill>
                <a:schemeClr val="dk2"/>
              </a:solidFill>
            </a:endParaRPr>
          </a:p>
          <a:p>
            <a:pPr indent="-342900" lvl="0" marL="457200">
              <a:spcBef>
                <a:spcPts val="0"/>
              </a:spcBef>
              <a:spcAft>
                <a:spcPts val="0"/>
              </a:spcAft>
              <a:buClr>
                <a:schemeClr val="dk2"/>
              </a:buClr>
              <a:buSzPts val="1800"/>
              <a:buChar char="○"/>
            </a:pPr>
            <a:r>
              <a:rPr lang="en" sz="1800">
                <a:solidFill>
                  <a:schemeClr val="dk2"/>
                </a:solidFill>
              </a:rPr>
              <a:t>More reliable than shotgun sequencing, but also much slower.</a:t>
            </a:r>
            <a:endParaRPr sz="1800">
              <a:solidFill>
                <a:schemeClr val="dk2"/>
              </a:solidFill>
            </a:endParaRPr>
          </a:p>
          <a:p>
            <a:pPr indent="0" lvl="0" marL="0">
              <a:spcBef>
                <a:spcPts val="0"/>
              </a:spcBef>
              <a:spcAft>
                <a:spcPts val="0"/>
              </a:spcAft>
              <a:buNone/>
            </a:pPr>
            <a:r>
              <a:t/>
            </a:r>
            <a:endParaRPr sz="1800">
              <a:solidFill>
                <a:schemeClr val="dk2"/>
              </a:solidFill>
            </a:endParaRPr>
          </a:p>
        </p:txBody>
      </p:sp>
      <p:pic>
        <p:nvPicPr>
          <p:cNvPr descr="walking.jpg" id="86" name="Shape 86"/>
          <p:cNvPicPr preferRelativeResize="0"/>
          <p:nvPr/>
        </p:nvPicPr>
        <p:blipFill>
          <a:blip r:embed="rId3">
            <a:alphaModFix/>
          </a:blip>
          <a:stretch>
            <a:fillRect/>
          </a:stretch>
        </p:blipFill>
        <p:spPr>
          <a:xfrm>
            <a:off x="957275" y="1901300"/>
            <a:ext cx="6938699" cy="265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Shotgun Sequencing</a:t>
            </a:r>
            <a:endParaRPr sz="2600"/>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shotgun.jpeg" id="93" name="Shape 93"/>
          <p:cNvPicPr preferRelativeResize="0"/>
          <p:nvPr/>
        </p:nvPicPr>
        <p:blipFill>
          <a:blip r:embed="rId3">
            <a:alphaModFix/>
          </a:blip>
          <a:stretch>
            <a:fillRect/>
          </a:stretch>
        </p:blipFill>
        <p:spPr>
          <a:xfrm>
            <a:off x="1087425" y="1057275"/>
            <a:ext cx="6732599" cy="345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Paired-end Reads Order and Connect Contigs to Scaffolds</a:t>
            </a:r>
            <a:endParaRPr sz="2400"/>
          </a:p>
        </p:txBody>
      </p:sp>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e.jpg" id="100" name="Shape 100"/>
          <p:cNvPicPr preferRelativeResize="0"/>
          <p:nvPr/>
        </p:nvPicPr>
        <p:blipFill>
          <a:blip r:embed="rId3">
            <a:alphaModFix/>
          </a:blip>
          <a:stretch>
            <a:fillRect/>
          </a:stretch>
        </p:blipFill>
        <p:spPr>
          <a:xfrm>
            <a:off x="645427" y="952500"/>
            <a:ext cx="7331774" cy="364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Sequencing Technologies for Assemblies</a:t>
            </a:r>
            <a:endParaRPr sz="2400"/>
          </a:p>
        </p:txBody>
      </p:sp>
      <p:sp>
        <p:nvSpPr>
          <p:cNvPr id="106" name="Shape 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7" name="Shape 107"/>
          <p:cNvSpPr txBox="1"/>
          <p:nvPr/>
        </p:nvSpPr>
        <p:spPr>
          <a:xfrm>
            <a:off x="341875" y="528675"/>
            <a:ext cx="7692000" cy="6228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dk2"/>
              </a:buClr>
              <a:buSzPts val="1800"/>
              <a:buChar char="●"/>
            </a:pPr>
            <a:r>
              <a:rPr lang="en" sz="1800">
                <a:solidFill>
                  <a:schemeClr val="dk2"/>
                </a:solidFill>
              </a:rPr>
              <a:t>Sanger sequencing (not common for assemblies anymore)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Short Read NGS (Next Generation Sequencing)</a:t>
            </a:r>
            <a:endParaRPr sz="18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Illumina HiSeq, MiSeq, other</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Roche/454</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Ion Torrent</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Many other</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Long Read NGS</a:t>
            </a:r>
            <a:endParaRPr sz="18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Single molecule, long read sequencing, </a:t>
            </a:r>
            <a:r>
              <a:rPr i="1" lang="en" sz="1600">
                <a:solidFill>
                  <a:schemeClr val="dk2"/>
                </a:solidFill>
              </a:rPr>
              <a:t>e.g.</a:t>
            </a:r>
            <a:r>
              <a:rPr lang="en" sz="1600">
                <a:solidFill>
                  <a:schemeClr val="dk2"/>
                </a:solidFill>
              </a:rPr>
              <a:t> PacBio</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Illumina reduced complexity sequencing (many local assemblies)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Many other</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Combinatorial approaches</a:t>
            </a:r>
            <a:endParaRPr sz="18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Short read NGS preassembly</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Improvement (hybrid assembly) with error corrected long reads</a:t>
            </a:r>
            <a:endParaRPr sz="1600">
              <a:solidFill>
                <a:schemeClr val="dk2"/>
              </a:solidFill>
            </a:endParaRPr>
          </a:p>
          <a:p>
            <a:pPr indent="-342900" lvl="0" marL="457200" rtl="0">
              <a:spcBef>
                <a:spcPts val="1000"/>
              </a:spcBef>
              <a:spcAft>
                <a:spcPts val="0"/>
              </a:spcAft>
              <a:buClr>
                <a:schemeClr val="dk2"/>
              </a:buClr>
              <a:buSzPts val="1800"/>
              <a:buChar char="●"/>
            </a:pPr>
            <a:r>
              <a:rPr lang="en" sz="1600">
                <a:solidFill>
                  <a:schemeClr val="dk2"/>
                </a:solidFill>
              </a:rPr>
              <a:t>Targeted approaches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10x Genomics Sequencing</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13" name="Shape 113"/>
          <p:cNvSpPr txBox="1"/>
          <p:nvPr>
            <p:ph idx="1" type="body"/>
          </p:nvPr>
        </p:nvSpPr>
        <p:spPr>
          <a:xfrm>
            <a:off x="627650" y="1250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Sequencing Strategies</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Clr>
                <a:schemeClr val="dk1"/>
              </a:buClr>
              <a:buSzPts val="1100"/>
              <a:buFont typeface="Arial"/>
              <a:buNone/>
            </a:pPr>
            <a:r>
              <a:rPr lang="en" sz="1600"/>
              <a:t>Assembly Algorithms</a:t>
            </a:r>
            <a:endParaRPr sz="1600"/>
          </a:p>
          <a:p>
            <a:pPr indent="0" lvl="0" marL="0" rtl="0">
              <a:spcBef>
                <a:spcPts val="1000"/>
              </a:spcBef>
              <a:spcAft>
                <a:spcPts val="0"/>
              </a:spcAft>
              <a:buClr>
                <a:schemeClr val="dk1"/>
              </a:buClr>
              <a:buSzPts val="1100"/>
              <a:buFont typeface="Arial"/>
              <a:buNone/>
            </a:pPr>
            <a:r>
              <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Transcriptome Assembly</a:t>
            </a:r>
            <a:endParaRPr sz="1600">
              <a:solidFill>
                <a:srgbClr val="9E9E9E"/>
              </a:solidFill>
            </a:endParaRPr>
          </a:p>
          <a:p>
            <a:pPr indent="0" lvl="0" marL="0" rtl="0">
              <a:spcBef>
                <a:spcPts val="1000"/>
              </a:spcBef>
              <a:spcAft>
                <a:spcPts val="0"/>
              </a:spcAft>
              <a:buClr>
                <a:schemeClr val="dk1"/>
              </a:buClr>
              <a:buSzPts val="1100"/>
              <a:buFont typeface="Arial"/>
              <a:buNone/>
            </a:pPr>
            <a:r>
              <a:t/>
            </a:r>
            <a:endParaRPr sz="1600"/>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NGS Assemblies: Challenging Application</a:t>
            </a:r>
            <a:endParaRPr sz="2400"/>
          </a:p>
        </p:txBody>
      </p:sp>
      <p:sp>
        <p:nvSpPr>
          <p:cNvPr id="120" name="Shape 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ssembly1.png" id="121" name="Shape 121"/>
          <p:cNvPicPr preferRelativeResize="0"/>
          <p:nvPr/>
        </p:nvPicPr>
        <p:blipFill>
          <a:blip r:embed="rId3">
            <a:alphaModFix/>
          </a:blip>
          <a:stretch>
            <a:fillRect/>
          </a:stretch>
        </p:blipFill>
        <p:spPr>
          <a:xfrm>
            <a:off x="593125" y="1881203"/>
            <a:ext cx="3235925" cy="2450375"/>
          </a:xfrm>
          <a:prstGeom prst="rect">
            <a:avLst/>
          </a:prstGeom>
          <a:noFill/>
          <a:ln>
            <a:noFill/>
          </a:ln>
        </p:spPr>
      </p:pic>
      <p:pic>
        <p:nvPicPr>
          <p:cNvPr descr="assembly2.png" id="122" name="Shape 122"/>
          <p:cNvPicPr preferRelativeResize="0"/>
          <p:nvPr/>
        </p:nvPicPr>
        <p:blipFill>
          <a:blip r:embed="rId4">
            <a:alphaModFix/>
          </a:blip>
          <a:stretch>
            <a:fillRect/>
          </a:stretch>
        </p:blipFill>
        <p:spPr>
          <a:xfrm>
            <a:off x="4729163" y="876300"/>
            <a:ext cx="2733675" cy="400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