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Syncopate"/>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E18E9AE-B062-4FE6-B476-FD7377F3B31F}">
  <a:tblStyle styleId="{AE18E9AE-B062-4FE6-B476-FD7377F3B31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Syncopate-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Syncopate-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Shape 11"/>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Clr>
                <a:srgbClr val="2A528F"/>
              </a:buClr>
              <a:buSzPts val="5200"/>
              <a:buNone/>
              <a:defRPr sz="5200">
                <a:solidFill>
                  <a:srgbClr val="2A528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Shape 1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rgbClr val="2A528F"/>
              </a:buClr>
              <a:buSzPts val="3600"/>
              <a:buNone/>
              <a:defRPr sz="3600">
                <a:solidFill>
                  <a:srgbClr val="2A528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Shape 4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Shape 47"/>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Shape 15"/>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Clr>
                <a:srgbClr val="2A528F"/>
              </a:buClr>
              <a:buSzPts val="3600"/>
              <a:buNone/>
              <a:defRPr sz="3600">
                <a:solidFill>
                  <a:srgbClr val="2A528F"/>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Clr>
                <a:srgbClr val="2A528F"/>
              </a:buClr>
              <a:buSzPts val="2800"/>
              <a:buNone/>
              <a:defRPr>
                <a:solidFill>
                  <a:srgbClr val="2A528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Shape 19"/>
          <p:cNvSpPr txBox="1"/>
          <p:nvPr>
            <p:ph idx="1" type="body"/>
          </p:nvPr>
        </p:nvSpPr>
        <p:spPr>
          <a:xfrm>
            <a:off x="94250" y="1174175"/>
            <a:ext cx="87678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Shape 34"/>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Shape 3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Shape 40"/>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Shape 43"/>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
        <p:nvSpPr>
          <p:cNvPr id="9" name="Shape 9"/>
          <p:cNvSpPr txBox="1"/>
          <p:nvPr/>
        </p:nvSpPr>
        <p:spPr>
          <a:xfrm>
            <a:off x="8065425" y="-82775"/>
            <a:ext cx="1151400" cy="89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2F5B9D"/>
                </a:solidFill>
                <a:latin typeface="Syncopate"/>
                <a:ea typeface="Syncopate"/>
                <a:cs typeface="Syncopate"/>
                <a:sym typeface="Syncopate"/>
              </a:rPr>
              <a:t>GEN</a:t>
            </a:r>
            <a:endParaRPr sz="2400">
              <a:solidFill>
                <a:srgbClr val="2F5B9D"/>
              </a:solidFill>
              <a:latin typeface="Syncopate"/>
              <a:ea typeface="Syncopate"/>
              <a:cs typeface="Syncopate"/>
              <a:sym typeface="Syncopate"/>
            </a:endParaRPr>
          </a:p>
          <a:p>
            <a:pPr indent="0" lvl="0" marL="0" algn="ctr">
              <a:spcBef>
                <a:spcPts val="0"/>
              </a:spcBef>
              <a:spcAft>
                <a:spcPts val="0"/>
              </a:spcAft>
              <a:buNone/>
            </a:pPr>
            <a:r>
              <a:rPr lang="en" sz="2400">
                <a:solidFill>
                  <a:srgbClr val="2F5B9D"/>
                </a:solidFill>
                <a:latin typeface="Syncopate"/>
                <a:ea typeface="Syncopate"/>
                <a:cs typeface="Syncopate"/>
                <a:sym typeface="Syncopate"/>
              </a:rPr>
              <a:t>242</a:t>
            </a:r>
            <a:endParaRPr sz="2400">
              <a:solidFill>
                <a:srgbClr val="2F5B9D"/>
              </a:solidFill>
              <a:latin typeface="Syncopate"/>
              <a:ea typeface="Syncopate"/>
              <a:cs typeface="Syncopate"/>
              <a:sym typeface="Syncopate"/>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factominer.free.f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cran.r-project.org/web/packages/tsne/index.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cran.cnr.berkeley.edu/web/views/Cluster.html" TargetMode="External"/><Relationship Id="rId4" Type="http://schemas.openxmlformats.org/officeDocument/2006/relationships/hyperlink" Target="http://cran.cnr.berkeley.edu/web/views/MachineLearning.html" TargetMode="External"/><Relationship Id="rId5" Type="http://schemas.openxmlformats.org/officeDocument/2006/relationships/hyperlink" Target="http://manuals.bioinformatics.ucr.edu/home/R_BioCondManual#TOC-Clustering-and-Data-Mining-in-R"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girke.bioinformatics.ucr.edu/GEN242/mydoc_Rclustering_1.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Shape 55"/>
          <p:cNvSpPr txBox="1"/>
          <p:nvPr>
            <p:ph type="ctrTitle"/>
          </p:nvPr>
        </p:nvSpPr>
        <p:spPr>
          <a:xfrm>
            <a:off x="311708" y="668375"/>
            <a:ext cx="8520600" cy="2052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3200">
                <a:solidFill>
                  <a:srgbClr val="2F5B9D"/>
                </a:solidFill>
              </a:rPr>
              <a:t>Cluster Analysis</a:t>
            </a:r>
            <a:endParaRPr sz="3200">
              <a:solidFill>
                <a:srgbClr val="2F5B9D"/>
              </a:solidFill>
            </a:endParaRPr>
          </a:p>
          <a:p>
            <a:pPr indent="0" lvl="0" marL="0" rtl="0">
              <a:spcBef>
                <a:spcPts val="0"/>
              </a:spcBef>
              <a:spcAft>
                <a:spcPts val="0"/>
              </a:spcAft>
              <a:buClr>
                <a:schemeClr val="dk1"/>
              </a:buClr>
              <a:buSzPts val="1100"/>
              <a:buFont typeface="Arial"/>
              <a:buNone/>
            </a:pPr>
            <a:r>
              <a:t/>
            </a:r>
            <a:endParaRPr sz="3200"/>
          </a:p>
        </p:txBody>
      </p:sp>
      <p:sp>
        <p:nvSpPr>
          <p:cNvPr id="56" name="Shape 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57" name="Shape 57"/>
          <p:cNvSpPr txBox="1"/>
          <p:nvPr/>
        </p:nvSpPr>
        <p:spPr>
          <a:xfrm>
            <a:off x="276025" y="3315350"/>
            <a:ext cx="8328000" cy="10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2"/>
                </a:solidFill>
              </a:rPr>
              <a:t>Thomas Girke</a:t>
            </a:r>
            <a:endParaRPr sz="1800">
              <a:solidFill>
                <a:schemeClr val="dk2"/>
              </a:solidFill>
            </a:endParaRPr>
          </a:p>
          <a:p>
            <a:pPr indent="0" lvl="0" marL="0" rtl="0" algn="ctr">
              <a:spcBef>
                <a:spcPts val="0"/>
              </a:spcBef>
              <a:spcAft>
                <a:spcPts val="0"/>
              </a:spcAft>
              <a:buClr>
                <a:schemeClr val="dk1"/>
              </a:buClr>
              <a:buSzPts val="1100"/>
              <a:buFont typeface="Arial"/>
              <a:buNone/>
            </a:pPr>
            <a:r>
              <a:t/>
            </a:r>
            <a:endParaRPr sz="1800">
              <a:solidFill>
                <a:schemeClr val="dk2"/>
              </a:solidFill>
            </a:endParaRPr>
          </a:p>
          <a:p>
            <a:pPr indent="0" lvl="0" marL="0" rtl="0" algn="ctr">
              <a:spcBef>
                <a:spcPts val="0"/>
              </a:spcBef>
              <a:spcAft>
                <a:spcPts val="0"/>
              </a:spcAft>
              <a:buClr>
                <a:schemeClr val="dk1"/>
              </a:buClr>
              <a:buSzPts val="1100"/>
              <a:buFont typeface="Arial"/>
              <a:buNone/>
            </a:pPr>
            <a:r>
              <a:rPr lang="en" sz="1800">
                <a:solidFill>
                  <a:schemeClr val="dk2"/>
                </a:solidFill>
              </a:rPr>
              <a:t>May 24, 2018</a:t>
            </a:r>
            <a:endParaRPr sz="1800">
              <a:solidFill>
                <a:schemeClr val="dk2"/>
              </a:solidFill>
            </a:endParaRPr>
          </a:p>
          <a:p>
            <a:pPr indent="0" lvl="0" marL="0" algn="ctr">
              <a:spcBef>
                <a:spcPts val="0"/>
              </a:spcBef>
              <a:spcAft>
                <a:spcPts val="0"/>
              </a:spcAft>
              <a:buNone/>
            </a:pPr>
            <a:r>
              <a:t/>
            </a:r>
            <a:endParaRPr sz="1800"/>
          </a:p>
        </p:txBody>
      </p:sp>
      <p:sp>
        <p:nvSpPr>
          <p:cNvPr id="58" name="Shape 58"/>
          <p:cNvSpPr txBox="1"/>
          <p:nvPr>
            <p:ph idx="1" type="subTitle"/>
          </p:nvPr>
        </p:nvSpPr>
        <p:spPr>
          <a:xfrm>
            <a:off x="311700" y="19197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2400"/>
              <a:t>Data Analysis in Genome Biology</a:t>
            </a:r>
            <a:endParaRPr sz="2400"/>
          </a:p>
          <a:p>
            <a:pPr indent="0" lvl="0" marL="0" rtl="0">
              <a:spcBef>
                <a:spcPts val="0"/>
              </a:spcBef>
              <a:spcAft>
                <a:spcPts val="0"/>
              </a:spcAft>
              <a:buClr>
                <a:schemeClr val="dk1"/>
              </a:buClr>
              <a:buSzPts val="1100"/>
              <a:buFont typeface="Arial"/>
              <a:buNone/>
            </a:pPr>
            <a:r>
              <a:rPr lang="en" sz="2400"/>
              <a:t>GEN242</a:t>
            </a:r>
            <a:endParaRPr sz="2400"/>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Hierarchical </a:t>
            </a:r>
            <a:r>
              <a:rPr lang="en" sz="2600"/>
              <a:t>Clustering Algorithm</a:t>
            </a:r>
            <a:endParaRPr sz="1800">
              <a:solidFill>
                <a:srgbClr val="CC0000"/>
              </a:solidFill>
            </a:endParaRPr>
          </a:p>
        </p:txBody>
      </p:sp>
      <p:sp>
        <p:nvSpPr>
          <p:cNvPr id="123" name="Shape 1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24" name="Shape 124"/>
          <p:cNvSpPr txBox="1"/>
          <p:nvPr/>
        </p:nvSpPr>
        <p:spPr>
          <a:xfrm>
            <a:off x="131175" y="602800"/>
            <a:ext cx="8889900" cy="62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rPr>
              <a:t>Example: Hierarchical Clustering</a:t>
            </a:r>
            <a:r>
              <a:rPr lang="en" sz="1800">
                <a:solidFill>
                  <a:srgbClr val="2F5B9D"/>
                </a:solidFill>
              </a:rPr>
              <a:t>                            </a:t>
            </a:r>
            <a:r>
              <a:rPr lang="en" sz="1800">
                <a:solidFill>
                  <a:srgbClr val="FF0000"/>
                </a:solidFill>
              </a:rPr>
              <a:t>[Similar to UPGMA Tree Building!]</a:t>
            </a:r>
            <a:endParaRPr sz="1800">
              <a:solidFill>
                <a:srgbClr val="FF0000"/>
              </a:solidFill>
            </a:endParaRPr>
          </a:p>
          <a:p>
            <a:pPr indent="0" lvl="0" marL="0" rtl="0">
              <a:spcBef>
                <a:spcPts val="0"/>
              </a:spcBef>
              <a:spcAft>
                <a:spcPts val="0"/>
              </a:spcAft>
              <a:buNone/>
            </a:pPr>
            <a:r>
              <a:t/>
            </a:r>
            <a:endParaRPr sz="1200">
              <a:solidFill>
                <a:srgbClr val="FF0000"/>
              </a:solidFill>
            </a:endParaRPr>
          </a:p>
          <a:p>
            <a:pPr indent="0" lvl="0" marL="457200" rtl="0">
              <a:spcBef>
                <a:spcPts val="0"/>
              </a:spcBef>
              <a:spcAft>
                <a:spcPts val="0"/>
              </a:spcAft>
              <a:buNone/>
            </a:pPr>
            <a:r>
              <a:rPr lang="en" sz="1800">
                <a:solidFill>
                  <a:srgbClr val="2F5B9D"/>
                </a:solidFill>
              </a:rPr>
              <a:t>Initialization</a:t>
            </a:r>
            <a:endParaRPr sz="1800">
              <a:solidFill>
                <a:srgbClr val="2F5B9D"/>
              </a:solidFill>
            </a:endParaRPr>
          </a:p>
          <a:p>
            <a:pPr indent="-342900" lvl="0" marL="914400" rtl="0">
              <a:spcBef>
                <a:spcPts val="0"/>
              </a:spcBef>
              <a:spcAft>
                <a:spcPts val="0"/>
              </a:spcAft>
              <a:buClr>
                <a:srgbClr val="2F5B9D"/>
              </a:buClr>
              <a:buSzPts val="1800"/>
              <a:buChar char="○"/>
            </a:pPr>
            <a:r>
              <a:rPr lang="en" sz="1800">
                <a:solidFill>
                  <a:schemeClr val="dk2"/>
                </a:solidFill>
              </a:rPr>
              <a:t>Assign each item (gene) to its own cluster.</a:t>
            </a:r>
            <a:endParaRPr sz="1800">
              <a:solidFill>
                <a:schemeClr val="dk2"/>
              </a:solidFill>
            </a:endParaRPr>
          </a:p>
          <a:p>
            <a:pPr indent="0" lvl="0" marL="457200" rtl="0">
              <a:spcBef>
                <a:spcPts val="1000"/>
              </a:spcBef>
              <a:spcAft>
                <a:spcPts val="0"/>
              </a:spcAft>
              <a:buClr>
                <a:schemeClr val="dk1"/>
              </a:buClr>
              <a:buSzPts val="1100"/>
              <a:buFont typeface="Arial"/>
              <a:buNone/>
            </a:pPr>
            <a:r>
              <a:rPr lang="en" sz="1800">
                <a:solidFill>
                  <a:srgbClr val="2F5B9D"/>
                </a:solidFill>
              </a:rPr>
              <a:t>Iteration</a:t>
            </a:r>
            <a:endParaRPr sz="1800">
              <a:solidFill>
                <a:srgbClr val="2F5B9D"/>
              </a:solidFill>
            </a:endParaRPr>
          </a:p>
          <a:p>
            <a:pPr indent="-342900" lvl="0" marL="914400" rtl="0">
              <a:spcBef>
                <a:spcPts val="0"/>
              </a:spcBef>
              <a:spcAft>
                <a:spcPts val="0"/>
              </a:spcAft>
              <a:buClr>
                <a:srgbClr val="2F5B9D"/>
              </a:buClr>
              <a:buSzPts val="1800"/>
              <a:buChar char="○"/>
            </a:pPr>
            <a:r>
              <a:rPr lang="en" sz="1800">
                <a:solidFill>
                  <a:schemeClr val="dk2"/>
                </a:solidFill>
              </a:rPr>
              <a:t>Determine the clusters with the smallest distance. If there are several equidistant choices then pick one randomly.</a:t>
            </a:r>
            <a:endParaRPr sz="1800">
              <a:solidFill>
                <a:schemeClr val="dk2"/>
              </a:solidFill>
            </a:endParaRPr>
          </a:p>
          <a:p>
            <a:pPr indent="-342900" lvl="0" marL="914400" rtl="0">
              <a:spcBef>
                <a:spcPts val="0"/>
              </a:spcBef>
              <a:spcAft>
                <a:spcPts val="0"/>
              </a:spcAft>
              <a:buClr>
                <a:srgbClr val="2F5B9D"/>
              </a:buClr>
              <a:buSzPts val="1800"/>
              <a:buChar char="○"/>
            </a:pPr>
            <a:r>
              <a:rPr lang="en" sz="1800">
                <a:solidFill>
                  <a:schemeClr val="dk2"/>
                </a:solidFill>
              </a:rPr>
              <a:t>Join these closest clusters to a new (larger) cluster.</a:t>
            </a:r>
            <a:endParaRPr sz="1800">
              <a:solidFill>
                <a:schemeClr val="dk2"/>
              </a:solidFill>
            </a:endParaRPr>
          </a:p>
          <a:p>
            <a:pPr indent="-342900" lvl="0" marL="914400" rtl="0">
              <a:spcBef>
                <a:spcPts val="0"/>
              </a:spcBef>
              <a:spcAft>
                <a:spcPts val="0"/>
              </a:spcAft>
              <a:buClr>
                <a:srgbClr val="2F5B9D"/>
              </a:buClr>
              <a:buSzPts val="1800"/>
              <a:buChar char="○"/>
            </a:pPr>
            <a:r>
              <a:rPr lang="en" sz="1800">
                <a:solidFill>
                  <a:schemeClr val="dk2"/>
                </a:solidFill>
              </a:rPr>
              <a:t>Place a node for new cluster at the height corresponding to a predefined distance rule between the joined clusters.</a:t>
            </a:r>
            <a:endParaRPr sz="1800">
              <a:solidFill>
                <a:schemeClr val="dk2"/>
              </a:solidFill>
            </a:endParaRPr>
          </a:p>
          <a:p>
            <a:pPr indent="-342900" lvl="0" marL="914400" rtl="0">
              <a:spcBef>
                <a:spcPts val="0"/>
              </a:spcBef>
              <a:spcAft>
                <a:spcPts val="0"/>
              </a:spcAft>
              <a:buClr>
                <a:srgbClr val="2F5B9D"/>
              </a:buClr>
              <a:buSzPts val="1800"/>
              <a:buChar char="○"/>
            </a:pPr>
            <a:r>
              <a:rPr lang="en" sz="1800">
                <a:solidFill>
                  <a:schemeClr val="dk2"/>
                </a:solidFill>
              </a:rPr>
              <a:t>Update distances by computing the distance of the new cluster to all other clusters.</a:t>
            </a:r>
            <a:endParaRPr sz="1800">
              <a:solidFill>
                <a:schemeClr val="dk2"/>
              </a:solidFill>
            </a:endParaRPr>
          </a:p>
          <a:p>
            <a:pPr indent="0" lvl="0" marL="457200" rtl="0">
              <a:spcBef>
                <a:spcPts val="1000"/>
              </a:spcBef>
              <a:spcAft>
                <a:spcPts val="0"/>
              </a:spcAft>
              <a:buClr>
                <a:schemeClr val="dk1"/>
              </a:buClr>
              <a:buSzPts val="1100"/>
              <a:buFont typeface="Arial"/>
              <a:buNone/>
            </a:pPr>
            <a:r>
              <a:rPr lang="en" sz="1800">
                <a:solidFill>
                  <a:srgbClr val="2F5B9D"/>
                </a:solidFill>
              </a:rPr>
              <a:t>Termination</a:t>
            </a:r>
            <a:endParaRPr sz="1800">
              <a:solidFill>
                <a:schemeClr val="dk2"/>
              </a:solidFill>
            </a:endParaRPr>
          </a:p>
          <a:p>
            <a:pPr indent="-342900" lvl="0" marL="914400" rtl="0">
              <a:spcBef>
                <a:spcPts val="0"/>
              </a:spcBef>
              <a:spcAft>
                <a:spcPts val="0"/>
              </a:spcAft>
              <a:buClr>
                <a:srgbClr val="2F5B9D"/>
              </a:buClr>
              <a:buSzPts val="1800"/>
              <a:buChar char="○"/>
            </a:pPr>
            <a:r>
              <a:rPr lang="en" sz="1800">
                <a:solidFill>
                  <a:schemeClr val="dk2"/>
                </a:solidFill>
              </a:rPr>
              <a:t>When only two clusters remain place the root at the height according to the predefined distance rule.</a:t>
            </a:r>
            <a:endParaRPr sz="1800">
              <a:solidFill>
                <a:schemeClr val="dk2"/>
              </a:solidFill>
            </a:endParaRPr>
          </a:p>
          <a:p>
            <a:pPr indent="0" lvl="0" marL="457200" rtl="0">
              <a:spcBef>
                <a:spcPts val="0"/>
              </a:spcBef>
              <a:spcAft>
                <a:spcPts val="1000"/>
              </a:spcAft>
              <a:buNone/>
            </a:pPr>
            <a:r>
              <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Hierarchical Clustering                </a:t>
            </a:r>
            <a:r>
              <a:rPr lang="en" sz="1800">
                <a:solidFill>
                  <a:srgbClr val="CC0000"/>
                </a:solidFill>
              </a:rPr>
              <a:t>Agglomerative Approach</a:t>
            </a:r>
            <a:endParaRPr sz="1800">
              <a:solidFill>
                <a:srgbClr val="CC0000"/>
              </a:solidFill>
            </a:endParaRPr>
          </a:p>
        </p:txBody>
      </p:sp>
      <p:sp>
        <p:nvSpPr>
          <p:cNvPr id="130" name="Shape 1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hierarchical.png" id="131" name="Shape 131"/>
          <p:cNvPicPr preferRelativeResize="0"/>
          <p:nvPr/>
        </p:nvPicPr>
        <p:blipFill>
          <a:blip r:embed="rId3">
            <a:alphaModFix/>
          </a:blip>
          <a:stretch>
            <a:fillRect/>
          </a:stretch>
        </p:blipFill>
        <p:spPr>
          <a:xfrm>
            <a:off x="2028825" y="887125"/>
            <a:ext cx="4295774" cy="3908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Hierarchical Clustering with Heatmap</a:t>
            </a:r>
            <a:endParaRPr sz="1800">
              <a:solidFill>
                <a:srgbClr val="CC0000"/>
              </a:solidFill>
            </a:endParaRPr>
          </a:p>
        </p:txBody>
      </p:sp>
      <p:sp>
        <p:nvSpPr>
          <p:cNvPr id="137" name="Shape 1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heatmap.png" id="138" name="Shape 138"/>
          <p:cNvPicPr preferRelativeResize="0"/>
          <p:nvPr/>
        </p:nvPicPr>
        <p:blipFill>
          <a:blip r:embed="rId3">
            <a:alphaModFix/>
          </a:blip>
          <a:stretch>
            <a:fillRect/>
          </a:stretch>
        </p:blipFill>
        <p:spPr>
          <a:xfrm>
            <a:off x="2619325" y="682275"/>
            <a:ext cx="3537350" cy="3537350"/>
          </a:xfrm>
          <a:prstGeom prst="rect">
            <a:avLst/>
          </a:prstGeom>
          <a:noFill/>
          <a:ln>
            <a:noFill/>
          </a:ln>
        </p:spPr>
      </p:pic>
      <p:sp>
        <p:nvSpPr>
          <p:cNvPr id="139" name="Shape 139"/>
          <p:cNvSpPr txBox="1"/>
          <p:nvPr/>
        </p:nvSpPr>
        <p:spPr>
          <a:xfrm>
            <a:off x="297275" y="4048300"/>
            <a:ext cx="8458800" cy="4404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chemeClr val="dk2"/>
              </a:buClr>
              <a:buSzPts val="1400"/>
              <a:buChar char="○"/>
            </a:pPr>
            <a:r>
              <a:rPr lang="en">
                <a:solidFill>
                  <a:schemeClr val="dk2"/>
                </a:solidFill>
              </a:rPr>
              <a:t>A heatmap is a color coded table. To visually identify patterns, the rows and columns of a heatmap are often sorted by hierarchical clustering trees.</a:t>
            </a:r>
            <a:endParaRPr>
              <a:solidFill>
                <a:schemeClr val="dk2"/>
              </a:solidFill>
            </a:endParaRPr>
          </a:p>
          <a:p>
            <a:pPr indent="-317500" lvl="0" marL="457200" rtl="0">
              <a:spcBef>
                <a:spcPts val="0"/>
              </a:spcBef>
              <a:spcAft>
                <a:spcPts val="0"/>
              </a:spcAft>
              <a:buClr>
                <a:schemeClr val="dk2"/>
              </a:buClr>
              <a:buSzPts val="1400"/>
              <a:buChar char="○"/>
            </a:pPr>
            <a:r>
              <a:rPr lang="en">
                <a:solidFill>
                  <a:schemeClr val="dk2"/>
                </a:solidFill>
              </a:rPr>
              <a:t>In case of gene expression data, the row tree usually represents the genes, the column tree the samples/treatments, while the colors in the heat table represent the gene expression values.</a:t>
            </a:r>
            <a:endParaRPr>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Hierarchical Clustering Approaches</a:t>
            </a:r>
            <a:endParaRPr sz="1800">
              <a:solidFill>
                <a:srgbClr val="CC0000"/>
              </a:solidFill>
            </a:endParaRPr>
          </a:p>
        </p:txBody>
      </p:sp>
      <p:sp>
        <p:nvSpPr>
          <p:cNvPr id="145" name="Shape 1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46" name="Shape 146"/>
          <p:cNvSpPr txBox="1"/>
          <p:nvPr/>
        </p:nvSpPr>
        <p:spPr>
          <a:xfrm>
            <a:off x="588975" y="1300250"/>
            <a:ext cx="8458800" cy="4404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AutoNum type="arabicPeriod"/>
            </a:pPr>
            <a:r>
              <a:rPr lang="en" sz="1800">
                <a:solidFill>
                  <a:schemeClr val="dk2"/>
                </a:solidFill>
              </a:rPr>
              <a:t>Agglomerative approach (bottom-up)</a:t>
            </a:r>
            <a:endParaRPr sz="1800">
              <a:solidFill>
                <a:schemeClr val="dk2"/>
              </a:solidFill>
            </a:endParaRPr>
          </a:p>
          <a:p>
            <a:pPr indent="0" lvl="0" marL="457200" rtl="0">
              <a:spcBef>
                <a:spcPts val="1000"/>
              </a:spcBef>
              <a:spcAft>
                <a:spcPts val="0"/>
              </a:spcAft>
              <a:buNone/>
            </a:pPr>
            <a:r>
              <a:rPr b="1" i="1" lang="en" sz="1800">
                <a:solidFill>
                  <a:schemeClr val="dk2"/>
                </a:solidFill>
                <a:latin typeface="Courier New"/>
                <a:ea typeface="Courier New"/>
                <a:cs typeface="Courier New"/>
                <a:sym typeface="Courier New"/>
              </a:rPr>
              <a:t>hclust()</a:t>
            </a:r>
            <a:r>
              <a:rPr lang="en" sz="1800">
                <a:solidFill>
                  <a:schemeClr val="dk2"/>
                </a:solidFill>
              </a:rPr>
              <a:t> and </a:t>
            </a:r>
            <a:r>
              <a:rPr b="1" i="1" lang="en" sz="1800">
                <a:solidFill>
                  <a:schemeClr val="dk2"/>
                </a:solidFill>
                <a:latin typeface="Courier New"/>
                <a:ea typeface="Courier New"/>
                <a:cs typeface="Courier New"/>
                <a:sym typeface="Courier New"/>
              </a:rPr>
              <a:t>agnes()</a:t>
            </a:r>
            <a:endParaRPr b="1" i="1" sz="1800">
              <a:solidFill>
                <a:schemeClr val="dk2"/>
              </a:solidFill>
              <a:latin typeface="Courier New"/>
              <a:ea typeface="Courier New"/>
              <a:cs typeface="Courier New"/>
              <a:sym typeface="Courier New"/>
            </a:endParaRPr>
          </a:p>
          <a:p>
            <a:pPr indent="0" lvl="0" marL="457200" rtl="0">
              <a:spcBef>
                <a:spcPts val="1000"/>
              </a:spcBef>
              <a:spcAft>
                <a:spcPts val="0"/>
              </a:spcAft>
              <a:buNone/>
            </a:pPr>
            <a:r>
              <a:t/>
            </a:r>
            <a:endParaRPr b="1" i="1" sz="1800">
              <a:solidFill>
                <a:schemeClr val="dk2"/>
              </a:solidFill>
              <a:latin typeface="Courier New"/>
              <a:ea typeface="Courier New"/>
              <a:cs typeface="Courier New"/>
              <a:sym typeface="Courier New"/>
            </a:endParaRPr>
          </a:p>
          <a:p>
            <a:pPr indent="-342900" lvl="0" marL="457200" rtl="0">
              <a:spcBef>
                <a:spcPts val="1000"/>
              </a:spcBef>
              <a:spcAft>
                <a:spcPts val="0"/>
              </a:spcAft>
              <a:buClr>
                <a:schemeClr val="dk2"/>
              </a:buClr>
              <a:buSzPts val="1800"/>
              <a:buAutoNum type="arabicPeriod"/>
            </a:pPr>
            <a:r>
              <a:rPr lang="en" sz="1800">
                <a:solidFill>
                  <a:schemeClr val="dk2"/>
                </a:solidFill>
              </a:rPr>
              <a:t>Divisive approach (top-down)</a:t>
            </a:r>
            <a:endParaRPr sz="1800">
              <a:solidFill>
                <a:schemeClr val="dk2"/>
              </a:solidFill>
            </a:endParaRPr>
          </a:p>
          <a:p>
            <a:pPr indent="0" lvl="0" marL="457200" rtl="0">
              <a:spcBef>
                <a:spcPts val="1000"/>
              </a:spcBef>
              <a:spcAft>
                <a:spcPts val="0"/>
              </a:spcAft>
              <a:buNone/>
            </a:pPr>
            <a:r>
              <a:rPr b="1" i="1" lang="en" sz="1800">
                <a:solidFill>
                  <a:schemeClr val="dk2"/>
                </a:solidFill>
                <a:latin typeface="Courier New"/>
                <a:ea typeface="Courier New"/>
                <a:cs typeface="Courier New"/>
                <a:sym typeface="Courier New"/>
              </a:rPr>
              <a:t>diana()</a:t>
            </a:r>
            <a:endParaRPr b="1" i="1" sz="1800">
              <a:solidFill>
                <a:schemeClr val="dk2"/>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Tree Cutting to Obtain Discrete Clusters</a:t>
            </a:r>
            <a:endParaRPr sz="1800">
              <a:solidFill>
                <a:srgbClr val="CC0000"/>
              </a:solidFill>
            </a:endParaRPr>
          </a:p>
        </p:txBody>
      </p:sp>
      <p:sp>
        <p:nvSpPr>
          <p:cNvPr id="152" name="Shape 1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53" name="Shape 153"/>
          <p:cNvSpPr txBox="1"/>
          <p:nvPr/>
        </p:nvSpPr>
        <p:spPr>
          <a:xfrm>
            <a:off x="665175" y="1528850"/>
            <a:ext cx="8458800" cy="440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2A528F"/>
                </a:solidFill>
              </a:rPr>
              <a:t>Cut tree by:</a:t>
            </a:r>
            <a:endParaRPr sz="1800">
              <a:solidFill>
                <a:srgbClr val="2A528F"/>
              </a:solidFill>
            </a:endParaRPr>
          </a:p>
          <a:p>
            <a:pPr indent="-342900" lvl="0" marL="914400" rtl="0">
              <a:spcBef>
                <a:spcPts val="1000"/>
              </a:spcBef>
              <a:spcAft>
                <a:spcPts val="0"/>
              </a:spcAft>
              <a:buClr>
                <a:schemeClr val="dk2"/>
              </a:buClr>
              <a:buSzPts val="1800"/>
              <a:buAutoNum type="arabicPeriod"/>
            </a:pPr>
            <a:r>
              <a:rPr lang="en" sz="1800">
                <a:solidFill>
                  <a:schemeClr val="dk2"/>
                </a:solidFill>
              </a:rPr>
              <a:t>Node height in tree</a:t>
            </a:r>
            <a:endParaRPr sz="1800">
              <a:solidFill>
                <a:schemeClr val="dk2"/>
              </a:solidFill>
            </a:endParaRPr>
          </a:p>
          <a:p>
            <a:pPr indent="-342900" lvl="0" marL="914400" rtl="0">
              <a:spcBef>
                <a:spcPts val="1000"/>
              </a:spcBef>
              <a:spcAft>
                <a:spcPts val="0"/>
              </a:spcAft>
              <a:buClr>
                <a:schemeClr val="dk2"/>
              </a:buClr>
              <a:buSzPts val="1800"/>
              <a:buAutoNum type="arabicPeriod"/>
            </a:pPr>
            <a:r>
              <a:rPr lang="en" sz="1800">
                <a:solidFill>
                  <a:schemeClr val="dk2"/>
                </a:solidFill>
              </a:rPr>
              <a:t>Number of clusters</a:t>
            </a:r>
            <a:endParaRPr sz="1800">
              <a:solidFill>
                <a:schemeClr val="dk2"/>
              </a:solidFill>
            </a:endParaRPr>
          </a:p>
          <a:p>
            <a:pPr indent="-342900" lvl="0" marL="914400" rtl="0">
              <a:spcBef>
                <a:spcPts val="1000"/>
              </a:spcBef>
              <a:spcAft>
                <a:spcPts val="1000"/>
              </a:spcAft>
              <a:buClr>
                <a:schemeClr val="dk2"/>
              </a:buClr>
              <a:buSzPts val="1800"/>
              <a:buAutoNum type="arabicPeriod"/>
            </a:pPr>
            <a:r>
              <a:rPr lang="en" sz="1800">
                <a:solidFill>
                  <a:schemeClr val="dk2"/>
                </a:solidFill>
              </a:rPr>
              <a:t>Search tree nodes by distance cutoff</a:t>
            </a:r>
            <a:endParaRPr b="1" i="1" sz="1800">
              <a:solidFill>
                <a:schemeClr val="dk2"/>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K-Means Clustering</a:t>
            </a:r>
            <a:endParaRPr sz="1800">
              <a:solidFill>
                <a:srgbClr val="CC0000"/>
              </a:solidFill>
            </a:endParaRPr>
          </a:p>
        </p:txBody>
      </p:sp>
      <p:sp>
        <p:nvSpPr>
          <p:cNvPr id="159" name="Shape 1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60" name="Shape 160"/>
          <p:cNvSpPr txBox="1"/>
          <p:nvPr/>
        </p:nvSpPr>
        <p:spPr>
          <a:xfrm>
            <a:off x="655950" y="1425225"/>
            <a:ext cx="7358100" cy="4404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AutoNum type="arabicParenBoth"/>
            </a:pPr>
            <a:r>
              <a:rPr lang="en" sz="1800">
                <a:solidFill>
                  <a:schemeClr val="dk2"/>
                </a:solidFill>
              </a:rPr>
              <a:t>Choose the number of k clusters</a:t>
            </a:r>
            <a:endParaRPr sz="1800">
              <a:solidFill>
                <a:schemeClr val="dk2"/>
              </a:solidFill>
            </a:endParaRPr>
          </a:p>
          <a:p>
            <a:pPr indent="-342900" lvl="0" marL="457200" rtl="0">
              <a:spcBef>
                <a:spcPts val="1000"/>
              </a:spcBef>
              <a:spcAft>
                <a:spcPts val="0"/>
              </a:spcAft>
              <a:buClr>
                <a:schemeClr val="dk2"/>
              </a:buClr>
              <a:buSzPts val="1800"/>
              <a:buAutoNum type="arabicParenBoth"/>
            </a:pPr>
            <a:r>
              <a:rPr lang="en" sz="1800">
                <a:solidFill>
                  <a:schemeClr val="dk2"/>
                </a:solidFill>
              </a:rPr>
              <a:t>Randomly assign items to the k clusters</a:t>
            </a:r>
            <a:endParaRPr sz="1800">
              <a:solidFill>
                <a:schemeClr val="dk2"/>
              </a:solidFill>
            </a:endParaRPr>
          </a:p>
          <a:p>
            <a:pPr indent="-342900" lvl="0" marL="457200" rtl="0">
              <a:spcBef>
                <a:spcPts val="1000"/>
              </a:spcBef>
              <a:spcAft>
                <a:spcPts val="0"/>
              </a:spcAft>
              <a:buClr>
                <a:schemeClr val="dk2"/>
              </a:buClr>
              <a:buSzPts val="1800"/>
              <a:buAutoNum type="arabicParenBoth"/>
            </a:pPr>
            <a:r>
              <a:rPr lang="en" sz="1800">
                <a:solidFill>
                  <a:schemeClr val="dk2"/>
                </a:solidFill>
              </a:rPr>
              <a:t>Calculate new centroid for each of the k clusters</a:t>
            </a:r>
            <a:endParaRPr sz="1800">
              <a:solidFill>
                <a:schemeClr val="dk2"/>
              </a:solidFill>
            </a:endParaRPr>
          </a:p>
          <a:p>
            <a:pPr indent="-342900" lvl="0" marL="457200" rtl="0">
              <a:spcBef>
                <a:spcPts val="1000"/>
              </a:spcBef>
              <a:spcAft>
                <a:spcPts val="0"/>
              </a:spcAft>
              <a:buClr>
                <a:schemeClr val="dk2"/>
              </a:buClr>
              <a:buSzPts val="1800"/>
              <a:buAutoNum type="arabicParenBoth"/>
            </a:pPr>
            <a:r>
              <a:rPr lang="en" sz="1800">
                <a:solidFill>
                  <a:schemeClr val="dk2"/>
                </a:solidFill>
              </a:rPr>
              <a:t>Calculate the distance of all items to the k centroids</a:t>
            </a:r>
            <a:endParaRPr sz="1800">
              <a:solidFill>
                <a:schemeClr val="dk2"/>
              </a:solidFill>
            </a:endParaRPr>
          </a:p>
          <a:p>
            <a:pPr indent="-342900" lvl="0" marL="457200" rtl="0">
              <a:spcBef>
                <a:spcPts val="1000"/>
              </a:spcBef>
              <a:spcAft>
                <a:spcPts val="0"/>
              </a:spcAft>
              <a:buClr>
                <a:schemeClr val="dk2"/>
              </a:buClr>
              <a:buSzPts val="1800"/>
              <a:buAutoNum type="arabicParenBoth"/>
            </a:pPr>
            <a:r>
              <a:rPr lang="en" sz="1800">
                <a:solidFill>
                  <a:schemeClr val="dk2"/>
                </a:solidFill>
              </a:rPr>
              <a:t>Assign items to closest centroid</a:t>
            </a:r>
            <a:endParaRPr sz="1800">
              <a:solidFill>
                <a:schemeClr val="dk2"/>
              </a:solidFill>
            </a:endParaRPr>
          </a:p>
          <a:p>
            <a:pPr indent="-342900" lvl="0" marL="457200" rtl="0">
              <a:spcBef>
                <a:spcPts val="1000"/>
              </a:spcBef>
              <a:spcAft>
                <a:spcPts val="1000"/>
              </a:spcAft>
              <a:buClr>
                <a:schemeClr val="dk2"/>
              </a:buClr>
              <a:buSzPts val="1800"/>
              <a:buAutoNum type="arabicParenBoth"/>
            </a:pPr>
            <a:r>
              <a:rPr lang="en" sz="1800">
                <a:solidFill>
                  <a:schemeClr val="dk2"/>
                </a:solidFill>
              </a:rPr>
              <a:t>Repeat until clusters assignments are stable</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K-Means Clustering</a:t>
            </a:r>
            <a:endParaRPr sz="1800">
              <a:solidFill>
                <a:srgbClr val="CC0000"/>
              </a:solidFill>
            </a:endParaRPr>
          </a:p>
        </p:txBody>
      </p:sp>
      <p:sp>
        <p:nvSpPr>
          <p:cNvPr id="166" name="Shape 1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kmeans.png" id="167" name="Shape 167"/>
          <p:cNvPicPr preferRelativeResize="0"/>
          <p:nvPr/>
        </p:nvPicPr>
        <p:blipFill rotWithShape="1">
          <a:blip r:embed="rId3">
            <a:alphaModFix/>
          </a:blip>
          <a:srcRect b="7424" l="3006" r="0" t="0"/>
          <a:stretch/>
        </p:blipFill>
        <p:spPr>
          <a:xfrm>
            <a:off x="2686425" y="839975"/>
            <a:ext cx="3282650" cy="40545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Fuzzy C-Means Clustering</a:t>
            </a:r>
            <a:endParaRPr sz="1800">
              <a:solidFill>
                <a:srgbClr val="CC0000"/>
              </a:solidFill>
            </a:endParaRPr>
          </a:p>
        </p:txBody>
      </p:sp>
      <p:sp>
        <p:nvSpPr>
          <p:cNvPr id="173" name="Shape 1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74" name="Shape 174"/>
          <p:cNvSpPr txBox="1"/>
          <p:nvPr/>
        </p:nvSpPr>
        <p:spPr>
          <a:xfrm>
            <a:off x="427350" y="1349025"/>
            <a:ext cx="8110200" cy="4404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AutoNum type="arabicParenBoth"/>
            </a:pPr>
            <a:r>
              <a:rPr lang="en" sz="1800">
                <a:solidFill>
                  <a:schemeClr val="dk2"/>
                </a:solidFill>
              </a:rPr>
              <a:t>In contrast to strict (hard) clustering approaches, fuzzy (soft) clustering methods allow multiple cluster memberships of the clustered items.</a:t>
            </a:r>
            <a:endParaRPr sz="1800">
              <a:solidFill>
                <a:schemeClr val="dk2"/>
              </a:solidFill>
            </a:endParaRPr>
          </a:p>
          <a:p>
            <a:pPr indent="-342900" lvl="0" marL="457200" rtl="0">
              <a:spcBef>
                <a:spcPts val="1000"/>
              </a:spcBef>
              <a:spcAft>
                <a:spcPts val="0"/>
              </a:spcAft>
              <a:buClr>
                <a:schemeClr val="dk2"/>
              </a:buClr>
              <a:buSzPts val="1800"/>
              <a:buAutoNum type="arabicParenBoth"/>
            </a:pPr>
            <a:r>
              <a:rPr lang="en" sz="1800">
                <a:solidFill>
                  <a:schemeClr val="dk2"/>
                </a:solidFill>
              </a:rPr>
              <a:t>This is commonly achieved by assigning to each item a weight of belonging to each cluster. </a:t>
            </a:r>
            <a:endParaRPr sz="1800">
              <a:solidFill>
                <a:schemeClr val="dk2"/>
              </a:solidFill>
            </a:endParaRPr>
          </a:p>
          <a:p>
            <a:pPr indent="-342900" lvl="0" marL="457200" rtl="0">
              <a:spcBef>
                <a:spcPts val="1000"/>
              </a:spcBef>
              <a:spcAft>
                <a:spcPts val="0"/>
              </a:spcAft>
              <a:buClr>
                <a:schemeClr val="dk2"/>
              </a:buClr>
              <a:buSzPts val="1800"/>
              <a:buAutoNum type="arabicParenBoth"/>
            </a:pPr>
            <a:r>
              <a:rPr lang="en" sz="1800">
                <a:solidFill>
                  <a:schemeClr val="dk2"/>
                </a:solidFill>
              </a:rPr>
              <a:t>Thus, items at the edge of a cluster, may be in a cluster to a lesser degree than items at the center of a cluster.</a:t>
            </a:r>
            <a:endParaRPr sz="1800">
              <a:solidFill>
                <a:schemeClr val="dk2"/>
              </a:solidFill>
            </a:endParaRPr>
          </a:p>
          <a:p>
            <a:pPr indent="-342900" lvl="0" marL="457200" rtl="0">
              <a:spcBef>
                <a:spcPts val="1000"/>
              </a:spcBef>
              <a:spcAft>
                <a:spcPts val="1000"/>
              </a:spcAft>
              <a:buClr>
                <a:schemeClr val="dk2"/>
              </a:buClr>
              <a:buSzPts val="1800"/>
              <a:buAutoNum type="arabicParenBoth"/>
            </a:pPr>
            <a:r>
              <a:rPr lang="en" sz="1800">
                <a:solidFill>
                  <a:schemeClr val="dk2"/>
                </a:solidFill>
              </a:rPr>
              <a:t>Typically, each item has as many coefficients (weights) as there are clusters that sum up for each item to one.</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Principal Component Analysis (PCA)</a:t>
            </a:r>
            <a:endParaRPr sz="1800">
              <a:solidFill>
                <a:srgbClr val="CC0000"/>
              </a:solidFill>
            </a:endParaRPr>
          </a:p>
        </p:txBody>
      </p:sp>
      <p:sp>
        <p:nvSpPr>
          <p:cNvPr id="180" name="Shape 18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81" name="Shape 181"/>
          <p:cNvSpPr txBox="1"/>
          <p:nvPr/>
        </p:nvSpPr>
        <p:spPr>
          <a:xfrm>
            <a:off x="427350" y="1501425"/>
            <a:ext cx="8110200" cy="440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000"/>
              </a:spcAft>
              <a:buNone/>
            </a:pPr>
            <a:r>
              <a:rPr lang="en" sz="1800">
                <a:solidFill>
                  <a:schemeClr val="dk2"/>
                </a:solidFill>
              </a:rPr>
              <a:t>Principal components analysis (PCA) is a data reduction technique that allows to reduce multidimensional data sets to 2 or 3 dimensions for plotting purposes and visual variance analysis.</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Basic PCA Steps</a:t>
            </a:r>
            <a:endParaRPr sz="1800">
              <a:solidFill>
                <a:srgbClr val="CC0000"/>
              </a:solidFill>
            </a:endParaRPr>
          </a:p>
        </p:txBody>
      </p:sp>
      <p:sp>
        <p:nvSpPr>
          <p:cNvPr id="187" name="Shape 1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88" name="Shape 188"/>
          <p:cNvSpPr txBox="1"/>
          <p:nvPr/>
        </p:nvSpPr>
        <p:spPr>
          <a:xfrm>
            <a:off x="351150" y="891825"/>
            <a:ext cx="8110200" cy="4404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2"/>
              </a:buClr>
              <a:buSzPts val="1800"/>
              <a:buChar char="○"/>
            </a:pPr>
            <a:r>
              <a:rPr lang="en" sz="1800">
                <a:solidFill>
                  <a:schemeClr val="dk2"/>
                </a:solidFill>
              </a:rPr>
              <a:t>Center (and standardize) data</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First principal component axis</a:t>
            </a:r>
            <a:endParaRPr sz="1800">
              <a:solidFill>
                <a:schemeClr val="dk2"/>
              </a:solidFill>
            </a:endParaRPr>
          </a:p>
          <a:p>
            <a:pPr indent="-330200" lvl="1" marL="914400" rtl="0" algn="just">
              <a:spcBef>
                <a:spcPts val="1000"/>
              </a:spcBef>
              <a:spcAft>
                <a:spcPts val="0"/>
              </a:spcAft>
              <a:buClr>
                <a:schemeClr val="dk2"/>
              </a:buClr>
              <a:buSzPts val="1600"/>
              <a:buChar char="○"/>
            </a:pPr>
            <a:r>
              <a:rPr lang="en" sz="1600">
                <a:solidFill>
                  <a:schemeClr val="dk2"/>
                </a:solidFill>
              </a:rPr>
              <a:t>Across centroid of data cloud</a:t>
            </a:r>
            <a:endParaRPr sz="1600">
              <a:solidFill>
                <a:schemeClr val="dk2"/>
              </a:solidFill>
            </a:endParaRPr>
          </a:p>
          <a:p>
            <a:pPr indent="-330200" lvl="1" marL="914400" rtl="0" algn="just">
              <a:spcBef>
                <a:spcPts val="0"/>
              </a:spcBef>
              <a:spcAft>
                <a:spcPts val="0"/>
              </a:spcAft>
              <a:buClr>
                <a:schemeClr val="dk2"/>
              </a:buClr>
              <a:buSzPts val="1600"/>
              <a:buChar char="○"/>
            </a:pPr>
            <a:r>
              <a:rPr lang="en" sz="1600">
                <a:solidFill>
                  <a:schemeClr val="dk2"/>
                </a:solidFill>
              </a:rPr>
              <a:t>Distance of each point to that line is minimized, so that it crosses the maximum variation of the data cloud</a:t>
            </a:r>
            <a:endParaRPr sz="16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Second principal component axis</a:t>
            </a:r>
            <a:endParaRPr sz="1800">
              <a:solidFill>
                <a:schemeClr val="dk2"/>
              </a:solidFill>
            </a:endParaRPr>
          </a:p>
          <a:p>
            <a:pPr indent="-330200" lvl="1" marL="914400" rtl="0" algn="just">
              <a:spcBef>
                <a:spcPts val="1000"/>
              </a:spcBef>
              <a:spcAft>
                <a:spcPts val="0"/>
              </a:spcAft>
              <a:buClr>
                <a:schemeClr val="dk2"/>
              </a:buClr>
              <a:buSzPts val="1600"/>
              <a:buChar char="○"/>
            </a:pPr>
            <a:r>
              <a:rPr lang="en" sz="1600">
                <a:solidFill>
                  <a:schemeClr val="dk2"/>
                </a:solidFill>
              </a:rPr>
              <a:t>Orthogonal to first principal component</a:t>
            </a:r>
            <a:endParaRPr sz="1600">
              <a:solidFill>
                <a:schemeClr val="dk2"/>
              </a:solidFill>
            </a:endParaRPr>
          </a:p>
          <a:p>
            <a:pPr indent="-330200" lvl="1" marL="914400" rtl="0" algn="just">
              <a:spcBef>
                <a:spcPts val="0"/>
              </a:spcBef>
              <a:spcAft>
                <a:spcPts val="0"/>
              </a:spcAft>
              <a:buClr>
                <a:schemeClr val="dk2"/>
              </a:buClr>
              <a:buSzPts val="1600"/>
              <a:buChar char="○"/>
            </a:pPr>
            <a:r>
              <a:rPr lang="en" sz="1600">
                <a:solidFill>
                  <a:schemeClr val="dk2"/>
                </a:solidFill>
              </a:rPr>
              <a:t>Along maximum variation in the data</a:t>
            </a:r>
            <a:endParaRPr sz="16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1</a:t>
            </a:r>
            <a:r>
              <a:rPr baseline="30000" lang="en" sz="1800">
                <a:solidFill>
                  <a:schemeClr val="dk2"/>
                </a:solidFill>
              </a:rPr>
              <a:t>st</a:t>
            </a:r>
            <a:r>
              <a:rPr lang="en" sz="1800">
                <a:solidFill>
                  <a:schemeClr val="dk2"/>
                </a:solidFill>
              </a:rPr>
              <a:t> PCA axis becomes x-axis and 2</a:t>
            </a:r>
            <a:r>
              <a:rPr baseline="30000" lang="en" sz="1800">
                <a:solidFill>
                  <a:schemeClr val="dk2"/>
                </a:solidFill>
              </a:rPr>
              <a:t>nd</a:t>
            </a:r>
            <a:r>
              <a:rPr lang="en" sz="1800">
                <a:solidFill>
                  <a:schemeClr val="dk2"/>
                </a:solidFill>
              </a:rPr>
              <a:t> PCA axis y-axis </a:t>
            </a:r>
            <a:endParaRPr sz="1800">
              <a:solidFill>
                <a:schemeClr val="dk2"/>
              </a:solidFill>
            </a:endParaRPr>
          </a:p>
          <a:p>
            <a:pPr indent="-342900" lvl="0" marL="457200" rtl="0" algn="just">
              <a:spcBef>
                <a:spcPts val="1000"/>
              </a:spcBef>
              <a:spcAft>
                <a:spcPts val="1000"/>
              </a:spcAft>
              <a:buClr>
                <a:schemeClr val="dk2"/>
              </a:buClr>
              <a:buSzPts val="1800"/>
              <a:buChar char="○"/>
            </a:pPr>
            <a:r>
              <a:rPr lang="en" sz="1800">
                <a:solidFill>
                  <a:schemeClr val="dk2"/>
                </a:solidFill>
              </a:rPr>
              <a:t>Continue process until the necessary number of principal components is obtained</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64" name="Shape 64"/>
          <p:cNvSpPr txBox="1"/>
          <p:nvPr>
            <p:ph idx="1" type="body"/>
          </p:nvPr>
        </p:nvSpPr>
        <p:spPr>
          <a:xfrm>
            <a:off x="627650" y="9455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600"/>
              <a:t>Introduction</a:t>
            </a:r>
            <a:endParaRPr sz="1600"/>
          </a:p>
          <a:p>
            <a:pPr indent="0" lvl="0" marL="0" rtl="0">
              <a:spcBef>
                <a:spcPts val="1000"/>
              </a:spcBef>
              <a:spcAft>
                <a:spcPts val="0"/>
              </a:spcAft>
              <a:buClr>
                <a:schemeClr val="dk1"/>
              </a:buClr>
              <a:buSzPts val="1100"/>
              <a:buFont typeface="Arial"/>
              <a:buNone/>
            </a:pPr>
            <a:r>
              <a:rPr lang="en" sz="1600">
                <a:solidFill>
                  <a:srgbClr val="9E9E9E"/>
                </a:solidFill>
              </a:rPr>
              <a:t>Data Preprocessing</a:t>
            </a:r>
            <a:endParaRPr sz="1600">
              <a:solidFill>
                <a:srgbClr val="9E9E9E"/>
              </a:solidFill>
            </a:endParaRPr>
          </a:p>
          <a:p>
            <a:pPr indent="0" lvl="0" marL="0" rtl="0">
              <a:spcBef>
                <a:spcPts val="1000"/>
              </a:spcBef>
              <a:spcAft>
                <a:spcPts val="0"/>
              </a:spcAft>
              <a:buClr>
                <a:schemeClr val="dk1"/>
              </a:buClr>
              <a:buSzPts val="1100"/>
              <a:buFont typeface="Arial"/>
              <a:buNone/>
            </a:pPr>
            <a:r>
              <a:rPr lang="en" sz="1600">
                <a:solidFill>
                  <a:srgbClr val="9E9E9E"/>
                </a:solidFill>
              </a:rPr>
              <a:t>Widely Used Clustering Methods</a:t>
            </a:r>
            <a:endParaRPr sz="1600">
              <a:solidFill>
                <a:srgbClr val="9E9E9E"/>
              </a:solidFill>
            </a:endParaRPr>
          </a:p>
          <a:p>
            <a:pPr indent="457200" lvl="0" marL="0" rtl="0">
              <a:spcBef>
                <a:spcPts val="0"/>
              </a:spcBef>
              <a:spcAft>
                <a:spcPts val="0"/>
              </a:spcAft>
              <a:buClr>
                <a:schemeClr val="dk1"/>
              </a:buClr>
              <a:buSzPts val="1100"/>
              <a:buFont typeface="Arial"/>
              <a:buNone/>
            </a:pPr>
            <a:r>
              <a:rPr lang="en" sz="1600">
                <a:solidFill>
                  <a:srgbClr val="9E9E9E"/>
                </a:solidFill>
              </a:rPr>
              <a:t>Hierarchical Clustering</a:t>
            </a:r>
            <a:endParaRPr sz="1600">
              <a:solidFill>
                <a:srgbClr val="9E9E9E"/>
              </a:solidFill>
            </a:endParaRPr>
          </a:p>
          <a:p>
            <a:pPr indent="457200" lvl="0" marL="0" rtl="0">
              <a:spcBef>
                <a:spcPts val="0"/>
              </a:spcBef>
              <a:spcAft>
                <a:spcPts val="0"/>
              </a:spcAft>
              <a:buClr>
                <a:schemeClr val="dk1"/>
              </a:buClr>
              <a:buSzPts val="1100"/>
              <a:buFont typeface="Arial"/>
              <a:buNone/>
            </a:pPr>
            <a:r>
              <a:rPr lang="en" sz="1600">
                <a:solidFill>
                  <a:srgbClr val="9E9E9E"/>
                </a:solidFill>
              </a:rPr>
              <a:t>K-Means</a:t>
            </a:r>
            <a:endParaRPr sz="1600">
              <a:solidFill>
                <a:srgbClr val="9E9E9E"/>
              </a:solidFill>
            </a:endParaRPr>
          </a:p>
          <a:p>
            <a:pPr indent="457200" lvl="0" marL="0" rtl="0">
              <a:spcBef>
                <a:spcPts val="0"/>
              </a:spcBef>
              <a:spcAft>
                <a:spcPts val="0"/>
              </a:spcAft>
              <a:buClr>
                <a:schemeClr val="dk1"/>
              </a:buClr>
              <a:buSzPts val="1100"/>
              <a:buFont typeface="Arial"/>
              <a:buNone/>
            </a:pPr>
            <a:r>
              <a:rPr lang="en" sz="1600">
                <a:solidFill>
                  <a:srgbClr val="9E9E9E"/>
                </a:solidFill>
              </a:rPr>
              <a:t>Principal Component Analysis</a:t>
            </a:r>
            <a:endParaRPr sz="1600">
              <a:solidFill>
                <a:srgbClr val="9E9E9E"/>
              </a:solidFill>
            </a:endParaRPr>
          </a:p>
          <a:p>
            <a:pPr indent="457200" lvl="0" marL="0" rtl="0">
              <a:spcBef>
                <a:spcPts val="0"/>
              </a:spcBef>
              <a:spcAft>
                <a:spcPts val="0"/>
              </a:spcAft>
              <a:buClr>
                <a:schemeClr val="dk1"/>
              </a:buClr>
              <a:buSzPts val="1100"/>
              <a:buFont typeface="Arial"/>
              <a:buNone/>
            </a:pPr>
            <a:r>
              <a:rPr lang="en" sz="1600">
                <a:solidFill>
                  <a:srgbClr val="9E9E9E"/>
                </a:solidFill>
              </a:rPr>
              <a:t>Multidimensional Scaling</a:t>
            </a:r>
            <a:endParaRPr sz="1600">
              <a:solidFill>
                <a:srgbClr val="9E9E9E"/>
              </a:solidFill>
            </a:endParaRPr>
          </a:p>
          <a:p>
            <a:pPr indent="457200" lvl="0" marL="0" rtl="0">
              <a:spcBef>
                <a:spcPts val="0"/>
              </a:spcBef>
              <a:spcAft>
                <a:spcPts val="0"/>
              </a:spcAft>
              <a:buClr>
                <a:schemeClr val="dk1"/>
              </a:buClr>
              <a:buSzPts val="1100"/>
              <a:buFont typeface="Arial"/>
              <a:buNone/>
            </a:pPr>
            <a:r>
              <a:rPr lang="en" sz="1600">
                <a:solidFill>
                  <a:srgbClr val="9E9E9E"/>
                </a:solidFill>
              </a:rPr>
              <a:t>Biclustering</a:t>
            </a:r>
            <a:endParaRPr sz="1600">
              <a:solidFill>
                <a:srgbClr val="9E9E9E"/>
              </a:solidFill>
            </a:endParaRPr>
          </a:p>
          <a:p>
            <a:pPr indent="457200" lvl="0" marL="0" rtl="0">
              <a:spcBef>
                <a:spcPts val="0"/>
              </a:spcBef>
              <a:spcAft>
                <a:spcPts val="0"/>
              </a:spcAft>
              <a:buClr>
                <a:schemeClr val="dk1"/>
              </a:buClr>
              <a:buSzPts val="1100"/>
              <a:buFont typeface="Arial"/>
              <a:buNone/>
            </a:pPr>
            <a:r>
              <a:rPr lang="en" sz="1600">
                <a:solidFill>
                  <a:srgbClr val="9E9E9E"/>
                </a:solidFill>
              </a:rPr>
              <a:t>Similarity Measures for Clustering Results</a:t>
            </a:r>
            <a:endParaRPr sz="1600">
              <a:solidFill>
                <a:srgbClr val="9E9E9E"/>
              </a:solidFill>
            </a:endParaRPr>
          </a:p>
          <a:p>
            <a:pPr indent="0" lvl="0" marL="0" rtl="0">
              <a:spcBef>
                <a:spcPts val="1000"/>
              </a:spcBef>
              <a:spcAft>
                <a:spcPts val="0"/>
              </a:spcAft>
              <a:buClr>
                <a:schemeClr val="dk1"/>
              </a:buClr>
              <a:buSzPts val="1100"/>
              <a:buFont typeface="Arial"/>
              <a:buNone/>
            </a:pPr>
            <a:r>
              <a:rPr lang="en" sz="1600">
                <a:solidFill>
                  <a:srgbClr val="9E9E9E"/>
                </a:solidFill>
              </a:rPr>
              <a:t>Clustering Exercises</a:t>
            </a:r>
            <a:endParaRPr sz="1600">
              <a:solidFill>
                <a:srgbClr val="9E9E9E"/>
              </a:solidFill>
            </a:endParaRPr>
          </a:p>
          <a:p>
            <a:pPr indent="0" lvl="0" marL="0" rtl="0">
              <a:spcBef>
                <a:spcPts val="1000"/>
              </a:spcBef>
              <a:spcAft>
                <a:spcPts val="0"/>
              </a:spcAft>
              <a:buNone/>
            </a:pPr>
            <a:r>
              <a:rPr lang="en" sz="1600">
                <a:solidFill>
                  <a:srgbClr val="9E9E9E"/>
                </a:solidFill>
              </a:rPr>
              <a:t>References</a:t>
            </a:r>
            <a:endParaRPr sz="1600">
              <a:solidFill>
                <a:srgbClr val="9E9E9E"/>
              </a:solidFill>
            </a:endParaRPr>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65" name="Shape 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PCA: Two-Dimensional Representation</a:t>
            </a:r>
            <a:endParaRPr sz="1800">
              <a:solidFill>
                <a:srgbClr val="CC0000"/>
              </a:solidFill>
            </a:endParaRPr>
          </a:p>
        </p:txBody>
      </p:sp>
      <p:sp>
        <p:nvSpPr>
          <p:cNvPr id="194" name="Shape 1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pca.png" id="195" name="Shape 195"/>
          <p:cNvPicPr preferRelativeResize="0"/>
          <p:nvPr/>
        </p:nvPicPr>
        <p:blipFill>
          <a:blip r:embed="rId3">
            <a:alphaModFix/>
          </a:blip>
          <a:stretch>
            <a:fillRect/>
          </a:stretch>
        </p:blipFill>
        <p:spPr>
          <a:xfrm>
            <a:off x="1519450" y="1386613"/>
            <a:ext cx="5162550" cy="2524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Identifies the Amount of Variance of Components</a:t>
            </a:r>
            <a:endParaRPr sz="2400">
              <a:solidFill>
                <a:srgbClr val="CC0000"/>
              </a:solidFill>
            </a:endParaRPr>
          </a:p>
        </p:txBody>
      </p:sp>
      <p:sp>
        <p:nvSpPr>
          <p:cNvPr id="201" name="Shape 2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aphicFrame>
        <p:nvGraphicFramePr>
          <p:cNvPr id="202" name="Shape 202"/>
          <p:cNvGraphicFramePr/>
          <p:nvPr/>
        </p:nvGraphicFramePr>
        <p:xfrm>
          <a:off x="1104900" y="1962150"/>
          <a:ext cx="3000000" cy="3000000"/>
        </p:xfrm>
        <a:graphic>
          <a:graphicData uri="http://schemas.openxmlformats.org/drawingml/2006/table">
            <a:tbl>
              <a:tblPr>
                <a:noFill/>
                <a:tableStyleId>{AE18E9AE-B062-4FE6-B476-FD7377F3B31F}</a:tableStyleId>
              </a:tblPr>
              <a:tblGrid>
                <a:gridCol w="2299575"/>
                <a:gridCol w="864650"/>
                <a:gridCol w="1028475"/>
                <a:gridCol w="930175"/>
                <a:gridCol w="1166025"/>
              </a:tblGrid>
              <a:tr h="381000">
                <a:tc>
                  <a:txBody>
                    <a:bodyPr>
                      <a:noAutofit/>
                    </a:bodyPr>
                    <a:lstStyle/>
                    <a:p>
                      <a:pPr indent="0" lvl="0" marL="0">
                        <a:spcBef>
                          <a:spcPts val="0"/>
                        </a:spcBef>
                        <a:spcAft>
                          <a:spcPts val="0"/>
                        </a:spcAft>
                        <a:buNone/>
                      </a:pPr>
                      <a:r>
                        <a:rPr lang="en">
                          <a:solidFill>
                            <a:schemeClr val="dk2"/>
                          </a:solidFill>
                        </a:rPr>
                        <a:t>Principal Component</a:t>
                      </a:r>
                      <a:endParaRPr>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noAutofit/>
                    </a:bodyPr>
                    <a:lstStyle/>
                    <a:p>
                      <a:pPr indent="0" lvl="0" marL="0" algn="ctr">
                        <a:spcBef>
                          <a:spcPts val="0"/>
                        </a:spcBef>
                        <a:spcAft>
                          <a:spcPts val="0"/>
                        </a:spcAft>
                        <a:buNone/>
                      </a:pPr>
                      <a:r>
                        <a:rPr lang="en">
                          <a:solidFill>
                            <a:schemeClr val="dk2"/>
                          </a:solidFill>
                        </a:rPr>
                        <a:t>1</a:t>
                      </a:r>
                      <a:r>
                        <a:rPr baseline="30000" lang="en">
                          <a:solidFill>
                            <a:schemeClr val="dk2"/>
                          </a:solidFill>
                        </a:rPr>
                        <a:t>st</a:t>
                      </a:r>
                      <a:endParaRPr baseline="30000">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noAutofit/>
                    </a:bodyPr>
                    <a:lstStyle/>
                    <a:p>
                      <a:pPr indent="0" lvl="0" marL="0" algn="ctr">
                        <a:spcBef>
                          <a:spcPts val="0"/>
                        </a:spcBef>
                        <a:spcAft>
                          <a:spcPts val="0"/>
                        </a:spcAft>
                        <a:buNone/>
                      </a:pPr>
                      <a:r>
                        <a:rPr lang="en">
                          <a:solidFill>
                            <a:schemeClr val="dk2"/>
                          </a:solidFill>
                        </a:rPr>
                        <a:t>2</a:t>
                      </a:r>
                      <a:r>
                        <a:rPr baseline="30000" lang="en">
                          <a:solidFill>
                            <a:schemeClr val="dk2"/>
                          </a:solidFill>
                        </a:rPr>
                        <a:t>nd</a:t>
                      </a:r>
                      <a:endParaRPr baseline="30000">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noAutofit/>
                    </a:bodyPr>
                    <a:lstStyle/>
                    <a:p>
                      <a:pPr indent="0" lvl="0" marL="0" algn="ctr">
                        <a:spcBef>
                          <a:spcPts val="0"/>
                        </a:spcBef>
                        <a:spcAft>
                          <a:spcPts val="0"/>
                        </a:spcAft>
                        <a:buNone/>
                      </a:pPr>
                      <a:r>
                        <a:rPr lang="en">
                          <a:solidFill>
                            <a:schemeClr val="dk2"/>
                          </a:solidFill>
                        </a:rPr>
                        <a:t>3</a:t>
                      </a:r>
                      <a:r>
                        <a:rPr baseline="30000" lang="en">
                          <a:solidFill>
                            <a:schemeClr val="dk2"/>
                          </a:solidFill>
                        </a:rPr>
                        <a:t>rd</a:t>
                      </a:r>
                      <a:endParaRPr baseline="30000">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noAutofit/>
                    </a:bodyPr>
                    <a:lstStyle/>
                    <a:p>
                      <a:pPr indent="0" lvl="0" marL="0" algn="ctr">
                        <a:spcBef>
                          <a:spcPts val="0"/>
                        </a:spcBef>
                        <a:spcAft>
                          <a:spcPts val="0"/>
                        </a:spcAft>
                        <a:buNone/>
                      </a:pPr>
                      <a:r>
                        <a:rPr lang="en">
                          <a:solidFill>
                            <a:schemeClr val="dk2"/>
                          </a:solidFill>
                        </a:rPr>
                        <a:t>Other</a:t>
                      </a:r>
                      <a:endParaRPr>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r>
              <a:tr h="381000">
                <a:tc>
                  <a:txBody>
                    <a:bodyPr>
                      <a:noAutofit/>
                    </a:bodyPr>
                    <a:lstStyle/>
                    <a:p>
                      <a:pPr indent="0" lvl="0" marL="0">
                        <a:spcBef>
                          <a:spcPts val="0"/>
                        </a:spcBef>
                        <a:spcAft>
                          <a:spcPts val="0"/>
                        </a:spcAft>
                        <a:buNone/>
                      </a:pPr>
                      <a:r>
                        <a:rPr lang="en">
                          <a:solidFill>
                            <a:schemeClr val="dk2"/>
                          </a:solidFill>
                        </a:rPr>
                        <a:t>Proportion of Variance</a:t>
                      </a:r>
                      <a:endParaRPr>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noAutofit/>
                    </a:bodyPr>
                    <a:lstStyle/>
                    <a:p>
                      <a:pPr indent="0" lvl="0" marL="0" algn="ctr">
                        <a:spcBef>
                          <a:spcPts val="0"/>
                        </a:spcBef>
                        <a:spcAft>
                          <a:spcPts val="0"/>
                        </a:spcAft>
                        <a:buNone/>
                      </a:pPr>
                      <a:r>
                        <a:rPr lang="en">
                          <a:solidFill>
                            <a:schemeClr val="dk2"/>
                          </a:solidFill>
                        </a:rPr>
                        <a:t>62%</a:t>
                      </a:r>
                      <a:endParaRPr>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noAutofit/>
                    </a:bodyPr>
                    <a:lstStyle/>
                    <a:p>
                      <a:pPr indent="0" lvl="0" marL="0" algn="ctr">
                        <a:spcBef>
                          <a:spcPts val="0"/>
                        </a:spcBef>
                        <a:spcAft>
                          <a:spcPts val="0"/>
                        </a:spcAft>
                        <a:buNone/>
                      </a:pPr>
                      <a:r>
                        <a:rPr lang="en">
                          <a:solidFill>
                            <a:schemeClr val="dk2"/>
                          </a:solidFill>
                        </a:rPr>
                        <a:t>34%</a:t>
                      </a:r>
                      <a:endParaRPr>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noAutofit/>
                    </a:bodyPr>
                    <a:lstStyle/>
                    <a:p>
                      <a:pPr indent="0" lvl="0" marL="0" algn="ctr">
                        <a:spcBef>
                          <a:spcPts val="0"/>
                        </a:spcBef>
                        <a:spcAft>
                          <a:spcPts val="0"/>
                        </a:spcAft>
                        <a:buNone/>
                      </a:pPr>
                      <a:r>
                        <a:rPr lang="en">
                          <a:solidFill>
                            <a:schemeClr val="dk2"/>
                          </a:solidFill>
                        </a:rPr>
                        <a:t>3%</a:t>
                      </a:r>
                      <a:endParaRPr>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noAutofit/>
                    </a:bodyPr>
                    <a:lstStyle/>
                    <a:p>
                      <a:pPr indent="0" lvl="0" marL="0" algn="ctr">
                        <a:spcBef>
                          <a:spcPts val="0"/>
                        </a:spcBef>
                        <a:spcAft>
                          <a:spcPts val="0"/>
                        </a:spcAft>
                        <a:buNone/>
                      </a:pPr>
                      <a:r>
                        <a:rPr lang="en">
                          <a:solidFill>
                            <a:schemeClr val="dk2"/>
                          </a:solidFill>
                        </a:rPr>
                        <a:t>rest</a:t>
                      </a:r>
                      <a:endParaRPr>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r>
            </a:tbl>
          </a:graphicData>
        </a:graphic>
      </p:graphicFrame>
      <p:sp>
        <p:nvSpPr>
          <p:cNvPr id="203" name="Shape 203"/>
          <p:cNvSpPr txBox="1"/>
          <p:nvPr/>
        </p:nvSpPr>
        <p:spPr>
          <a:xfrm>
            <a:off x="537275" y="1429125"/>
            <a:ext cx="7224000" cy="440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2"/>
                </a:solidFill>
              </a:rPr>
              <a:t>Example</a:t>
            </a:r>
            <a:endParaRPr>
              <a:solidFill>
                <a:schemeClr val="dk2"/>
              </a:solidFill>
            </a:endParaRPr>
          </a:p>
          <a:p>
            <a:pPr indent="0" lvl="0" marL="0">
              <a:spcBef>
                <a:spcPts val="0"/>
              </a:spcBef>
              <a:spcAft>
                <a:spcPts val="0"/>
              </a:spcAft>
              <a:buNone/>
            </a:pPr>
            <a:r>
              <a:t/>
            </a:r>
            <a:endParaRPr>
              <a:solidFill>
                <a:schemeClr val="dk2"/>
              </a:solidFill>
            </a:endParaRPr>
          </a:p>
          <a:p>
            <a:pPr indent="0" lvl="0" marL="0">
              <a:spcBef>
                <a:spcPts val="0"/>
              </a:spcBef>
              <a:spcAft>
                <a:spcPts val="0"/>
              </a:spcAft>
              <a:buNone/>
            </a:pPr>
            <a:r>
              <a:t/>
            </a:r>
            <a:endParaRPr>
              <a:solidFill>
                <a:schemeClr val="dk2"/>
              </a:solidFill>
            </a:endParaRPr>
          </a:p>
          <a:p>
            <a:pPr indent="0" lvl="0" marL="0">
              <a:spcBef>
                <a:spcPts val="0"/>
              </a:spcBef>
              <a:spcAft>
                <a:spcPts val="0"/>
              </a:spcAft>
              <a:buNone/>
            </a:pPr>
            <a:r>
              <a:t/>
            </a:r>
            <a:endParaRPr>
              <a:solidFill>
                <a:schemeClr val="dk2"/>
              </a:solidFill>
            </a:endParaRPr>
          </a:p>
          <a:p>
            <a:pPr indent="0" lvl="0" marL="0">
              <a:spcBef>
                <a:spcPts val="0"/>
              </a:spcBef>
              <a:spcAft>
                <a:spcPts val="0"/>
              </a:spcAft>
              <a:buNone/>
            </a:pPr>
            <a:r>
              <a:t/>
            </a:r>
            <a:endParaRPr>
              <a:solidFill>
                <a:schemeClr val="dk2"/>
              </a:solidFill>
            </a:endParaRPr>
          </a:p>
          <a:p>
            <a:pPr indent="0" lvl="0" marL="0">
              <a:spcBef>
                <a:spcPts val="0"/>
              </a:spcBef>
              <a:spcAft>
                <a:spcPts val="0"/>
              </a:spcAft>
              <a:buNone/>
            </a:pPr>
            <a:r>
              <a:t/>
            </a:r>
            <a:endParaRPr>
              <a:solidFill>
                <a:schemeClr val="dk2"/>
              </a:solidFill>
            </a:endParaRPr>
          </a:p>
          <a:p>
            <a:pPr indent="0" lvl="0" marL="0">
              <a:spcBef>
                <a:spcPts val="0"/>
              </a:spcBef>
              <a:spcAft>
                <a:spcPts val="0"/>
              </a:spcAft>
              <a:buNone/>
            </a:pPr>
            <a:r>
              <a:t/>
            </a:r>
            <a:endParaRPr>
              <a:solidFill>
                <a:schemeClr val="dk2"/>
              </a:solidFill>
            </a:endParaRPr>
          </a:p>
          <a:p>
            <a:pPr indent="0" lvl="0" marL="0">
              <a:spcBef>
                <a:spcPts val="0"/>
              </a:spcBef>
              <a:spcAft>
                <a:spcPts val="0"/>
              </a:spcAft>
              <a:buNone/>
            </a:pPr>
            <a:r>
              <a:t/>
            </a:r>
            <a:endParaRPr>
              <a:solidFill>
                <a:schemeClr val="dk2"/>
              </a:solidFill>
            </a:endParaRPr>
          </a:p>
          <a:p>
            <a:pPr indent="0" lvl="0" marL="0">
              <a:spcBef>
                <a:spcPts val="0"/>
              </a:spcBef>
              <a:spcAft>
                <a:spcPts val="0"/>
              </a:spcAft>
              <a:buNone/>
            </a:pPr>
            <a:r>
              <a:t/>
            </a:r>
            <a:endParaRPr>
              <a:solidFill>
                <a:schemeClr val="dk2"/>
              </a:solidFill>
            </a:endParaRPr>
          </a:p>
          <a:p>
            <a:pPr indent="0" lvl="0" marL="0">
              <a:spcBef>
                <a:spcPts val="0"/>
              </a:spcBef>
              <a:spcAft>
                <a:spcPts val="0"/>
              </a:spcAft>
              <a:buNone/>
            </a:pPr>
            <a:r>
              <a:t/>
            </a:r>
            <a:endParaRPr>
              <a:solidFill>
                <a:schemeClr val="dk2"/>
              </a:solidFill>
            </a:endParaRPr>
          </a:p>
          <a:p>
            <a:pPr indent="0" lvl="0" marL="0">
              <a:spcBef>
                <a:spcPts val="0"/>
              </a:spcBef>
              <a:spcAft>
                <a:spcPts val="0"/>
              </a:spcAft>
              <a:buNone/>
            </a:pPr>
            <a:r>
              <a:t/>
            </a:r>
            <a:endParaRPr>
              <a:solidFill>
                <a:schemeClr val="dk2"/>
              </a:solidFill>
            </a:endParaRPr>
          </a:p>
          <a:p>
            <a:pPr indent="0" lvl="0" marL="0">
              <a:spcBef>
                <a:spcPts val="0"/>
              </a:spcBef>
              <a:spcAft>
                <a:spcPts val="0"/>
              </a:spcAft>
              <a:buNone/>
            </a:pPr>
            <a:r>
              <a:t/>
            </a:r>
            <a:endParaRPr>
              <a:solidFill>
                <a:schemeClr val="dk2"/>
              </a:solidFill>
            </a:endParaRPr>
          </a:p>
          <a:p>
            <a:pPr indent="0" lvl="0" marL="0">
              <a:spcBef>
                <a:spcPts val="0"/>
              </a:spcBef>
              <a:spcAft>
                <a:spcPts val="0"/>
              </a:spcAft>
              <a:buNone/>
            </a:pPr>
            <a:r>
              <a:rPr lang="en">
                <a:solidFill>
                  <a:schemeClr val="dk2"/>
                </a:solidFill>
              </a:rPr>
              <a:t>Also see </a:t>
            </a:r>
            <a:r>
              <a:rPr lang="en" u="sng">
                <a:solidFill>
                  <a:schemeClr val="hlink"/>
                </a:solidFill>
                <a:hlinkClick r:id="rId3"/>
              </a:rPr>
              <a:t>FactorMineR</a:t>
            </a:r>
            <a:r>
              <a:rPr lang="en">
                <a:solidFill>
                  <a:schemeClr val="dk2"/>
                </a:solidFill>
              </a:rPr>
              <a:t> package that implements many methods related to PCA </a:t>
            </a:r>
            <a:endParaRPr>
              <a:solidFill>
                <a:schemeClr val="dk2"/>
              </a:solidFill>
            </a:endParaRPr>
          </a:p>
        </p:txBody>
      </p:sp>
      <p:sp>
        <p:nvSpPr>
          <p:cNvPr id="204" name="Shape 204"/>
          <p:cNvSpPr txBox="1"/>
          <p:nvPr/>
        </p:nvSpPr>
        <p:spPr>
          <a:xfrm>
            <a:off x="1756475" y="3257925"/>
            <a:ext cx="6858600" cy="440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2"/>
                </a:solidFill>
              </a:rPr>
              <a:t>1</a:t>
            </a:r>
            <a:r>
              <a:rPr baseline="30000" lang="en">
                <a:solidFill>
                  <a:schemeClr val="dk2"/>
                </a:solidFill>
              </a:rPr>
              <a:t>st</a:t>
            </a:r>
            <a:r>
              <a:rPr lang="en">
                <a:solidFill>
                  <a:schemeClr val="dk2"/>
                </a:solidFill>
              </a:rPr>
              <a:t> and 2</a:t>
            </a:r>
            <a:r>
              <a:rPr baseline="30000" lang="en">
                <a:solidFill>
                  <a:schemeClr val="dk2"/>
                </a:solidFill>
              </a:rPr>
              <a:t>nd</a:t>
            </a:r>
            <a:r>
              <a:rPr lang="en">
                <a:solidFill>
                  <a:schemeClr val="dk2"/>
                </a:solidFill>
              </a:rPr>
              <a:t> principal components explain 96% of variance.</a:t>
            </a:r>
            <a:endParaRPr>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Multidimensional Scaling (MDS)</a:t>
            </a:r>
            <a:endParaRPr sz="1800">
              <a:solidFill>
                <a:srgbClr val="CC0000"/>
              </a:solidFill>
            </a:endParaRPr>
          </a:p>
        </p:txBody>
      </p:sp>
      <p:sp>
        <p:nvSpPr>
          <p:cNvPr id="210" name="Shape 2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11" name="Shape 211"/>
          <p:cNvSpPr txBox="1"/>
          <p:nvPr/>
        </p:nvSpPr>
        <p:spPr>
          <a:xfrm>
            <a:off x="198750" y="739425"/>
            <a:ext cx="8110200" cy="4404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2"/>
              </a:buClr>
              <a:buSzPts val="1800"/>
              <a:buChar char="○"/>
            </a:pPr>
            <a:r>
              <a:rPr lang="en" sz="1800">
                <a:solidFill>
                  <a:schemeClr val="dk2"/>
                </a:solidFill>
              </a:rPr>
              <a:t>Alternative dimensionality reduction approach</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Represents distances in 2D or 3D space</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Starts from distance matrix (PCA uses data points)</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Example: </a:t>
            </a:r>
            <a:r>
              <a:rPr b="1" i="1" lang="en" sz="1800">
                <a:solidFill>
                  <a:schemeClr val="dk2"/>
                </a:solidFill>
                <a:latin typeface="Courier New"/>
                <a:ea typeface="Courier New"/>
                <a:cs typeface="Courier New"/>
                <a:sym typeface="Courier New"/>
              </a:rPr>
              <a:t>cmdscale()</a:t>
            </a:r>
            <a:endParaRPr b="1" i="1" sz="1800">
              <a:solidFill>
                <a:schemeClr val="dk2"/>
              </a:solidFill>
              <a:latin typeface="Courier New"/>
              <a:ea typeface="Courier New"/>
              <a:cs typeface="Courier New"/>
              <a:sym typeface="Courier New"/>
            </a:endParaRPr>
          </a:p>
          <a:p>
            <a:pPr indent="0" lvl="0" marL="0" rtl="0" algn="just">
              <a:spcBef>
                <a:spcPts val="1000"/>
              </a:spcBef>
              <a:spcAft>
                <a:spcPts val="1000"/>
              </a:spcAft>
              <a:buNone/>
            </a:pPr>
            <a:r>
              <a:t/>
            </a:r>
            <a:endParaRPr sz="1800">
              <a:solidFill>
                <a:schemeClr val="dk2"/>
              </a:solidFill>
            </a:endParaRPr>
          </a:p>
        </p:txBody>
      </p:sp>
      <p:pic>
        <p:nvPicPr>
          <p:cNvPr descr="mds_example-1.png" id="212" name="Shape 212"/>
          <p:cNvPicPr preferRelativeResize="0"/>
          <p:nvPr/>
        </p:nvPicPr>
        <p:blipFill rotWithShape="1">
          <a:blip r:embed="rId3">
            <a:alphaModFix/>
          </a:blip>
          <a:srcRect b="9749" l="0" r="0" t="13421"/>
          <a:stretch/>
        </p:blipFill>
        <p:spPr>
          <a:xfrm>
            <a:off x="3505200" y="2053525"/>
            <a:ext cx="5396850" cy="2961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tSNE: t-Distributed Stochastic Neighbor Embedding</a:t>
            </a:r>
            <a:endParaRPr sz="1800">
              <a:solidFill>
                <a:srgbClr val="CC0000"/>
              </a:solidFill>
            </a:endParaRPr>
          </a:p>
        </p:txBody>
      </p:sp>
      <p:sp>
        <p:nvSpPr>
          <p:cNvPr id="218" name="Shape 2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19" name="Shape 219"/>
          <p:cNvSpPr txBox="1"/>
          <p:nvPr/>
        </p:nvSpPr>
        <p:spPr>
          <a:xfrm>
            <a:off x="198750" y="891825"/>
            <a:ext cx="8110200" cy="4404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2"/>
              </a:buClr>
              <a:buSzPts val="1800"/>
              <a:buChar char="○"/>
            </a:pPr>
            <a:r>
              <a:rPr lang="en" sz="1800">
                <a:solidFill>
                  <a:schemeClr val="dk2"/>
                </a:solidFill>
              </a:rPr>
              <a:t>Alternative dimensionality reduction approach to PCA and MDS</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tSNE is a non-linear dimensionality reduction algorithm used for exploring high-dimensional data. It maps multi-dimensional data to two or more dimensions suitable for human observation. </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tSNE</a:t>
            </a:r>
            <a:r>
              <a:rPr lang="en" sz="1800">
                <a:solidFill>
                  <a:schemeClr val="dk2"/>
                </a:solidFill>
              </a:rPr>
              <a:t> often achieves better resolution than PCA</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See </a:t>
            </a:r>
            <a:r>
              <a:rPr lang="en" sz="1800" u="sng">
                <a:solidFill>
                  <a:schemeClr val="hlink"/>
                </a:solidFill>
                <a:hlinkClick r:id="rId3"/>
              </a:rPr>
              <a:t>tsne</a:t>
            </a:r>
            <a:r>
              <a:rPr lang="en" sz="1800">
                <a:solidFill>
                  <a:schemeClr val="dk2"/>
                </a:solidFill>
              </a:rPr>
              <a:t> package on CRAN</a:t>
            </a:r>
            <a:endParaRPr b="1" i="1" sz="1800">
              <a:solidFill>
                <a:schemeClr val="dk2"/>
              </a:solidFill>
              <a:latin typeface="Courier New"/>
              <a:ea typeface="Courier New"/>
              <a:cs typeface="Courier New"/>
              <a:sym typeface="Courier New"/>
            </a:endParaRPr>
          </a:p>
          <a:p>
            <a:pPr indent="0" lvl="0" marL="0" rtl="0" algn="just">
              <a:spcBef>
                <a:spcPts val="1000"/>
              </a:spcBef>
              <a:spcAft>
                <a:spcPts val="1000"/>
              </a:spcAft>
              <a:buNone/>
            </a:pPr>
            <a:r>
              <a:t/>
            </a:r>
            <a:endParaRPr sz="18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Biclustering</a:t>
            </a:r>
            <a:endParaRPr sz="1800">
              <a:solidFill>
                <a:srgbClr val="CC0000"/>
              </a:solidFill>
            </a:endParaRPr>
          </a:p>
        </p:txBody>
      </p:sp>
      <p:sp>
        <p:nvSpPr>
          <p:cNvPr id="225" name="Shape 2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26" name="Shape 226"/>
          <p:cNvSpPr txBox="1"/>
          <p:nvPr/>
        </p:nvSpPr>
        <p:spPr>
          <a:xfrm>
            <a:off x="503550" y="891825"/>
            <a:ext cx="8110200" cy="440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000"/>
              </a:spcAft>
              <a:buNone/>
            </a:pPr>
            <a:r>
              <a:rPr lang="en" sz="1800">
                <a:solidFill>
                  <a:schemeClr val="dk2"/>
                </a:solidFill>
              </a:rPr>
              <a:t>Finds in matrix subgroups of rows and columns which are as similar as possible to each other and as different as possible to the remaining data points.</a:t>
            </a:r>
            <a:endParaRPr sz="1800">
              <a:solidFill>
                <a:schemeClr val="dk2"/>
              </a:solidFill>
            </a:endParaRPr>
          </a:p>
        </p:txBody>
      </p:sp>
      <p:pic>
        <p:nvPicPr>
          <p:cNvPr descr="biclust.png" id="227" name="Shape 227"/>
          <p:cNvPicPr preferRelativeResize="0"/>
          <p:nvPr/>
        </p:nvPicPr>
        <p:blipFill>
          <a:blip r:embed="rId3">
            <a:alphaModFix/>
          </a:blip>
          <a:stretch>
            <a:fillRect/>
          </a:stretch>
        </p:blipFill>
        <p:spPr>
          <a:xfrm>
            <a:off x="1776423" y="1892123"/>
            <a:ext cx="5096863" cy="2513200"/>
          </a:xfrm>
          <a:prstGeom prst="rect">
            <a:avLst/>
          </a:prstGeom>
          <a:noFill/>
          <a:ln>
            <a:noFill/>
          </a:ln>
        </p:spPr>
      </p:pic>
      <p:sp>
        <p:nvSpPr>
          <p:cNvPr id="228" name="Shape 228"/>
          <p:cNvSpPr txBox="1"/>
          <p:nvPr/>
        </p:nvSpPr>
        <p:spPr>
          <a:xfrm>
            <a:off x="2179950" y="4397025"/>
            <a:ext cx="8110200" cy="440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000"/>
              </a:spcAft>
              <a:buNone/>
            </a:pPr>
            <a:r>
              <a:rPr lang="en" sz="1800">
                <a:solidFill>
                  <a:schemeClr val="dk2"/>
                </a:solidFill>
              </a:rPr>
              <a:t>Unclustered                            Clustered </a:t>
            </a:r>
            <a:endParaRPr sz="1800">
              <a:solidFill>
                <a:schemeClr val="dk2"/>
              </a:solidFill>
            </a:endParaRPr>
          </a:p>
        </p:txBody>
      </p:sp>
      <p:sp>
        <p:nvSpPr>
          <p:cNvPr id="229" name="Shape 229"/>
          <p:cNvSpPr/>
          <p:nvPr/>
        </p:nvSpPr>
        <p:spPr>
          <a:xfrm>
            <a:off x="4017725" y="4497250"/>
            <a:ext cx="609300" cy="203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Similarity Measures Among Clustering Results</a:t>
            </a:r>
            <a:endParaRPr sz="1800">
              <a:solidFill>
                <a:srgbClr val="CC0000"/>
              </a:solidFill>
            </a:endParaRPr>
          </a:p>
        </p:txBody>
      </p:sp>
      <p:sp>
        <p:nvSpPr>
          <p:cNvPr id="235" name="Shape 2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36" name="Shape 236"/>
          <p:cNvSpPr txBox="1"/>
          <p:nvPr/>
        </p:nvSpPr>
        <p:spPr>
          <a:xfrm>
            <a:off x="274950" y="663225"/>
            <a:ext cx="8110200" cy="440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2A528F"/>
                </a:solidFill>
              </a:rPr>
              <a:t>Example:  Jaccard Index</a:t>
            </a:r>
            <a:endParaRPr sz="1800">
              <a:solidFill>
                <a:srgbClr val="2A528F"/>
              </a:solidFill>
            </a:endParaRPr>
          </a:p>
          <a:p>
            <a:pPr indent="-330200" lvl="0" marL="457200" rtl="0" algn="just">
              <a:spcBef>
                <a:spcPts val="1000"/>
              </a:spcBef>
              <a:spcAft>
                <a:spcPts val="0"/>
              </a:spcAft>
              <a:buClr>
                <a:schemeClr val="dk2"/>
              </a:buClr>
              <a:buSzPts val="1600"/>
              <a:buChar char="○"/>
            </a:pPr>
            <a:r>
              <a:rPr lang="en" sz="1600">
                <a:solidFill>
                  <a:schemeClr val="dk2"/>
                </a:solidFill>
              </a:rPr>
              <a:t>Compare the numbers of identical and unique item pairs appearing in cluster sets </a:t>
            </a:r>
            <a:endParaRPr sz="1600">
              <a:solidFill>
                <a:schemeClr val="dk2"/>
              </a:solidFill>
            </a:endParaRPr>
          </a:p>
          <a:p>
            <a:pPr indent="-330200" lvl="0" marL="457200" rtl="0" algn="just">
              <a:spcBef>
                <a:spcPts val="1000"/>
              </a:spcBef>
              <a:spcAft>
                <a:spcPts val="0"/>
              </a:spcAft>
              <a:buClr>
                <a:schemeClr val="dk2"/>
              </a:buClr>
              <a:buSzPts val="1600"/>
              <a:buChar char="○"/>
            </a:pPr>
            <a:r>
              <a:rPr lang="en" sz="1600">
                <a:solidFill>
                  <a:schemeClr val="dk2"/>
                </a:solidFill>
              </a:rPr>
              <a:t>Achieved by counting the number of item pairs found in both clustering sets </a:t>
            </a:r>
            <a:r>
              <a:rPr i="1" lang="en" sz="1600">
                <a:solidFill>
                  <a:schemeClr val="dk2"/>
                </a:solidFill>
              </a:rPr>
              <a:t>(a)</a:t>
            </a:r>
            <a:r>
              <a:rPr lang="en" sz="1600">
                <a:solidFill>
                  <a:schemeClr val="dk2"/>
                </a:solidFill>
              </a:rPr>
              <a:t> as well as the pairs appearing only in the first </a:t>
            </a:r>
            <a:r>
              <a:rPr i="1" lang="en" sz="1600">
                <a:solidFill>
                  <a:schemeClr val="dk2"/>
                </a:solidFill>
              </a:rPr>
              <a:t>(b)</a:t>
            </a:r>
            <a:r>
              <a:rPr lang="en" sz="1600">
                <a:solidFill>
                  <a:schemeClr val="dk2"/>
                </a:solidFill>
              </a:rPr>
              <a:t> or the second </a:t>
            </a:r>
            <a:r>
              <a:rPr i="1" lang="en" sz="1600">
                <a:solidFill>
                  <a:schemeClr val="dk2"/>
                </a:solidFill>
              </a:rPr>
              <a:t>(c)</a:t>
            </a:r>
            <a:r>
              <a:rPr lang="en" sz="1600">
                <a:solidFill>
                  <a:schemeClr val="dk2"/>
                </a:solidFill>
              </a:rPr>
              <a:t> set.</a:t>
            </a:r>
            <a:endParaRPr sz="1600">
              <a:solidFill>
                <a:schemeClr val="dk2"/>
              </a:solidFill>
            </a:endParaRPr>
          </a:p>
          <a:p>
            <a:pPr indent="-330200" lvl="0" marL="457200" rtl="0" algn="just">
              <a:spcBef>
                <a:spcPts val="1000"/>
              </a:spcBef>
              <a:spcAft>
                <a:spcPts val="0"/>
              </a:spcAft>
              <a:buClr>
                <a:schemeClr val="dk2"/>
              </a:buClr>
              <a:buSzPts val="1600"/>
              <a:buChar char="○"/>
            </a:pPr>
            <a:r>
              <a:rPr lang="en" sz="1600">
                <a:solidFill>
                  <a:schemeClr val="dk2"/>
                </a:solidFill>
              </a:rPr>
              <a:t>With this a similarity coefficient, such as the Jaccard index, can be computed. The latter is defined as the size of the intersect divided by the size of the union of two sample sets: </a:t>
            </a:r>
            <a:r>
              <a:rPr i="1" lang="en" sz="1600">
                <a:solidFill>
                  <a:schemeClr val="dk2"/>
                </a:solidFill>
              </a:rPr>
              <a:t>a/(a+b+c)</a:t>
            </a:r>
            <a:r>
              <a:rPr lang="en" sz="1600">
                <a:solidFill>
                  <a:schemeClr val="dk2"/>
                </a:solidFill>
              </a:rPr>
              <a:t>.</a:t>
            </a:r>
            <a:endParaRPr sz="1600">
              <a:solidFill>
                <a:schemeClr val="dk2"/>
              </a:solidFill>
            </a:endParaRPr>
          </a:p>
          <a:p>
            <a:pPr indent="-330200" lvl="0" marL="457200" rtl="0" algn="just">
              <a:spcBef>
                <a:spcPts val="1000"/>
              </a:spcBef>
              <a:spcAft>
                <a:spcPts val="0"/>
              </a:spcAft>
              <a:buClr>
                <a:schemeClr val="dk2"/>
              </a:buClr>
              <a:buSzPts val="1600"/>
              <a:buChar char="○"/>
            </a:pPr>
            <a:r>
              <a:rPr lang="en" sz="1600">
                <a:solidFill>
                  <a:schemeClr val="dk2"/>
                </a:solidFill>
              </a:rPr>
              <a:t>In case of partitioning results, the Jaccard Index measures how frequently pairs of items are joined together in two clustering data sets and how often pairs are observed only in one set.</a:t>
            </a:r>
            <a:endParaRPr sz="1600">
              <a:solidFill>
                <a:schemeClr val="dk2"/>
              </a:solidFill>
            </a:endParaRPr>
          </a:p>
          <a:p>
            <a:pPr indent="-330200" lvl="0" marL="457200" rtl="0" algn="just">
              <a:spcBef>
                <a:spcPts val="1000"/>
              </a:spcBef>
              <a:spcAft>
                <a:spcPts val="0"/>
              </a:spcAft>
              <a:buClr>
                <a:schemeClr val="dk2"/>
              </a:buClr>
              <a:buSzPts val="1600"/>
              <a:buChar char="○"/>
            </a:pPr>
            <a:r>
              <a:rPr lang="en" sz="1600">
                <a:solidFill>
                  <a:schemeClr val="dk2"/>
                </a:solidFill>
              </a:rPr>
              <a:t>Related coefficients are the Rand Index and the Adjusted Rand Index. These indices also consider the number of pairs </a:t>
            </a:r>
            <a:r>
              <a:rPr i="1" lang="en" sz="1600">
                <a:solidFill>
                  <a:schemeClr val="dk2"/>
                </a:solidFill>
              </a:rPr>
              <a:t>(d)</a:t>
            </a:r>
            <a:r>
              <a:rPr lang="en" sz="1600">
                <a:solidFill>
                  <a:schemeClr val="dk2"/>
                </a:solidFill>
              </a:rPr>
              <a:t> that are not joined together in any of the clusters in both sets.</a:t>
            </a:r>
            <a:endParaRPr sz="1600">
              <a:solidFill>
                <a:schemeClr val="dk2"/>
              </a:solidFill>
            </a:endParaRPr>
          </a:p>
          <a:p>
            <a:pPr indent="0" lvl="0" marL="0" rtl="0" algn="just">
              <a:spcBef>
                <a:spcPts val="1000"/>
              </a:spcBef>
              <a:spcAft>
                <a:spcPts val="1000"/>
              </a:spcAft>
              <a:buNone/>
            </a:pPr>
            <a:r>
              <a:t/>
            </a:r>
            <a:endParaRPr sz="18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242" name="Shape 242"/>
          <p:cNvSpPr txBox="1"/>
          <p:nvPr>
            <p:ph idx="1" type="body"/>
          </p:nvPr>
        </p:nvSpPr>
        <p:spPr>
          <a:xfrm>
            <a:off x="627650" y="9455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600">
                <a:solidFill>
                  <a:srgbClr val="9E9E9E"/>
                </a:solidFill>
              </a:rPr>
              <a:t>Introduction</a:t>
            </a:r>
            <a:endParaRPr sz="1600">
              <a:solidFill>
                <a:srgbClr val="9E9E9E"/>
              </a:solidFill>
            </a:endParaRPr>
          </a:p>
          <a:p>
            <a:pPr indent="0" lvl="0" marL="0" rtl="0">
              <a:spcBef>
                <a:spcPts val="1000"/>
              </a:spcBef>
              <a:spcAft>
                <a:spcPts val="0"/>
              </a:spcAft>
              <a:buClr>
                <a:schemeClr val="dk1"/>
              </a:buClr>
              <a:buSzPts val="1100"/>
              <a:buFont typeface="Arial"/>
              <a:buNone/>
            </a:pPr>
            <a:r>
              <a:rPr lang="en" sz="1600">
                <a:solidFill>
                  <a:srgbClr val="9E9E9E"/>
                </a:solidFill>
              </a:rPr>
              <a:t>Data Preprocessing</a:t>
            </a:r>
            <a:endParaRPr sz="1600">
              <a:solidFill>
                <a:srgbClr val="9E9E9E"/>
              </a:solidFill>
            </a:endParaRPr>
          </a:p>
          <a:p>
            <a:pPr indent="0" lvl="0" marL="0" rtl="0">
              <a:spcBef>
                <a:spcPts val="1000"/>
              </a:spcBef>
              <a:spcAft>
                <a:spcPts val="0"/>
              </a:spcAft>
              <a:buClr>
                <a:schemeClr val="dk1"/>
              </a:buClr>
              <a:buSzPts val="1100"/>
              <a:buFont typeface="Arial"/>
              <a:buNone/>
            </a:pPr>
            <a:r>
              <a:rPr lang="en" sz="1600">
                <a:solidFill>
                  <a:srgbClr val="9E9E9E"/>
                </a:solidFill>
              </a:rPr>
              <a:t>Widely Used Clustering Methods</a:t>
            </a:r>
            <a:endParaRPr sz="1600">
              <a:solidFill>
                <a:srgbClr val="9E9E9E"/>
              </a:solidFill>
            </a:endParaRPr>
          </a:p>
          <a:p>
            <a:pPr indent="457200" lvl="0" marL="0" rtl="0">
              <a:spcBef>
                <a:spcPts val="0"/>
              </a:spcBef>
              <a:spcAft>
                <a:spcPts val="0"/>
              </a:spcAft>
              <a:buClr>
                <a:schemeClr val="dk1"/>
              </a:buClr>
              <a:buSzPts val="1100"/>
              <a:buFont typeface="Arial"/>
              <a:buNone/>
            </a:pPr>
            <a:r>
              <a:rPr lang="en" sz="1600">
                <a:solidFill>
                  <a:srgbClr val="9E9E9E"/>
                </a:solidFill>
              </a:rPr>
              <a:t>Hierarchical Clustering</a:t>
            </a:r>
            <a:endParaRPr sz="1600">
              <a:solidFill>
                <a:srgbClr val="9E9E9E"/>
              </a:solidFill>
            </a:endParaRPr>
          </a:p>
          <a:p>
            <a:pPr indent="457200" lvl="0" marL="0" rtl="0">
              <a:spcBef>
                <a:spcPts val="0"/>
              </a:spcBef>
              <a:spcAft>
                <a:spcPts val="0"/>
              </a:spcAft>
              <a:buClr>
                <a:schemeClr val="dk1"/>
              </a:buClr>
              <a:buSzPts val="1100"/>
              <a:buFont typeface="Arial"/>
              <a:buNone/>
            </a:pPr>
            <a:r>
              <a:rPr lang="en" sz="1600">
                <a:solidFill>
                  <a:srgbClr val="9E9E9E"/>
                </a:solidFill>
              </a:rPr>
              <a:t>K-Means</a:t>
            </a:r>
            <a:endParaRPr sz="1600">
              <a:solidFill>
                <a:srgbClr val="9E9E9E"/>
              </a:solidFill>
            </a:endParaRPr>
          </a:p>
          <a:p>
            <a:pPr indent="457200" lvl="0" marL="0" rtl="0">
              <a:spcBef>
                <a:spcPts val="0"/>
              </a:spcBef>
              <a:spcAft>
                <a:spcPts val="0"/>
              </a:spcAft>
              <a:buClr>
                <a:schemeClr val="dk1"/>
              </a:buClr>
              <a:buSzPts val="1100"/>
              <a:buFont typeface="Arial"/>
              <a:buNone/>
            </a:pPr>
            <a:r>
              <a:rPr lang="en" sz="1600">
                <a:solidFill>
                  <a:srgbClr val="9E9E9E"/>
                </a:solidFill>
              </a:rPr>
              <a:t>Principal Component Analysis</a:t>
            </a:r>
            <a:endParaRPr sz="1600">
              <a:solidFill>
                <a:srgbClr val="9E9E9E"/>
              </a:solidFill>
            </a:endParaRPr>
          </a:p>
          <a:p>
            <a:pPr indent="457200" lvl="0" marL="0" rtl="0">
              <a:spcBef>
                <a:spcPts val="0"/>
              </a:spcBef>
              <a:spcAft>
                <a:spcPts val="0"/>
              </a:spcAft>
              <a:buClr>
                <a:schemeClr val="dk1"/>
              </a:buClr>
              <a:buSzPts val="1100"/>
              <a:buFont typeface="Arial"/>
              <a:buNone/>
            </a:pPr>
            <a:r>
              <a:rPr lang="en" sz="1600">
                <a:solidFill>
                  <a:srgbClr val="9E9E9E"/>
                </a:solidFill>
              </a:rPr>
              <a:t>Multidimensional Scaling</a:t>
            </a:r>
            <a:endParaRPr sz="1600">
              <a:solidFill>
                <a:srgbClr val="9E9E9E"/>
              </a:solidFill>
            </a:endParaRPr>
          </a:p>
          <a:p>
            <a:pPr indent="457200" lvl="0" marL="0" rtl="0">
              <a:spcBef>
                <a:spcPts val="0"/>
              </a:spcBef>
              <a:spcAft>
                <a:spcPts val="0"/>
              </a:spcAft>
              <a:buClr>
                <a:schemeClr val="dk1"/>
              </a:buClr>
              <a:buSzPts val="1100"/>
              <a:buFont typeface="Arial"/>
              <a:buNone/>
            </a:pPr>
            <a:r>
              <a:rPr lang="en" sz="1600">
                <a:solidFill>
                  <a:srgbClr val="9E9E9E"/>
                </a:solidFill>
              </a:rPr>
              <a:t>Biclustering</a:t>
            </a:r>
            <a:endParaRPr sz="1600">
              <a:solidFill>
                <a:srgbClr val="9E9E9E"/>
              </a:solidFill>
            </a:endParaRPr>
          </a:p>
          <a:p>
            <a:pPr indent="457200" lvl="0" marL="0" rtl="0">
              <a:spcBef>
                <a:spcPts val="0"/>
              </a:spcBef>
              <a:spcAft>
                <a:spcPts val="0"/>
              </a:spcAft>
              <a:buClr>
                <a:schemeClr val="dk1"/>
              </a:buClr>
              <a:buSzPts val="1100"/>
              <a:buFont typeface="Arial"/>
              <a:buNone/>
            </a:pPr>
            <a:r>
              <a:rPr lang="en" sz="1600">
                <a:solidFill>
                  <a:srgbClr val="9E9E9E"/>
                </a:solidFill>
              </a:rPr>
              <a:t>Similarity Measures for Clustering Results</a:t>
            </a:r>
            <a:endParaRPr sz="1600">
              <a:solidFill>
                <a:srgbClr val="9E9E9E"/>
              </a:solidFill>
            </a:endParaRPr>
          </a:p>
          <a:p>
            <a:pPr indent="0" lvl="0" marL="0" rtl="0">
              <a:spcBef>
                <a:spcPts val="1000"/>
              </a:spcBef>
              <a:spcAft>
                <a:spcPts val="0"/>
              </a:spcAft>
              <a:buClr>
                <a:schemeClr val="dk1"/>
              </a:buClr>
              <a:buSzPts val="1100"/>
              <a:buFont typeface="Arial"/>
              <a:buNone/>
            </a:pPr>
            <a:r>
              <a:rPr lang="en" sz="1600"/>
              <a:t>Clustering Exercises</a:t>
            </a:r>
            <a:endParaRPr sz="1600"/>
          </a:p>
          <a:p>
            <a:pPr indent="0" lvl="0" marL="0" rtl="0">
              <a:spcBef>
                <a:spcPts val="1000"/>
              </a:spcBef>
              <a:spcAft>
                <a:spcPts val="0"/>
              </a:spcAft>
              <a:buNone/>
            </a:pPr>
            <a:r>
              <a:rPr lang="en" sz="1600">
                <a:solidFill>
                  <a:srgbClr val="9E9E9E"/>
                </a:solidFill>
              </a:rPr>
              <a:t>References</a:t>
            </a:r>
            <a:endParaRPr sz="1600">
              <a:solidFill>
                <a:srgbClr val="9E9E9E"/>
              </a:solidFill>
            </a:endParaRPr>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243" name="Shape 2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Why Clustering and Data Mining in R?</a:t>
            </a:r>
            <a:endParaRPr sz="2600"/>
          </a:p>
        </p:txBody>
      </p:sp>
      <p:sp>
        <p:nvSpPr>
          <p:cNvPr id="249" name="Shape 2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50" name="Shape 250"/>
          <p:cNvSpPr txBox="1"/>
          <p:nvPr/>
        </p:nvSpPr>
        <p:spPr>
          <a:xfrm>
            <a:off x="452100" y="907600"/>
            <a:ext cx="7587600" cy="622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Char char="○"/>
            </a:pPr>
            <a:r>
              <a:rPr lang="en" sz="1800">
                <a:solidFill>
                  <a:schemeClr val="dk2"/>
                </a:solidFill>
              </a:rPr>
              <a:t>Efficient data structures and functions for clustering</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Reproducible and programmable</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Comprehensive set of hundreds of clustering and machine learning packages</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Integration with many other data analysis tools</a:t>
            </a:r>
            <a:endParaRPr sz="1800">
              <a:solidFill>
                <a:schemeClr val="dk2"/>
              </a:solidFill>
            </a:endParaRPr>
          </a:p>
          <a:p>
            <a:pPr indent="0" lvl="0" marL="0" rtl="0">
              <a:spcBef>
                <a:spcPts val="1000"/>
              </a:spcBef>
              <a:spcAft>
                <a:spcPts val="0"/>
              </a:spcAft>
              <a:buNone/>
            </a:pPr>
            <a:r>
              <a:t/>
            </a:r>
            <a:endParaRPr sz="1800">
              <a:solidFill>
                <a:schemeClr val="dk2"/>
              </a:solidFill>
            </a:endParaRPr>
          </a:p>
          <a:p>
            <a:pPr indent="0" lvl="0" marL="0" rtl="0">
              <a:spcBef>
                <a:spcPts val="1000"/>
              </a:spcBef>
              <a:spcAft>
                <a:spcPts val="0"/>
              </a:spcAft>
              <a:buNone/>
            </a:pPr>
            <a:r>
              <a:rPr lang="en" sz="1800">
                <a:solidFill>
                  <a:schemeClr val="dk2"/>
                </a:solidFill>
              </a:rPr>
              <a:t>Useful Links</a:t>
            </a:r>
            <a:endParaRPr sz="1800">
              <a:solidFill>
                <a:schemeClr val="dk2"/>
              </a:solidFill>
            </a:endParaRPr>
          </a:p>
          <a:p>
            <a:pPr indent="-342900" lvl="0" marL="457200" rtl="0">
              <a:spcBef>
                <a:spcPts val="1000"/>
              </a:spcBef>
              <a:spcAft>
                <a:spcPts val="0"/>
              </a:spcAft>
              <a:buClr>
                <a:schemeClr val="dk2"/>
              </a:buClr>
              <a:buSzPts val="1800"/>
              <a:buChar char="○"/>
            </a:pPr>
            <a:r>
              <a:rPr lang="en" sz="1800" u="sng">
                <a:solidFill>
                  <a:schemeClr val="hlink"/>
                </a:solidFill>
                <a:hlinkClick r:id="rId3"/>
              </a:rPr>
              <a:t>Cluster Task Views</a:t>
            </a:r>
            <a:r>
              <a:rPr lang="en" sz="1800">
                <a:solidFill>
                  <a:schemeClr val="dk2"/>
                </a:solidFill>
              </a:rPr>
              <a:t> </a:t>
            </a:r>
            <a:endParaRPr sz="1800">
              <a:solidFill>
                <a:schemeClr val="dk2"/>
              </a:solidFill>
            </a:endParaRPr>
          </a:p>
          <a:p>
            <a:pPr indent="-342900" lvl="0" marL="457200" rtl="0">
              <a:spcBef>
                <a:spcPts val="1000"/>
              </a:spcBef>
              <a:spcAft>
                <a:spcPts val="0"/>
              </a:spcAft>
              <a:buClr>
                <a:schemeClr val="dk2"/>
              </a:buClr>
              <a:buSzPts val="1800"/>
              <a:buChar char="○"/>
            </a:pPr>
            <a:r>
              <a:rPr lang="en" sz="1800" u="sng">
                <a:solidFill>
                  <a:schemeClr val="hlink"/>
                </a:solidFill>
                <a:hlinkClick r:id="rId4"/>
              </a:rPr>
              <a:t>Machine Learning Task Views</a:t>
            </a:r>
            <a:endParaRPr sz="1800">
              <a:solidFill>
                <a:schemeClr val="dk2"/>
              </a:solidFill>
            </a:endParaRPr>
          </a:p>
          <a:p>
            <a:pPr indent="-342900" lvl="0" marL="457200" rtl="0">
              <a:spcBef>
                <a:spcPts val="1000"/>
              </a:spcBef>
              <a:spcAft>
                <a:spcPts val="0"/>
              </a:spcAft>
              <a:buClr>
                <a:schemeClr val="dk2"/>
              </a:buClr>
              <a:buSzPts val="1800"/>
              <a:buChar char="○"/>
            </a:pPr>
            <a:r>
              <a:rPr lang="en" sz="1800" u="sng">
                <a:solidFill>
                  <a:schemeClr val="hlink"/>
                </a:solidFill>
                <a:hlinkClick r:id="rId5"/>
              </a:rPr>
              <a:t>UCR Cluster Manual</a:t>
            </a:r>
            <a:r>
              <a:rPr lang="en" sz="1800">
                <a:solidFill>
                  <a:schemeClr val="dk2"/>
                </a:solidFill>
              </a:rPr>
              <a:t> </a:t>
            </a:r>
            <a:endParaRPr sz="1800">
              <a:solidFill>
                <a:schemeClr val="dk2"/>
              </a:solidFill>
            </a:endParaRPr>
          </a:p>
          <a:p>
            <a:pPr indent="0" lvl="0" marL="0" rtl="0">
              <a:spcBef>
                <a:spcPts val="1000"/>
              </a:spcBef>
              <a:spcAft>
                <a:spcPts val="0"/>
              </a:spcAft>
              <a:buNone/>
            </a:pPr>
            <a:r>
              <a:rPr lang="en" sz="1800">
                <a:solidFill>
                  <a:schemeClr val="dk2"/>
                </a:solidFill>
              </a:rPr>
              <a:t> </a:t>
            </a:r>
            <a:endParaRPr sz="1800">
              <a:solidFill>
                <a:schemeClr val="dk2"/>
              </a:solidFill>
            </a:endParaRPr>
          </a:p>
          <a:p>
            <a:pPr indent="0" lvl="0" marL="0" rtl="0">
              <a:spcBef>
                <a:spcPts val="0"/>
              </a:spcBef>
              <a:spcAft>
                <a:spcPts val="0"/>
              </a:spcAft>
              <a:buNone/>
            </a:pPr>
            <a:r>
              <a:t/>
            </a:r>
            <a:endParaRPr sz="18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Online Tutorial</a:t>
            </a:r>
            <a:endParaRPr sz="2600"/>
          </a:p>
        </p:txBody>
      </p:sp>
      <p:sp>
        <p:nvSpPr>
          <p:cNvPr id="256" name="Shape 2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57" name="Shape 257"/>
          <p:cNvSpPr txBox="1"/>
          <p:nvPr>
            <p:ph idx="1" type="body"/>
          </p:nvPr>
        </p:nvSpPr>
        <p:spPr>
          <a:xfrm>
            <a:off x="2596050" y="2016000"/>
            <a:ext cx="4392300" cy="12567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Continue </a:t>
            </a:r>
            <a:r>
              <a:rPr lang="en" sz="2400" u="sng">
                <a:solidFill>
                  <a:schemeClr val="hlink"/>
                </a:solidFill>
                <a:hlinkClick r:id="rId3"/>
              </a:rPr>
              <a:t>here</a:t>
            </a:r>
            <a:r>
              <a:rPr lang="en" sz="2400"/>
              <a:t>!</a:t>
            </a:r>
            <a:endParaRPr sz="2400"/>
          </a:p>
          <a:p>
            <a:pPr indent="0" lvl="0" marL="0" rtl="0">
              <a:spcBef>
                <a:spcPts val="1000"/>
              </a:spcBef>
              <a:spcAft>
                <a:spcPts val="1600"/>
              </a:spcAft>
              <a:buNone/>
            </a:pPr>
            <a:r>
              <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References</a:t>
            </a:r>
            <a:endParaRPr/>
          </a:p>
        </p:txBody>
      </p:sp>
      <p:sp>
        <p:nvSpPr>
          <p:cNvPr id="263" name="Shape 263"/>
          <p:cNvSpPr txBox="1"/>
          <p:nvPr>
            <p:ph idx="1" type="body"/>
          </p:nvPr>
        </p:nvSpPr>
        <p:spPr>
          <a:xfrm>
            <a:off x="310750" y="865825"/>
            <a:ext cx="8571900" cy="3416400"/>
          </a:xfrm>
          <a:prstGeom prst="rect">
            <a:avLst/>
          </a:prstGeom>
        </p:spPr>
        <p:txBody>
          <a:bodyPr anchorCtr="0" anchor="t" bIns="91425" lIns="91425" spcFirstLastPara="1" rIns="91425" wrap="square" tIns="91425">
            <a:noAutofit/>
          </a:bodyPr>
          <a:lstStyle/>
          <a:p>
            <a:pPr indent="0" lvl="0" marL="0" rtl="0" algn="just">
              <a:lnSpc>
                <a:spcPct val="139751"/>
              </a:lnSpc>
              <a:spcBef>
                <a:spcPts val="800"/>
              </a:spcBef>
              <a:spcAft>
                <a:spcPts val="0"/>
              </a:spcAft>
              <a:buNone/>
            </a:pPr>
            <a:r>
              <a:rPr lang="en" sz="1400">
                <a:highlight>
                  <a:srgbClr val="FFFFFF"/>
                </a:highlight>
              </a:rPr>
              <a:t>Krishnapuram R, Joshi A, Nasraoui O, Yi L (2001) Low-complexity fuzzy relational clustering algorithms for Web mining. IEEE-FS 9: 595–607</a:t>
            </a:r>
            <a:endParaRPr sz="1400">
              <a:highlight>
                <a:srgbClr val="FFFFFF"/>
              </a:highlight>
            </a:endParaRPr>
          </a:p>
          <a:p>
            <a:pPr indent="0" lvl="0" marL="0" rtl="0" algn="just">
              <a:lnSpc>
                <a:spcPct val="139751"/>
              </a:lnSpc>
              <a:spcBef>
                <a:spcPts val="1600"/>
              </a:spcBef>
              <a:spcAft>
                <a:spcPts val="0"/>
              </a:spcAft>
              <a:buNone/>
            </a:pPr>
            <a:r>
              <a:rPr lang="en" sz="1400">
                <a:highlight>
                  <a:srgbClr val="FFFFFF"/>
                </a:highlight>
              </a:rPr>
              <a:t>Hathaway RJ, Bezdek JC, Pal NR (1996) Sequential Competitive Learning and the Fuzzy c-Means Clustering Algorithms. Neural Netw 9: 787–796</a:t>
            </a:r>
            <a:endParaRPr sz="1400">
              <a:highlight>
                <a:srgbClr val="FFFFFF"/>
              </a:highlight>
            </a:endParaRPr>
          </a:p>
          <a:p>
            <a:pPr indent="0" lvl="0" marL="0" rtl="0" algn="just">
              <a:lnSpc>
                <a:spcPct val="139751"/>
              </a:lnSpc>
              <a:spcBef>
                <a:spcPts val="1600"/>
              </a:spcBef>
              <a:spcAft>
                <a:spcPts val="0"/>
              </a:spcAft>
              <a:buNone/>
            </a:pPr>
            <a:r>
              <a:rPr lang="en" sz="1400">
                <a:highlight>
                  <a:srgbClr val="FFFFFF"/>
                </a:highlight>
              </a:rPr>
              <a:t>Prelić A, Bleuler S, Zimmermann P, Wille A, Bühlmann P, Gruissem W, Hennig L, Thiele L, Zitzler E (2006) A systematic comparison and evaluation of biclustering methods for gene expression data. Bioinformatics 22: 1122–1129 </a:t>
            </a:r>
            <a:endParaRPr sz="1400">
              <a:highlight>
                <a:srgbClr val="FFFFFF"/>
              </a:highlight>
            </a:endParaRPr>
          </a:p>
          <a:p>
            <a:pPr indent="0" lvl="0" marL="0" rtl="0" algn="just">
              <a:lnSpc>
                <a:spcPct val="139751"/>
              </a:lnSpc>
              <a:spcBef>
                <a:spcPts val="1600"/>
              </a:spcBef>
              <a:spcAft>
                <a:spcPts val="0"/>
              </a:spcAft>
              <a:buNone/>
            </a:pPr>
            <a:r>
              <a:t/>
            </a:r>
            <a:endParaRPr sz="1400">
              <a:highlight>
                <a:srgbClr val="FFFFFF"/>
              </a:highlight>
            </a:endParaRPr>
          </a:p>
          <a:p>
            <a:pPr indent="0" lvl="0" marL="0" rtl="0" algn="just">
              <a:lnSpc>
                <a:spcPct val="139751"/>
              </a:lnSpc>
              <a:spcBef>
                <a:spcPts val="1600"/>
              </a:spcBef>
              <a:spcAft>
                <a:spcPts val="0"/>
              </a:spcAft>
              <a:buNone/>
            </a:pPr>
            <a:r>
              <a:t/>
            </a:r>
            <a:endParaRPr sz="1400">
              <a:highlight>
                <a:srgbClr val="FFFFFF"/>
              </a:highlight>
            </a:endParaRPr>
          </a:p>
          <a:p>
            <a:pPr indent="0" lvl="0" marL="0" rtl="0" algn="just">
              <a:lnSpc>
                <a:spcPct val="139751"/>
              </a:lnSpc>
              <a:spcBef>
                <a:spcPts val="1600"/>
              </a:spcBef>
              <a:spcAft>
                <a:spcPts val="1600"/>
              </a:spcAft>
              <a:buNone/>
            </a:pPr>
            <a:r>
              <a:t/>
            </a:r>
            <a:endParaRPr sz="1400"/>
          </a:p>
        </p:txBody>
      </p:sp>
      <p:sp>
        <p:nvSpPr>
          <p:cNvPr id="264" name="Shape 2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65" name="Shape 265"/>
          <p:cNvSpPr txBox="1"/>
          <p:nvPr/>
        </p:nvSpPr>
        <p:spPr>
          <a:xfrm>
            <a:off x="2700500" y="1496425"/>
            <a:ext cx="4008900" cy="46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What is Clustering?</a:t>
            </a:r>
            <a:endParaRPr sz="2600"/>
          </a:p>
        </p:txBody>
      </p:sp>
      <p:sp>
        <p:nvSpPr>
          <p:cNvPr id="71" name="Shape 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2" name="Shape 72"/>
          <p:cNvSpPr txBox="1"/>
          <p:nvPr/>
        </p:nvSpPr>
        <p:spPr>
          <a:xfrm>
            <a:off x="452100" y="1288600"/>
            <a:ext cx="7587600" cy="622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Char char="○"/>
            </a:pPr>
            <a:r>
              <a:rPr lang="en" sz="1800">
                <a:solidFill>
                  <a:schemeClr val="dk2"/>
                </a:solidFill>
              </a:rPr>
              <a:t>Clustering is the classification of data objects into similarity groups (clusters) according to a defined distance measure.</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It is used in many fields, such as machine learning, data mining, pattern recognition, image analysis, genomics, systems biology, etc.</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Machine learning typically regards data clustering as a form of unsupervised learning.</a:t>
            </a:r>
            <a:endParaRPr sz="1800">
              <a:solidFill>
                <a:schemeClr val="dk2"/>
              </a:solidFill>
            </a:endParaRPr>
          </a:p>
          <a:p>
            <a:pPr indent="0" lvl="0" marL="0">
              <a:spcBef>
                <a:spcPts val="0"/>
              </a:spcBef>
              <a:spcAft>
                <a:spcPts val="0"/>
              </a:spcAft>
              <a:buNone/>
            </a:pPr>
            <a:r>
              <a:rPr lang="en" sz="1800">
                <a:solidFill>
                  <a:schemeClr val="dk2"/>
                </a:solidFill>
              </a:rPr>
              <a:t> </a:t>
            </a:r>
            <a:endParaRPr sz="1800">
              <a:solidFill>
                <a:schemeClr val="dk2"/>
              </a:solidFill>
            </a:endParaRPr>
          </a:p>
          <a:p>
            <a:pPr indent="0" lvl="0" marL="0">
              <a:spcBef>
                <a:spcPts val="0"/>
              </a:spcBef>
              <a:spcAft>
                <a:spcPts val="0"/>
              </a:spcAft>
              <a:buNone/>
            </a:pPr>
            <a:r>
              <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78" name="Shape 78"/>
          <p:cNvSpPr txBox="1"/>
          <p:nvPr>
            <p:ph idx="1" type="body"/>
          </p:nvPr>
        </p:nvSpPr>
        <p:spPr>
          <a:xfrm>
            <a:off x="627650" y="9455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600">
                <a:solidFill>
                  <a:srgbClr val="9E9E9E"/>
                </a:solidFill>
              </a:rPr>
              <a:t>Introduction</a:t>
            </a:r>
            <a:endParaRPr sz="1600">
              <a:solidFill>
                <a:srgbClr val="9E9E9E"/>
              </a:solidFill>
            </a:endParaRPr>
          </a:p>
          <a:p>
            <a:pPr indent="0" lvl="0" marL="0" rtl="0">
              <a:spcBef>
                <a:spcPts val="1000"/>
              </a:spcBef>
              <a:spcAft>
                <a:spcPts val="0"/>
              </a:spcAft>
              <a:buClr>
                <a:schemeClr val="dk1"/>
              </a:buClr>
              <a:buSzPts val="1100"/>
              <a:buFont typeface="Arial"/>
              <a:buNone/>
            </a:pPr>
            <a:r>
              <a:rPr lang="en" sz="1600"/>
              <a:t>Data Preprocessing</a:t>
            </a:r>
            <a:endParaRPr sz="1600"/>
          </a:p>
          <a:p>
            <a:pPr indent="0" lvl="0" marL="0" rtl="0">
              <a:spcBef>
                <a:spcPts val="1000"/>
              </a:spcBef>
              <a:spcAft>
                <a:spcPts val="0"/>
              </a:spcAft>
              <a:buClr>
                <a:schemeClr val="dk1"/>
              </a:buClr>
              <a:buSzPts val="1100"/>
              <a:buFont typeface="Arial"/>
              <a:buNone/>
            </a:pPr>
            <a:r>
              <a:rPr lang="en" sz="1600">
                <a:solidFill>
                  <a:srgbClr val="9E9E9E"/>
                </a:solidFill>
              </a:rPr>
              <a:t>Widely Used Clustering Methods</a:t>
            </a:r>
            <a:endParaRPr sz="1600">
              <a:solidFill>
                <a:srgbClr val="9E9E9E"/>
              </a:solidFill>
            </a:endParaRPr>
          </a:p>
          <a:p>
            <a:pPr indent="457200" lvl="0" marL="0" rtl="0">
              <a:spcBef>
                <a:spcPts val="0"/>
              </a:spcBef>
              <a:spcAft>
                <a:spcPts val="0"/>
              </a:spcAft>
              <a:buClr>
                <a:schemeClr val="dk1"/>
              </a:buClr>
              <a:buSzPts val="1100"/>
              <a:buFont typeface="Arial"/>
              <a:buNone/>
            </a:pPr>
            <a:r>
              <a:rPr lang="en" sz="1600">
                <a:solidFill>
                  <a:srgbClr val="9E9E9E"/>
                </a:solidFill>
              </a:rPr>
              <a:t>Hierarchical Clustering</a:t>
            </a:r>
            <a:endParaRPr sz="1600">
              <a:solidFill>
                <a:srgbClr val="9E9E9E"/>
              </a:solidFill>
            </a:endParaRPr>
          </a:p>
          <a:p>
            <a:pPr indent="457200" lvl="0" marL="0" rtl="0">
              <a:spcBef>
                <a:spcPts val="0"/>
              </a:spcBef>
              <a:spcAft>
                <a:spcPts val="0"/>
              </a:spcAft>
              <a:buClr>
                <a:schemeClr val="dk1"/>
              </a:buClr>
              <a:buSzPts val="1100"/>
              <a:buFont typeface="Arial"/>
              <a:buNone/>
            </a:pPr>
            <a:r>
              <a:rPr lang="en" sz="1600">
                <a:solidFill>
                  <a:srgbClr val="9E9E9E"/>
                </a:solidFill>
              </a:rPr>
              <a:t>K-Means</a:t>
            </a:r>
            <a:endParaRPr sz="1600">
              <a:solidFill>
                <a:srgbClr val="9E9E9E"/>
              </a:solidFill>
            </a:endParaRPr>
          </a:p>
          <a:p>
            <a:pPr indent="457200" lvl="0" marL="0" rtl="0">
              <a:spcBef>
                <a:spcPts val="0"/>
              </a:spcBef>
              <a:spcAft>
                <a:spcPts val="0"/>
              </a:spcAft>
              <a:buClr>
                <a:schemeClr val="dk1"/>
              </a:buClr>
              <a:buSzPts val="1100"/>
              <a:buFont typeface="Arial"/>
              <a:buNone/>
            </a:pPr>
            <a:r>
              <a:rPr lang="en" sz="1600">
                <a:solidFill>
                  <a:srgbClr val="9E9E9E"/>
                </a:solidFill>
              </a:rPr>
              <a:t>Principal Component Analysis</a:t>
            </a:r>
            <a:endParaRPr sz="1600">
              <a:solidFill>
                <a:srgbClr val="9E9E9E"/>
              </a:solidFill>
            </a:endParaRPr>
          </a:p>
          <a:p>
            <a:pPr indent="457200" lvl="0" marL="0" rtl="0">
              <a:spcBef>
                <a:spcPts val="0"/>
              </a:spcBef>
              <a:spcAft>
                <a:spcPts val="0"/>
              </a:spcAft>
              <a:buClr>
                <a:schemeClr val="dk1"/>
              </a:buClr>
              <a:buSzPts val="1100"/>
              <a:buFont typeface="Arial"/>
              <a:buNone/>
            </a:pPr>
            <a:r>
              <a:rPr lang="en" sz="1600">
                <a:solidFill>
                  <a:srgbClr val="9E9E9E"/>
                </a:solidFill>
              </a:rPr>
              <a:t>Multidimensional Scaling</a:t>
            </a:r>
            <a:endParaRPr sz="1600">
              <a:solidFill>
                <a:srgbClr val="9E9E9E"/>
              </a:solidFill>
            </a:endParaRPr>
          </a:p>
          <a:p>
            <a:pPr indent="457200" lvl="0" marL="0" rtl="0">
              <a:spcBef>
                <a:spcPts val="0"/>
              </a:spcBef>
              <a:spcAft>
                <a:spcPts val="0"/>
              </a:spcAft>
              <a:buClr>
                <a:schemeClr val="dk1"/>
              </a:buClr>
              <a:buSzPts val="1100"/>
              <a:buFont typeface="Arial"/>
              <a:buNone/>
            </a:pPr>
            <a:r>
              <a:rPr lang="en" sz="1600">
                <a:solidFill>
                  <a:srgbClr val="9E9E9E"/>
                </a:solidFill>
              </a:rPr>
              <a:t>Biclustering</a:t>
            </a:r>
            <a:endParaRPr sz="1600">
              <a:solidFill>
                <a:srgbClr val="9E9E9E"/>
              </a:solidFill>
            </a:endParaRPr>
          </a:p>
          <a:p>
            <a:pPr indent="457200" lvl="0" marL="0" rtl="0">
              <a:spcBef>
                <a:spcPts val="0"/>
              </a:spcBef>
              <a:spcAft>
                <a:spcPts val="0"/>
              </a:spcAft>
              <a:buClr>
                <a:schemeClr val="dk1"/>
              </a:buClr>
              <a:buSzPts val="1100"/>
              <a:buFont typeface="Arial"/>
              <a:buNone/>
            </a:pPr>
            <a:r>
              <a:rPr lang="en" sz="1600">
                <a:solidFill>
                  <a:srgbClr val="9E9E9E"/>
                </a:solidFill>
              </a:rPr>
              <a:t>Similarity Measures for Clustering Results</a:t>
            </a:r>
            <a:endParaRPr sz="1600">
              <a:solidFill>
                <a:srgbClr val="9E9E9E"/>
              </a:solidFill>
            </a:endParaRPr>
          </a:p>
          <a:p>
            <a:pPr indent="0" lvl="0" marL="0" rtl="0">
              <a:spcBef>
                <a:spcPts val="1000"/>
              </a:spcBef>
              <a:spcAft>
                <a:spcPts val="0"/>
              </a:spcAft>
              <a:buClr>
                <a:schemeClr val="dk1"/>
              </a:buClr>
              <a:buSzPts val="1100"/>
              <a:buFont typeface="Arial"/>
              <a:buNone/>
            </a:pPr>
            <a:r>
              <a:rPr lang="en" sz="1600">
                <a:solidFill>
                  <a:srgbClr val="9E9E9E"/>
                </a:solidFill>
              </a:rPr>
              <a:t>Clustering Exercises</a:t>
            </a:r>
            <a:endParaRPr sz="1600">
              <a:solidFill>
                <a:srgbClr val="9E9E9E"/>
              </a:solidFill>
            </a:endParaRPr>
          </a:p>
          <a:p>
            <a:pPr indent="0" lvl="0" marL="0" rtl="0">
              <a:spcBef>
                <a:spcPts val="1000"/>
              </a:spcBef>
              <a:spcAft>
                <a:spcPts val="0"/>
              </a:spcAft>
              <a:buNone/>
            </a:pPr>
            <a:r>
              <a:rPr lang="en" sz="1600">
                <a:solidFill>
                  <a:srgbClr val="9E9E9E"/>
                </a:solidFill>
              </a:rPr>
              <a:t>References</a:t>
            </a:r>
            <a:endParaRPr sz="1600">
              <a:solidFill>
                <a:srgbClr val="9E9E9E"/>
              </a:solidFill>
            </a:endParaRPr>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79" name="Shape 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Data Transformations               </a:t>
            </a:r>
            <a:r>
              <a:rPr lang="en" sz="1800">
                <a:solidFill>
                  <a:srgbClr val="CC0000"/>
                </a:solidFill>
              </a:rPr>
              <a:t>Choice depends on data set!</a:t>
            </a:r>
            <a:endParaRPr sz="1800">
              <a:solidFill>
                <a:srgbClr val="CC0000"/>
              </a:solidFill>
            </a:endParaRPr>
          </a:p>
        </p:txBody>
      </p:sp>
      <p:sp>
        <p:nvSpPr>
          <p:cNvPr id="85" name="Shape 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86" name="Shape 86"/>
          <p:cNvSpPr txBox="1"/>
          <p:nvPr/>
        </p:nvSpPr>
        <p:spPr>
          <a:xfrm>
            <a:off x="147300" y="831400"/>
            <a:ext cx="7587600" cy="622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Char char="○"/>
            </a:pPr>
            <a:r>
              <a:rPr lang="en" sz="1800">
                <a:solidFill>
                  <a:schemeClr val="dk2"/>
                </a:solidFill>
              </a:rPr>
              <a:t>Center &amp; standardize</a:t>
            </a:r>
            <a:endParaRPr sz="1800">
              <a:solidFill>
                <a:schemeClr val="dk2"/>
              </a:solidFill>
            </a:endParaRPr>
          </a:p>
          <a:p>
            <a:pPr indent="-330200" lvl="1" marL="914400" rtl="0">
              <a:spcBef>
                <a:spcPts val="1000"/>
              </a:spcBef>
              <a:spcAft>
                <a:spcPts val="0"/>
              </a:spcAft>
              <a:buClr>
                <a:schemeClr val="dk2"/>
              </a:buClr>
              <a:buSzPts val="1600"/>
              <a:buAutoNum type="romanLcPeriod"/>
            </a:pPr>
            <a:r>
              <a:rPr lang="en" sz="1600">
                <a:solidFill>
                  <a:schemeClr val="dk2"/>
                </a:solidFill>
              </a:rPr>
              <a:t>Center: subtract from each value the mean of the corresponding vector</a:t>
            </a:r>
            <a:endParaRPr sz="1600">
              <a:solidFill>
                <a:schemeClr val="dk2"/>
              </a:solidFill>
            </a:endParaRPr>
          </a:p>
          <a:p>
            <a:pPr indent="-330200" lvl="1" marL="914400" rtl="0">
              <a:spcBef>
                <a:spcPts val="0"/>
              </a:spcBef>
              <a:spcAft>
                <a:spcPts val="0"/>
              </a:spcAft>
              <a:buClr>
                <a:schemeClr val="dk2"/>
              </a:buClr>
              <a:buSzPts val="1600"/>
              <a:buAutoNum type="romanLcPeriod"/>
            </a:pPr>
            <a:r>
              <a:rPr lang="en" sz="1600">
                <a:solidFill>
                  <a:schemeClr val="dk2"/>
                </a:solidFill>
              </a:rPr>
              <a:t>Standardize: divide by standard deviation</a:t>
            </a:r>
            <a:endParaRPr sz="1600">
              <a:solidFill>
                <a:schemeClr val="dk2"/>
              </a:solidFill>
            </a:endParaRPr>
          </a:p>
          <a:p>
            <a:pPr indent="-330200" lvl="2" marL="1371600" rtl="0">
              <a:spcBef>
                <a:spcPts val="0"/>
              </a:spcBef>
              <a:spcAft>
                <a:spcPts val="0"/>
              </a:spcAft>
              <a:buClr>
                <a:srgbClr val="CC0000"/>
              </a:buClr>
              <a:buSzPts val="1600"/>
              <a:buChar char="⇒"/>
            </a:pPr>
            <a:r>
              <a:rPr lang="en" sz="1600">
                <a:solidFill>
                  <a:schemeClr val="dk2"/>
                </a:solidFill>
              </a:rPr>
              <a:t>Mean = 0 and STDEV = 1</a:t>
            </a:r>
            <a:endParaRPr sz="16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Center &amp; scale with the </a:t>
            </a:r>
            <a:r>
              <a:rPr b="1" i="1" lang="en" sz="1800">
                <a:solidFill>
                  <a:schemeClr val="dk2"/>
                </a:solidFill>
                <a:latin typeface="Courier New"/>
                <a:ea typeface="Courier New"/>
                <a:cs typeface="Courier New"/>
                <a:sym typeface="Courier New"/>
              </a:rPr>
              <a:t>scale()</a:t>
            </a:r>
            <a:r>
              <a:rPr lang="en" sz="1800">
                <a:solidFill>
                  <a:schemeClr val="dk2"/>
                </a:solidFill>
              </a:rPr>
              <a:t> function</a:t>
            </a:r>
            <a:endParaRPr sz="1800">
              <a:solidFill>
                <a:schemeClr val="dk2"/>
              </a:solidFill>
            </a:endParaRPr>
          </a:p>
          <a:p>
            <a:pPr indent="-330200" lvl="1" marL="914400" rtl="0">
              <a:spcBef>
                <a:spcPts val="1000"/>
              </a:spcBef>
              <a:spcAft>
                <a:spcPts val="0"/>
              </a:spcAft>
              <a:buClr>
                <a:schemeClr val="dk2"/>
              </a:buClr>
              <a:buSzPts val="1600"/>
              <a:buAutoNum type="romanLcPeriod"/>
            </a:pPr>
            <a:r>
              <a:rPr lang="en" sz="1600">
                <a:solidFill>
                  <a:schemeClr val="dk2"/>
                </a:solidFill>
              </a:rPr>
              <a:t>Center: subtract from each value the mean of the corresponding vector</a:t>
            </a:r>
            <a:endParaRPr sz="1600">
              <a:solidFill>
                <a:schemeClr val="dk2"/>
              </a:solidFill>
            </a:endParaRPr>
          </a:p>
          <a:p>
            <a:pPr indent="-330200" lvl="1" marL="914400" rtl="0">
              <a:spcBef>
                <a:spcPts val="0"/>
              </a:spcBef>
              <a:spcAft>
                <a:spcPts val="0"/>
              </a:spcAft>
              <a:buClr>
                <a:schemeClr val="dk2"/>
              </a:buClr>
              <a:buSzPts val="1600"/>
              <a:buAutoNum type="romanLcPeriod"/>
            </a:pPr>
            <a:r>
              <a:rPr lang="en" sz="1600">
                <a:solidFill>
                  <a:schemeClr val="dk2"/>
                </a:solidFill>
              </a:rPr>
              <a:t>Scale: divide centered vector by their root mean square (rms):</a:t>
            </a:r>
            <a:endParaRPr sz="1600">
              <a:solidFill>
                <a:schemeClr val="dk2"/>
              </a:solidFill>
            </a:endParaRPr>
          </a:p>
          <a:p>
            <a:pPr indent="0" lvl="0" marL="0" rtl="0">
              <a:spcBef>
                <a:spcPts val="0"/>
              </a:spcBef>
              <a:spcAft>
                <a:spcPts val="0"/>
              </a:spcAft>
              <a:buNone/>
            </a:pPr>
            <a:r>
              <a:t/>
            </a:r>
            <a:endParaRPr sz="1600">
              <a:solidFill>
                <a:schemeClr val="dk2"/>
              </a:solidFill>
            </a:endParaRPr>
          </a:p>
          <a:p>
            <a:pPr indent="-330200" lvl="2" marL="1371600" rtl="0">
              <a:spcBef>
                <a:spcPts val="0"/>
              </a:spcBef>
              <a:spcAft>
                <a:spcPts val="0"/>
              </a:spcAft>
              <a:buClr>
                <a:srgbClr val="CC0000"/>
              </a:buClr>
              <a:buSzPts val="1600"/>
              <a:buChar char="⇒"/>
            </a:pPr>
            <a:r>
              <a:rPr lang="en" sz="1600">
                <a:solidFill>
                  <a:schemeClr val="dk2"/>
                </a:solidFill>
              </a:rPr>
              <a:t>Mean = 0 and STDEV = 1</a:t>
            </a:r>
            <a:endParaRPr sz="16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Log transformation</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Rank transformation: replace measured values by ranks</a:t>
            </a:r>
            <a:endParaRPr sz="1800">
              <a:solidFill>
                <a:schemeClr val="dk2"/>
              </a:solidFill>
            </a:endParaRPr>
          </a:p>
          <a:p>
            <a:pPr indent="-342900" lvl="0" marL="457200" rtl="0">
              <a:spcBef>
                <a:spcPts val="1000"/>
              </a:spcBef>
              <a:spcAft>
                <a:spcPts val="1000"/>
              </a:spcAft>
              <a:buClr>
                <a:schemeClr val="dk2"/>
              </a:buClr>
              <a:buSzPts val="1800"/>
              <a:buChar char="○"/>
            </a:pPr>
            <a:r>
              <a:rPr lang="en" sz="1800">
                <a:solidFill>
                  <a:schemeClr val="dk2"/>
                </a:solidFill>
              </a:rPr>
              <a:t>No transformation</a:t>
            </a:r>
            <a:endParaRPr sz="1800">
              <a:solidFill>
                <a:schemeClr val="dk2"/>
              </a:solidFill>
            </a:endParaRPr>
          </a:p>
        </p:txBody>
      </p:sp>
      <p:pic>
        <p:nvPicPr>
          <p:cNvPr id="87" name="Shape 87"/>
          <p:cNvPicPr preferRelativeResize="0"/>
          <p:nvPr/>
        </p:nvPicPr>
        <p:blipFill>
          <a:blip r:embed="rId3">
            <a:alphaModFix/>
          </a:blip>
          <a:stretch>
            <a:fillRect/>
          </a:stretch>
        </p:blipFill>
        <p:spPr>
          <a:xfrm>
            <a:off x="6332400" y="3099550"/>
            <a:ext cx="2060775" cy="779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Distance Methods               </a:t>
            </a:r>
            <a:r>
              <a:rPr lang="en" sz="1800">
                <a:solidFill>
                  <a:srgbClr val="CC0000"/>
                </a:solidFill>
              </a:rPr>
              <a:t>Lists only most common ones!</a:t>
            </a:r>
            <a:endParaRPr sz="1800">
              <a:solidFill>
                <a:srgbClr val="CC0000"/>
              </a:solidFill>
            </a:endParaRPr>
          </a:p>
        </p:txBody>
      </p:sp>
      <p:sp>
        <p:nvSpPr>
          <p:cNvPr id="93" name="Shape 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94" name="Shape 94"/>
          <p:cNvSpPr txBox="1"/>
          <p:nvPr/>
        </p:nvSpPr>
        <p:spPr>
          <a:xfrm>
            <a:off x="147300" y="755200"/>
            <a:ext cx="7587600" cy="622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Char char="○"/>
            </a:pPr>
            <a:r>
              <a:rPr lang="en" sz="1800">
                <a:solidFill>
                  <a:schemeClr val="dk2"/>
                </a:solidFill>
              </a:rPr>
              <a:t>Euclidean distance for two profiles X and Y</a:t>
            </a:r>
            <a:endParaRPr sz="1800">
              <a:solidFill>
                <a:schemeClr val="dk2"/>
              </a:solidFill>
            </a:endParaRPr>
          </a:p>
          <a:p>
            <a:pPr indent="0" lvl="0" marL="0" rtl="0">
              <a:spcBef>
                <a:spcPts val="1000"/>
              </a:spcBef>
              <a:spcAft>
                <a:spcPts val="0"/>
              </a:spcAft>
              <a:buNone/>
            </a:pPr>
            <a:r>
              <a:t/>
            </a:r>
            <a:endParaRPr sz="1800">
              <a:solidFill>
                <a:schemeClr val="dk2"/>
              </a:solidFill>
            </a:endParaRPr>
          </a:p>
          <a:p>
            <a:pPr indent="457200" lvl="0" marL="457200" rtl="0">
              <a:spcBef>
                <a:spcPts val="1000"/>
              </a:spcBef>
              <a:spcAft>
                <a:spcPts val="0"/>
              </a:spcAft>
              <a:buNone/>
            </a:pPr>
            <a:r>
              <a:rPr lang="en" sz="1800">
                <a:solidFill>
                  <a:srgbClr val="CC0000"/>
                </a:solidFill>
              </a:rPr>
              <a:t>Disadvantages:</a:t>
            </a:r>
            <a:r>
              <a:rPr lang="en" sz="1800">
                <a:solidFill>
                  <a:schemeClr val="dk2"/>
                </a:solidFill>
              </a:rPr>
              <a:t> not scale invariant, not for negative correlations</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Maximum, Manhattan, Canberra, binary, Minowski, ...</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Correlation-based distance: </a:t>
            </a:r>
            <a:r>
              <a:rPr i="1" lang="en" sz="1800">
                <a:solidFill>
                  <a:schemeClr val="dk2"/>
                </a:solidFill>
              </a:rPr>
              <a:t>1 - r</a:t>
            </a:r>
            <a:endParaRPr i="1" sz="1800">
              <a:solidFill>
                <a:schemeClr val="dk2"/>
              </a:solidFill>
            </a:endParaRPr>
          </a:p>
          <a:p>
            <a:pPr indent="-342900" lvl="1" marL="914400" rtl="0">
              <a:spcBef>
                <a:spcPts val="1000"/>
              </a:spcBef>
              <a:spcAft>
                <a:spcPts val="0"/>
              </a:spcAft>
              <a:buClr>
                <a:schemeClr val="dk2"/>
              </a:buClr>
              <a:buSzPts val="1800"/>
              <a:buAutoNum type="romanLcPeriod"/>
            </a:pPr>
            <a:r>
              <a:rPr lang="en" sz="1800">
                <a:solidFill>
                  <a:schemeClr val="dk2"/>
                </a:solidFill>
              </a:rPr>
              <a:t>Pearson correlation coefficient (PCC)</a:t>
            </a:r>
            <a:endParaRPr sz="1800">
              <a:solidFill>
                <a:schemeClr val="dk2"/>
              </a:solidFill>
            </a:endParaRPr>
          </a:p>
          <a:p>
            <a:pPr indent="0" lvl="0" marL="457200" rtl="0">
              <a:spcBef>
                <a:spcPts val="1000"/>
              </a:spcBef>
              <a:spcAft>
                <a:spcPts val="0"/>
              </a:spcAft>
              <a:buNone/>
            </a:pPr>
            <a:r>
              <a:t/>
            </a:r>
            <a:endParaRPr sz="1800">
              <a:solidFill>
                <a:schemeClr val="dk2"/>
              </a:solidFill>
            </a:endParaRPr>
          </a:p>
          <a:p>
            <a:pPr indent="457200" lvl="0" marL="914400" rtl="0">
              <a:spcBef>
                <a:spcPts val="1000"/>
              </a:spcBef>
              <a:spcAft>
                <a:spcPts val="0"/>
              </a:spcAft>
              <a:buNone/>
            </a:pPr>
            <a:r>
              <a:rPr lang="en" sz="1800">
                <a:solidFill>
                  <a:srgbClr val="CC0000"/>
                </a:solidFill>
              </a:rPr>
              <a:t>Disadvantage:</a:t>
            </a:r>
            <a:r>
              <a:rPr lang="en" sz="1800">
                <a:solidFill>
                  <a:schemeClr val="dk2"/>
                </a:solidFill>
              </a:rPr>
              <a:t> outlier sensitive</a:t>
            </a:r>
            <a:endParaRPr sz="1800">
              <a:solidFill>
                <a:schemeClr val="dk2"/>
              </a:solidFill>
            </a:endParaRPr>
          </a:p>
          <a:p>
            <a:pPr indent="-342900" lvl="1" marL="914400" rtl="0">
              <a:spcBef>
                <a:spcPts val="1000"/>
              </a:spcBef>
              <a:spcAft>
                <a:spcPts val="0"/>
              </a:spcAft>
              <a:buClr>
                <a:schemeClr val="dk2"/>
              </a:buClr>
              <a:buSzPts val="1800"/>
              <a:buAutoNum type="romanLcPeriod"/>
            </a:pPr>
            <a:r>
              <a:rPr lang="en" sz="1800">
                <a:solidFill>
                  <a:schemeClr val="dk2"/>
                </a:solidFill>
              </a:rPr>
              <a:t>Spearman correlation coefficient (SCC)</a:t>
            </a:r>
            <a:endParaRPr sz="1800">
              <a:solidFill>
                <a:schemeClr val="dk2"/>
              </a:solidFill>
            </a:endParaRPr>
          </a:p>
          <a:p>
            <a:pPr indent="457200" lvl="0" marL="457200" rtl="0">
              <a:spcBef>
                <a:spcPts val="1000"/>
              </a:spcBef>
              <a:spcAft>
                <a:spcPts val="1000"/>
              </a:spcAft>
              <a:buNone/>
            </a:pPr>
            <a:r>
              <a:rPr lang="en" sz="1800">
                <a:solidFill>
                  <a:schemeClr val="dk2"/>
                </a:solidFill>
              </a:rPr>
              <a:t>Similar to PCC but with ranked values!</a:t>
            </a:r>
            <a:endParaRPr sz="1800">
              <a:solidFill>
                <a:schemeClr val="dk2"/>
              </a:solidFill>
            </a:endParaRPr>
          </a:p>
        </p:txBody>
      </p:sp>
      <p:pic>
        <p:nvPicPr>
          <p:cNvPr id="95" name="Shape 95"/>
          <p:cNvPicPr preferRelativeResize="0"/>
          <p:nvPr/>
        </p:nvPicPr>
        <p:blipFill>
          <a:blip r:embed="rId3">
            <a:alphaModFix/>
          </a:blip>
          <a:stretch>
            <a:fillRect/>
          </a:stretch>
        </p:blipFill>
        <p:spPr>
          <a:xfrm>
            <a:off x="5473550" y="928550"/>
            <a:ext cx="1900061" cy="622800"/>
          </a:xfrm>
          <a:prstGeom prst="rect">
            <a:avLst/>
          </a:prstGeom>
          <a:noFill/>
          <a:ln>
            <a:noFill/>
          </a:ln>
        </p:spPr>
      </p:pic>
      <p:pic>
        <p:nvPicPr>
          <p:cNvPr id="96" name="Shape 96"/>
          <p:cNvPicPr preferRelativeResize="0"/>
          <p:nvPr/>
        </p:nvPicPr>
        <p:blipFill>
          <a:blip r:embed="rId4">
            <a:alphaModFix/>
          </a:blip>
          <a:stretch>
            <a:fillRect/>
          </a:stretch>
        </p:blipFill>
        <p:spPr>
          <a:xfrm>
            <a:off x="3945650" y="3125425"/>
            <a:ext cx="4403600" cy="52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There Are Many More Distance Measures</a:t>
            </a:r>
            <a:endParaRPr sz="1800">
              <a:solidFill>
                <a:srgbClr val="CC0000"/>
              </a:solidFill>
            </a:endParaRPr>
          </a:p>
        </p:txBody>
      </p:sp>
      <p:sp>
        <p:nvSpPr>
          <p:cNvPr id="102" name="Shape 10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03" name="Shape 103"/>
          <p:cNvSpPr txBox="1"/>
          <p:nvPr/>
        </p:nvSpPr>
        <p:spPr>
          <a:xfrm>
            <a:off x="147300" y="1288600"/>
            <a:ext cx="8232900" cy="622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Char char="○"/>
            </a:pPr>
            <a:r>
              <a:rPr lang="en" sz="1800">
                <a:solidFill>
                  <a:schemeClr val="dk2"/>
                </a:solidFill>
              </a:rPr>
              <a:t>If the distances among items are quantifiable, then clustering is possible. </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Choose the most accurate and meaningful distance measure for a given  application.</a:t>
            </a:r>
            <a:endParaRPr sz="1800">
              <a:solidFill>
                <a:schemeClr val="dk2"/>
              </a:solidFill>
            </a:endParaRPr>
          </a:p>
          <a:p>
            <a:pPr indent="-342900" lvl="0" marL="457200" rtl="0">
              <a:spcBef>
                <a:spcPts val="1000"/>
              </a:spcBef>
              <a:spcAft>
                <a:spcPts val="1000"/>
              </a:spcAft>
              <a:buClr>
                <a:schemeClr val="dk2"/>
              </a:buClr>
              <a:buSzPts val="1800"/>
              <a:buChar char="○"/>
            </a:pPr>
            <a:r>
              <a:rPr lang="en" sz="1800">
                <a:solidFill>
                  <a:schemeClr val="dk2"/>
                </a:solidFill>
              </a:rPr>
              <a:t>If uncertain then choose several distance measures and compare the results.</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109" name="Shape 109"/>
          <p:cNvSpPr txBox="1"/>
          <p:nvPr>
            <p:ph idx="1" type="body"/>
          </p:nvPr>
        </p:nvSpPr>
        <p:spPr>
          <a:xfrm>
            <a:off x="627650" y="9455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600">
                <a:solidFill>
                  <a:srgbClr val="9E9E9E"/>
                </a:solidFill>
              </a:rPr>
              <a:t>Introduction</a:t>
            </a:r>
            <a:endParaRPr sz="1600">
              <a:solidFill>
                <a:srgbClr val="9E9E9E"/>
              </a:solidFill>
            </a:endParaRPr>
          </a:p>
          <a:p>
            <a:pPr indent="0" lvl="0" marL="0" rtl="0">
              <a:spcBef>
                <a:spcPts val="1000"/>
              </a:spcBef>
              <a:spcAft>
                <a:spcPts val="0"/>
              </a:spcAft>
              <a:buClr>
                <a:schemeClr val="dk1"/>
              </a:buClr>
              <a:buSzPts val="1100"/>
              <a:buFont typeface="Arial"/>
              <a:buNone/>
            </a:pPr>
            <a:r>
              <a:rPr lang="en" sz="1600">
                <a:solidFill>
                  <a:srgbClr val="9E9E9E"/>
                </a:solidFill>
              </a:rPr>
              <a:t>Data Preprocessing</a:t>
            </a:r>
            <a:endParaRPr sz="1600">
              <a:solidFill>
                <a:srgbClr val="9E9E9E"/>
              </a:solidFill>
            </a:endParaRPr>
          </a:p>
          <a:p>
            <a:pPr indent="0" lvl="0" marL="0" rtl="0">
              <a:spcBef>
                <a:spcPts val="1000"/>
              </a:spcBef>
              <a:spcAft>
                <a:spcPts val="0"/>
              </a:spcAft>
              <a:buClr>
                <a:schemeClr val="dk1"/>
              </a:buClr>
              <a:buSzPts val="1100"/>
              <a:buFont typeface="Arial"/>
              <a:buNone/>
            </a:pPr>
            <a:r>
              <a:rPr lang="en" sz="1600"/>
              <a:t>Widely Used Clustering Methods</a:t>
            </a:r>
            <a:endParaRPr sz="1600"/>
          </a:p>
          <a:p>
            <a:pPr indent="457200" lvl="0" marL="0" rtl="0">
              <a:spcBef>
                <a:spcPts val="0"/>
              </a:spcBef>
              <a:spcAft>
                <a:spcPts val="0"/>
              </a:spcAft>
              <a:buClr>
                <a:schemeClr val="dk1"/>
              </a:buClr>
              <a:buSzPts val="1100"/>
              <a:buFont typeface="Arial"/>
              <a:buNone/>
            </a:pPr>
            <a:r>
              <a:rPr lang="en" sz="1600"/>
              <a:t>Hierarchical Clustering</a:t>
            </a:r>
            <a:endParaRPr sz="1600"/>
          </a:p>
          <a:p>
            <a:pPr indent="457200" lvl="0" marL="0" rtl="0">
              <a:spcBef>
                <a:spcPts val="0"/>
              </a:spcBef>
              <a:spcAft>
                <a:spcPts val="0"/>
              </a:spcAft>
              <a:buClr>
                <a:schemeClr val="dk1"/>
              </a:buClr>
              <a:buSzPts val="1100"/>
              <a:buFont typeface="Arial"/>
              <a:buNone/>
            </a:pPr>
            <a:r>
              <a:rPr lang="en" sz="1600"/>
              <a:t>K-Means</a:t>
            </a:r>
            <a:endParaRPr sz="1600"/>
          </a:p>
          <a:p>
            <a:pPr indent="457200" lvl="0" marL="0" rtl="0">
              <a:spcBef>
                <a:spcPts val="0"/>
              </a:spcBef>
              <a:spcAft>
                <a:spcPts val="0"/>
              </a:spcAft>
              <a:buClr>
                <a:schemeClr val="dk1"/>
              </a:buClr>
              <a:buSzPts val="1100"/>
              <a:buFont typeface="Arial"/>
              <a:buNone/>
            </a:pPr>
            <a:r>
              <a:rPr lang="en" sz="1600"/>
              <a:t>Principal Component Analysis</a:t>
            </a:r>
            <a:endParaRPr sz="1600"/>
          </a:p>
          <a:p>
            <a:pPr indent="457200" lvl="0" marL="0" rtl="0">
              <a:spcBef>
                <a:spcPts val="0"/>
              </a:spcBef>
              <a:spcAft>
                <a:spcPts val="0"/>
              </a:spcAft>
              <a:buClr>
                <a:schemeClr val="dk1"/>
              </a:buClr>
              <a:buSzPts val="1100"/>
              <a:buFont typeface="Arial"/>
              <a:buNone/>
            </a:pPr>
            <a:r>
              <a:rPr lang="en" sz="1600"/>
              <a:t>Multidimensional Scaling</a:t>
            </a:r>
            <a:endParaRPr sz="1600"/>
          </a:p>
          <a:p>
            <a:pPr indent="457200" lvl="0" marL="0" rtl="0">
              <a:spcBef>
                <a:spcPts val="0"/>
              </a:spcBef>
              <a:spcAft>
                <a:spcPts val="0"/>
              </a:spcAft>
              <a:buClr>
                <a:schemeClr val="dk1"/>
              </a:buClr>
              <a:buSzPts val="1100"/>
              <a:buFont typeface="Arial"/>
              <a:buNone/>
            </a:pPr>
            <a:r>
              <a:rPr lang="en" sz="1600"/>
              <a:t>Biclustering</a:t>
            </a:r>
            <a:endParaRPr sz="1600"/>
          </a:p>
          <a:p>
            <a:pPr indent="457200" lvl="0" marL="0" rtl="0">
              <a:spcBef>
                <a:spcPts val="0"/>
              </a:spcBef>
              <a:spcAft>
                <a:spcPts val="0"/>
              </a:spcAft>
              <a:buClr>
                <a:schemeClr val="dk1"/>
              </a:buClr>
              <a:buSzPts val="1100"/>
              <a:buFont typeface="Arial"/>
              <a:buNone/>
            </a:pPr>
            <a:r>
              <a:rPr lang="en" sz="1600"/>
              <a:t>Similarity Measures for Clustering Results</a:t>
            </a:r>
            <a:endParaRPr sz="1600"/>
          </a:p>
          <a:p>
            <a:pPr indent="0" lvl="0" marL="0" rtl="0">
              <a:spcBef>
                <a:spcPts val="1000"/>
              </a:spcBef>
              <a:spcAft>
                <a:spcPts val="0"/>
              </a:spcAft>
              <a:buClr>
                <a:schemeClr val="dk1"/>
              </a:buClr>
              <a:buSzPts val="1100"/>
              <a:buFont typeface="Arial"/>
              <a:buNone/>
            </a:pPr>
            <a:r>
              <a:rPr lang="en" sz="1600">
                <a:solidFill>
                  <a:srgbClr val="9E9E9E"/>
                </a:solidFill>
              </a:rPr>
              <a:t>Clustering Exercises</a:t>
            </a:r>
            <a:endParaRPr sz="1600">
              <a:solidFill>
                <a:srgbClr val="9E9E9E"/>
              </a:solidFill>
            </a:endParaRPr>
          </a:p>
          <a:p>
            <a:pPr indent="0" lvl="0" marL="0" rtl="0">
              <a:spcBef>
                <a:spcPts val="1000"/>
              </a:spcBef>
              <a:spcAft>
                <a:spcPts val="0"/>
              </a:spcAft>
              <a:buNone/>
            </a:pPr>
            <a:r>
              <a:rPr lang="en" sz="1600">
                <a:solidFill>
                  <a:srgbClr val="9E9E9E"/>
                </a:solidFill>
              </a:rPr>
              <a:t>References</a:t>
            </a:r>
            <a:endParaRPr sz="1600">
              <a:solidFill>
                <a:srgbClr val="9E9E9E"/>
              </a:solidFill>
            </a:endParaRPr>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110" name="Shape 1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Cluster Linkage</a:t>
            </a:r>
            <a:endParaRPr sz="1800">
              <a:solidFill>
                <a:srgbClr val="CC0000"/>
              </a:solidFill>
            </a:endParaRPr>
          </a:p>
        </p:txBody>
      </p:sp>
      <p:sp>
        <p:nvSpPr>
          <p:cNvPr id="116" name="Shape 1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linkage.png" id="117" name="Shape 117"/>
          <p:cNvPicPr preferRelativeResize="0"/>
          <p:nvPr/>
        </p:nvPicPr>
        <p:blipFill>
          <a:blip r:embed="rId3">
            <a:alphaModFix/>
          </a:blip>
          <a:stretch>
            <a:fillRect/>
          </a:stretch>
        </p:blipFill>
        <p:spPr>
          <a:xfrm>
            <a:off x="2681299" y="826625"/>
            <a:ext cx="3560550" cy="4069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