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Syncopate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yncopate-bold.fntdata"/><Relationship Id="rId12" Type="http://schemas.openxmlformats.org/officeDocument/2006/relationships/font" Target="fonts/Syncopat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5200"/>
              <a:buNone/>
              <a:defRPr sz="5200">
                <a:solidFill>
                  <a:srgbClr val="2A528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94250" y="1174175"/>
            <a:ext cx="87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 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Shape 9"/>
          <p:cNvSpPr txBox="1"/>
          <p:nvPr/>
        </p:nvSpPr>
        <p:spPr>
          <a:xfrm>
            <a:off x="8065425" y="-82775"/>
            <a:ext cx="11514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GEN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242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eb.archive.org/web/20170706215053/http://www.stats.uwo.ca:80/faculty/murdoch/software/debuggingR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235508" y="5921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2F5B9D"/>
                </a:solidFill>
              </a:rPr>
              <a:t>Final Discussion</a:t>
            </a:r>
            <a:endParaRPr sz="3200">
              <a:solidFill>
                <a:srgbClr val="2F5B9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276025" y="3696350"/>
            <a:ext cx="83280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Thomas Girke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June 7, 2018</a:t>
            </a:r>
            <a:endParaRPr sz="1800">
              <a:solidFill>
                <a:schemeClr val="dk2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2072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Data Analysis in Genome Biology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GEN242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7650" y="12503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Finish Course Projects</a:t>
            </a:r>
            <a:endParaRPr sz="16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E9E9E"/>
                </a:solidFill>
              </a:rPr>
              <a:t>Course Discussion </a:t>
            </a:r>
            <a:endParaRPr sz="1600">
              <a:solidFill>
                <a:srgbClr val="9E9E9E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Question Related to Final Components of Class</a:t>
            </a:r>
            <a:endParaRPr sz="2400"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139900" y="648225"/>
            <a:ext cx="8745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Please finish grading of project presentations by Friday, June 8, 2018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800"/>
              <a:buChar char="○"/>
            </a:pPr>
            <a:r>
              <a:rPr lang="en" sz="1800">
                <a:solidFill>
                  <a:srgbClr val="2A528F"/>
                </a:solidFill>
              </a:rPr>
              <a:t>Project Reports</a:t>
            </a:r>
            <a:endParaRPr sz="1800">
              <a:solidFill>
                <a:srgbClr val="2A528F"/>
              </a:solidFill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Provided by each student. </a:t>
            </a:r>
            <a:r>
              <a:rPr lang="en" sz="1800">
                <a:solidFill>
                  <a:srgbClr val="2F5B9D"/>
                </a:solidFill>
              </a:rPr>
              <a:t>Analysis code can be identical among group members, but introduction, discussion and other text components should be written individually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The reports should be submitted to each student’s private GitHub repository - the same we used for the homework assignments. For the report please create in this repository a new directory named </a:t>
            </a:r>
            <a:r>
              <a:rPr lang="en" sz="1800">
                <a:solidFill>
                  <a:srgbClr val="2A528F"/>
                </a:solidFill>
              </a:rPr>
              <a:t>ProjectReport</a:t>
            </a:r>
            <a:r>
              <a:rPr lang="en" sz="1800">
                <a:solidFill>
                  <a:schemeClr val="dk2"/>
                </a:solidFill>
              </a:rPr>
              <a:t> and include in it the following files: </a:t>
            </a:r>
            <a:endParaRPr sz="1800">
              <a:solidFill>
                <a:schemeClr val="dk2"/>
              </a:solidFill>
            </a:endParaRPr>
          </a:p>
          <a:p>
            <a:pPr indent="-330200" lvl="2" marL="13716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AutoNum type="romanLcPeriod"/>
            </a:pPr>
            <a:r>
              <a:rPr b="1" i="1" lang="en" sz="1600">
                <a:solidFill>
                  <a:schemeClr val="dk2"/>
                </a:solidFill>
              </a:rPr>
              <a:t>*.Rmd</a:t>
            </a:r>
            <a:r>
              <a:rPr lang="en" sz="1600">
                <a:solidFill>
                  <a:schemeClr val="dk2"/>
                </a:solidFill>
              </a:rPr>
              <a:t> source script of project report </a:t>
            </a:r>
            <a:endParaRPr sz="1600">
              <a:solidFill>
                <a:schemeClr val="dk2"/>
              </a:solidFill>
            </a:endParaRPr>
          </a:p>
          <a:p>
            <a: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romanLcPeriod"/>
            </a:pPr>
            <a:r>
              <a:rPr lang="en" sz="1600">
                <a:solidFill>
                  <a:schemeClr val="dk2"/>
                </a:solidFill>
              </a:rPr>
              <a:t>Report rendered from </a:t>
            </a:r>
            <a:r>
              <a:rPr i="1" lang="en" sz="1600">
                <a:solidFill>
                  <a:schemeClr val="dk2"/>
                </a:solidFill>
              </a:rPr>
              <a:t>*.Rmd</a:t>
            </a:r>
            <a:r>
              <a:rPr lang="en" sz="1600">
                <a:solidFill>
                  <a:schemeClr val="dk2"/>
                </a:solidFill>
              </a:rPr>
              <a:t> source to </a:t>
            </a:r>
            <a:r>
              <a:rPr b="1" lang="en" sz="1600">
                <a:solidFill>
                  <a:schemeClr val="dk2"/>
                </a:solidFill>
              </a:rPr>
              <a:t>HTML</a:t>
            </a:r>
            <a:r>
              <a:rPr lang="en" sz="1600">
                <a:solidFill>
                  <a:schemeClr val="dk2"/>
                </a:solidFill>
              </a:rPr>
              <a:t> or PDF format</a:t>
            </a:r>
            <a:endParaRPr sz="1600">
              <a:solidFill>
                <a:schemeClr val="dk2"/>
              </a:solidFill>
            </a:endParaRPr>
          </a:p>
          <a:p>
            <a: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romanLcPeriod"/>
            </a:pPr>
            <a:r>
              <a:rPr lang="en" sz="1600">
                <a:solidFill>
                  <a:schemeClr val="dk2"/>
                </a:solidFill>
              </a:rPr>
              <a:t>Custom functions for challenge project: </a:t>
            </a:r>
            <a:r>
              <a:rPr b="1" i="1" lang="en" sz="1600">
                <a:solidFill>
                  <a:schemeClr val="dk2"/>
                </a:solidFill>
              </a:rPr>
              <a:t>*_Fct.R</a:t>
            </a:r>
            <a:r>
              <a:rPr lang="en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  <a:p>
            <a:pPr indent="-342900" lvl="1" marL="91440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Deadline for report submission: </a:t>
            </a:r>
            <a:r>
              <a:rPr lang="en" sz="1800">
                <a:solidFill>
                  <a:srgbClr val="CC0000"/>
                </a:solidFill>
              </a:rPr>
              <a:t>6:00 PM, June 12th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Any Other Questions?</a:t>
            </a:r>
            <a:endParaRPr sz="2600"/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189475" y="618250"/>
            <a:ext cx="86199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Grading: see first slide show (Course Introduction)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HPCC/Biocluster accounts: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User accounts for GEN242 will be deleted by systems admin on one month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Options to maintain account exist. If you wish to do so please email instructor.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How to learn more?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Apply your knowledge to data analysis problems in your research. Don’t take shortcuts.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Attend additional classes and tutorials.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When necessary ask for help.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Mailing lists: Bioconductor, BioPython, ...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Any other questions?</a:t>
            </a:r>
            <a:endParaRPr sz="1800">
              <a:solidFill>
                <a:schemeClr val="dk2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27650" y="12503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E9E9E"/>
                </a:solidFill>
              </a:rPr>
              <a:t>Finish Course Projects</a:t>
            </a:r>
            <a:endParaRPr sz="1600">
              <a:solidFill>
                <a:srgbClr val="9E9E9E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Course Discussion</a:t>
            </a:r>
            <a:r>
              <a:rPr lang="en" sz="1600">
                <a:solidFill>
                  <a:srgbClr val="9E9E9E"/>
                </a:solidFill>
              </a:rPr>
              <a:t> </a:t>
            </a:r>
            <a:endParaRPr sz="1600">
              <a:solidFill>
                <a:srgbClr val="9E9E9E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Questions &amp; Help with Projects</a:t>
            </a:r>
            <a:endParaRPr sz="2600"/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350225" y="1037875"/>
            <a:ext cx="86199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Note: the report can be r</a:t>
            </a:r>
            <a:r>
              <a:rPr lang="en" sz="1800">
                <a:solidFill>
                  <a:schemeClr val="dk2"/>
                </a:solidFill>
              </a:rPr>
              <a:t>endered on your laptop not just biocluster</a:t>
            </a:r>
            <a:endParaRPr i="1"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Debugging: 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90% of errors can be resolved with some patience and by reading error messages</a:t>
            </a:r>
            <a:endParaRPr>
              <a:solidFill>
                <a:schemeClr val="dk2"/>
              </a:solidFill>
            </a:endParaRPr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Make use of </a:t>
            </a:r>
            <a:r>
              <a:rPr i="1" lang="en">
                <a:solidFill>
                  <a:schemeClr val="dk2"/>
                </a:solidFill>
              </a:rPr>
              <a:t>traceback()</a:t>
            </a:r>
            <a:r>
              <a:rPr lang="en">
                <a:solidFill>
                  <a:schemeClr val="dk2"/>
                </a:solidFill>
              </a:rPr>
              <a:t> and related debugging utilities (</a:t>
            </a:r>
            <a:r>
              <a:rPr i="1" lang="en">
                <a:solidFill>
                  <a:schemeClr val="dk2"/>
                </a:solidFill>
              </a:rPr>
              <a:t>e.g.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Evaluate content of objects in every step, </a:t>
            </a:r>
            <a:r>
              <a:rPr i="1" lang="en">
                <a:solidFill>
                  <a:schemeClr val="dk2"/>
                </a:solidFill>
              </a:rPr>
              <a:t>e.g.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i="1" lang="en">
                <a:solidFill>
                  <a:schemeClr val="dk2"/>
                </a:solidFill>
              </a:rPr>
              <a:t>head()</a:t>
            </a:r>
            <a:r>
              <a:rPr lang="en">
                <a:solidFill>
                  <a:schemeClr val="dk2"/>
                </a:solidFill>
              </a:rPr>
              <a:t>, </a:t>
            </a:r>
            <a:r>
              <a:rPr i="1" lang="en">
                <a:solidFill>
                  <a:schemeClr val="dk2"/>
                </a:solidFill>
              </a:rPr>
              <a:t>length()</a:t>
            </a:r>
            <a:r>
              <a:rPr lang="en">
                <a:solidFill>
                  <a:schemeClr val="dk2"/>
                </a:solidFill>
              </a:rPr>
              <a:t>, </a:t>
            </a:r>
            <a:r>
              <a:rPr i="1" lang="en">
                <a:solidFill>
                  <a:schemeClr val="dk2"/>
                </a:solidFill>
              </a:rPr>
              <a:t>dim()</a:t>
            </a:r>
            <a:r>
              <a:rPr lang="en">
                <a:solidFill>
                  <a:schemeClr val="dk2"/>
                </a:solidFill>
              </a:rPr>
              <a:t>, etc.</a:t>
            </a:r>
            <a:endParaRPr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Use </a:t>
            </a:r>
            <a:r>
              <a:rPr i="1" lang="en" sz="1800">
                <a:solidFill>
                  <a:schemeClr val="dk2"/>
                </a:solidFill>
              </a:rPr>
              <a:t>vimdiff </a:t>
            </a:r>
            <a:r>
              <a:rPr lang="en" sz="1800">
                <a:solidFill>
                  <a:schemeClr val="dk2"/>
                </a:solidFill>
              </a:rPr>
              <a:t>to detect differences among scripts (or any text file).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Monitoring the queue. Always check whether your jobs are starting. If not find out why and address the problem.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Anything else?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Course Discussion</a:t>
            </a:r>
            <a:endParaRPr sz="2600"/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341875" y="770650"/>
            <a:ext cx="86199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Topics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Overall design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Homework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Course projects: topics, challenge level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Course website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Inclusion of GitHub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Balance between technology and theory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Class size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Other suggestions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