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2" r:id="rId5"/>
    <p:sldId id="265" r:id="rId6"/>
    <p:sldId id="268" r:id="rId7"/>
    <p:sldId id="267" r:id="rId8"/>
    <p:sldId id="270" r:id="rId9"/>
    <p:sldId id="271" r:id="rId10"/>
    <p:sldId id="269" r:id="rId11"/>
    <p:sldId id="272" r:id="rId12"/>
    <p:sldId id="273" r:id="rId13"/>
    <p:sldId id="274" r:id="rId14"/>
    <p:sldId id="275" r:id="rId15"/>
    <p:sldId id="276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16A"/>
    <a:srgbClr val="08071F"/>
    <a:srgbClr val="A80C26"/>
    <a:srgbClr val="36A9AC"/>
    <a:srgbClr val="D61E42"/>
    <a:srgbClr val="2261A6"/>
    <a:srgbClr val="DF2736"/>
    <a:srgbClr val="E6E6E6"/>
    <a:srgbClr val="495ADB"/>
    <a:srgbClr val="544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879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探索性分析中最常用的方法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3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统计算法进行</a:t>
            </a:r>
            <a:r>
              <a:rPr lang="zh-CN" altLang="en-US" dirty="0" smtClean="0"/>
              <a:t>简单介绍，</a:t>
            </a:r>
            <a:r>
              <a:rPr lang="zh-CN" altLang="en-US" dirty="0" smtClean="0"/>
              <a:t>细节不详述，重点放在工具的使用。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6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6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2"/>
                </a:solidFill>
              </a:rPr>
              <a:t>http://www.gsea-msigdb.org/gsea/doc/GSEAUserGuideFrame.html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3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2"/>
                </a:solidFill>
              </a:rPr>
              <a:t>http://www.gsea-msigdb.org/gsea/doc/GSEAUserGuideFrame.html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7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2"/>
                </a:solidFill>
              </a:rPr>
              <a:t>http://www.gsea-msigdb.org/gsea/doc/GSEAUserGuideFrame.html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2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2"/>
                </a:solidFill>
              </a:rPr>
              <a:t>http://www.gsea-msigdb.org/gsea/doc/GSEAUserGuideFrame.html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8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03726C9-1FF7-4556-946B-7F613D23D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55675" y="2491333"/>
            <a:ext cx="5787426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55675" y="1735592"/>
            <a:ext cx="5787426" cy="698591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55675" y="4644408"/>
            <a:ext cx="2913783" cy="248371"/>
          </a:xfrm>
        </p:spPr>
        <p:txBody>
          <a:bodyPr anchor="ctr">
            <a:no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 smtClean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5675" y="4952960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8B5B36-BBD6-4368-8986-827F1B6EE59D}"/>
              </a:ext>
            </a:extLst>
          </p:cNvPr>
          <p:cNvSpPr/>
          <p:nvPr userDrawn="1"/>
        </p:nvSpPr>
        <p:spPr>
          <a:xfrm>
            <a:off x="9772650" y="933450"/>
            <a:ext cx="127635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8E94A6-0757-4CDF-B8E4-E56C0DFCE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93142"/>
            <a:ext cx="7200903" cy="4050507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169886" y="2094592"/>
            <a:ext cx="4535055" cy="656792"/>
          </a:xfrm>
        </p:spPr>
        <p:txBody>
          <a:bodyPr anchor="ctr">
            <a:normAutofit/>
          </a:bodyPr>
          <a:lstStyle>
            <a:lvl1pPr algn="r">
              <a:defRPr sz="2400" b="1">
                <a:solidFill>
                  <a:srgbClr val="24316A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4113" y="3030537"/>
            <a:ext cx="4546600" cy="101562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Edit Master text styles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D0CCAC-8C8B-4F11-A46A-FB4094D9E7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238499" y="1853031"/>
            <a:ext cx="3532511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238499" y="3072422"/>
            <a:ext cx="353251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 smtClean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238499" y="3388056"/>
            <a:ext cx="353251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 smtClean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onductor.org/packages/ChIPseeker" TargetMode="External"/><Relationship Id="rId2" Type="http://schemas.openxmlformats.org/officeDocument/2006/relationships/hyperlink" Target="https://www.bioconductor.org/packages/clusterProfiler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etascape.org/gp/index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491333"/>
            <a:ext cx="7169150" cy="558799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Gene Set Enrichment Analysis </a:t>
            </a:r>
            <a:r>
              <a:rPr lang="en-US" altLang="zh-CN" dirty="0"/>
              <a:t>&amp; Over-Representation Analysis 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4" y="1403804"/>
            <a:ext cx="8816975" cy="1030379"/>
          </a:xfrm>
        </p:spPr>
        <p:txBody>
          <a:bodyPr>
            <a:normAutofit/>
          </a:bodyPr>
          <a:lstStyle/>
          <a:p>
            <a:r>
              <a:rPr lang="en-US" altLang="zh-CN" sz="2700" dirty="0">
                <a:solidFill>
                  <a:schemeClr val="accent4"/>
                </a:solidFill>
              </a:rPr>
              <a:t>Biological Functional </a:t>
            </a:r>
            <a:r>
              <a:rPr lang="en-US" altLang="zh-CN" sz="2700" dirty="0" smtClean="0">
                <a:solidFill>
                  <a:schemeClr val="accent4"/>
                </a:solidFill>
              </a:rPr>
              <a:t>Annotation of a set of genes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644408"/>
            <a:ext cx="3057649" cy="248371"/>
          </a:xfrm>
        </p:spPr>
        <p:txBody>
          <a:bodyPr/>
          <a:lstStyle/>
          <a:p>
            <a:r>
              <a:rPr lang="en-US" altLang="zh-CN" dirty="0" err="1" smtClean="0"/>
              <a:t>Zongcheng</a:t>
            </a:r>
            <a:r>
              <a:rPr lang="en-US" altLang="zh-CN" dirty="0" smtClean="0"/>
              <a:t> Li @</a:t>
            </a:r>
            <a:r>
              <a:rPr lang="en-US" altLang="zh-CN" dirty="0" err="1" smtClean="0"/>
              <a:t>LLLab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69925" y="4952960"/>
            <a:ext cx="3057649" cy="6096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生</a:t>
            </a:r>
            <a:r>
              <a:rPr lang="zh-CN" altLang="en-US" dirty="0" smtClean="0"/>
              <a:t>信小课堂</a:t>
            </a:r>
            <a:r>
              <a:rPr lang="en-US" altLang="zh-CN" dirty="0" smtClean="0"/>
              <a:t>II</a:t>
            </a:r>
            <a:r>
              <a:rPr lang="zh-CN" altLang="en-US" dirty="0" smtClean="0"/>
              <a:t>期</a:t>
            </a:r>
            <a:r>
              <a:rPr lang="en-US" altLang="zh-CN" dirty="0" smtClean="0"/>
              <a:t>-08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2018/08/14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55" y="181841"/>
            <a:ext cx="8659091" cy="649431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766455" y="850900"/>
            <a:ext cx="1268845" cy="381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1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55" y="181841"/>
            <a:ext cx="8659091" cy="649431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836555" y="1282700"/>
            <a:ext cx="2259445" cy="5461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5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55" y="181841"/>
            <a:ext cx="8659091" cy="64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83" y="38965"/>
            <a:ext cx="9793432" cy="678006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661149" y="6184466"/>
            <a:ext cx="635000" cy="3175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16300" y="1028700"/>
            <a:ext cx="7226299" cy="5105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31184" y="5689166"/>
            <a:ext cx="635000" cy="3175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5176" y="56891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Results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2611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472" y="379515"/>
            <a:ext cx="10850563" cy="10286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 err="1">
                <a:hlinkClick r:id="rId2"/>
              </a:rPr>
              <a:t>clusterProfiler</a:t>
            </a:r>
            <a:r>
              <a:rPr lang="en-US" altLang="zh-CN" sz="2400" b="0" dirty="0"/>
              <a:t> </a:t>
            </a:r>
            <a:r>
              <a:rPr lang="en-US" altLang="zh-CN" sz="2000" b="0" dirty="0" smtClean="0"/>
              <a:t/>
            </a:r>
            <a:br>
              <a:rPr lang="en-US" altLang="zh-CN" sz="2000" b="0" dirty="0" smtClean="0"/>
            </a:br>
            <a:r>
              <a:rPr lang="en-US" altLang="zh-CN" sz="1400" b="0" dirty="0" smtClean="0"/>
              <a:t>analyze </a:t>
            </a:r>
            <a:r>
              <a:rPr lang="en-US" altLang="zh-CN" sz="1400" b="0" dirty="0"/>
              <a:t>and visualize functional profiles of genomic coordinates (supported by </a:t>
            </a:r>
            <a:r>
              <a:rPr lang="en-US" altLang="zh-CN" sz="1400" b="0" dirty="0" err="1">
                <a:hlinkClick r:id="rId3"/>
              </a:rPr>
              <a:t>ChIPseeker</a:t>
            </a:r>
            <a:r>
              <a:rPr lang="en-US" altLang="zh-CN" sz="1400" b="0" dirty="0"/>
              <a:t>), gene and gene clusters.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47373" r="62191"/>
          <a:stretch/>
        </p:blipFill>
        <p:spPr>
          <a:xfrm>
            <a:off x="852261" y="1589062"/>
            <a:ext cx="2851603" cy="13534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52" y="1501511"/>
            <a:ext cx="6684177" cy="5267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1" y="3123356"/>
            <a:ext cx="1662777" cy="22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clusterProfiler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9139" y="2932043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</a:t>
            </a:r>
            <a:r>
              <a:rPr lang="en-US" altLang="zh-CN" dirty="0" err="1" smtClean="0"/>
              <a:t>Rstudio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6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838451" y="1853031"/>
            <a:ext cx="3932560" cy="8651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 smtClean="0"/>
              <a:t>Learn Something.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838451" y="3072422"/>
            <a:ext cx="3932560" cy="31087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Zongcheng</a:t>
            </a:r>
            <a:r>
              <a:rPr lang="en-US" altLang="zh-CN" dirty="0" smtClean="0"/>
              <a:t> Li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4A9425-6528-4782-A738-982A41E38201}"/>
              </a:ext>
            </a:extLst>
          </p:cNvPr>
          <p:cNvGrpSpPr/>
          <p:nvPr/>
        </p:nvGrpSpPr>
        <p:grpSpPr>
          <a:xfrm>
            <a:off x="8000421" y="1916648"/>
            <a:ext cx="3268712" cy="1420316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593E324-718B-4BDE-A814-D8F20D970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031A3BF-F619-459C-B1DC-E40D3FBC3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2D73B5A-006A-4651-B8EB-7798C42F0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153A6D5-73C5-4B7E-8F91-86614E90A2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38F51A4-22DB-4F02-BFC0-1578746012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382933" y="1574800"/>
            <a:ext cx="0" cy="19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2018/08/14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 biological significance to the cell populations/clusters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Marker genes (Signature genes, Specific genes)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Over-Representation Analysis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GO analysis)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A group of </a:t>
            </a:r>
            <a:r>
              <a:rPr lang="en-US" altLang="zh-CN" dirty="0" smtClean="0"/>
              <a:t>genes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Differentially </a:t>
            </a:r>
            <a:r>
              <a:rPr lang="en-US" altLang="zh-CN" dirty="0"/>
              <a:t>Expressed </a:t>
            </a:r>
            <a:r>
              <a:rPr lang="en-US" altLang="zh-CN" dirty="0" smtClean="0"/>
              <a:t>Genes, DEGs)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Gene Ontology, etc.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7030A0"/>
                </a:solidFill>
              </a:rPr>
              <a:t>clusterProfiler</a:t>
            </a:r>
            <a:r>
              <a:rPr lang="en-US" altLang="zh-CN" dirty="0" smtClean="0">
                <a:solidFill>
                  <a:srgbClr val="7030A0"/>
                </a:solidFill>
              </a:rPr>
              <a:t>, metascape.org, etc.</a:t>
            </a:r>
            <a:endParaRPr lang="en-US" altLang="zh-CN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GSEA (</a:t>
            </a:r>
            <a:r>
              <a:rPr lang="en-US" altLang="zh-CN" i="1" dirty="0" smtClean="0"/>
              <a:t>PNAS, </a:t>
            </a:r>
            <a:r>
              <a:rPr lang="en-US" altLang="zh-CN" dirty="0" smtClean="0"/>
              <a:t>2005)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Comparison </a:t>
            </a:r>
            <a:r>
              <a:rPr lang="en-US" altLang="zh-CN" dirty="0"/>
              <a:t>between two clusters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all </a:t>
            </a:r>
            <a:r>
              <a:rPr lang="en-US" altLang="zh-CN" dirty="0"/>
              <a:t>genes, ordered and scored by Signal2Noise </a:t>
            </a:r>
            <a:r>
              <a:rPr lang="en-US" altLang="zh-CN" dirty="0" smtClean="0"/>
              <a:t>(default)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KEGG, </a:t>
            </a:r>
            <a:r>
              <a:rPr lang="en-US" altLang="zh-CN" dirty="0" err="1" smtClean="0"/>
              <a:t>MSigDB</a:t>
            </a:r>
            <a:r>
              <a:rPr lang="en-US" altLang="zh-CN" dirty="0" smtClean="0"/>
              <a:t> (Molecular </a:t>
            </a:r>
            <a:r>
              <a:rPr lang="en-US" altLang="zh-CN" dirty="0"/>
              <a:t>Signatures </a:t>
            </a:r>
            <a:r>
              <a:rPr lang="en-US" altLang="zh-CN" dirty="0" smtClean="0"/>
              <a:t>Database), etc.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算法细节：</a:t>
            </a:r>
            <a:r>
              <a:rPr lang="en-US" altLang="zh-CN" sz="1200" dirty="0">
                <a:solidFill>
                  <a:schemeClr val="tx2"/>
                </a:solidFill>
              </a:rPr>
              <a:t>http://www.gsea-msigdb.org/gsea/doc/subramanian_tamayo_gsea_pnas.pdf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chemeClr val="tx2"/>
                </a:solidFill>
              </a:rPr>
              <a:t>GSEA</a:t>
            </a:r>
            <a:r>
              <a:rPr lang="zh-CN" altLang="en-US" sz="1200" dirty="0">
                <a:solidFill>
                  <a:schemeClr val="tx2"/>
                </a:solidFill>
              </a:rPr>
              <a:t>参考手册：</a:t>
            </a:r>
            <a:r>
              <a:rPr lang="en-US" altLang="zh-CN" sz="1200" dirty="0">
                <a:solidFill>
                  <a:schemeClr val="tx2"/>
                </a:solidFill>
              </a:rPr>
              <a:t>http://www.gsea-msigdb.org/gsea/doc/GSEAUserGuideFrame.html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7030A0"/>
                </a:solidFill>
              </a:rPr>
              <a:t>GSEAjava</a:t>
            </a:r>
            <a:r>
              <a:rPr lang="en-US" altLang="zh-CN" dirty="0" smtClean="0">
                <a:solidFill>
                  <a:srgbClr val="7030A0"/>
                </a:solidFill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</a:rPr>
              <a:t>clusterProfiler</a:t>
            </a:r>
            <a:r>
              <a:rPr lang="en-US" altLang="zh-CN" dirty="0" smtClean="0">
                <a:solidFill>
                  <a:srgbClr val="7030A0"/>
                </a:solidFill>
              </a:rPr>
              <a:t>, etc.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70" y="1583669"/>
            <a:ext cx="4100545" cy="1738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54" y="3471862"/>
            <a:ext cx="44862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the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David </a:t>
            </a:r>
            <a:r>
              <a:rPr lang="en-US" altLang="zh-CN" dirty="0"/>
              <a:t>(https://</a:t>
            </a:r>
            <a:r>
              <a:rPr lang="en-US" altLang="zh-CN" dirty="0" smtClean="0"/>
              <a:t>david.ncifcrf.gov)</a:t>
            </a:r>
          </a:p>
          <a:p>
            <a:r>
              <a:rPr lang="en-US" altLang="zh-CN" dirty="0" err="1" smtClean="0"/>
              <a:t>Metascape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GB" altLang="zh-CN" dirty="0" smtClean="0">
                <a:hlinkClick r:id="rId2"/>
              </a:rPr>
              <a:t>http</a:t>
            </a:r>
            <a:r>
              <a:rPr lang="en-GB" altLang="zh-CN" dirty="0">
                <a:hlinkClick r:id="rId2"/>
              </a:rPr>
              <a:t>://</a:t>
            </a:r>
            <a:r>
              <a:rPr lang="en-GB" altLang="zh-CN" dirty="0" smtClean="0">
                <a:hlinkClick r:id="rId2"/>
              </a:rPr>
              <a:t>metascape.org/gp/index.html</a:t>
            </a:r>
            <a:r>
              <a:rPr lang="en-GB" altLang="zh-CN" dirty="0" smtClean="0"/>
              <a:t>)</a:t>
            </a:r>
            <a:endParaRPr lang="zh-CN" altLang="en-US" dirty="0"/>
          </a:p>
          <a:p>
            <a:r>
              <a:rPr lang="en-US" altLang="zh-CN" dirty="0" err="1" smtClean="0"/>
              <a:t>GSEAjava</a:t>
            </a:r>
            <a:endParaRPr lang="en-US" altLang="zh-CN" dirty="0" smtClean="0"/>
          </a:p>
          <a:p>
            <a:r>
              <a:rPr lang="en-US" altLang="zh-CN" dirty="0" err="1" smtClean="0"/>
              <a:t>clusterProfiler</a:t>
            </a:r>
            <a:endParaRPr lang="en-US" altLang="zh-CN" dirty="0" smtClean="0"/>
          </a:p>
          <a:p>
            <a:r>
              <a:rPr lang="en-US" altLang="zh-CN" dirty="0" err="1" smtClean="0"/>
              <a:t>topgo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1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David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6" y="1291079"/>
            <a:ext cx="5521783" cy="524757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34662" y="2838450"/>
            <a:ext cx="1645227" cy="219075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1490013"/>
            <a:ext cx="5763731" cy="504864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5976793" y="3452358"/>
            <a:ext cx="1153321" cy="561975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95205" y="4667250"/>
            <a:ext cx="1353345" cy="381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985031" y="5143500"/>
            <a:ext cx="1034909" cy="366063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994571" y="5524305"/>
            <a:ext cx="1034909" cy="366063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3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David: 319 DEGs of C5_Lymphatic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5" y="2391819"/>
            <a:ext cx="3415971" cy="2485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23" y="1957832"/>
            <a:ext cx="6992655" cy="378619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209925" y="4105275"/>
            <a:ext cx="857250" cy="381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76123" y="3181349"/>
            <a:ext cx="1353345" cy="19050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00178" y="3552824"/>
            <a:ext cx="1010047" cy="20955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19453" y="2100261"/>
            <a:ext cx="3715147" cy="350996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61530"/>
          <a:stretch/>
        </p:blipFill>
        <p:spPr>
          <a:xfrm>
            <a:off x="1455737" y="3463925"/>
            <a:ext cx="9401175" cy="16525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2" y="190500"/>
            <a:ext cx="9372600" cy="3133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1" y="5305427"/>
            <a:ext cx="9420225" cy="1314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100" y="1749424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Biological</a:t>
            </a:r>
          </a:p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5100" y="3967053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Cellular</a:t>
            </a:r>
          </a:p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5100" y="557190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Molecular</a:t>
            </a:r>
          </a:p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81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12" y="-2434"/>
            <a:ext cx="9496375" cy="68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metascape.org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24" y="1066800"/>
            <a:ext cx="668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GSEAjava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265340"/>
            <a:ext cx="9575800" cy="538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zh-CN" sz="1600" dirty="0" err="1"/>
              <a:t>write.gsea</a:t>
            </a:r>
            <a:r>
              <a:rPr lang="en-GB" altLang="zh-CN" sz="1600" dirty="0"/>
              <a:t> &lt;- function(expr, </a:t>
            </a:r>
            <a:r>
              <a:rPr lang="en-GB" altLang="zh-CN" sz="1600" dirty="0" err="1"/>
              <a:t>annot</a:t>
            </a:r>
            <a:r>
              <a:rPr lang="en-GB" altLang="zh-CN" sz="1600" dirty="0"/>
              <a:t>, </a:t>
            </a:r>
            <a:r>
              <a:rPr lang="en-GB" altLang="zh-CN" sz="1600" dirty="0" err="1"/>
              <a:t>filename.prefix</a:t>
            </a:r>
            <a:r>
              <a:rPr lang="en-GB" altLang="zh-CN" sz="1600" dirty="0"/>
              <a:t> = "</a:t>
            </a:r>
            <a:r>
              <a:rPr lang="en-GB" altLang="zh-CN" sz="1600" dirty="0" err="1"/>
              <a:t>gsea</a:t>
            </a:r>
            <a:r>
              <a:rPr lang="en-GB" altLang="zh-CN" sz="1600" dirty="0"/>
              <a:t>", </a:t>
            </a:r>
            <a:r>
              <a:rPr lang="en-GB" altLang="zh-CN" sz="1600" dirty="0" err="1"/>
              <a:t>add.sys.time</a:t>
            </a:r>
            <a:r>
              <a:rPr lang="en-GB" altLang="zh-CN" sz="1600" dirty="0"/>
              <a:t> = T){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suffix &lt;- </a:t>
            </a:r>
            <a:r>
              <a:rPr lang="en-GB" altLang="zh-CN" sz="1600" dirty="0" err="1"/>
              <a:t>ifelse</a:t>
            </a:r>
            <a:r>
              <a:rPr lang="en-GB" altLang="zh-CN" sz="1600" dirty="0"/>
              <a:t>(</a:t>
            </a:r>
            <a:r>
              <a:rPr lang="en-GB" altLang="zh-CN" sz="1600" dirty="0" err="1"/>
              <a:t>add.sys.time</a:t>
            </a:r>
            <a:r>
              <a:rPr lang="en-GB" altLang="zh-CN" sz="1600" dirty="0"/>
              <a:t>, </a:t>
            </a:r>
            <a:r>
              <a:rPr lang="en-GB" altLang="zh-CN" sz="1600" dirty="0" err="1"/>
              <a:t>Sys.time</a:t>
            </a:r>
            <a:r>
              <a:rPr lang="en-GB" altLang="zh-CN" sz="1600" dirty="0"/>
              <a:t>(), "")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</a:t>
            </a:r>
            <a:r>
              <a:rPr lang="en-GB" altLang="zh-CN" sz="1600" dirty="0" err="1"/>
              <a:t>filename.dataset</a:t>
            </a:r>
            <a:r>
              <a:rPr lang="en-GB" altLang="zh-CN" sz="1600" dirty="0"/>
              <a:t> &lt;- paste(</a:t>
            </a:r>
            <a:r>
              <a:rPr lang="en-GB" altLang="zh-CN" sz="1600" dirty="0" err="1"/>
              <a:t>filename.prefix</a:t>
            </a:r>
            <a:r>
              <a:rPr lang="en-GB" altLang="zh-CN" sz="1600" dirty="0"/>
              <a:t>, suffix, "txt",</a:t>
            </a:r>
            <a:r>
              <a:rPr lang="en-GB" altLang="zh-CN" sz="1600" dirty="0" err="1"/>
              <a:t>sep</a:t>
            </a:r>
            <a:r>
              <a:rPr lang="en-GB" altLang="zh-CN" sz="1600" dirty="0"/>
              <a:t> = ".")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expr &lt;- expr[,</a:t>
            </a:r>
            <a:r>
              <a:rPr lang="en-GB" altLang="zh-CN" sz="1600" dirty="0" err="1"/>
              <a:t>rownames</a:t>
            </a:r>
            <a:r>
              <a:rPr lang="en-GB" altLang="zh-CN" sz="1600" dirty="0"/>
              <a:t>(</a:t>
            </a:r>
            <a:r>
              <a:rPr lang="en-GB" altLang="zh-CN" sz="1600" dirty="0" err="1"/>
              <a:t>annot</a:t>
            </a:r>
            <a:r>
              <a:rPr lang="en-GB" altLang="zh-CN" sz="1600" dirty="0"/>
              <a:t>)]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dataset &lt;- </a:t>
            </a:r>
            <a:r>
              <a:rPr lang="en-GB" altLang="zh-CN" sz="1600" dirty="0" err="1"/>
              <a:t>cbind</a:t>
            </a:r>
            <a:r>
              <a:rPr lang="en-GB" altLang="zh-CN" sz="1600" dirty="0"/>
              <a:t>(</a:t>
            </a:r>
            <a:r>
              <a:rPr lang="en-GB" altLang="zh-CN" sz="1600" dirty="0" err="1"/>
              <a:t>rownames</a:t>
            </a:r>
            <a:r>
              <a:rPr lang="en-GB" altLang="zh-CN" sz="1600" dirty="0"/>
              <a:t>(expr), NA, expr)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</a:t>
            </a:r>
            <a:r>
              <a:rPr lang="en-GB" altLang="zh-CN" sz="1600" dirty="0" err="1"/>
              <a:t>colnames</a:t>
            </a:r>
            <a:r>
              <a:rPr lang="en-GB" altLang="zh-CN" sz="1600" dirty="0"/>
              <a:t>(dataset)[1:2] &lt;- c("Name", "Description")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</a:t>
            </a:r>
            <a:r>
              <a:rPr lang="en-GB" altLang="zh-CN" sz="1600" dirty="0" err="1"/>
              <a:t>write.table</a:t>
            </a:r>
            <a:r>
              <a:rPr lang="en-GB" altLang="zh-CN" sz="1600" dirty="0"/>
              <a:t>(dataset, file = </a:t>
            </a:r>
            <a:r>
              <a:rPr lang="en-GB" altLang="zh-CN" sz="1600" dirty="0" err="1"/>
              <a:t>filename.dataset</a:t>
            </a:r>
            <a:r>
              <a:rPr lang="en-GB" altLang="zh-CN" sz="1600" dirty="0"/>
              <a:t>, quote = F, </a:t>
            </a:r>
            <a:r>
              <a:rPr lang="en-GB" altLang="zh-CN" sz="1600" dirty="0" err="1"/>
              <a:t>sep</a:t>
            </a:r>
            <a:r>
              <a:rPr lang="en-GB" altLang="zh-CN" sz="1600" dirty="0"/>
              <a:t> = "\t", </a:t>
            </a:r>
            <a:r>
              <a:rPr lang="en-GB" altLang="zh-CN" sz="1600" dirty="0" err="1"/>
              <a:t>row.names</a:t>
            </a:r>
            <a:r>
              <a:rPr lang="en-GB" altLang="zh-CN" sz="1600" dirty="0"/>
              <a:t> = F)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</a:t>
            </a:r>
            <a:r>
              <a:rPr lang="en-GB" altLang="zh-CN" sz="1600" dirty="0" err="1"/>
              <a:t>sapply</a:t>
            </a:r>
            <a:r>
              <a:rPr lang="en-GB" altLang="zh-CN" sz="1600" dirty="0"/>
              <a:t>(</a:t>
            </a:r>
            <a:r>
              <a:rPr lang="en-GB" altLang="zh-CN" sz="1600" dirty="0" err="1"/>
              <a:t>colnames</a:t>
            </a:r>
            <a:r>
              <a:rPr lang="en-GB" altLang="zh-CN" sz="1600" dirty="0"/>
              <a:t>(</a:t>
            </a:r>
            <a:r>
              <a:rPr lang="en-GB" altLang="zh-CN" sz="1600" dirty="0" err="1"/>
              <a:t>annot</a:t>
            </a:r>
            <a:r>
              <a:rPr lang="en-GB" altLang="zh-CN" sz="1600" dirty="0"/>
              <a:t>), function(x){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  label &lt;- unique(</a:t>
            </a:r>
            <a:r>
              <a:rPr lang="en-GB" altLang="zh-CN" sz="1600" dirty="0" err="1"/>
              <a:t>annot</a:t>
            </a:r>
            <a:r>
              <a:rPr lang="en-GB" altLang="zh-CN" sz="1600" dirty="0"/>
              <a:t>[,x])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  </a:t>
            </a:r>
            <a:r>
              <a:rPr lang="en-GB" altLang="zh-CN" sz="1600" dirty="0" err="1"/>
              <a:t>filename.pheno</a:t>
            </a:r>
            <a:r>
              <a:rPr lang="en-GB" altLang="zh-CN" sz="1600" dirty="0"/>
              <a:t> &lt;- paste(</a:t>
            </a:r>
            <a:r>
              <a:rPr lang="en-GB" altLang="zh-CN" sz="1600" dirty="0" err="1"/>
              <a:t>filename.prefix</a:t>
            </a:r>
            <a:r>
              <a:rPr lang="en-GB" altLang="zh-CN" sz="1600" dirty="0"/>
              <a:t>, x, suffix, "</a:t>
            </a:r>
            <a:r>
              <a:rPr lang="en-GB" altLang="zh-CN" sz="1600" dirty="0" err="1"/>
              <a:t>cls</a:t>
            </a:r>
            <a:r>
              <a:rPr lang="en-GB" altLang="zh-CN" sz="1600" dirty="0"/>
              <a:t>",</a:t>
            </a:r>
            <a:r>
              <a:rPr lang="en-GB" altLang="zh-CN" sz="1600" dirty="0" err="1"/>
              <a:t>sep</a:t>
            </a:r>
            <a:r>
              <a:rPr lang="en-GB" altLang="zh-CN" sz="1600" dirty="0"/>
              <a:t> = ".")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  write(paste(length(</a:t>
            </a:r>
            <a:r>
              <a:rPr lang="en-GB" altLang="zh-CN" sz="1600" dirty="0" err="1"/>
              <a:t>annot</a:t>
            </a:r>
            <a:r>
              <a:rPr lang="en-GB" altLang="zh-CN" sz="1600" dirty="0"/>
              <a:t>[,x]), length(label), 1, </a:t>
            </a:r>
            <a:r>
              <a:rPr lang="en-GB" altLang="zh-CN" sz="1600" dirty="0" err="1"/>
              <a:t>sep</a:t>
            </a:r>
            <a:r>
              <a:rPr lang="en-GB" altLang="zh-CN" sz="1600" dirty="0"/>
              <a:t> = " "), file = </a:t>
            </a:r>
            <a:r>
              <a:rPr lang="en-GB" altLang="zh-CN" sz="1600" dirty="0" err="1"/>
              <a:t>filename.pheno</a:t>
            </a:r>
            <a:r>
              <a:rPr lang="en-GB" altLang="zh-CN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  write(paste("#", paste(label, collapse = " "), </a:t>
            </a:r>
            <a:r>
              <a:rPr lang="en-GB" altLang="zh-CN" sz="1600" dirty="0" err="1"/>
              <a:t>sep</a:t>
            </a:r>
            <a:r>
              <a:rPr lang="en-GB" altLang="zh-CN" sz="1600" dirty="0"/>
              <a:t> = " "), file = </a:t>
            </a:r>
            <a:r>
              <a:rPr lang="en-GB" altLang="zh-CN" sz="1600" dirty="0" err="1"/>
              <a:t>filename.pheno</a:t>
            </a:r>
            <a:r>
              <a:rPr lang="en-GB" altLang="zh-CN" sz="1600" dirty="0"/>
              <a:t>, append = T)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  write(paste(</a:t>
            </a:r>
            <a:r>
              <a:rPr lang="en-GB" altLang="zh-CN" sz="1600" dirty="0" err="1"/>
              <a:t>annot</a:t>
            </a:r>
            <a:r>
              <a:rPr lang="en-GB" altLang="zh-CN" sz="1600" dirty="0"/>
              <a:t>[,x], collapse = " "), file = </a:t>
            </a:r>
            <a:r>
              <a:rPr lang="en-GB" altLang="zh-CN" sz="1600" dirty="0" err="1"/>
              <a:t>filename.pheno,append</a:t>
            </a:r>
            <a:r>
              <a:rPr lang="en-GB" altLang="zh-CN" sz="1600" dirty="0"/>
              <a:t> = T)</a:t>
            </a:r>
          </a:p>
          <a:p>
            <a:pPr>
              <a:lnSpc>
                <a:spcPct val="120000"/>
              </a:lnSpc>
            </a:pPr>
            <a:r>
              <a:rPr lang="en-GB" altLang="zh-CN" sz="1600" dirty="0" smtClean="0"/>
              <a:t>    #unlink(</a:t>
            </a:r>
            <a:r>
              <a:rPr lang="en-GB" altLang="zh-CN" sz="1600" dirty="0" err="1" smtClean="0"/>
              <a:t>filename.pheno</a:t>
            </a:r>
            <a:r>
              <a:rPr lang="en-GB" altLang="zh-CN" sz="16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GB" altLang="zh-CN" sz="1600" dirty="0" smtClean="0"/>
              <a:t>    return()</a:t>
            </a:r>
          </a:p>
          <a:p>
            <a:pPr>
              <a:lnSpc>
                <a:spcPct val="120000"/>
              </a:lnSpc>
            </a:pPr>
            <a:r>
              <a:rPr lang="en-GB" altLang="zh-CN" sz="1600" dirty="0" smtClean="0"/>
              <a:t>  </a:t>
            </a:r>
            <a:r>
              <a:rPr lang="en-GB" altLang="zh-CN" sz="1600" dirty="0"/>
              <a:t>})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  return()</a:t>
            </a:r>
          </a:p>
          <a:p>
            <a:pPr>
              <a:lnSpc>
                <a:spcPct val="120000"/>
              </a:lnSpc>
            </a:pPr>
            <a:r>
              <a:rPr lang="en-GB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14573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117f77c-966b-4af6-adb9-2e1fe6c2f9fd"/>
</p:tagLst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C3B7E"/>
      </a:accent1>
      <a:accent2>
        <a:srgbClr val="A80C26"/>
      </a:accent2>
      <a:accent3>
        <a:srgbClr val="25549C"/>
      </a:accent3>
      <a:accent4>
        <a:srgbClr val="732A96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2C3B7E"/>
    </a:accent1>
    <a:accent2>
      <a:srgbClr val="A80C26"/>
    </a:accent2>
    <a:accent3>
      <a:srgbClr val="25549C"/>
    </a:accent3>
    <a:accent4>
      <a:srgbClr val="732A96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2C3B7E"/>
    </a:accent1>
    <a:accent2>
      <a:srgbClr val="A80C26"/>
    </a:accent2>
    <a:accent3>
      <a:srgbClr val="25549C"/>
    </a:accent3>
    <a:accent4>
      <a:srgbClr val="732A96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296</TotalTime>
  <Words>398</Words>
  <Application>Microsoft Office PowerPoint</Application>
  <PresentationFormat>宽屏</PresentationFormat>
  <Paragraphs>81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主题5</vt:lpstr>
      <vt:lpstr>Biological Functional Annotation of a set of genes</vt:lpstr>
      <vt:lpstr>Assign biological significance to the cell populations/clusters</vt:lpstr>
      <vt:lpstr>Use the tools</vt:lpstr>
      <vt:lpstr>David</vt:lpstr>
      <vt:lpstr>David: 319 DEGs of C5_Lymphatic</vt:lpstr>
      <vt:lpstr>PowerPoint 演示文稿</vt:lpstr>
      <vt:lpstr>PowerPoint 演示文稿</vt:lpstr>
      <vt:lpstr>metascape.org</vt:lpstr>
      <vt:lpstr>GSEAjava</vt:lpstr>
      <vt:lpstr>PowerPoint 演示文稿</vt:lpstr>
      <vt:lpstr>PowerPoint 演示文稿</vt:lpstr>
      <vt:lpstr>PowerPoint 演示文稿</vt:lpstr>
      <vt:lpstr>PowerPoint 演示文稿</vt:lpstr>
      <vt:lpstr>clusterProfiler  analyze and visualize functional profiles of genomic coordinates (supported by ChIPseeker), gene and gene clusters.</vt:lpstr>
      <vt:lpstr>clusterProfiler</vt:lpstr>
      <vt:lpstr>Thanks. Learn Something.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Hazard YY_</cp:lastModifiedBy>
  <cp:revision>61</cp:revision>
  <cp:lastPrinted>2017-10-26T16:00:00Z</cp:lastPrinted>
  <dcterms:created xsi:type="dcterms:W3CDTF">2017-10-26T16:00:00Z</dcterms:created>
  <dcterms:modified xsi:type="dcterms:W3CDTF">2018-08-14T09:59:45Z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