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Una ecuación de inversión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14 febrero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64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1408725"/>
            <a:ext cx="9350061" cy="40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P-</a:t>
            </a:r>
            <a:r>
              <a:rPr lang="es-MX" dirty="0" err="1" smtClean="0"/>
              <a:t>value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3797"/>
                <a:ext cx="8596668" cy="4637565"/>
              </a:xfrm>
            </p:spPr>
            <p:txBody>
              <a:bodyPr/>
              <a:lstStyle/>
              <a:p>
                <a:r>
                  <a:rPr lang="es-MX" dirty="0" smtClean="0"/>
                  <a:t>Si se quiere encontrar el p-</a:t>
                </a:r>
                <a:r>
                  <a:rPr lang="es-MX" dirty="0" err="1" smtClean="0"/>
                  <a:t>value</a:t>
                </a:r>
                <a:r>
                  <a:rPr lang="es-MX" dirty="0" smtClean="0"/>
                  <a:t>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4.64</m:t>
                    </m:r>
                  </m:oMath>
                </a14:m>
                <a:endParaRPr lang="es-MX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dirty="0" err="1"/>
                  <a:t>display</a:t>
                </a:r>
                <a:r>
                  <a:rPr lang="es-MX" dirty="0"/>
                  <a:t> </a:t>
                </a:r>
                <a:r>
                  <a:rPr lang="es-MX" dirty="0" err="1"/>
                  <a:t>ttail</a:t>
                </a:r>
                <a:r>
                  <a:rPr lang="es-MX" dirty="0"/>
                  <a:t>(6,4.64)</a:t>
                </a:r>
              </a:p>
              <a:p>
                <a:pPr lvl="1"/>
                <a:r>
                  <a:rPr lang="es-MX" dirty="0" smtClean="0"/>
                  <a:t>0.00177024</a:t>
                </a:r>
                <a:endParaRPr lang="es-MX" dirty="0"/>
              </a:p>
              <a:p>
                <a:r>
                  <a:rPr lang="es-MX" dirty="0" smtClean="0"/>
                  <a:t>Si </a:t>
                </a:r>
                <a:r>
                  <a:rPr lang="es-MX" dirty="0"/>
                  <a:t>se quiere encontrar el p-</a:t>
                </a:r>
                <a:r>
                  <a:rPr lang="es-MX" dirty="0" err="1"/>
                  <a:t>value</a:t>
                </a:r>
                <a:r>
                  <a:rPr lang="es-MX" dirty="0"/>
                  <a:t> para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4.64</m:t>
                    </m:r>
                  </m:oMath>
                </a14:m>
                <a:endParaRPr lang="es-MX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dirty="0" err="1">
                    <a:ea typeface="Cambria Math" panose="02040503050406030204" pitchFamily="18" charset="0"/>
                  </a:rPr>
                  <a:t>display</a:t>
                </a:r>
                <a:r>
                  <a:rPr lang="es-MX" dirty="0">
                    <a:ea typeface="Cambria Math" panose="02040503050406030204" pitchFamily="18" charset="0"/>
                  </a:rPr>
                  <a:t> 1-ttail(6,4.64)</a:t>
                </a:r>
              </a:p>
              <a:p>
                <a:pPr lvl="1"/>
                <a:r>
                  <a:rPr lang="es-MX" dirty="0" smtClean="0">
                    <a:ea typeface="Cambria Math" panose="02040503050406030204" pitchFamily="18" charset="0"/>
                  </a:rPr>
                  <a:t>0.99822976</a:t>
                </a:r>
                <a:endParaRPr lang="es-MX" dirty="0">
                  <a:ea typeface="Cambria Math" panose="02040503050406030204" pitchFamily="18" charset="0"/>
                </a:endParaRPr>
              </a:p>
              <a:p>
                <a:r>
                  <a:rPr lang="es-MX" dirty="0" smtClean="0"/>
                  <a:t>Si </a:t>
                </a:r>
                <a:r>
                  <a:rPr lang="es-MX" dirty="0"/>
                  <a:t>se quiere encontrar el p-</a:t>
                </a:r>
                <a:r>
                  <a:rPr lang="es-MX" dirty="0" err="1"/>
                  <a:t>value</a:t>
                </a:r>
                <a:r>
                  <a:rPr lang="es-MX" dirty="0"/>
                  <a:t>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≥4.64</m:t>
                    </m:r>
                  </m:oMath>
                </a14:m>
                <a:endParaRPr lang="es-MX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dirty="0" err="1">
                    <a:ea typeface="Cambria Math" panose="02040503050406030204" pitchFamily="18" charset="0"/>
                  </a:rPr>
                  <a:t>display</a:t>
                </a:r>
                <a:r>
                  <a:rPr lang="es-MX" dirty="0">
                    <a:ea typeface="Cambria Math" panose="02040503050406030204" pitchFamily="18" charset="0"/>
                  </a:rPr>
                  <a:t> 2*</a:t>
                </a:r>
                <a:r>
                  <a:rPr lang="es-MX" dirty="0" err="1">
                    <a:ea typeface="Cambria Math" panose="02040503050406030204" pitchFamily="18" charset="0"/>
                  </a:rPr>
                  <a:t>ttail</a:t>
                </a:r>
                <a:r>
                  <a:rPr lang="es-MX" dirty="0">
                    <a:ea typeface="Cambria Math" panose="02040503050406030204" pitchFamily="18" charset="0"/>
                  </a:rPr>
                  <a:t>(6,4.64)</a:t>
                </a:r>
              </a:p>
              <a:p>
                <a:pPr lvl="1"/>
                <a:r>
                  <a:rPr lang="es-MX" dirty="0" smtClean="0">
                    <a:ea typeface="Cambria Math" panose="02040503050406030204" pitchFamily="18" charset="0"/>
                  </a:rPr>
                  <a:t>0.00354048</a:t>
                </a:r>
                <a:endParaRPr lang="es-MX" dirty="0">
                  <a:ea typeface="Cambria Math" panose="02040503050406030204" pitchFamily="18" charset="0"/>
                </a:endParaRPr>
              </a:p>
              <a:p>
                <a:r>
                  <a:rPr lang="es-MX" dirty="0"/>
                  <a:t>Si se quiere encontrar el p-</a:t>
                </a:r>
                <a:r>
                  <a:rPr lang="es-MX" dirty="0" err="1"/>
                  <a:t>value</a:t>
                </a:r>
                <a:r>
                  <a:rPr lang="es-MX" dirty="0"/>
                  <a:t> para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73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dirty="0" err="1">
                    <a:ea typeface="Cambria Math" panose="02040503050406030204" pitchFamily="18" charset="0"/>
                  </a:rPr>
                  <a:t>display</a:t>
                </a:r>
                <a:r>
                  <a:rPr lang="es-MX" dirty="0">
                    <a:ea typeface="Cambria Math" panose="02040503050406030204" pitchFamily="18" charset="0"/>
                  </a:rPr>
                  <a:t> 2*</a:t>
                </a:r>
                <a:r>
                  <a:rPr lang="es-MX" dirty="0" err="1">
                    <a:ea typeface="Cambria Math" panose="02040503050406030204" pitchFamily="18" charset="0"/>
                  </a:rPr>
                  <a:t>ttail</a:t>
                </a:r>
                <a:r>
                  <a:rPr lang="es-MX" dirty="0">
                    <a:ea typeface="Cambria Math" panose="02040503050406030204" pitchFamily="18" charset="0"/>
                  </a:rPr>
                  <a:t>(6,3.73)</a:t>
                </a:r>
              </a:p>
              <a:p>
                <a:pPr lvl="1"/>
                <a:r>
                  <a:rPr lang="es-MX" dirty="0" smtClean="0">
                    <a:ea typeface="Cambria Math" panose="02040503050406030204" pitchFamily="18" charset="0"/>
                  </a:rPr>
                  <a:t>0.00973667</a:t>
                </a:r>
              </a:p>
              <a:p>
                <a:endParaRPr lang="es-MX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3797"/>
                <a:ext cx="8596668" cy="4637565"/>
              </a:xfrm>
              <a:blipFill rotWithShape="0">
                <a:blip r:embed="rId2"/>
                <a:stretch>
                  <a:fillRect l="-142" t="-7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0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1403797"/>
            <a:ext cx="9278186" cy="39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0504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Bondad de ajuste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914397"/>
                <a:ext cx="8596668" cy="5602313"/>
              </a:xfrm>
            </p:spPr>
            <p:txBody>
              <a:bodyPr/>
              <a:lstStyle/>
              <a:p>
                <a:r>
                  <a:rPr lang="es-MX" dirty="0" smtClean="0"/>
                  <a:t>Los residuales de regresión pueden proporcionar una mediad útil del ajuste entre la línea de regresión estimada y los datos.</a:t>
                </a:r>
              </a:p>
              <a:p>
                <a:r>
                  <a:rPr lang="es-MX" dirty="0" smtClean="0"/>
                  <a:t>Los residuales grandes implican un ajuste deficiente, mientras que los residuales pequeños implican un buen ajuste.</a:t>
                </a:r>
              </a:p>
              <a:p>
                <a:endParaRPr lang="es-MX" dirty="0"/>
              </a:p>
              <a:p>
                <a:r>
                  <a:rPr lang="es-MX" dirty="0" smtClean="0"/>
                  <a:t>La R cuadrada de la ecuación de regresión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r>
                  <a:rPr lang="es-MX" dirty="0" smtClean="0"/>
                  <a:t>Donde:</a:t>
                </a:r>
              </a:p>
              <a:p>
                <a:pPr lvl="1"/>
                <a:r>
                  <a:rPr lang="es-MX" dirty="0" smtClean="0"/>
                  <a:t>TSS, suma total de cuadrados</a:t>
                </a:r>
              </a:p>
              <a:p>
                <a:pPr lvl="1"/>
                <a:r>
                  <a:rPr lang="es-MX" dirty="0" smtClean="0"/>
                  <a:t>ESS, suma de los errores al cuadrado</a:t>
                </a:r>
              </a:p>
              <a:p>
                <a:pPr lvl="1"/>
                <a:r>
                  <a:rPr lang="es-MX" dirty="0" smtClean="0"/>
                  <a:t>RSS, Suma de la regresión al cuadrado</a:t>
                </a:r>
                <a:endParaRPr lang="es-MX" dirty="0"/>
              </a:p>
              <a:p>
                <a:pPr marL="457200" lvl="1" indent="0">
                  <a:buNone/>
                </a:pPr>
                <a:endParaRPr lang="es-MX" dirty="0" smtClean="0"/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 algn="ctr">
                  <a:buNone/>
                </a:pPr>
                <a:r>
                  <a:rPr lang="es-MX" dirty="0" smtClean="0"/>
                  <a:t>TSS       =        ESS          +          RSS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914397"/>
                <a:ext cx="8596668" cy="5602313"/>
              </a:xfrm>
              <a:blipFill rotWithShape="0">
                <a:blip r:embed="rId2"/>
                <a:stretch>
                  <a:fillRect l="-142" t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5"/>
              <p:cNvSpPr txBox="1"/>
              <p:nvPr/>
            </p:nvSpPr>
            <p:spPr>
              <a:xfrm>
                <a:off x="2711106" y="5183123"/>
                <a:ext cx="4529124" cy="67076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4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06" y="5183123"/>
                <a:ext cx="4529124" cy="670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21"/>
              <p:cNvSpPr txBox="1"/>
              <p:nvPr/>
            </p:nvSpPr>
            <p:spPr>
              <a:xfrm>
                <a:off x="6324600" y="3832336"/>
                <a:ext cx="1698938" cy="3524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65</m:t>
                        </m:r>
                      </m:num>
                      <m:den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MX" sz="1400"/>
                  <a:t>=0.78</a:t>
                </a:r>
              </a:p>
            </p:txBody>
          </p:sp>
        </mc:Choice>
        <mc:Fallback xmlns="">
          <p:sp>
            <p:nvSpPr>
              <p:cNvPr id="5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832336"/>
                <a:ext cx="1698938" cy="352425"/>
              </a:xfrm>
              <a:prstGeom prst="rect">
                <a:avLst/>
              </a:prstGeom>
              <a:blipFill rotWithShape="0">
                <a:blip r:embed="rId4"/>
                <a:stretch>
                  <a:fillRect l="-3597" t="-7018" b="-35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20"/>
              <p:cNvSpPr txBox="1"/>
              <p:nvPr/>
            </p:nvSpPr>
            <p:spPr>
              <a:xfrm>
                <a:off x="6344215" y="3169510"/>
                <a:ext cx="1357351" cy="42530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2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1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12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sz="1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200" b="0" i="1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12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1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MX" sz="1200"/>
              </a:p>
            </p:txBody>
          </p:sp>
        </mc:Choice>
        <mc:Fallback xmlns="">
          <p:sp>
            <p:nvSpPr>
              <p:cNvPr id="6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5" y="3169510"/>
                <a:ext cx="1357351" cy="425309"/>
              </a:xfrm>
              <a:prstGeom prst="rect">
                <a:avLst/>
              </a:prstGeom>
              <a:blipFill rotWithShape="0">
                <a:blip r:embed="rId5"/>
                <a:stretch>
                  <a:fillRect t="-72857" r="-13063" b="-11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67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 de la ecuación de regresión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𝑣𝑎𝑟𝑖𝑎𝑛𝑧𝑎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𝑒𝑥𝑝𝑙𝑖𝑐𝑎𝑑𝑎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𝑣𝑎𝑟𝑖𝑎𝑛𝑧𝑎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𝑖𝑛𝑒𝑥𝑝𝑙𝑖𝑐𝑎𝑑𝑎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</m:acc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0.12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∗162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0.109</m:t>
                        </m:r>
                      </m:den>
                    </m:f>
                  </m:oMath>
                </a14:m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2.3472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0.1087</m:t>
                        </m:r>
                      </m:den>
                    </m:f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21.57</m:t>
                    </m:r>
                  </m:oMath>
                </a14:m>
                <a:endParaRPr lang="es-MX" dirty="0" smtClean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34" y="2884129"/>
            <a:ext cx="6926469" cy="13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Regresando al ejercicio de Promedio de Calificaciones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Obtener el error estándar de la regresión.</a:t>
            </a:r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12"/>
              <p:cNvSpPr txBox="1"/>
              <p:nvPr/>
            </p:nvSpPr>
            <p:spPr>
              <a:xfrm>
                <a:off x="3670479" y="3256869"/>
                <a:ext cx="2778438" cy="10014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32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b="0" i="1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s-MX" sz="3200"/>
              </a:p>
            </p:txBody>
          </p:sp>
        </mc:Choice>
        <mc:Fallback xmlns="">
          <p:sp>
            <p:nvSpPr>
              <p:cNvPr id="4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79" y="3256869"/>
                <a:ext cx="2778438" cy="1001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8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746975"/>
                <a:ext cx="8596668" cy="5294387"/>
              </a:xfrm>
            </p:spPr>
            <p:txBody>
              <a:bodyPr/>
              <a:lstStyle/>
              <a:p>
                <a:r>
                  <a:rPr lang="es-MX" dirty="0" smtClean="0"/>
                  <a:t>El error estándar de la regresión </a:t>
                </a:r>
                <a:r>
                  <a:rPr lang="es-MX" i="1" dirty="0" smtClean="0"/>
                  <a:t>s</a:t>
                </a:r>
                <a:r>
                  <a:rPr lang="es-MX" dirty="0" smtClean="0"/>
                  <a:t>, es igual a 0.33. </a:t>
                </a:r>
              </a:p>
              <a:p>
                <a:endParaRPr lang="es-MX" dirty="0" smtClean="0"/>
              </a:p>
              <a:p>
                <a:r>
                  <a:rPr lang="es-MX" dirty="0" smtClean="0"/>
                  <a:t>Representa el 11% de la media del promedio de calificaciones.</a:t>
                </a:r>
              </a:p>
              <a:p>
                <a:endParaRPr lang="es-MX" dirty="0"/>
              </a:p>
              <a:p>
                <a:r>
                  <a:rPr lang="es-MX" dirty="0" smtClean="0"/>
                  <a:t>Entre menor sea el cociente de </a:t>
                </a:r>
                <a:r>
                  <a:rPr lang="es-MX" i="1" dirty="0" smtClean="0"/>
                  <a:t>s</a:t>
                </a:r>
                <a:r>
                  <a:rPr lang="es-MX" dirty="0" smtClean="0"/>
                  <a:t> con la media de la variable dependiente, se ajustan en forma más estrecha los datos a la recta de regresión.</a:t>
                </a:r>
              </a:p>
              <a:p>
                <a:endParaRPr lang="es-MX" dirty="0"/>
              </a:p>
              <a:p>
                <a:r>
                  <a:rPr lang="es-MX" dirty="0" smtClean="0"/>
                  <a:t>Ahora se tiene que calcular el error estándar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endParaRPr lang="es-MX" dirty="0" smtClean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746975"/>
                <a:ext cx="8596668" cy="5294387"/>
              </a:xfrm>
              <a:blipFill rotWithShape="0">
                <a:blip r:embed="rId2"/>
                <a:stretch>
                  <a:fillRect l="-142" t="-8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15"/>
              <p:cNvSpPr txBox="1"/>
              <p:nvPr/>
            </p:nvSpPr>
            <p:spPr>
              <a:xfrm>
                <a:off x="4173694" y="4601250"/>
                <a:ext cx="1809750" cy="83837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sub>
                        <m:sup>
                          <m:r>
                            <a:rPr lang="es-MX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94" y="4601250"/>
                <a:ext cx="1809750" cy="838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811369"/>
                <a:ext cx="8596668" cy="5229993"/>
              </a:xfrm>
            </p:spPr>
            <p:txBody>
              <a:bodyPr/>
              <a:lstStyle/>
              <a:p>
                <a:r>
                  <a:rPr lang="es-MX" dirty="0" smtClean="0"/>
                  <a:t>Calcular el error estándar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Suponiendo errores normales, se determina </a:t>
                </a:r>
              </a:p>
              <a:p>
                <a:pPr lvl="1"/>
                <a:endParaRPr lang="es-MX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es-MX" dirty="0" smtClean="0"/>
                  <a:t> está distribuida en forma normal con media 0.12 y desviación estándar 0.026</a:t>
                </a:r>
              </a:p>
              <a:p>
                <a:pPr lvl="1"/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r>
                  <a:rPr lang="es-MX" dirty="0" smtClean="0"/>
                  <a:t> está distribuida en forma normal con media 1.375 y desviación estándar 0.369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11369"/>
                <a:ext cx="8596668" cy="5229993"/>
              </a:xfrm>
              <a:blipFill rotWithShape="0">
                <a:blip r:embed="rId2"/>
                <a:stretch>
                  <a:fillRect l="-142" t="-6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16"/>
              <p:cNvSpPr txBox="1"/>
              <p:nvPr/>
            </p:nvSpPr>
            <p:spPr>
              <a:xfrm>
                <a:off x="3613123" y="1455214"/>
                <a:ext cx="2725090" cy="96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acc>
                        </m:sub>
                        <m:sup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es-MX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s-MX" sz="2800"/>
              </a:p>
            </p:txBody>
          </p:sp>
        </mc:Choice>
        <mc:Fallback xmlns="">
          <p:sp>
            <p:nvSpPr>
              <p:cNvPr id="4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23" y="1455214"/>
                <a:ext cx="2725090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Nota: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</m:d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s-MX" sz="3200" dirty="0" smtClean="0"/>
              </a:p>
              <a:p>
                <a:pPr algn="ctr"/>
                <a:endParaRPr lang="es-MX" sz="3200" dirty="0"/>
              </a:p>
              <a:p>
                <a:pPr algn="ctr"/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acc>
                      </m:e>
                    </m:d>
                    <m:r>
                      <a:rPr lang="es-MX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Probar el parámetro de la pendiente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608" t="10167" r="28751" b="57967"/>
          <a:stretch/>
        </p:blipFill>
        <p:spPr>
          <a:xfrm>
            <a:off x="2916600" y="3284112"/>
            <a:ext cx="8664425" cy="3477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0888"/>
                <a:ext cx="8596668" cy="28621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Se selecciona un nivel de significancia del 5%.</a:t>
                </a:r>
              </a:p>
              <a:p>
                <a:r>
                  <a:rPr lang="es-MX" dirty="0" smtClean="0"/>
                  <a:t>Se encuentra el valor crítico de la distribución </a:t>
                </a:r>
                <a:r>
                  <a:rPr lang="es-MX" i="1" dirty="0" smtClean="0"/>
                  <a:t>t</a:t>
                </a:r>
                <a:r>
                  <a:rPr lang="es-MX" dirty="0" smtClean="0"/>
                  <a:t>, con probabilidad de 0.05 y N-2 grados de libertad</a:t>
                </a:r>
              </a:p>
              <a:p>
                <a:r>
                  <a:rPr lang="es-MX" dirty="0" smtClean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s-MX" dirty="0" smtClean="0"/>
                  <a:t>, entonces  6 grados de libertad.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=2.447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En </a:t>
                </a:r>
                <a:r>
                  <a:rPr lang="es-MX" dirty="0" err="1" smtClean="0"/>
                  <a:t>stata</a:t>
                </a:r>
                <a:r>
                  <a:rPr lang="es-MX" dirty="0" smtClean="0"/>
                  <a:t>:</a:t>
                </a:r>
              </a:p>
              <a:p>
                <a:pPr lvl="1"/>
                <a:r>
                  <a:rPr lang="es-MX" dirty="0" smtClean="0"/>
                  <a:t> </a:t>
                </a:r>
                <a:r>
                  <a:rPr lang="es-MX" dirty="0" err="1" smtClean="0"/>
                  <a:t>display</a:t>
                </a:r>
                <a:r>
                  <a:rPr lang="es-MX" dirty="0" smtClean="0"/>
                  <a:t> </a:t>
                </a:r>
                <a:r>
                  <a:rPr lang="es-MX" dirty="0" err="1"/>
                  <a:t>invttail</a:t>
                </a:r>
                <a:r>
                  <a:rPr lang="es-MX" dirty="0"/>
                  <a:t>(6,0.025)</a:t>
                </a:r>
              </a:p>
              <a:p>
                <a:pPr lvl="1"/>
                <a:r>
                  <a:rPr lang="es-MX" dirty="0"/>
                  <a:t>2.4469119</a:t>
                </a:r>
              </a:p>
              <a:p>
                <a:endParaRPr lang="es-MX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0888"/>
                <a:ext cx="8596668" cy="2862171"/>
              </a:xfrm>
              <a:blipFill rotWithShape="0">
                <a:blip r:embed="rId3"/>
                <a:stretch>
                  <a:fillRect l="-142" t="-2345" b="-6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4417" y="3129566"/>
            <a:ext cx="502276" cy="43788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91673" y="2253803"/>
            <a:ext cx="1815921" cy="399245"/>
          </a:xfrm>
          <a:prstGeom prst="rect">
            <a:avLst/>
          </a:prstGeom>
          <a:ln w="57150">
            <a:solidFill>
              <a:srgbClr val="99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82581"/>
                <a:ext cx="8596668" cy="53587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Un intervalo de confianza del 95% para el parámetro de la pendiente sería:</a:t>
                </a:r>
              </a:p>
              <a:p>
                <a:endParaRPr lang="es-MX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=0.12±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2.447</m:t>
                        </m:r>
                      </m:e>
                    </m:d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0.026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=0.12±0.06</m:t>
                    </m:r>
                  </m:oMath>
                </a14:m>
                <a:endParaRPr lang="es-MX" dirty="0" smtClean="0"/>
              </a:p>
              <a:p>
                <a:endParaRPr lang="es-MX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0.06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&lt;0.18</m:t>
                    </m:r>
                  </m:oMath>
                </a14:m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Además: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=4.6</m:t>
                    </m:r>
                  </m:oMath>
                </a14:m>
                <a:endParaRPr lang="es-MX" dirty="0" smtClean="0"/>
              </a:p>
              <a:p>
                <a:endParaRPr lang="es-MX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b="0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El valor calculado de </a:t>
                </a:r>
                <a:r>
                  <a:rPr lang="es-MX" i="1" dirty="0" smtClean="0"/>
                  <a:t>t</a:t>
                </a:r>
                <a:r>
                  <a:rPr lang="es-MX" dirty="0" smtClean="0"/>
                  <a:t> (4.6) es mayor que el valor crítico de 2.45</a:t>
                </a:r>
              </a:p>
              <a:p>
                <a:endParaRPr lang="es-MX" dirty="0" smtClean="0"/>
              </a:p>
              <a:p>
                <a:r>
                  <a:rPr lang="es-MX" dirty="0" smtClean="0"/>
                  <a:t>Por tanto se rechaza la hipótesis nula.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82581"/>
                <a:ext cx="8596668" cy="5358782"/>
              </a:xfrm>
              <a:blipFill rotWithShape="0">
                <a:blip r:embed="rId2"/>
                <a:stretch>
                  <a:fillRect l="-142" t="-12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5" y="1416676"/>
            <a:ext cx="9328825" cy="39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4417" y="3129566"/>
            <a:ext cx="502276" cy="43788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91673" y="2253803"/>
            <a:ext cx="1815921" cy="399245"/>
          </a:xfrm>
          <a:prstGeom prst="rect">
            <a:avLst/>
          </a:prstGeom>
          <a:ln w="57150">
            <a:solidFill>
              <a:srgbClr val="99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82581"/>
                <a:ext cx="8596668" cy="53587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Un intervalo de confianza del 95% para el parámetro de la ordenada sería:</a:t>
                </a:r>
              </a:p>
              <a:p>
                <a:endParaRPr lang="es-MX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=1.37±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2.447</m:t>
                        </m:r>
                      </m:e>
                    </m:d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0.369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=1.37±0.902</m:t>
                    </m:r>
                  </m:oMath>
                </a14:m>
                <a:endParaRPr lang="es-MX" dirty="0" smtClean="0"/>
              </a:p>
              <a:p>
                <a:endParaRPr lang="es-MX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0.47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&lt;2.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</m:oMath>
                </a14:m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Además: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1.37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0.36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=3.7</m:t>
                    </m:r>
                  </m:oMath>
                </a14:m>
                <a:endParaRPr lang="es-MX" dirty="0" smtClean="0"/>
              </a:p>
              <a:p>
                <a:endParaRPr lang="es-MX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b="0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El valor calculado de </a:t>
                </a:r>
                <a:r>
                  <a:rPr lang="es-MX" i="1" dirty="0" smtClean="0"/>
                  <a:t>t</a:t>
                </a:r>
                <a:r>
                  <a:rPr lang="es-MX" dirty="0" smtClean="0"/>
                  <a:t> (3.7) es mayor que el valor crítico de 2.45</a:t>
                </a:r>
              </a:p>
              <a:p>
                <a:endParaRPr lang="es-MX" dirty="0" smtClean="0"/>
              </a:p>
              <a:p>
                <a:r>
                  <a:rPr lang="es-MX" dirty="0" smtClean="0"/>
                  <a:t>Por tanto se rechaza la hipótesis nula.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82581"/>
                <a:ext cx="8596668" cy="5358782"/>
              </a:xfrm>
              <a:blipFill rotWithShape="0">
                <a:blip r:embed="rId2"/>
                <a:stretch>
                  <a:fillRect l="-142" t="-12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1194</TotalTime>
  <Words>264</Words>
  <Application>Microsoft Office PowerPoint</Application>
  <PresentationFormat>Panorámica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Faceta</vt:lpstr>
      <vt:lpstr>Una ecuación de inversión</vt:lpstr>
      <vt:lpstr>Regresando al ejercicio de Promedio de Calificaciones</vt:lpstr>
      <vt:lpstr>Presentación de PowerPoint</vt:lpstr>
      <vt:lpstr>Presentación de PowerPoint</vt:lpstr>
      <vt:lpstr>Nota:</vt:lpstr>
      <vt:lpstr>Probar el parámetro de la pendiente</vt:lpstr>
      <vt:lpstr>Presentación de PowerPoint</vt:lpstr>
      <vt:lpstr>Presentación de PowerPoint</vt:lpstr>
      <vt:lpstr>Presentación de PowerPoint</vt:lpstr>
      <vt:lpstr>Presentación de PowerPoint</vt:lpstr>
      <vt:lpstr>P-value</vt:lpstr>
      <vt:lpstr>Presentación de PowerPoint</vt:lpstr>
      <vt:lpstr>Bondad de ajuste</vt:lpstr>
      <vt:lpstr>Prueba de la ecuación de regresión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 Contreras</dc:creator>
  <cp:lastModifiedBy>Lizbeth Contreras Figueroa</cp:lastModifiedBy>
  <cp:revision>40</cp:revision>
  <dcterms:created xsi:type="dcterms:W3CDTF">2015-02-06T20:52:08Z</dcterms:created>
  <dcterms:modified xsi:type="dcterms:W3CDTF">2015-02-21T17:40:06Z</dcterms:modified>
</cp:coreProperties>
</file>