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3/10/2015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3/10/2015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3/10/2015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RATS</a:t>
            </a:r>
            <a:endParaRPr lang="es-MX" dirty="0"/>
          </a:p>
        </p:txBody>
      </p:sp>
      <p:sp>
        <p:nvSpPr>
          <p:cNvPr id="3" name="Subtítulo 2"/>
          <p:cNvSpPr>
            <a:spLocks noGrp="1"/>
          </p:cNvSpPr>
          <p:nvPr>
            <p:ph type="subTitle" idx="1"/>
          </p:nvPr>
        </p:nvSpPr>
        <p:spPr/>
        <p:txBody>
          <a:bodyPr/>
          <a:lstStyle/>
          <a:p>
            <a:r>
              <a:rPr lang="en-US" dirty="0" err="1"/>
              <a:t>Regresion</a:t>
            </a:r>
            <a:r>
              <a:rPr lang="en-US" dirty="0"/>
              <a:t> Analysis of Time Series</a:t>
            </a:r>
            <a:endParaRPr lang="es-MX" dirty="0"/>
          </a:p>
        </p:txBody>
      </p:sp>
    </p:spTree>
    <p:extLst>
      <p:ext uri="{BB962C8B-B14F-4D97-AF65-F5344CB8AC3E}">
        <p14:creationId xmlns:p14="http://schemas.microsoft.com/office/powerpoint/2010/main" val="1966964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2237581" y="2036762"/>
            <a:ext cx="5476875" cy="2505075"/>
          </a:xfrm>
          <a:prstGeom prst="rect">
            <a:avLst/>
          </a:prstGeom>
        </p:spPr>
      </p:pic>
    </p:spTree>
    <p:extLst>
      <p:ext uri="{BB962C8B-B14F-4D97-AF65-F5344CB8AC3E}">
        <p14:creationId xmlns:p14="http://schemas.microsoft.com/office/powerpoint/2010/main" val="2409206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580571"/>
            <a:ext cx="8596668" cy="5460791"/>
          </a:xfrm>
        </p:spPr>
        <p:txBody>
          <a:bodyPr/>
          <a:lstStyle/>
          <a:p>
            <a:pPr marL="800100" lvl="1" indent="-342900">
              <a:buFont typeface="+mj-lt"/>
              <a:buAutoNum type="alphaUcPeriod" startAt="3"/>
            </a:pPr>
            <a:r>
              <a:rPr lang="es-MX" dirty="0" smtClean="0"/>
              <a:t>Series</a:t>
            </a:r>
          </a:p>
          <a:p>
            <a:pPr marL="457200" lvl="1" indent="0">
              <a:buNone/>
            </a:pPr>
            <a:r>
              <a:rPr lang="es-MX" dirty="0"/>
              <a:t>	 Son probablemente la forma más importante de datos en </a:t>
            </a:r>
            <a:r>
              <a:rPr lang="es-MX" dirty="0" err="1"/>
              <a:t>Rats</a:t>
            </a:r>
            <a:r>
              <a:rPr lang="es-MX" dirty="0"/>
              <a:t>, y contienen la </a:t>
            </a:r>
            <a:r>
              <a:rPr lang="es-MX" dirty="0" smtClean="0"/>
              <a:t>	información </a:t>
            </a:r>
            <a:r>
              <a:rPr lang="es-MX" dirty="0"/>
              <a:t>experimental recopilada por el investigación para su estudio. Son </a:t>
            </a:r>
            <a:r>
              <a:rPr lang="es-MX" dirty="0" smtClean="0"/>
              <a:t>	esencialmente </a:t>
            </a:r>
            <a:r>
              <a:rPr lang="es-MX" dirty="0"/>
              <a:t>arreglos de elementos de una dimensión, como los vectores, pero </a:t>
            </a:r>
            <a:r>
              <a:rPr lang="es-MX" dirty="0" smtClean="0"/>
              <a:t>	tienen </a:t>
            </a:r>
            <a:r>
              <a:rPr lang="es-MX" dirty="0"/>
              <a:t>una estructura mucho más compleja, puesto que, por ejemplo, pueden </a:t>
            </a:r>
            <a:r>
              <a:rPr lang="es-MX" dirty="0" smtClean="0"/>
              <a:t>	tener </a:t>
            </a:r>
            <a:r>
              <a:rPr lang="es-MX" dirty="0"/>
              <a:t>elementos definidos y no definidos</a:t>
            </a:r>
            <a:r>
              <a:rPr lang="es-MX" dirty="0" smtClean="0"/>
              <a:t>.</a:t>
            </a:r>
          </a:p>
          <a:p>
            <a:pPr marL="457200" lvl="1" indent="0">
              <a:buNone/>
            </a:pPr>
            <a:r>
              <a:rPr lang="es-MX" dirty="0" smtClean="0"/>
              <a:t>	Las </a:t>
            </a:r>
            <a:r>
              <a:rPr lang="es-MX" dirty="0"/>
              <a:t>series de datos pueden ser de 3 tipos: corte transversal (</a:t>
            </a:r>
            <a:r>
              <a:rPr lang="es-MX" dirty="0" err="1"/>
              <a:t>cross</a:t>
            </a:r>
            <a:r>
              <a:rPr lang="es-MX" dirty="0"/>
              <a:t> </a:t>
            </a:r>
            <a:r>
              <a:rPr lang="es-MX" dirty="0" err="1"/>
              <a:t>section</a:t>
            </a:r>
            <a:r>
              <a:rPr lang="es-MX" dirty="0"/>
              <a:t>), series </a:t>
            </a:r>
            <a:r>
              <a:rPr lang="es-MX" dirty="0" smtClean="0"/>
              <a:t>	de </a:t>
            </a:r>
            <a:r>
              <a:rPr lang="es-MX" dirty="0"/>
              <a:t>tiempo (time series) y del tipo panel o combinadas (panel data</a:t>
            </a:r>
            <a:r>
              <a:rPr lang="es-MX" dirty="0" smtClean="0"/>
              <a:t>).</a:t>
            </a:r>
          </a:p>
          <a:p>
            <a:pPr marL="457200" lvl="1" indent="0">
              <a:buNone/>
            </a:pPr>
            <a:r>
              <a:rPr lang="es-MX" dirty="0" smtClean="0"/>
              <a:t>	Las </a:t>
            </a:r>
            <a:r>
              <a:rPr lang="es-MX" dirty="0"/>
              <a:t>series de Corte transversal son observaciones de determinadas variables en </a:t>
            </a:r>
            <a:r>
              <a:rPr lang="es-MX" dirty="0" smtClean="0"/>
              <a:t>	un </a:t>
            </a:r>
            <a:r>
              <a:rPr lang="es-MX" dirty="0"/>
              <a:t>momento del tiempo</a:t>
            </a:r>
            <a:r>
              <a:rPr lang="es-MX" dirty="0" smtClean="0"/>
              <a:t>.</a:t>
            </a:r>
          </a:p>
          <a:p>
            <a:pPr marL="457200" lvl="1" indent="0">
              <a:buNone/>
            </a:pPr>
            <a:endParaRPr lang="es-MX" dirty="0"/>
          </a:p>
        </p:txBody>
      </p:sp>
    </p:spTree>
    <p:extLst>
      <p:ext uri="{BB962C8B-B14F-4D97-AF65-F5344CB8AC3E}">
        <p14:creationId xmlns:p14="http://schemas.microsoft.com/office/powerpoint/2010/main" val="117998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96686"/>
          </a:xfrm>
        </p:spPr>
        <p:txBody>
          <a:bodyPr/>
          <a:lstStyle/>
          <a:p>
            <a:r>
              <a:rPr lang="es-MX" dirty="0"/>
              <a:t>INSTRUCCIÓN COMPUTE</a:t>
            </a:r>
          </a:p>
        </p:txBody>
      </p:sp>
      <p:sp>
        <p:nvSpPr>
          <p:cNvPr id="3" name="Marcador de contenido 2"/>
          <p:cNvSpPr>
            <a:spLocks noGrp="1"/>
          </p:cNvSpPr>
          <p:nvPr>
            <p:ph idx="1"/>
          </p:nvPr>
        </p:nvSpPr>
        <p:spPr>
          <a:xfrm>
            <a:off x="677334" y="1306287"/>
            <a:ext cx="8596668" cy="4735076"/>
          </a:xfrm>
        </p:spPr>
        <p:txBody>
          <a:bodyPr>
            <a:normAutofit fontScale="92500" lnSpcReduction="10000"/>
          </a:bodyPr>
          <a:lstStyle/>
          <a:p>
            <a:r>
              <a:rPr lang="es-MX" dirty="0"/>
              <a:t>La instrucción COMPUTE es una de las más importantes y poderosas en </a:t>
            </a:r>
            <a:r>
              <a:rPr lang="es-MX" dirty="0" err="1"/>
              <a:t>Rats</a:t>
            </a:r>
            <a:r>
              <a:rPr lang="es-MX" dirty="0"/>
              <a:t>, pues permite evaluar expresiones y almacenar el resultado trabajando con escalares, arreglos (matrices) y elementos de una serie. La estructura de la instrucción es la siguiente</a:t>
            </a:r>
            <a:r>
              <a:rPr lang="es-MX" dirty="0" smtClean="0"/>
              <a:t>:</a:t>
            </a:r>
          </a:p>
          <a:p>
            <a:pPr lvl="1"/>
            <a:r>
              <a:rPr lang="es-MX" dirty="0"/>
              <a:t>COMPUTE variable, arreglo, elemento de un arreglo o elemento de una serie = expresión</a:t>
            </a:r>
          </a:p>
          <a:p>
            <a:r>
              <a:rPr lang="es-MX" dirty="0"/>
              <a:t>Opcionalmente uno puede indicar el tipo de variable / dato entre [ ] antes del nombre de la variable, arreglo o elemento. </a:t>
            </a:r>
            <a:endParaRPr lang="es-MX" dirty="0" smtClean="0"/>
          </a:p>
          <a:p>
            <a:r>
              <a:rPr lang="es-MX" dirty="0" smtClean="0"/>
              <a:t>Nota </a:t>
            </a:r>
            <a:r>
              <a:rPr lang="es-MX" dirty="0"/>
              <a:t>1: Los operadores estándar en </a:t>
            </a:r>
            <a:r>
              <a:rPr lang="es-MX" dirty="0" err="1"/>
              <a:t>Rats</a:t>
            </a:r>
            <a:r>
              <a:rPr lang="es-MX" dirty="0"/>
              <a:t> son +, -, *, / y ** para la exponenciación. </a:t>
            </a:r>
            <a:endParaRPr lang="es-MX" dirty="0" smtClean="0"/>
          </a:p>
          <a:p>
            <a:r>
              <a:rPr lang="es-MX" dirty="0" smtClean="0"/>
              <a:t>Nota </a:t>
            </a:r>
            <a:r>
              <a:rPr lang="es-MX" dirty="0"/>
              <a:t>2: Cuando se ha asignado a una variable un tipo de dato, no es posible cambiar esta definición a menos que a se borren los datos de la memoria. Para esto puede usarse en el menú </a:t>
            </a:r>
            <a:r>
              <a:rPr lang="es-MX" dirty="0" err="1" smtClean="0"/>
              <a:t>File</a:t>
            </a:r>
            <a:r>
              <a:rPr lang="es-MX" dirty="0" err="1" smtClean="0">
                <a:sym typeface="Wingdings" panose="05000000000000000000" pitchFamily="2" charset="2"/>
              </a:rPr>
              <a:t></a:t>
            </a:r>
            <a:r>
              <a:rPr lang="es-MX" dirty="0" err="1" smtClean="0"/>
              <a:t>Clear</a:t>
            </a:r>
            <a:r>
              <a:rPr lang="es-MX" dirty="0" smtClean="0"/>
              <a:t> </a:t>
            </a:r>
            <a:r>
              <a:rPr lang="es-MX" dirty="0" err="1" smtClean="0"/>
              <a:t>Program</a:t>
            </a:r>
            <a:endParaRPr lang="es-MX" dirty="0" smtClean="0"/>
          </a:p>
          <a:p>
            <a:r>
              <a:rPr lang="es-MX" dirty="0"/>
              <a:t>Esta operación borrará también los datos de las series que se hubieren ingresado previamente, lo que implicará que deba ejecutarse nuevamente tales instrucciones. En cambio, tiene la ventaja que no se borra ningún texto de la pantalla, además no se cierra ninguna de las ventanas ni archivos que se encuentren abiertos.</a:t>
            </a:r>
          </a:p>
        </p:txBody>
      </p:sp>
    </p:spTree>
    <p:extLst>
      <p:ext uri="{BB962C8B-B14F-4D97-AF65-F5344CB8AC3E}">
        <p14:creationId xmlns:p14="http://schemas.microsoft.com/office/powerpoint/2010/main" val="2231716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INGRESO DE DATOS: INSTRUCCIONES READ E INPUT</a:t>
            </a:r>
          </a:p>
        </p:txBody>
      </p:sp>
      <p:sp>
        <p:nvSpPr>
          <p:cNvPr id="3" name="Marcador de contenido 2"/>
          <p:cNvSpPr>
            <a:spLocks noGrp="1"/>
          </p:cNvSpPr>
          <p:nvPr>
            <p:ph idx="1"/>
          </p:nvPr>
        </p:nvSpPr>
        <p:spPr/>
        <p:txBody>
          <a:bodyPr>
            <a:normAutofit lnSpcReduction="10000"/>
          </a:bodyPr>
          <a:lstStyle/>
          <a:p>
            <a:r>
              <a:rPr lang="es-MX" dirty="0"/>
              <a:t>Existen básicamente 3 instrucciones para el ingreso de datos en </a:t>
            </a:r>
            <a:r>
              <a:rPr lang="es-MX" dirty="0" err="1"/>
              <a:t>Rats</a:t>
            </a:r>
            <a:r>
              <a:rPr lang="es-MX" dirty="0"/>
              <a:t> (INPUT, READ y DATA) ya sea desde pantalla o desde un archivo de datos, según la opción UNIT que se utilice</a:t>
            </a:r>
            <a:r>
              <a:rPr lang="es-MX" dirty="0" smtClean="0"/>
              <a:t>.</a:t>
            </a:r>
          </a:p>
          <a:p>
            <a:r>
              <a:rPr lang="es-MX" dirty="0" smtClean="0"/>
              <a:t>En </a:t>
            </a:r>
            <a:r>
              <a:rPr lang="es-MX" dirty="0"/>
              <a:t>el caso de leer matrices, requiere que estas sean previamente dimensionadas con </a:t>
            </a:r>
            <a:r>
              <a:rPr lang="es-MX" dirty="0" smtClean="0"/>
              <a:t>DECLARE</a:t>
            </a:r>
          </a:p>
          <a:p>
            <a:pPr lvl="1"/>
            <a:r>
              <a:rPr lang="es-MX" dirty="0"/>
              <a:t>INPUT se usa para leer arreglos, escalares o </a:t>
            </a:r>
            <a:r>
              <a:rPr lang="es-MX" dirty="0" err="1"/>
              <a:t>strings</a:t>
            </a:r>
            <a:r>
              <a:rPr lang="es-MX" dirty="0"/>
              <a:t> solo desde pantalla, y al no tener opciones, es útil para un ingreso rápido de datos. </a:t>
            </a:r>
            <a:endParaRPr lang="es-MX" dirty="0" smtClean="0"/>
          </a:p>
          <a:p>
            <a:pPr lvl="1"/>
            <a:r>
              <a:rPr lang="es-MX" dirty="0" smtClean="0"/>
              <a:t>READ </a:t>
            </a:r>
            <a:r>
              <a:rPr lang="es-MX" dirty="0"/>
              <a:t>se usa para leer arreglos4 , escalares o </a:t>
            </a:r>
            <a:r>
              <a:rPr lang="es-MX" dirty="0" err="1"/>
              <a:t>strings</a:t>
            </a:r>
            <a:r>
              <a:rPr lang="es-MX" dirty="0"/>
              <a:t>, desde pantalla o desde un archivo, con varias opciones de formato. READ sólo puede leer desde archivo datos sin formato o en formato libre, las versiones vigentes no permiten leer datos en formato </a:t>
            </a:r>
            <a:r>
              <a:rPr lang="es-MX" dirty="0" err="1"/>
              <a:t>xls</a:t>
            </a:r>
            <a:r>
              <a:rPr lang="es-MX" dirty="0"/>
              <a:t>. </a:t>
            </a:r>
            <a:endParaRPr lang="es-MX" dirty="0" smtClean="0"/>
          </a:p>
          <a:p>
            <a:pPr lvl="1"/>
            <a:r>
              <a:rPr lang="es-MX" dirty="0" smtClean="0"/>
              <a:t>DATA </a:t>
            </a:r>
            <a:r>
              <a:rPr lang="es-MX" dirty="0"/>
              <a:t>se usa solamente para leer series de datos, y requiere generalmente ser usada con otras instrucciones (ALLOCATE y CALENDAR), por lo que será visto más adelante (permite leer en formato </a:t>
            </a:r>
            <a:r>
              <a:rPr lang="es-MX" dirty="0" err="1"/>
              <a:t>xls</a:t>
            </a:r>
            <a:r>
              <a:rPr lang="es-MX" dirty="0"/>
              <a:t>).</a:t>
            </a:r>
          </a:p>
        </p:txBody>
      </p:sp>
    </p:spTree>
    <p:extLst>
      <p:ext uri="{BB962C8B-B14F-4D97-AF65-F5344CB8AC3E}">
        <p14:creationId xmlns:p14="http://schemas.microsoft.com/office/powerpoint/2010/main" val="188787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93487"/>
            <a:ext cx="8596668" cy="5547876"/>
          </a:xfrm>
        </p:spPr>
        <p:txBody>
          <a:bodyPr/>
          <a:lstStyle/>
          <a:p>
            <a:r>
              <a:rPr lang="es-MX" dirty="0"/>
              <a:t>Las instrucciones READ y DATA tienen la opción UNIT para la entrada de datos</a:t>
            </a:r>
            <a:r>
              <a:rPr lang="es-MX" dirty="0" smtClean="0"/>
              <a:t>:</a:t>
            </a:r>
          </a:p>
          <a:p>
            <a:endParaRPr lang="es-MX" dirty="0"/>
          </a:p>
          <a:p>
            <a:endParaRPr lang="es-MX" dirty="0" smtClean="0"/>
          </a:p>
          <a:p>
            <a:endParaRPr lang="es-MX" dirty="0"/>
          </a:p>
          <a:p>
            <a:endParaRPr lang="es-MX" dirty="0" smtClean="0"/>
          </a:p>
          <a:p>
            <a:endParaRPr lang="es-MX" dirty="0" smtClean="0"/>
          </a:p>
          <a:p>
            <a:r>
              <a:rPr lang="es-MX" b="1" dirty="0"/>
              <a:t>Lectura de datos por pantalla (INPUT y READ</a:t>
            </a:r>
            <a:r>
              <a:rPr lang="es-MX" b="1" dirty="0" smtClean="0"/>
              <a:t>)</a:t>
            </a:r>
          </a:p>
          <a:p>
            <a:endParaRPr lang="es-MX" b="1" dirty="0"/>
          </a:p>
        </p:txBody>
      </p:sp>
      <p:pic>
        <p:nvPicPr>
          <p:cNvPr id="5" name="Imagen 4"/>
          <p:cNvPicPr>
            <a:picLocks noChangeAspect="1"/>
          </p:cNvPicPr>
          <p:nvPr/>
        </p:nvPicPr>
        <p:blipFill>
          <a:blip r:embed="rId2"/>
          <a:stretch>
            <a:fillRect/>
          </a:stretch>
        </p:blipFill>
        <p:spPr>
          <a:xfrm>
            <a:off x="677334" y="992641"/>
            <a:ext cx="9983233" cy="1489302"/>
          </a:xfrm>
          <a:prstGeom prst="rect">
            <a:avLst/>
          </a:prstGeom>
        </p:spPr>
      </p:pic>
    </p:spTree>
    <p:extLst>
      <p:ext uri="{BB962C8B-B14F-4D97-AF65-F5344CB8AC3E}">
        <p14:creationId xmlns:p14="http://schemas.microsoft.com/office/powerpoint/2010/main" val="2149174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159652"/>
            <a:ext cx="8596668" cy="1320800"/>
          </a:xfrm>
        </p:spPr>
        <p:txBody>
          <a:bodyPr/>
          <a:lstStyle/>
          <a:p>
            <a:r>
              <a:rPr lang="es-MX" dirty="0"/>
              <a:t>VISUALIZACIÓN DE DATOS: INSTRUCCIÓN WRITE Y DISPLAY</a:t>
            </a:r>
          </a:p>
        </p:txBody>
      </p:sp>
      <p:sp>
        <p:nvSpPr>
          <p:cNvPr id="3" name="Marcador de contenido 2"/>
          <p:cNvSpPr>
            <a:spLocks noGrp="1"/>
          </p:cNvSpPr>
          <p:nvPr>
            <p:ph idx="1"/>
          </p:nvPr>
        </p:nvSpPr>
        <p:spPr>
          <a:xfrm>
            <a:off x="677334" y="1289732"/>
            <a:ext cx="8596668" cy="3880773"/>
          </a:xfrm>
        </p:spPr>
        <p:txBody>
          <a:bodyPr/>
          <a:lstStyle/>
          <a:p>
            <a:r>
              <a:rPr lang="es-MX" dirty="0"/>
              <a:t>Para la visualización de datos del tipo arreglos, escalares o </a:t>
            </a:r>
            <a:r>
              <a:rPr lang="es-MX" dirty="0" err="1"/>
              <a:t>strings</a:t>
            </a:r>
            <a:r>
              <a:rPr lang="es-MX" dirty="0"/>
              <a:t> existen tres instrucciones: DISPLAY, WRITE y COPY. </a:t>
            </a:r>
            <a:endParaRPr lang="es-MX" dirty="0" smtClean="0"/>
          </a:p>
          <a:p>
            <a:pPr lvl="1"/>
            <a:r>
              <a:rPr lang="es-MX" dirty="0" smtClean="0"/>
              <a:t>DISPLAY </a:t>
            </a:r>
            <a:r>
              <a:rPr lang="es-MX" dirty="0"/>
              <a:t>es usado para visualizar resultados de cálculos siempre y cuando estos sean expresiones escalares, esto es, números y mensajes de texto de una línea (</a:t>
            </a:r>
            <a:r>
              <a:rPr lang="es-MX" dirty="0" err="1"/>
              <a:t>strings</a:t>
            </a:r>
            <a:r>
              <a:rPr lang="es-MX" dirty="0"/>
              <a:t>). Pueden mostrarse en pantalla o guardarse en un archivo. </a:t>
            </a:r>
            <a:endParaRPr lang="es-MX" dirty="0" smtClean="0"/>
          </a:p>
          <a:p>
            <a:pPr lvl="2"/>
            <a:r>
              <a:rPr lang="es-MX" dirty="0" smtClean="0"/>
              <a:t>WRITE </a:t>
            </a:r>
            <a:r>
              <a:rPr lang="es-MX" dirty="0"/>
              <a:t>es usado para matrices en general, y pueden mostrarse en pantalla o guardarse en un archivo. </a:t>
            </a:r>
            <a:endParaRPr lang="es-MX" dirty="0" smtClean="0"/>
          </a:p>
          <a:p>
            <a:pPr lvl="2"/>
            <a:r>
              <a:rPr lang="es-MX" dirty="0" smtClean="0"/>
              <a:t>COPY </a:t>
            </a:r>
            <a:r>
              <a:rPr lang="es-MX" dirty="0"/>
              <a:t>es usado para series de datos, ya sea en pantalla o para guardar en archivos. </a:t>
            </a:r>
          </a:p>
          <a:p>
            <a:pPr lvl="2"/>
            <a:r>
              <a:rPr lang="es-MX" dirty="0" smtClean="0"/>
              <a:t>PRINT </a:t>
            </a:r>
            <a:r>
              <a:rPr lang="es-MX" dirty="0"/>
              <a:t>es usado para series de datos, con la restricción de visualización solamente por pantalla.</a:t>
            </a:r>
          </a:p>
        </p:txBody>
      </p:sp>
      <p:pic>
        <p:nvPicPr>
          <p:cNvPr id="4" name="Imagen 3"/>
          <p:cNvPicPr>
            <a:picLocks noChangeAspect="1"/>
          </p:cNvPicPr>
          <p:nvPr/>
        </p:nvPicPr>
        <p:blipFill>
          <a:blip r:embed="rId2"/>
          <a:stretch>
            <a:fillRect/>
          </a:stretch>
        </p:blipFill>
        <p:spPr>
          <a:xfrm>
            <a:off x="1069068" y="4557486"/>
            <a:ext cx="8890558" cy="1568922"/>
          </a:xfrm>
          <a:prstGeom prst="rect">
            <a:avLst/>
          </a:prstGeom>
        </p:spPr>
      </p:pic>
    </p:spTree>
    <p:extLst>
      <p:ext uri="{BB962C8B-B14F-4D97-AF65-F5344CB8AC3E}">
        <p14:creationId xmlns:p14="http://schemas.microsoft.com/office/powerpoint/2010/main" val="954125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Tree>
    <p:extLst>
      <p:ext uri="{BB962C8B-B14F-4D97-AF65-F5344CB8AC3E}">
        <p14:creationId xmlns:p14="http://schemas.microsoft.com/office/powerpoint/2010/main" val="178504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3092" y="228758"/>
            <a:ext cx="8596668" cy="2025045"/>
          </a:xfrm>
        </p:spPr>
        <p:txBody>
          <a:bodyPr/>
          <a:lstStyle/>
          <a:p>
            <a:r>
              <a:rPr lang="es-MX" dirty="0"/>
              <a:t>RATS  es un software econométrico y un lenguaje </a:t>
            </a:r>
            <a:r>
              <a:rPr lang="es-MX" dirty="0" smtClean="0"/>
              <a:t>de programación </a:t>
            </a:r>
            <a:r>
              <a:rPr lang="es-MX" dirty="0"/>
              <a:t>especialmente diseñado para trabajar con series de </a:t>
            </a:r>
            <a:r>
              <a:rPr lang="es-MX" dirty="0" smtClean="0"/>
              <a:t>tiempo.</a:t>
            </a:r>
          </a:p>
          <a:p>
            <a:r>
              <a:rPr lang="es-MX" dirty="0"/>
              <a:t>Al ingresar a RATS aparecerá el editor de texto que permite escribir y ejecutar las </a:t>
            </a:r>
            <a:r>
              <a:rPr lang="es-MX" dirty="0" smtClean="0"/>
              <a:t>instrucciones, ver </a:t>
            </a:r>
            <a:r>
              <a:rPr lang="es-MX" dirty="0"/>
              <a:t>las salidas, grabar archivos, imprimir resultados y gráficos, </a:t>
            </a:r>
            <a:r>
              <a:rPr lang="es-MX" dirty="0" smtClean="0"/>
              <a:t>etcétera. </a:t>
            </a:r>
            <a:r>
              <a:rPr lang="es-MX" dirty="0"/>
              <a:t>Generalmente la primera ventana o archivo que RATS crea es </a:t>
            </a:r>
            <a:r>
              <a:rPr lang="es-MX" dirty="0" smtClean="0"/>
              <a:t>NONAME00.TXT {</a:t>
            </a:r>
            <a:r>
              <a:rPr lang="es-MX" dirty="0" err="1"/>
              <a:t>io</a:t>
            </a:r>
            <a:r>
              <a:rPr lang="es-MX" dirty="0" smtClean="0"/>
              <a:t>}.</a:t>
            </a:r>
            <a:endParaRPr lang="es-MX" dirty="0"/>
          </a:p>
        </p:txBody>
      </p:sp>
      <p:pic>
        <p:nvPicPr>
          <p:cNvPr id="4" name="Imagen 3"/>
          <p:cNvPicPr>
            <a:picLocks noChangeAspect="1"/>
          </p:cNvPicPr>
          <p:nvPr/>
        </p:nvPicPr>
        <p:blipFill rotWithShape="1">
          <a:blip r:embed="rId2"/>
          <a:srcRect l="-660" t="-1760" r="16773" b="55501"/>
          <a:stretch/>
        </p:blipFill>
        <p:spPr>
          <a:xfrm>
            <a:off x="174171" y="2452915"/>
            <a:ext cx="10914743" cy="3703186"/>
          </a:xfrm>
          <a:prstGeom prst="rect">
            <a:avLst/>
          </a:prstGeom>
        </p:spPr>
      </p:pic>
    </p:spTree>
    <p:extLst>
      <p:ext uri="{BB962C8B-B14F-4D97-AF65-F5344CB8AC3E}">
        <p14:creationId xmlns:p14="http://schemas.microsoft.com/office/powerpoint/2010/main" val="377169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54743"/>
          </a:xfrm>
        </p:spPr>
        <p:txBody>
          <a:bodyPr/>
          <a:lstStyle/>
          <a:p>
            <a:r>
              <a:rPr lang="es-MX" dirty="0"/>
              <a:t>a) Archivos {</a:t>
            </a:r>
            <a:r>
              <a:rPr lang="es-MX" dirty="0" err="1"/>
              <a:t>io</a:t>
            </a:r>
            <a:r>
              <a:rPr lang="es-MX" dirty="0" smtClean="0"/>
              <a:t>}</a:t>
            </a:r>
            <a:endParaRPr lang="es-MX" dirty="0"/>
          </a:p>
        </p:txBody>
      </p:sp>
      <p:sp>
        <p:nvSpPr>
          <p:cNvPr id="3" name="Marcador de contenido 2"/>
          <p:cNvSpPr>
            <a:spLocks noGrp="1"/>
          </p:cNvSpPr>
          <p:nvPr>
            <p:ph idx="1"/>
          </p:nvPr>
        </p:nvSpPr>
        <p:spPr/>
        <p:txBody>
          <a:bodyPr/>
          <a:lstStyle/>
          <a:p>
            <a:r>
              <a:rPr lang="es-MX" dirty="0"/>
              <a:t>RATS identifica las ventanas / archivos de entrada (instrucciones) y salida (resultados) con la siguiente notación:</a:t>
            </a:r>
          </a:p>
          <a:p>
            <a:pPr lvl="1"/>
            <a:r>
              <a:rPr lang="es-MX" dirty="0"/>
              <a:t>{i} identifica una ventana para entrada en modo </a:t>
            </a:r>
            <a:r>
              <a:rPr lang="es-MX" dirty="0" err="1"/>
              <a:t>batch</a:t>
            </a:r>
            <a:r>
              <a:rPr lang="es-MX" dirty="0"/>
              <a:t>,</a:t>
            </a:r>
          </a:p>
          <a:p>
            <a:pPr lvl="1"/>
            <a:r>
              <a:rPr lang="es-MX" dirty="0"/>
              <a:t>{o} identifica una ventana para salida en modo </a:t>
            </a:r>
            <a:r>
              <a:rPr lang="es-MX" dirty="0" err="1"/>
              <a:t>batch</a:t>
            </a:r>
            <a:r>
              <a:rPr lang="es-MX" dirty="0"/>
              <a:t>,</a:t>
            </a:r>
          </a:p>
          <a:p>
            <a:pPr lvl="1"/>
            <a:r>
              <a:rPr lang="es-MX" dirty="0"/>
              <a:t>{</a:t>
            </a:r>
            <a:r>
              <a:rPr lang="es-MX" dirty="0" err="1"/>
              <a:t>io</a:t>
            </a:r>
            <a:r>
              <a:rPr lang="es-MX" dirty="0"/>
              <a:t>} indica que es una ventana de entrada y salida para modo interactivo, y que las salidas serán enviadas a la misma ventana de entrada. </a:t>
            </a:r>
          </a:p>
          <a:p>
            <a:pPr marL="342900" lvl="1" indent="-342900"/>
            <a:r>
              <a:rPr lang="es-MX" sz="1800" dirty="0"/>
              <a:t>En modo Interactivo, se utiliza una sola ventana con la notación {</a:t>
            </a:r>
            <a:r>
              <a:rPr lang="es-MX" sz="1800" dirty="0" err="1"/>
              <a:t>io</a:t>
            </a:r>
            <a:r>
              <a:rPr lang="es-MX" sz="1800" dirty="0"/>
              <a:t>}, por lo que debe verificarse que ésta aparezca. </a:t>
            </a:r>
          </a:p>
          <a:p>
            <a:pPr marL="342900" lvl="1" indent="-342900"/>
            <a:r>
              <a:rPr lang="es-MX" sz="1800" dirty="0">
                <a:solidFill>
                  <a:schemeClr val="bg1">
                    <a:lumMod val="65000"/>
                  </a:schemeClr>
                </a:solidFill>
              </a:rPr>
              <a:t>Si esto no ocurriera automáticamente al abrir un archivo, entonces se logrará haciendo </a:t>
            </a:r>
            <a:r>
              <a:rPr lang="es-MX" sz="1800" dirty="0" err="1">
                <a:solidFill>
                  <a:schemeClr val="bg1">
                    <a:lumMod val="65000"/>
                  </a:schemeClr>
                </a:solidFill>
              </a:rPr>
              <a:t>click</a:t>
            </a:r>
            <a:r>
              <a:rPr lang="es-MX" sz="1800" dirty="0">
                <a:solidFill>
                  <a:schemeClr val="bg1">
                    <a:lumMod val="65000"/>
                  </a:schemeClr>
                </a:solidFill>
              </a:rPr>
              <a:t> en el menú </a:t>
            </a:r>
            <a:r>
              <a:rPr lang="es-MX" sz="1800" dirty="0" err="1">
                <a:solidFill>
                  <a:schemeClr val="bg1">
                    <a:lumMod val="65000"/>
                  </a:schemeClr>
                </a:solidFill>
              </a:rPr>
              <a:t>Window</a:t>
            </a:r>
            <a:r>
              <a:rPr lang="es-MX" sz="1800" dirty="0">
                <a:solidFill>
                  <a:schemeClr val="bg1">
                    <a:lumMod val="65000"/>
                  </a:schemeClr>
                </a:solidFill>
              </a:rPr>
              <a:t> </a:t>
            </a:r>
            <a:r>
              <a:rPr lang="es-MX" sz="1800" dirty="0">
                <a:solidFill>
                  <a:schemeClr val="bg1">
                    <a:lumMod val="65000"/>
                  </a:schemeClr>
                </a:solidFill>
                <a:sym typeface="Wingdings" panose="05000000000000000000" pitchFamily="2" charset="2"/>
              </a:rPr>
              <a:t> </a:t>
            </a:r>
            <a:r>
              <a:rPr lang="es-MX" sz="1800" dirty="0">
                <a:solidFill>
                  <a:schemeClr val="bg1">
                    <a:lumMod val="65000"/>
                  </a:schemeClr>
                </a:solidFill>
              </a:rPr>
              <a:t>Use </a:t>
            </a:r>
            <a:r>
              <a:rPr lang="es-MX" sz="1800" dirty="0" err="1">
                <a:solidFill>
                  <a:schemeClr val="bg1">
                    <a:lumMod val="65000"/>
                  </a:schemeClr>
                </a:solidFill>
              </a:rPr>
              <a:t>for</a:t>
            </a:r>
            <a:r>
              <a:rPr lang="es-MX" sz="1800" dirty="0">
                <a:solidFill>
                  <a:schemeClr val="bg1">
                    <a:lumMod val="65000"/>
                  </a:schemeClr>
                </a:solidFill>
              </a:rPr>
              <a:t> input, y nuevamente en </a:t>
            </a:r>
            <a:r>
              <a:rPr lang="es-MX" sz="1800" dirty="0" err="1">
                <a:solidFill>
                  <a:schemeClr val="bg1">
                    <a:lumMod val="65000"/>
                  </a:schemeClr>
                </a:solidFill>
              </a:rPr>
              <a:t>Window</a:t>
            </a:r>
            <a:r>
              <a:rPr lang="es-MX" sz="1800" dirty="0">
                <a:solidFill>
                  <a:schemeClr val="bg1">
                    <a:lumMod val="65000"/>
                  </a:schemeClr>
                </a:solidFill>
              </a:rPr>
              <a:t>  </a:t>
            </a:r>
            <a:r>
              <a:rPr lang="es-MX" sz="1800" dirty="0">
                <a:solidFill>
                  <a:schemeClr val="bg1">
                    <a:lumMod val="65000"/>
                  </a:schemeClr>
                </a:solidFill>
                <a:sym typeface="Wingdings" panose="05000000000000000000" pitchFamily="2" charset="2"/>
              </a:rPr>
              <a:t></a:t>
            </a:r>
            <a:r>
              <a:rPr lang="es-MX" dirty="0">
                <a:solidFill>
                  <a:schemeClr val="bg1">
                    <a:lumMod val="65000"/>
                  </a:schemeClr>
                </a:solidFill>
              </a:rPr>
              <a:t> Use </a:t>
            </a:r>
            <a:r>
              <a:rPr lang="es-MX" dirty="0" err="1">
                <a:solidFill>
                  <a:schemeClr val="bg1">
                    <a:lumMod val="65000"/>
                  </a:schemeClr>
                </a:solidFill>
              </a:rPr>
              <a:t>for</a:t>
            </a:r>
            <a:r>
              <a:rPr lang="es-MX" dirty="0">
                <a:solidFill>
                  <a:schemeClr val="bg1">
                    <a:lumMod val="65000"/>
                  </a:schemeClr>
                </a:solidFill>
              </a:rPr>
              <a:t> output.</a:t>
            </a:r>
          </a:p>
          <a:p>
            <a:endParaRPr lang="es-MX" dirty="0"/>
          </a:p>
        </p:txBody>
      </p:sp>
    </p:spTree>
    <p:extLst>
      <p:ext uri="{BB962C8B-B14F-4D97-AF65-F5344CB8AC3E}">
        <p14:creationId xmlns:p14="http://schemas.microsoft.com/office/powerpoint/2010/main" val="1886000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54743"/>
          </a:xfrm>
        </p:spPr>
        <p:txBody>
          <a:bodyPr/>
          <a:lstStyle/>
          <a:p>
            <a:r>
              <a:rPr lang="es-MX" dirty="0"/>
              <a:t>Modos Run/Local </a:t>
            </a:r>
          </a:p>
        </p:txBody>
      </p:sp>
      <p:sp>
        <p:nvSpPr>
          <p:cNvPr id="3" name="Marcador de contenido 2"/>
          <p:cNvSpPr>
            <a:spLocks noGrp="1"/>
          </p:cNvSpPr>
          <p:nvPr>
            <p:ph idx="1"/>
          </p:nvPr>
        </p:nvSpPr>
        <p:spPr>
          <a:xfrm>
            <a:off x="677334" y="1364343"/>
            <a:ext cx="8596668" cy="4677019"/>
          </a:xfrm>
        </p:spPr>
        <p:txBody>
          <a:bodyPr/>
          <a:lstStyle/>
          <a:p>
            <a:r>
              <a:rPr lang="es-MX" dirty="0"/>
              <a:t>Otra característica importante son los modos Run y Local haciendo </a:t>
            </a:r>
            <a:r>
              <a:rPr lang="es-MX" dirty="0" err="1"/>
              <a:t>click</a:t>
            </a:r>
            <a:r>
              <a:rPr lang="es-MX" dirty="0"/>
              <a:t> en el </a:t>
            </a:r>
            <a:r>
              <a:rPr lang="es-MX" dirty="0" smtClean="0"/>
              <a:t>icono o </a:t>
            </a:r>
            <a:r>
              <a:rPr lang="es-MX" dirty="0"/>
              <a:t>presionando </a:t>
            </a:r>
            <a:r>
              <a:rPr lang="es-MX" dirty="0" err="1" smtClean="0"/>
              <a:t>Ctrl+L</a:t>
            </a:r>
            <a:r>
              <a:rPr lang="es-MX" dirty="0"/>
              <a:t>. Dentro del menú, el </a:t>
            </a:r>
            <a:r>
              <a:rPr lang="es-MX" dirty="0" smtClean="0"/>
              <a:t>icono </a:t>
            </a:r>
            <a:r>
              <a:rPr lang="es-MX" dirty="0"/>
              <a:t>[R/L]</a:t>
            </a:r>
            <a:r>
              <a:rPr lang="es-MX" dirty="0" smtClean="0"/>
              <a:t> </a:t>
            </a:r>
            <a:r>
              <a:rPr lang="es-MX" dirty="0"/>
              <a:t>nos permite cambiar entre ambos modos. </a:t>
            </a:r>
            <a:endParaRPr lang="es-MX" dirty="0" smtClean="0"/>
          </a:p>
          <a:p>
            <a:r>
              <a:rPr lang="es-MX" dirty="0" smtClean="0"/>
              <a:t>Para </a:t>
            </a:r>
            <a:r>
              <a:rPr lang="es-MX" dirty="0"/>
              <a:t>ejecutar las instrucciones se debe estar en modo “Run” (el icono con el hombrecito caminando se ve claramente). El modo Run permite, dentro de una ventana {</a:t>
            </a:r>
            <a:r>
              <a:rPr lang="es-MX" dirty="0" err="1"/>
              <a:t>io</a:t>
            </a:r>
            <a:r>
              <a:rPr lang="es-MX" dirty="0"/>
              <a:t>}, ejecutar las instrucciones a través de cualquiera de las siguientes formas: </a:t>
            </a:r>
            <a:endParaRPr lang="es-MX" dirty="0" smtClean="0"/>
          </a:p>
          <a:p>
            <a:r>
              <a:rPr lang="es-MX" dirty="0"/>
              <a:t>1. Terminada de escribir una línea, </a:t>
            </a:r>
            <a:r>
              <a:rPr lang="es-MX" dirty="0" smtClean="0"/>
              <a:t>presionar </a:t>
            </a:r>
            <a:r>
              <a:rPr lang="es-MX" dirty="0" err="1" smtClean="0"/>
              <a:t>Enter</a:t>
            </a:r>
            <a:r>
              <a:rPr lang="es-MX" dirty="0" smtClean="0"/>
              <a:t> </a:t>
            </a:r>
            <a:r>
              <a:rPr lang="es-MX" dirty="0"/>
              <a:t>. </a:t>
            </a:r>
            <a:endParaRPr lang="es-MX" dirty="0" smtClean="0"/>
          </a:p>
          <a:p>
            <a:r>
              <a:rPr lang="es-MX" dirty="0" smtClean="0"/>
              <a:t>2</a:t>
            </a:r>
            <a:r>
              <a:rPr lang="es-MX" dirty="0"/>
              <a:t>. Si la línea ya se encuentra escrita previamente, ubicar el cursor en cualquier lugar sobre la línea, y entonces </a:t>
            </a:r>
            <a:r>
              <a:rPr lang="es-MX" dirty="0" err="1" smtClean="0"/>
              <a:t>Enter</a:t>
            </a:r>
            <a:r>
              <a:rPr lang="es-MX" dirty="0" smtClean="0"/>
              <a:t>. </a:t>
            </a:r>
          </a:p>
          <a:p>
            <a:r>
              <a:rPr lang="es-MX" dirty="0" smtClean="0"/>
              <a:t>3</a:t>
            </a:r>
            <a:r>
              <a:rPr lang="es-MX" dirty="0"/>
              <a:t>. Si se quiere ejecutar un grupo de líneas, éstas deben ser seleccionadas (ya sea con el Mouse o con </a:t>
            </a:r>
            <a:r>
              <a:rPr lang="es-MX" dirty="0" err="1" smtClean="0"/>
              <a:t>Sihft</a:t>
            </a:r>
            <a:r>
              <a:rPr lang="es-MX" dirty="0" smtClean="0"/>
              <a:t> + flecha abajo), </a:t>
            </a:r>
            <a:r>
              <a:rPr lang="es-MX" dirty="0"/>
              <a:t>y </a:t>
            </a:r>
            <a:r>
              <a:rPr lang="es-MX" dirty="0" smtClean="0"/>
              <a:t>entonces </a:t>
            </a:r>
            <a:r>
              <a:rPr lang="es-MX" dirty="0" err="1" smtClean="0"/>
              <a:t>enter</a:t>
            </a:r>
            <a:r>
              <a:rPr lang="es-MX" dirty="0" smtClean="0"/>
              <a:t>.</a:t>
            </a:r>
            <a:endParaRPr lang="es-MX" dirty="0"/>
          </a:p>
        </p:txBody>
      </p:sp>
    </p:spTree>
    <p:extLst>
      <p:ext uri="{BB962C8B-B14F-4D97-AF65-F5344CB8AC3E}">
        <p14:creationId xmlns:p14="http://schemas.microsoft.com/office/powerpoint/2010/main" val="272013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67657"/>
          </a:xfrm>
        </p:spPr>
        <p:txBody>
          <a:bodyPr/>
          <a:lstStyle/>
          <a:p>
            <a:r>
              <a:rPr lang="es-MX" dirty="0" smtClean="0"/>
              <a:t>Sintaxis</a:t>
            </a:r>
            <a:endParaRPr lang="es-MX" dirty="0"/>
          </a:p>
        </p:txBody>
      </p:sp>
      <p:sp>
        <p:nvSpPr>
          <p:cNvPr id="3" name="Marcador de contenido 2"/>
          <p:cNvSpPr>
            <a:spLocks noGrp="1"/>
          </p:cNvSpPr>
          <p:nvPr>
            <p:ph idx="1"/>
          </p:nvPr>
        </p:nvSpPr>
        <p:spPr>
          <a:xfrm>
            <a:off x="677334" y="1277257"/>
            <a:ext cx="8596668" cy="5254172"/>
          </a:xfrm>
        </p:spPr>
        <p:txBody>
          <a:bodyPr>
            <a:normAutofit lnSpcReduction="10000"/>
          </a:bodyPr>
          <a:lstStyle/>
          <a:p>
            <a:r>
              <a:rPr lang="es-MX" dirty="0"/>
              <a:t>El lenguaje de RATS no es sensitivo a las mayúsculas. Además todas las instrucciones pueden ser reconocidas solo por las tres primeras letras</a:t>
            </a:r>
            <a:r>
              <a:rPr lang="es-MX" dirty="0" smtClean="0"/>
              <a:t>.</a:t>
            </a:r>
          </a:p>
          <a:p>
            <a:pPr lvl="1"/>
            <a:r>
              <a:rPr lang="es-MX" dirty="0"/>
              <a:t>Ejemplo: La instrucción GRAPH, para hacer gráficos, puede escribirse GRAPH, </a:t>
            </a:r>
            <a:r>
              <a:rPr lang="es-MX" dirty="0" err="1"/>
              <a:t>Graph</a:t>
            </a:r>
            <a:r>
              <a:rPr lang="es-MX" dirty="0"/>
              <a:t>, </a:t>
            </a:r>
            <a:r>
              <a:rPr lang="es-MX" dirty="0" err="1"/>
              <a:t>graph</a:t>
            </a:r>
            <a:r>
              <a:rPr lang="es-MX" dirty="0"/>
              <a:t>, GRA o </a:t>
            </a:r>
            <a:r>
              <a:rPr lang="es-MX" dirty="0" err="1"/>
              <a:t>Gra</a:t>
            </a:r>
            <a:r>
              <a:rPr lang="es-MX" dirty="0" smtClean="0"/>
              <a:t>.</a:t>
            </a:r>
          </a:p>
          <a:p>
            <a:r>
              <a:rPr lang="es-MX" dirty="0"/>
              <a:t>La forma general de todas las instrucciones en </a:t>
            </a:r>
            <a:r>
              <a:rPr lang="es-MX" dirty="0" err="1"/>
              <a:t>Rats</a:t>
            </a:r>
            <a:r>
              <a:rPr lang="es-MX" dirty="0"/>
              <a:t> es la siguiente</a:t>
            </a:r>
            <a:r>
              <a:rPr lang="es-MX" dirty="0" smtClean="0"/>
              <a:t>:</a:t>
            </a:r>
          </a:p>
          <a:p>
            <a:pPr lvl="1"/>
            <a:r>
              <a:rPr lang="es-MX" b="1" dirty="0" err="1"/>
              <a:t>Nombre_de_la_instrucción</a:t>
            </a:r>
            <a:r>
              <a:rPr lang="es-MX" b="1" dirty="0"/>
              <a:t>(opción1, opción2,...) parámetros # cartas </a:t>
            </a:r>
            <a:r>
              <a:rPr lang="es-MX" b="1" dirty="0" smtClean="0"/>
              <a:t>suplementarias</a:t>
            </a:r>
          </a:p>
          <a:p>
            <a:r>
              <a:rPr lang="es-MX" dirty="0"/>
              <a:t>Las opciones de cada instrucción van entre paréntesis (no hay que dejar un espacio entre el nombre de la instrucción y el primer paréntesis) y separadas por comas. Es posible que algunas instrucciones no tengan opciones, o que no necesitemos cambiar los valores </a:t>
            </a:r>
            <a:r>
              <a:rPr lang="es-MX" dirty="0" smtClean="0"/>
              <a:t>predispuestos.</a:t>
            </a:r>
          </a:p>
          <a:p>
            <a:r>
              <a:rPr lang="es-MX" dirty="0"/>
              <a:t>Los parámetros normalmente identifican el nombre de las series y los rangos </a:t>
            </a:r>
            <a:r>
              <a:rPr lang="es-MX" dirty="0" err="1"/>
              <a:t>muestrales</a:t>
            </a:r>
            <a:r>
              <a:rPr lang="es-MX" dirty="0"/>
              <a:t> a las cuales debe aplicarse la instrucción, o el número de series con las que la instrucción </a:t>
            </a:r>
            <a:r>
              <a:rPr lang="es-MX" dirty="0" smtClean="0"/>
              <a:t>operará.</a:t>
            </a:r>
          </a:p>
          <a:p>
            <a:r>
              <a:rPr lang="es-MX" dirty="0"/>
              <a:t>Cartas suplementarias (</a:t>
            </a:r>
            <a:r>
              <a:rPr lang="es-MX" dirty="0" err="1"/>
              <a:t>supplementary</a:t>
            </a:r>
            <a:r>
              <a:rPr lang="es-MX" dirty="0"/>
              <a:t> </a:t>
            </a:r>
            <a:r>
              <a:rPr lang="es-MX" dirty="0" err="1"/>
              <a:t>cards</a:t>
            </a:r>
            <a:r>
              <a:rPr lang="es-MX" dirty="0"/>
              <a:t>): Algunas instrucciones requieren debajo de éstas una cantidad de cartas suplementarias. Estas comienzan con un signo # y después de un espacio, la información requerida, que puede ser de muy diverso tipo según sea la </a:t>
            </a:r>
            <a:r>
              <a:rPr lang="es-MX" dirty="0" smtClean="0"/>
              <a:t>instrucción.</a:t>
            </a:r>
            <a:endParaRPr lang="es-MX" dirty="0"/>
          </a:p>
        </p:txBody>
      </p:sp>
    </p:spTree>
    <p:extLst>
      <p:ext uri="{BB962C8B-B14F-4D97-AF65-F5344CB8AC3E}">
        <p14:creationId xmlns:p14="http://schemas.microsoft.com/office/powerpoint/2010/main" val="2946172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a:t>
            </a:r>
            <a:endParaRPr lang="es-MX" dirty="0"/>
          </a:p>
        </p:txBody>
      </p:sp>
      <p:sp>
        <p:nvSpPr>
          <p:cNvPr id="3" name="Marcador de contenido 2"/>
          <p:cNvSpPr>
            <a:spLocks noGrp="1"/>
          </p:cNvSpPr>
          <p:nvPr>
            <p:ph idx="1"/>
          </p:nvPr>
        </p:nvSpPr>
        <p:spPr>
          <a:xfrm>
            <a:off x="677334" y="1364343"/>
            <a:ext cx="8596668" cy="4677019"/>
          </a:xfrm>
        </p:spPr>
        <p:txBody>
          <a:bodyPr/>
          <a:lstStyle/>
          <a:p>
            <a:r>
              <a:rPr lang="es-MX" dirty="0" smtClean="0"/>
              <a:t>La </a:t>
            </a:r>
            <a:r>
              <a:rPr lang="es-MX" dirty="0"/>
              <a:t>instrucción para correr una regresión lineal de la serie Y, sobre las series X1, X2, más un término constante es </a:t>
            </a:r>
            <a:endParaRPr lang="es-MX" dirty="0" smtClean="0"/>
          </a:p>
          <a:p>
            <a:pPr lvl="1"/>
            <a:r>
              <a:rPr lang="es-MX" dirty="0" smtClean="0"/>
              <a:t>LINREG(ROBUST,LAGS=1</a:t>
            </a:r>
            <a:r>
              <a:rPr lang="es-MX" dirty="0"/>
              <a:t>) </a:t>
            </a:r>
            <a:r>
              <a:rPr lang="es-MX" dirty="0" err="1"/>
              <a:t>SerieY</a:t>
            </a:r>
            <a:r>
              <a:rPr lang="es-MX" dirty="0"/>
              <a:t> </a:t>
            </a:r>
            <a:endParaRPr lang="es-MX" dirty="0" smtClean="0"/>
          </a:p>
          <a:p>
            <a:pPr marL="457200" lvl="1" indent="0">
              <a:buNone/>
            </a:pPr>
            <a:r>
              <a:rPr lang="es-MX" dirty="0" smtClean="0"/>
              <a:t> 	# </a:t>
            </a:r>
            <a:r>
              <a:rPr lang="es-MX" dirty="0"/>
              <a:t>CONSTANT SerieX1 SerieX2 </a:t>
            </a:r>
            <a:endParaRPr lang="es-MX" dirty="0" smtClean="0"/>
          </a:p>
          <a:p>
            <a:pPr marL="457200" lvl="1" indent="0">
              <a:buNone/>
            </a:pPr>
            <a:r>
              <a:rPr lang="es-MX" dirty="0" smtClean="0"/>
              <a:t>	;* </a:t>
            </a:r>
            <a:r>
              <a:rPr lang="es-MX" dirty="0"/>
              <a:t>donde “LINREG” es la instrucción, “ROBUST” es la opción 1, “LAGS” es la </a:t>
            </a:r>
            <a:r>
              <a:rPr lang="es-MX" dirty="0" smtClean="0"/>
              <a:t>	opción </a:t>
            </a:r>
            <a:r>
              <a:rPr lang="es-MX" dirty="0"/>
              <a:t>2, “</a:t>
            </a:r>
            <a:r>
              <a:rPr lang="es-MX" dirty="0" err="1"/>
              <a:t>SerieY</a:t>
            </a:r>
            <a:r>
              <a:rPr lang="es-MX" dirty="0"/>
              <a:t>” es un parámetro, “CONSTANT”, “SerieX1”, “SerieX2”, son las </a:t>
            </a:r>
            <a:r>
              <a:rPr lang="es-MX" dirty="0" smtClean="0"/>
              <a:t>	cartas </a:t>
            </a:r>
            <a:r>
              <a:rPr lang="es-MX" dirty="0"/>
              <a:t>adicionales</a:t>
            </a:r>
            <a:r>
              <a:rPr lang="es-MX" dirty="0" smtClean="0"/>
              <a:t>.</a:t>
            </a:r>
          </a:p>
          <a:p>
            <a:r>
              <a:rPr lang="es-MX" dirty="0" smtClean="0"/>
              <a:t>La </a:t>
            </a:r>
            <a:r>
              <a:rPr lang="es-MX" dirty="0"/>
              <a:t>instrucción para calcular la matriz de correlación de las series Y, X1, X2 y X3 es </a:t>
            </a:r>
            <a:endParaRPr lang="es-MX" dirty="0" smtClean="0"/>
          </a:p>
          <a:p>
            <a:pPr lvl="1"/>
            <a:r>
              <a:rPr lang="es-MX" dirty="0" smtClean="0"/>
              <a:t>CMOM(CORR</a:t>
            </a:r>
            <a:r>
              <a:rPr lang="es-MX" dirty="0"/>
              <a:t>, PRINT) </a:t>
            </a:r>
            <a:endParaRPr lang="es-MX" dirty="0" smtClean="0"/>
          </a:p>
          <a:p>
            <a:pPr marL="457200" lvl="1" indent="0">
              <a:buNone/>
            </a:pPr>
            <a:r>
              <a:rPr lang="es-MX" dirty="0"/>
              <a:t>	</a:t>
            </a:r>
            <a:r>
              <a:rPr lang="es-MX" dirty="0" smtClean="0"/>
              <a:t># </a:t>
            </a:r>
            <a:r>
              <a:rPr lang="es-MX" dirty="0"/>
              <a:t>Y X1 X2 </a:t>
            </a:r>
            <a:r>
              <a:rPr lang="es-MX" dirty="0" smtClean="0"/>
              <a:t>X3</a:t>
            </a:r>
          </a:p>
          <a:p>
            <a:pPr marL="457200" lvl="1" indent="0">
              <a:buNone/>
            </a:pPr>
            <a:r>
              <a:rPr lang="es-MX" dirty="0" smtClean="0"/>
              <a:t>	;* </a:t>
            </a:r>
            <a:r>
              <a:rPr lang="es-MX" dirty="0"/>
              <a:t>donde “CMOM” es la instrucción, “CORR” es la opción 1, “PRINT” es la opción </a:t>
            </a:r>
            <a:r>
              <a:rPr lang="es-MX" dirty="0" smtClean="0"/>
              <a:t>	2</a:t>
            </a:r>
            <a:r>
              <a:rPr lang="es-MX" dirty="0"/>
              <a:t>, no hay parámetros, e “Y”, “X1”, “X2”, “X3” son las cartas adicionales.</a:t>
            </a:r>
          </a:p>
        </p:txBody>
      </p:sp>
    </p:spTree>
    <p:extLst>
      <p:ext uri="{BB962C8B-B14F-4D97-AF65-F5344CB8AC3E}">
        <p14:creationId xmlns:p14="http://schemas.microsoft.com/office/powerpoint/2010/main" val="60246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38629"/>
          </a:xfrm>
        </p:spPr>
        <p:txBody>
          <a:bodyPr>
            <a:normAutofit fontScale="90000"/>
          </a:bodyPr>
          <a:lstStyle/>
          <a:p>
            <a:r>
              <a:rPr lang="es-MX" dirty="0" smtClean="0"/>
              <a:t>Tipos de datos</a:t>
            </a:r>
            <a:endParaRPr lang="es-MX" dirty="0"/>
          </a:p>
        </p:txBody>
      </p:sp>
      <p:sp>
        <p:nvSpPr>
          <p:cNvPr id="3" name="Marcador de contenido 2"/>
          <p:cNvSpPr>
            <a:spLocks noGrp="1"/>
          </p:cNvSpPr>
          <p:nvPr>
            <p:ph idx="1"/>
          </p:nvPr>
        </p:nvSpPr>
        <p:spPr>
          <a:xfrm>
            <a:off x="677334" y="1248229"/>
            <a:ext cx="8596668" cy="4793133"/>
          </a:xfrm>
        </p:spPr>
        <p:txBody>
          <a:bodyPr/>
          <a:lstStyle/>
          <a:p>
            <a:r>
              <a:rPr lang="es-MX" dirty="0"/>
              <a:t>RATS trabaja con varios tipos de datos los que son almacenados en la memoria del programa para su uso posterior en variables</a:t>
            </a:r>
            <a:r>
              <a:rPr lang="es-MX" dirty="0" smtClean="0"/>
              <a:t>.</a:t>
            </a:r>
          </a:p>
          <a:p>
            <a:r>
              <a:rPr lang="es-MX" b="1" dirty="0"/>
              <a:t>TIPO SIMPLE (BÁSICOS) </a:t>
            </a:r>
            <a:endParaRPr lang="es-MX" b="1" dirty="0" smtClean="0"/>
          </a:p>
          <a:p>
            <a:pPr lvl="1"/>
            <a:r>
              <a:rPr lang="es-MX" dirty="0"/>
              <a:t>Estos datos son los que almacenan en una sola variable, tales como números enteros, reales, complejos, </a:t>
            </a:r>
            <a:r>
              <a:rPr lang="es-MX" dirty="0" err="1"/>
              <a:t>labels</a:t>
            </a:r>
            <a:r>
              <a:rPr lang="es-MX" dirty="0"/>
              <a:t> y </a:t>
            </a:r>
            <a:r>
              <a:rPr lang="es-MX" dirty="0" err="1"/>
              <a:t>strings</a:t>
            </a:r>
            <a:r>
              <a:rPr lang="es-MX" dirty="0"/>
              <a:t> de hasta 255 caracteres</a:t>
            </a:r>
            <a:r>
              <a:rPr lang="es-MX" dirty="0" smtClean="0"/>
              <a:t>.</a:t>
            </a:r>
          </a:p>
          <a:p>
            <a:pPr marL="800100" lvl="1" indent="-342900">
              <a:buFont typeface="+mj-lt"/>
              <a:buAutoNum type="alphaUcPeriod"/>
            </a:pPr>
            <a:r>
              <a:rPr lang="es-MX" dirty="0" smtClean="0"/>
              <a:t>Enteros </a:t>
            </a:r>
            <a:r>
              <a:rPr lang="es-MX" dirty="0"/>
              <a:t>(INTEGER), Reales (REAL) y Complejos (COMPLEX) </a:t>
            </a:r>
            <a:endParaRPr lang="es-MX" dirty="0" smtClean="0"/>
          </a:p>
          <a:p>
            <a:pPr marL="457200" lvl="1" indent="0">
              <a:buNone/>
            </a:pPr>
            <a:r>
              <a:rPr lang="es-MX" dirty="0" smtClean="0"/>
              <a:t>	Una </a:t>
            </a:r>
            <a:r>
              <a:rPr lang="es-MX" dirty="0"/>
              <a:t>variable de enteros es aquella que se definirá para todas las operaciones </a:t>
            </a:r>
            <a:r>
              <a:rPr lang="es-MX" dirty="0" smtClean="0"/>
              <a:t>	como </a:t>
            </a:r>
            <a:r>
              <a:rPr lang="es-MX" dirty="0"/>
              <a:t>número entero, mientras que una variable de reales es aquella que se </a:t>
            </a:r>
            <a:r>
              <a:rPr lang="es-MX" dirty="0" smtClean="0"/>
              <a:t>	definirá </a:t>
            </a:r>
            <a:r>
              <a:rPr lang="es-MX" dirty="0"/>
              <a:t>para todas las operaciones como número real. Lo mismo es para el caso </a:t>
            </a:r>
            <a:r>
              <a:rPr lang="es-MX" dirty="0" smtClean="0"/>
              <a:t>	de </a:t>
            </a:r>
            <a:r>
              <a:rPr lang="es-MX" dirty="0"/>
              <a:t>los números complejos, sin embargo este tipo de dato sólo es de interés al </a:t>
            </a:r>
            <a:r>
              <a:rPr lang="es-MX" dirty="0" smtClean="0"/>
              <a:t>	trabajar </a:t>
            </a:r>
            <a:r>
              <a:rPr lang="es-MX" dirty="0"/>
              <a:t>con series complejas</a:t>
            </a:r>
          </a:p>
          <a:p>
            <a:pPr marL="457200" lvl="1" indent="0">
              <a:buNone/>
            </a:pPr>
            <a:r>
              <a:rPr lang="es-MX" dirty="0" smtClean="0"/>
              <a:t>	Ejemplo</a:t>
            </a:r>
            <a:r>
              <a:rPr lang="es-MX" dirty="0"/>
              <a:t>: A1=5; A2= -320 ;* corresponden a variables </a:t>
            </a:r>
            <a:r>
              <a:rPr lang="es-MX" dirty="0" smtClean="0"/>
              <a:t>enteras</a:t>
            </a:r>
          </a:p>
          <a:p>
            <a:pPr marL="457200" lvl="1" indent="0">
              <a:buNone/>
            </a:pPr>
            <a:r>
              <a:rPr lang="es-MX" dirty="0"/>
              <a:t>	</a:t>
            </a:r>
            <a:r>
              <a:rPr lang="es-MX" dirty="0" smtClean="0"/>
              <a:t>	       </a:t>
            </a:r>
            <a:r>
              <a:rPr lang="es-MX" dirty="0"/>
              <a:t>A3=3.5; A4=1/2 ;* </a:t>
            </a:r>
            <a:r>
              <a:rPr lang="es-MX" dirty="0" smtClean="0"/>
              <a:t>	corresponden </a:t>
            </a:r>
            <a:r>
              <a:rPr lang="es-MX" dirty="0"/>
              <a:t>a variables reales </a:t>
            </a:r>
          </a:p>
          <a:p>
            <a:endParaRPr lang="es-MX" dirty="0"/>
          </a:p>
        </p:txBody>
      </p:sp>
    </p:spTree>
    <p:extLst>
      <p:ext uri="{BB962C8B-B14F-4D97-AF65-F5344CB8AC3E}">
        <p14:creationId xmlns:p14="http://schemas.microsoft.com/office/powerpoint/2010/main" val="19768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78971"/>
            <a:ext cx="8596668" cy="5562391"/>
          </a:xfrm>
        </p:spPr>
        <p:txBody>
          <a:bodyPr/>
          <a:lstStyle/>
          <a:p>
            <a:pPr marL="800100" lvl="1" indent="-342900">
              <a:buFont typeface="+mj-lt"/>
              <a:buAutoNum type="alphaUcPeriod" startAt="2"/>
            </a:pPr>
            <a:r>
              <a:rPr lang="es-MX" dirty="0" err="1"/>
              <a:t>Labels</a:t>
            </a:r>
            <a:r>
              <a:rPr lang="es-MX" dirty="0"/>
              <a:t> y </a:t>
            </a:r>
            <a:r>
              <a:rPr lang="es-MX" dirty="0" err="1"/>
              <a:t>Strings</a:t>
            </a:r>
            <a:r>
              <a:rPr lang="es-MX" dirty="0"/>
              <a:t> </a:t>
            </a:r>
          </a:p>
          <a:p>
            <a:pPr marL="457200" lvl="1" indent="0">
              <a:buNone/>
            </a:pPr>
            <a:r>
              <a:rPr lang="es-MX" dirty="0"/>
              <a:t>	 La variable de </a:t>
            </a:r>
            <a:r>
              <a:rPr lang="es-MX" dirty="0" err="1"/>
              <a:t>Label</a:t>
            </a:r>
            <a:r>
              <a:rPr lang="es-MX" dirty="0"/>
              <a:t> es un texto de hasta 16 caracteres (contando los espacios) y </a:t>
            </a:r>
            <a:r>
              <a:rPr lang="es-MX" dirty="0" smtClean="0"/>
              <a:t>	que </a:t>
            </a:r>
            <a:r>
              <a:rPr lang="es-MX" dirty="0"/>
              <a:t>puede contener números y letras, la que generalmente se utiliza para </a:t>
            </a:r>
            <a:r>
              <a:rPr lang="es-MX" dirty="0" smtClean="0"/>
              <a:t>	nombres </a:t>
            </a:r>
            <a:r>
              <a:rPr lang="es-MX" dirty="0"/>
              <a:t>de series. Los </a:t>
            </a:r>
            <a:r>
              <a:rPr lang="es-MX" dirty="0" err="1"/>
              <a:t>strings</a:t>
            </a:r>
            <a:r>
              <a:rPr lang="es-MX" dirty="0"/>
              <a:t> son segmentos de textos sin uso específico como el </a:t>
            </a:r>
            <a:r>
              <a:rPr lang="es-MX" dirty="0" smtClean="0"/>
              <a:t>	caso </a:t>
            </a:r>
            <a:r>
              <a:rPr lang="es-MX" dirty="0"/>
              <a:t>de los </a:t>
            </a:r>
            <a:r>
              <a:rPr lang="es-MX" dirty="0" err="1"/>
              <a:t>labels</a:t>
            </a:r>
            <a:r>
              <a:rPr lang="es-MX" dirty="0"/>
              <a:t>, pero que pueden contener hasta 255 caracteres</a:t>
            </a:r>
            <a:r>
              <a:rPr lang="es-MX" dirty="0" smtClean="0"/>
              <a:t>.</a:t>
            </a:r>
          </a:p>
          <a:p>
            <a:pPr marL="457200" lvl="1" indent="0">
              <a:buNone/>
            </a:pPr>
            <a:r>
              <a:rPr lang="es-MX" dirty="0" smtClean="0"/>
              <a:t>	Ejemplo</a:t>
            </a:r>
            <a:r>
              <a:rPr lang="es-MX" dirty="0"/>
              <a:t>: A5 = ‘Santiago’, A6= ‘La Serena’, A7= ‘Temuco’ ;* A5, A6 y A7 son </a:t>
            </a:r>
            <a:r>
              <a:rPr lang="es-MX" dirty="0" err="1" smtClean="0"/>
              <a:t>labels</a:t>
            </a:r>
            <a:endParaRPr lang="es-MX" dirty="0" smtClean="0"/>
          </a:p>
          <a:p>
            <a:pPr marL="457200" lvl="1" indent="0">
              <a:buNone/>
            </a:pPr>
            <a:r>
              <a:rPr lang="es-MX" dirty="0"/>
              <a:t>	</a:t>
            </a:r>
            <a:r>
              <a:rPr lang="es-MX" dirty="0" smtClean="0"/>
              <a:t>	A8 </a:t>
            </a:r>
            <a:r>
              <a:rPr lang="es-MX" dirty="0"/>
              <a:t>= ‘esto es un </a:t>
            </a:r>
            <a:r>
              <a:rPr lang="es-MX" dirty="0" err="1"/>
              <a:t>string</a:t>
            </a:r>
            <a:r>
              <a:rPr lang="es-MX" dirty="0"/>
              <a:t>’ </a:t>
            </a:r>
            <a:r>
              <a:rPr lang="es-MX" dirty="0" smtClean="0"/>
              <a:t>;  * </a:t>
            </a:r>
            <a:r>
              <a:rPr lang="es-MX" dirty="0"/>
              <a:t>A8 es un </a:t>
            </a:r>
            <a:r>
              <a:rPr lang="es-MX" dirty="0" err="1"/>
              <a:t>string</a:t>
            </a:r>
            <a:r>
              <a:rPr lang="es-MX" dirty="0"/>
              <a:t> </a:t>
            </a:r>
            <a:endParaRPr lang="es-MX" dirty="0" smtClean="0"/>
          </a:p>
          <a:p>
            <a:pPr marL="457200" lvl="1" indent="0">
              <a:buNone/>
            </a:pPr>
            <a:r>
              <a:rPr lang="es-MX" dirty="0"/>
              <a:t>	</a:t>
            </a:r>
            <a:r>
              <a:rPr lang="es-MX" dirty="0" smtClean="0"/>
              <a:t>	A9 </a:t>
            </a:r>
            <a:r>
              <a:rPr lang="es-MX" dirty="0"/>
              <a:t>= </a:t>
            </a:r>
            <a:r>
              <a:rPr lang="es-MX" dirty="0" smtClean="0"/>
              <a:t>‘</a:t>
            </a:r>
            <a:r>
              <a:rPr lang="es-MX" dirty="0"/>
              <a:t>el número 1 es el 3ro de la serie x’ </a:t>
            </a:r>
            <a:r>
              <a:rPr lang="es-MX" dirty="0" smtClean="0"/>
              <a:t>;   * </a:t>
            </a:r>
            <a:r>
              <a:rPr lang="es-MX" dirty="0"/>
              <a:t>A9 es un </a:t>
            </a:r>
            <a:r>
              <a:rPr lang="es-MX" dirty="0" err="1" smtClean="0"/>
              <a:t>string</a:t>
            </a:r>
            <a:endParaRPr lang="es-MX" dirty="0" smtClean="0"/>
          </a:p>
          <a:p>
            <a:pPr marL="457200" lvl="1" indent="0">
              <a:buNone/>
            </a:pPr>
            <a:endParaRPr lang="es-MX" dirty="0" smtClean="0"/>
          </a:p>
          <a:p>
            <a:pPr marL="800100" lvl="1" indent="-342900">
              <a:buFont typeface="+mj-lt"/>
              <a:buAutoNum type="alphaUcPeriod" startAt="3"/>
            </a:pPr>
            <a:r>
              <a:rPr lang="es-MX" dirty="0" smtClean="0"/>
              <a:t>Ecuaciones </a:t>
            </a:r>
            <a:r>
              <a:rPr lang="es-MX" dirty="0"/>
              <a:t>(EQUATION) y Modelos (MODEL) </a:t>
            </a:r>
          </a:p>
          <a:p>
            <a:pPr marL="457200" lvl="1" indent="0">
              <a:buNone/>
            </a:pPr>
            <a:r>
              <a:rPr lang="es-MX" dirty="0"/>
              <a:t>	 Las ecuaciones son descripciones de una relación lineal en una regresión, que </a:t>
            </a:r>
            <a:r>
              <a:rPr lang="es-MX" dirty="0" smtClean="0"/>
              <a:t>	pueden </a:t>
            </a:r>
            <a:r>
              <a:rPr lang="es-MX" dirty="0"/>
              <a:t>incluir especificaciones del tipo </a:t>
            </a:r>
            <a:r>
              <a:rPr lang="es-MX" dirty="0" err="1"/>
              <a:t>autorregresivo</a:t>
            </a:r>
            <a:r>
              <a:rPr lang="es-MX" dirty="0"/>
              <a:t>. Por otra parte, los </a:t>
            </a:r>
            <a:r>
              <a:rPr lang="es-MX" dirty="0" smtClean="0"/>
              <a:t>	modelos </a:t>
            </a:r>
            <a:r>
              <a:rPr lang="es-MX" dirty="0"/>
              <a:t>son grupos de fórmulas (relaciones no lineales), pero que al ser </a:t>
            </a:r>
            <a:r>
              <a:rPr lang="es-MX" dirty="0" smtClean="0"/>
              <a:t>	agrupadas </a:t>
            </a:r>
            <a:r>
              <a:rPr lang="es-MX" dirty="0"/>
              <a:t>en un modelo, son tratadas como un dato del tipo simple</a:t>
            </a:r>
            <a:r>
              <a:rPr lang="es-MX" dirty="0" smtClean="0"/>
              <a:t>.</a:t>
            </a:r>
          </a:p>
          <a:p>
            <a:pPr marL="457200" lvl="1" indent="0">
              <a:buNone/>
            </a:pPr>
            <a:r>
              <a:rPr lang="es-MX" dirty="0" smtClean="0"/>
              <a:t>	Ejemplo</a:t>
            </a:r>
            <a:r>
              <a:rPr lang="es-MX" dirty="0"/>
              <a:t>: </a:t>
            </a:r>
            <a:r>
              <a:rPr lang="es-MX" dirty="0" err="1"/>
              <a:t>Yt</a:t>
            </a:r>
            <a:r>
              <a:rPr lang="es-MX" dirty="0"/>
              <a:t> </a:t>
            </a:r>
            <a:r>
              <a:rPr lang="es-MX" dirty="0" err="1"/>
              <a:t>Yt</a:t>
            </a:r>
            <a:r>
              <a:rPr lang="es-MX" dirty="0"/>
              <a:t> </a:t>
            </a:r>
            <a:r>
              <a:rPr lang="es-MX" dirty="0" err="1"/>
              <a:t>Xt</a:t>
            </a:r>
            <a:r>
              <a:rPr lang="es-MX" dirty="0"/>
              <a:t> t = β + β + β + ε 0 1 −1 2 ;* es una ecuación, donde </a:t>
            </a:r>
            <a:r>
              <a:rPr lang="es-MX" dirty="0" err="1"/>
              <a:t>Yt</a:t>
            </a:r>
            <a:r>
              <a:rPr lang="es-MX" dirty="0"/>
              <a:t> y </a:t>
            </a:r>
            <a:r>
              <a:rPr lang="es-MX" dirty="0" err="1"/>
              <a:t>Xt</a:t>
            </a:r>
            <a:r>
              <a:rPr lang="es-MX" dirty="0"/>
              <a:t> </a:t>
            </a:r>
            <a:r>
              <a:rPr lang="es-MX" dirty="0" smtClean="0"/>
              <a:t>	representan </a:t>
            </a:r>
            <a:r>
              <a:rPr lang="es-MX" dirty="0"/>
              <a:t>series de datos, β los coeficientes, y </a:t>
            </a:r>
            <a:r>
              <a:rPr lang="es-MX" dirty="0" err="1"/>
              <a:t>εt</a:t>
            </a:r>
            <a:r>
              <a:rPr lang="es-MX" dirty="0"/>
              <a:t> el error.</a:t>
            </a:r>
          </a:p>
        </p:txBody>
      </p:sp>
    </p:spTree>
    <p:extLst>
      <p:ext uri="{BB962C8B-B14F-4D97-AF65-F5344CB8AC3E}">
        <p14:creationId xmlns:p14="http://schemas.microsoft.com/office/powerpoint/2010/main" val="317307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551543"/>
            <a:ext cx="8596668" cy="5489819"/>
          </a:xfrm>
        </p:spPr>
        <p:txBody>
          <a:bodyPr/>
          <a:lstStyle/>
          <a:p>
            <a:r>
              <a:rPr lang="es-MX" b="1" dirty="0"/>
              <a:t>TIPO COMPUESTO (AGREGADOS) </a:t>
            </a:r>
            <a:endParaRPr lang="es-MX" b="1" dirty="0" smtClean="0"/>
          </a:p>
          <a:p>
            <a:pPr lvl="1"/>
            <a:r>
              <a:rPr lang="es-MX" dirty="0"/>
              <a:t>Estos tipos de datos están compuestos por varios datos del tipo simple. Los datos agregados en </a:t>
            </a:r>
            <a:r>
              <a:rPr lang="es-MX" dirty="0" err="1"/>
              <a:t>Rats</a:t>
            </a:r>
            <a:r>
              <a:rPr lang="es-MX" dirty="0"/>
              <a:t> son los arreglos, series y fórmulas. Un dato agregado no puede tener elementos reales y enteros al mismo tiempo</a:t>
            </a:r>
            <a:r>
              <a:rPr lang="es-MX" dirty="0" smtClean="0"/>
              <a:t>.</a:t>
            </a:r>
            <a:endParaRPr lang="es-MX" dirty="0"/>
          </a:p>
          <a:p>
            <a:pPr marL="800100" lvl="1" indent="-342900">
              <a:buFont typeface="+mj-lt"/>
              <a:buAutoNum type="alphaUcPeriod"/>
            </a:pPr>
            <a:r>
              <a:rPr lang="es-MX" dirty="0"/>
              <a:t>Fórmulas (FRML</a:t>
            </a:r>
            <a:r>
              <a:rPr lang="es-MX" dirty="0" smtClean="0"/>
              <a:t>)</a:t>
            </a:r>
          </a:p>
          <a:p>
            <a:pPr marL="857250" lvl="2" indent="0">
              <a:buNone/>
            </a:pPr>
            <a:r>
              <a:rPr lang="es-MX" dirty="0"/>
              <a:t>Son similares a las ecuaciones, pero describen una relación posiblemente no-lineal en los parámetros. Son usadas para mínimos cuadrados no lineales y simulaciones de modelos generales. </a:t>
            </a:r>
            <a:endParaRPr lang="es-MX" dirty="0" smtClean="0"/>
          </a:p>
          <a:p>
            <a:pPr marL="857250" lvl="2" indent="0">
              <a:buNone/>
            </a:pPr>
            <a:endParaRPr lang="es-MX" dirty="0" smtClean="0"/>
          </a:p>
          <a:p>
            <a:pPr marL="800100" lvl="1" indent="-342900">
              <a:buFont typeface="+mj-lt"/>
              <a:buAutoNum type="alphaUcPeriod"/>
            </a:pPr>
            <a:endParaRPr lang="es-MX" dirty="0" smtClean="0"/>
          </a:p>
          <a:p>
            <a:pPr marL="800100" lvl="1" indent="-342900">
              <a:buFont typeface="+mj-lt"/>
              <a:buAutoNum type="alphaUcPeriod"/>
            </a:pPr>
            <a:r>
              <a:rPr lang="es-MX" dirty="0" smtClean="0"/>
              <a:t>Arreglos</a:t>
            </a:r>
          </a:p>
          <a:p>
            <a:pPr marL="857250" lvl="2" indent="0">
              <a:buNone/>
            </a:pPr>
            <a:r>
              <a:rPr lang="es-MX" dirty="0"/>
              <a:t>Como arreglos se identifican los vectores (arreglos de una sola dimensión) y las matrices (arreglos de 2 o más dimensiones). Las Matrices pueden ser Rectangulares (RECTANGULAR) que son el tipo general de cualquier dimensión, y las </a:t>
            </a:r>
            <a:r>
              <a:rPr lang="es-MX" dirty="0" smtClean="0"/>
              <a:t>Simétricas </a:t>
            </a:r>
            <a:r>
              <a:rPr lang="es-MX" dirty="0"/>
              <a:t>(SYMMETRIC</a:t>
            </a:r>
            <a:r>
              <a:rPr lang="es-MX" dirty="0" smtClean="0"/>
              <a:t>).</a:t>
            </a:r>
          </a:p>
        </p:txBody>
      </p:sp>
      <p:pic>
        <p:nvPicPr>
          <p:cNvPr id="4" name="Imagen 3"/>
          <p:cNvPicPr>
            <a:picLocks noChangeAspect="1"/>
          </p:cNvPicPr>
          <p:nvPr/>
        </p:nvPicPr>
        <p:blipFill>
          <a:blip r:embed="rId2"/>
          <a:stretch>
            <a:fillRect/>
          </a:stretch>
        </p:blipFill>
        <p:spPr>
          <a:xfrm>
            <a:off x="1916210" y="2992166"/>
            <a:ext cx="6118915" cy="608572"/>
          </a:xfrm>
          <a:prstGeom prst="rect">
            <a:avLst/>
          </a:prstGeom>
        </p:spPr>
      </p:pic>
    </p:spTree>
    <p:extLst>
      <p:ext uri="{BB962C8B-B14F-4D97-AF65-F5344CB8AC3E}">
        <p14:creationId xmlns:p14="http://schemas.microsoft.com/office/powerpoint/2010/main" val="1009001757"/>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2876</TotalTime>
  <Words>1316</Words>
  <Application>Microsoft Office PowerPoint</Application>
  <PresentationFormat>Panorámica</PresentationFormat>
  <Paragraphs>89</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Trebuchet MS</vt:lpstr>
      <vt:lpstr>Wingdings</vt:lpstr>
      <vt:lpstr>Wingdings 3</vt:lpstr>
      <vt:lpstr>Faceta</vt:lpstr>
      <vt:lpstr>RATS</vt:lpstr>
      <vt:lpstr>Presentación de PowerPoint</vt:lpstr>
      <vt:lpstr>a) Archivos {io}</vt:lpstr>
      <vt:lpstr>Modos Run/Local </vt:lpstr>
      <vt:lpstr>Sintaxis</vt:lpstr>
      <vt:lpstr>Ejemplos</vt:lpstr>
      <vt:lpstr>Tipos de datos</vt:lpstr>
      <vt:lpstr>Presentación de PowerPoint</vt:lpstr>
      <vt:lpstr>Presentación de PowerPoint</vt:lpstr>
      <vt:lpstr>Presentación de PowerPoint</vt:lpstr>
      <vt:lpstr>Presentación de PowerPoint</vt:lpstr>
      <vt:lpstr>INSTRUCCIÓN COMPUTE</vt:lpstr>
      <vt:lpstr>INGRESO DE DATOS: INSTRUCCIONES READ E INPUT</vt:lpstr>
      <vt:lpstr>Presentación de PowerPoint</vt:lpstr>
      <vt:lpstr>VISUALIZACIÓN DE DATOS: INSTRUCCIÓN WRITE Y DISPLAY</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RATS</dc:title>
  <dc:creator>Liz Contreras</dc:creator>
  <cp:lastModifiedBy>Liz Contreras</cp:lastModifiedBy>
  <cp:revision>9</cp:revision>
  <dcterms:created xsi:type="dcterms:W3CDTF">2015-03-11T00:36:48Z</dcterms:created>
  <dcterms:modified xsi:type="dcterms:W3CDTF">2015-03-13T00:32:52Z</dcterms:modified>
</cp:coreProperties>
</file>