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61" r:id="rId6"/>
    <p:sldId id="262" r:id="rId7"/>
    <p:sldId id="263" r:id="rId8"/>
    <p:sldId id="259" r:id="rId9"/>
    <p:sldId id="260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Diagrama de dispersión</c:v>
          </c:tx>
          <c:spPr>
            <a:ln w="25400" cap="flat" cmpd="sng" algn="ctr">
              <a:noFill/>
              <a:prstDash val="sysDot"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</c:marker>
          <c:xVal>
            <c:numRef>
              <c:f>Hoja1!$B$4:$B$11</c:f>
              <c:numCache>
                <c:formatCode>0.0</c:formatCode>
                <c:ptCount val="8"/>
                <c:pt idx="0">
                  <c:v>21</c:v>
                </c:pt>
                <c:pt idx="1">
                  <c:v>15</c:v>
                </c:pt>
                <c:pt idx="2">
                  <c:v>15</c:v>
                </c:pt>
                <c:pt idx="3">
                  <c:v>9</c:v>
                </c:pt>
                <c:pt idx="4">
                  <c:v>12</c:v>
                </c:pt>
                <c:pt idx="5">
                  <c:v>18</c:v>
                </c:pt>
                <c:pt idx="6">
                  <c:v>6</c:v>
                </c:pt>
                <c:pt idx="7">
                  <c:v>12</c:v>
                </c:pt>
              </c:numCache>
            </c:numRef>
          </c:xVal>
          <c:yVal>
            <c:numRef>
              <c:f>Hoja1!$A$4:$A$11</c:f>
              <c:numCache>
                <c:formatCode>0.0</c:formatCode>
                <c:ptCount val="8"/>
                <c:pt idx="0">
                  <c:v>4</c:v>
                </c:pt>
                <c:pt idx="1">
                  <c:v>3</c:v>
                </c:pt>
                <c:pt idx="2">
                  <c:v>3.5</c:v>
                </c:pt>
                <c:pt idx="3">
                  <c:v>2</c:v>
                </c:pt>
                <c:pt idx="4">
                  <c:v>3</c:v>
                </c:pt>
                <c:pt idx="5">
                  <c:v>3.5</c:v>
                </c:pt>
                <c:pt idx="6">
                  <c:v>2.5</c:v>
                </c:pt>
                <c:pt idx="7">
                  <c:v>2.5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2706712"/>
        <c:axId val="192707496"/>
      </c:scatterChart>
      <c:valAx>
        <c:axId val="1927067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50"/>
                  <a:t>Ingreso familiar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92707496"/>
        <c:crosses val="autoZero"/>
        <c:crossBetween val="midCat"/>
      </c:valAx>
      <c:valAx>
        <c:axId val="192707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50"/>
                  <a:t>Promedio de calificaciones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92706712"/>
        <c:crosses val="autoZero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>
                <a:alpha val="0"/>
              </a:schemeClr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Diagrama de dispersión</c:v>
          </c:tx>
          <c:spPr>
            <a:ln w="25400" cap="flat" cmpd="sng" algn="ctr">
              <a:noFill/>
              <a:prstDash val="sysDot"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</c:marker>
          <c:xVal>
            <c:numRef>
              <c:f>Hoja1!$B$4:$B$11</c:f>
              <c:numCache>
                <c:formatCode>0.0</c:formatCode>
                <c:ptCount val="8"/>
                <c:pt idx="0">
                  <c:v>21</c:v>
                </c:pt>
                <c:pt idx="1">
                  <c:v>15</c:v>
                </c:pt>
                <c:pt idx="2">
                  <c:v>15</c:v>
                </c:pt>
                <c:pt idx="3">
                  <c:v>9</c:v>
                </c:pt>
                <c:pt idx="4">
                  <c:v>12</c:v>
                </c:pt>
                <c:pt idx="5">
                  <c:v>18</c:v>
                </c:pt>
                <c:pt idx="6">
                  <c:v>6</c:v>
                </c:pt>
                <c:pt idx="7">
                  <c:v>12</c:v>
                </c:pt>
              </c:numCache>
            </c:numRef>
          </c:xVal>
          <c:yVal>
            <c:numRef>
              <c:f>Hoja1!$A$4:$A$11</c:f>
              <c:numCache>
                <c:formatCode>0.0</c:formatCode>
                <c:ptCount val="8"/>
                <c:pt idx="0">
                  <c:v>4</c:v>
                </c:pt>
                <c:pt idx="1">
                  <c:v>3</c:v>
                </c:pt>
                <c:pt idx="2">
                  <c:v>3.5</c:v>
                </c:pt>
                <c:pt idx="3">
                  <c:v>2</c:v>
                </c:pt>
                <c:pt idx="4">
                  <c:v>3</c:v>
                </c:pt>
                <c:pt idx="5">
                  <c:v>3.5</c:v>
                </c:pt>
                <c:pt idx="6">
                  <c:v>2.5</c:v>
                </c:pt>
                <c:pt idx="7">
                  <c:v>2.5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2700832"/>
        <c:axId val="192703968"/>
      </c:scatterChart>
      <c:valAx>
        <c:axId val="1927008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50"/>
                  <a:t>Ingreso familiar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92703968"/>
        <c:crosses val="autoZero"/>
        <c:crossBetween val="midCat"/>
      </c:valAx>
      <c:valAx>
        <c:axId val="192703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50"/>
                  <a:t>Promedio de calificaciones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92700832"/>
        <c:crosses val="autoZero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>
                <a:alpha val="0"/>
              </a:schemeClr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Diagrama de dispersión</c:v>
          </c:tx>
          <c:spPr>
            <a:ln w="25400" cap="flat" cmpd="sng" algn="ctr">
              <a:noFill/>
              <a:prstDash val="sysDot"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</c:marker>
          <c:trendline>
            <c:spPr>
              <a:ln w="28575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Hoja1!$B$4:$B$11</c:f>
              <c:numCache>
                <c:formatCode>0.0</c:formatCode>
                <c:ptCount val="8"/>
                <c:pt idx="0">
                  <c:v>21</c:v>
                </c:pt>
                <c:pt idx="1">
                  <c:v>15</c:v>
                </c:pt>
                <c:pt idx="2">
                  <c:v>15</c:v>
                </c:pt>
                <c:pt idx="3">
                  <c:v>9</c:v>
                </c:pt>
                <c:pt idx="4">
                  <c:v>12</c:v>
                </c:pt>
                <c:pt idx="5">
                  <c:v>18</c:v>
                </c:pt>
                <c:pt idx="6">
                  <c:v>6</c:v>
                </c:pt>
                <c:pt idx="7">
                  <c:v>12</c:v>
                </c:pt>
              </c:numCache>
            </c:numRef>
          </c:xVal>
          <c:yVal>
            <c:numRef>
              <c:f>Hoja1!$A$4:$A$11</c:f>
              <c:numCache>
                <c:formatCode>0.0</c:formatCode>
                <c:ptCount val="8"/>
                <c:pt idx="0">
                  <c:v>4</c:v>
                </c:pt>
                <c:pt idx="1">
                  <c:v>3</c:v>
                </c:pt>
                <c:pt idx="2">
                  <c:v>3.5</c:v>
                </c:pt>
                <c:pt idx="3">
                  <c:v>2</c:v>
                </c:pt>
                <c:pt idx="4">
                  <c:v>3</c:v>
                </c:pt>
                <c:pt idx="5">
                  <c:v>3.5</c:v>
                </c:pt>
                <c:pt idx="6">
                  <c:v>2.5</c:v>
                </c:pt>
                <c:pt idx="7">
                  <c:v>2.5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5990952"/>
        <c:axId val="225988600"/>
      </c:scatterChart>
      <c:valAx>
        <c:axId val="225990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50"/>
                  <a:t>Ingreso familiar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225988600"/>
        <c:crosses val="autoZero"/>
        <c:crossBetween val="midCat"/>
      </c:valAx>
      <c:valAx>
        <c:axId val="225988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50"/>
                  <a:t>Promedio de calificaciones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225990952"/>
        <c:crosses val="autoZero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>
                <a:alpha val="0"/>
              </a:schemeClr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Diagrama de dispersión</c:v>
          </c:tx>
          <c:spPr>
            <a:ln w="25400" cap="flat" cmpd="sng" algn="ctr">
              <a:noFill/>
              <a:prstDash val="sysDot"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</c:marker>
          <c:trendline>
            <c:spPr>
              <a:ln w="28575" cap="rnd">
                <a:solidFill>
                  <a:schemeClr val="accent1"/>
                </a:solidFill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3.3695005307118005E-2"/>
                  <c:y val="0.22263452221379496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</c:trendlineLbl>
          </c:trendline>
          <c:xVal>
            <c:numRef>
              <c:f>Hoja1!$B$4:$B$11</c:f>
              <c:numCache>
                <c:formatCode>0.0</c:formatCode>
                <c:ptCount val="8"/>
                <c:pt idx="0">
                  <c:v>21</c:v>
                </c:pt>
                <c:pt idx="1">
                  <c:v>15</c:v>
                </c:pt>
                <c:pt idx="2">
                  <c:v>15</c:v>
                </c:pt>
                <c:pt idx="3">
                  <c:v>9</c:v>
                </c:pt>
                <c:pt idx="4">
                  <c:v>12</c:v>
                </c:pt>
                <c:pt idx="5">
                  <c:v>18</c:v>
                </c:pt>
                <c:pt idx="6">
                  <c:v>6</c:v>
                </c:pt>
                <c:pt idx="7">
                  <c:v>12</c:v>
                </c:pt>
              </c:numCache>
            </c:numRef>
          </c:xVal>
          <c:yVal>
            <c:numRef>
              <c:f>Hoja1!$A$4:$A$11</c:f>
              <c:numCache>
                <c:formatCode>0.0</c:formatCode>
                <c:ptCount val="8"/>
                <c:pt idx="0">
                  <c:v>4</c:v>
                </c:pt>
                <c:pt idx="1">
                  <c:v>3</c:v>
                </c:pt>
                <c:pt idx="2">
                  <c:v>3.5</c:v>
                </c:pt>
                <c:pt idx="3">
                  <c:v>2</c:v>
                </c:pt>
                <c:pt idx="4">
                  <c:v>3</c:v>
                </c:pt>
                <c:pt idx="5">
                  <c:v>3.5</c:v>
                </c:pt>
                <c:pt idx="6">
                  <c:v>2.5</c:v>
                </c:pt>
                <c:pt idx="7">
                  <c:v>2.5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5992520"/>
        <c:axId val="225992912"/>
      </c:scatterChart>
      <c:valAx>
        <c:axId val="2259925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Ingreso familiar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225992912"/>
        <c:crosses val="autoZero"/>
        <c:crossBetween val="midCat"/>
      </c:valAx>
      <c:valAx>
        <c:axId val="225992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Promedio de calificaciones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225992520"/>
        <c:crosses val="autoZero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>
                <a:alpha val="0"/>
              </a:schemeClr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900" kern="120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/>
    <cs:effectRef idx="1"/>
    <cs:fontRef idx="minor">
      <a:schemeClr val="dk1"/>
    </cs:fontRef>
    <cs:spPr>
      <a:ln w="9525" cap="flat" cmpd="sng" algn="ctr">
        <a:solidFill>
          <a:schemeClr val="phClr">
            <a:alpha val="70000"/>
          </a:schemeClr>
        </a:solidFill>
        <a:prstDash val="sysDot"/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rnd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0" baseline="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>
              <a:alpha val="0"/>
            </a:schemeClr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5000"/>
            <a:lumOff val="75000"/>
          </a:schemeClr>
        </a:solidFill>
        <a:round/>
      </a:ln>
    </cs:spPr>
    <cs:defRPr sz="900" kern="1200" spc="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900" kern="120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/>
    <cs:effectRef idx="1"/>
    <cs:fontRef idx="minor">
      <a:schemeClr val="dk1"/>
    </cs:fontRef>
    <cs:spPr>
      <a:ln w="9525" cap="flat" cmpd="sng" algn="ctr">
        <a:solidFill>
          <a:schemeClr val="phClr">
            <a:alpha val="70000"/>
          </a:schemeClr>
        </a:solidFill>
        <a:prstDash val="sysDot"/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rnd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0" baseline="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>
              <a:alpha val="0"/>
            </a:schemeClr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5000"/>
            <a:lumOff val="75000"/>
          </a:schemeClr>
        </a:solidFill>
        <a:round/>
      </a:ln>
    </cs:spPr>
    <cs:defRPr sz="900" kern="1200" spc="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900" kern="120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/>
    <cs:effectRef idx="1"/>
    <cs:fontRef idx="minor">
      <a:schemeClr val="dk1"/>
    </cs:fontRef>
    <cs:spPr>
      <a:ln w="9525" cap="flat" cmpd="sng" algn="ctr">
        <a:solidFill>
          <a:schemeClr val="phClr">
            <a:alpha val="70000"/>
          </a:schemeClr>
        </a:solidFill>
        <a:prstDash val="sysDot"/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rnd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0" baseline="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>
              <a:alpha val="0"/>
            </a:schemeClr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5000"/>
            <a:lumOff val="75000"/>
          </a:schemeClr>
        </a:solidFill>
        <a:round/>
      </a:ln>
    </cs:spPr>
    <cs:defRPr sz="900" kern="1200" spc="0" baseline="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900" kern="120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/>
    <cs:effectRef idx="1"/>
    <cs:fontRef idx="minor">
      <a:schemeClr val="dk1"/>
    </cs:fontRef>
    <cs:spPr>
      <a:ln w="9525" cap="flat" cmpd="sng" algn="ctr">
        <a:solidFill>
          <a:schemeClr val="phClr">
            <a:alpha val="70000"/>
          </a:schemeClr>
        </a:solidFill>
        <a:prstDash val="sysDot"/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rnd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0" baseline="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>
              <a:alpha val="0"/>
            </a:schemeClr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5000"/>
            <a:lumOff val="75000"/>
          </a:schemeClr>
        </a:solidFill>
        <a:round/>
      </a:ln>
    </cs:spPr>
    <cs:defRPr sz="900" kern="1200" spc="0" baseline="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0.21386</cdr:x>
      <cdr:y>0.10581</cdr:y>
    </cdr:from>
    <cdr:to>
      <cdr:x>0.94127</cdr:x>
      <cdr:y>0.48133</cdr:y>
    </cdr:to>
    <cdr:cxnSp macro="">
      <cdr:nvCxnSpPr>
        <cdr:cNvPr id="3" name="Conector recto 2"/>
        <cdr:cNvCxnSpPr/>
      </cdr:nvCxnSpPr>
      <cdr:spPr>
        <a:xfrm xmlns:a="http://schemas.openxmlformats.org/drawingml/2006/main" flipV="1">
          <a:off x="1852808" y="665445"/>
          <a:ext cx="6302158" cy="2361679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3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0.18675</cdr:x>
      <cdr:y>0.50207</cdr:y>
    </cdr:from>
    <cdr:to>
      <cdr:x>0.29229</cdr:x>
      <cdr:y>0.64747</cdr:y>
    </cdr:to>
    <cdr:sp macro="" textlink="">
      <cdr:nvSpPr>
        <cdr:cNvPr id="6" name="CuadroTexto 5"/>
        <cdr:cNvSpPr txBox="1"/>
      </cdr:nvSpPr>
      <cdr:spPr>
        <a:xfrm xmlns:a="http://schemas.openxmlformats.org/drawingml/2006/main">
          <a:off x="1617945" y="3157603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s-MX" sz="1100"/>
            <a:t>L1</a:t>
          </a:r>
        </a:p>
      </cdr:txBody>
    </cdr:sp>
  </cdr:relSizeAnchor>
  <cdr:relSizeAnchor xmlns:cdr="http://schemas.openxmlformats.org/drawingml/2006/chartDrawing">
    <cdr:from>
      <cdr:x>0.24247</cdr:x>
      <cdr:y>0.11411</cdr:y>
    </cdr:from>
    <cdr:to>
      <cdr:x>0.94127</cdr:x>
      <cdr:y>0.55809</cdr:y>
    </cdr:to>
    <cdr:cxnSp macro="">
      <cdr:nvCxnSpPr>
        <cdr:cNvPr id="8" name="Conector recto 7"/>
        <cdr:cNvCxnSpPr/>
      </cdr:nvCxnSpPr>
      <cdr:spPr>
        <a:xfrm xmlns:a="http://schemas.openxmlformats.org/drawingml/2006/main" flipV="1">
          <a:off x="2100719" y="717637"/>
          <a:ext cx="6054247" cy="279226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3">
          <a:schemeClr val="accent6"/>
        </a:lnRef>
        <a:fillRef xmlns:a="http://schemas.openxmlformats.org/drawingml/2006/main" idx="0">
          <a:schemeClr val="accent6"/>
        </a:fillRef>
        <a:effectRef xmlns:a="http://schemas.openxmlformats.org/drawingml/2006/main" idx="2">
          <a:schemeClr val="accent6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0.22892</cdr:x>
      <cdr:y>0.59129</cdr:y>
    </cdr:from>
    <cdr:to>
      <cdr:x>0.33446</cdr:x>
      <cdr:y>0.73668</cdr:y>
    </cdr:to>
    <cdr:sp macro="" textlink="">
      <cdr:nvSpPr>
        <cdr:cNvPr id="9" name="CuadroTexto 8"/>
        <cdr:cNvSpPr txBox="1"/>
      </cdr:nvSpPr>
      <cdr:spPr>
        <a:xfrm xmlns:a="http://schemas.openxmlformats.org/drawingml/2006/main">
          <a:off x="1983288" y="3718664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s-MX" sz="1100"/>
            <a:t>L2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Introducción al modelo de regresión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07 febrero 2015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6649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Un ingreso familiar de 12 mil dólares, ¿qué promedio de calificaciones se podría pronosticar?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1. </a:t>
            </a:r>
          </a:p>
          <a:p>
            <a:endParaRPr lang="es-MX" dirty="0"/>
          </a:p>
          <a:p>
            <a:r>
              <a:rPr lang="es-MX" dirty="0" smtClean="0"/>
              <a:t>2. </a:t>
            </a:r>
          </a:p>
          <a:p>
            <a:endParaRPr lang="es-MX" dirty="0"/>
          </a:p>
          <a:p>
            <a:r>
              <a:rPr lang="es-MX" dirty="0" smtClean="0"/>
              <a:t>3. </a:t>
            </a:r>
          </a:p>
          <a:p>
            <a:endParaRPr lang="es-MX" dirty="0"/>
          </a:p>
          <a:p>
            <a:r>
              <a:rPr lang="es-MX" dirty="0" smtClean="0"/>
              <a:t>4. </a:t>
            </a:r>
          </a:p>
          <a:p>
            <a:endParaRPr lang="es-MX" dirty="0"/>
          </a:p>
          <a:p>
            <a:r>
              <a:rPr lang="es-MX" dirty="0" smtClean="0"/>
              <a:t>5. Obtener los coeficientes </a:t>
            </a:r>
            <a:r>
              <a:rPr lang="es-MX" i="1" dirty="0" smtClean="0"/>
              <a:t>a</a:t>
            </a:r>
            <a:r>
              <a:rPr lang="es-MX" dirty="0" smtClean="0"/>
              <a:t> y </a:t>
            </a:r>
            <a:r>
              <a:rPr lang="es-MX" i="1" dirty="0" smtClean="0"/>
              <a:t>b</a:t>
            </a:r>
            <a:r>
              <a:rPr lang="es-MX" dirty="0" smtClean="0"/>
              <a:t>.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4"/>
              <p:cNvSpPr txBox="1"/>
              <p:nvPr/>
            </p:nvSpPr>
            <p:spPr>
              <a:xfrm>
                <a:off x="1430638" y="2160589"/>
                <a:ext cx="1210139" cy="27699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MX" sz="18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1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MX" sz="1800" b="0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s-MX" sz="1800" b="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es-MX" sz="1800" dirty="0"/>
              </a:p>
            </p:txBody>
          </p:sp>
        </mc:Choice>
        <mc:Fallback xmlns="">
          <p:sp>
            <p:nvSpPr>
              <p:cNvPr id="4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638" y="2160589"/>
                <a:ext cx="121013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515" t="-2174" r="-24747" b="-1956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5"/>
              <p:cNvSpPr txBox="1"/>
              <p:nvPr/>
            </p:nvSpPr>
            <p:spPr>
              <a:xfrm>
                <a:off x="1430638" y="2980834"/>
                <a:ext cx="1164806" cy="27699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MX" sz="18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1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MX" sz="1800" b="0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s-MX" sz="1800" b="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es-MX" sz="1600" dirty="0"/>
              </a:p>
            </p:txBody>
          </p:sp>
        </mc:Choice>
        <mc:Fallback xmlns="">
          <p:sp>
            <p:nvSpPr>
              <p:cNvPr id="5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638" y="2980834"/>
                <a:ext cx="1164806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4188" t="-4444" r="-24607" b="-288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6"/>
              <p:cNvSpPr txBox="1"/>
              <p:nvPr/>
            </p:nvSpPr>
            <p:spPr>
              <a:xfrm>
                <a:off x="1430638" y="3801079"/>
                <a:ext cx="462242" cy="27699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s-MX" sz="1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MX" sz="1800"/>
              </a:p>
            </p:txBody>
          </p:sp>
        </mc:Choice>
        <mc:Fallback xmlns="">
          <p:sp>
            <p:nvSpPr>
              <p:cNvPr id="6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638" y="3801079"/>
                <a:ext cx="462242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5263" r="-2632" b="-288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7"/>
              <p:cNvSpPr txBox="1"/>
              <p:nvPr/>
            </p:nvSpPr>
            <p:spPr>
              <a:xfrm>
                <a:off x="1430638" y="4621324"/>
                <a:ext cx="312330" cy="292003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s-MX" sz="1800" dirty="0"/>
              </a:p>
            </p:txBody>
          </p:sp>
        </mc:Choice>
        <mc:Fallback xmlns="">
          <p:sp>
            <p:nvSpPr>
              <p:cNvPr id="7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638" y="4621324"/>
                <a:ext cx="312330" cy="292003"/>
              </a:xfrm>
              <a:prstGeom prst="rect">
                <a:avLst/>
              </a:prstGeom>
              <a:blipFill rotWithShape="0">
                <a:blip r:embed="rId5"/>
                <a:stretch>
                  <a:fillRect l="-7843" r="-3922" b="-2291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5953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18" y="1462865"/>
            <a:ext cx="9371332" cy="3740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8"/>
              <p:cNvSpPr txBox="1"/>
              <p:nvPr/>
            </p:nvSpPr>
            <p:spPr>
              <a:xfrm>
                <a:off x="4313375" y="5875953"/>
                <a:ext cx="1939698" cy="284437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MX" sz="1800" b="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s-MX" sz="1800" b="0" i="1">
                          <a:latin typeface="Cambria Math" panose="02040503050406030204" pitchFamily="18" charset="0"/>
                        </a:rPr>
                        <m:t>=1.375+0.12</m:t>
                      </m:r>
                      <m:r>
                        <a:rPr lang="es-MX" sz="1800" b="0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s-MX" sz="1800"/>
              </a:p>
            </p:txBody>
          </p:sp>
        </mc:Choice>
        <mc:Fallback xmlns="">
          <p:sp>
            <p:nvSpPr>
              <p:cNvPr id="16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375" y="5875953"/>
                <a:ext cx="1939698" cy="284437"/>
              </a:xfrm>
              <a:prstGeom prst="rect">
                <a:avLst/>
              </a:prstGeom>
              <a:blipFill rotWithShape="0">
                <a:blip r:embed="rId3"/>
                <a:stretch>
                  <a:fillRect l="-2201" t="-17021" r="-1887" b="-1063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0328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Para cualquier ingreso familiar dado </a:t>
            </a:r>
            <a:r>
              <a:rPr lang="es-MX" i="1" dirty="0" smtClean="0"/>
              <a:t>X</a:t>
            </a:r>
            <a:r>
              <a:rPr lang="es-MX" dirty="0" smtClean="0"/>
              <a:t>, la línea de regresión permite predecir un valor para el promedio de calificaciones </a:t>
            </a:r>
            <a:r>
              <a:rPr lang="es-MX" i="1" dirty="0" smtClean="0"/>
              <a:t>Y</a:t>
            </a:r>
            <a:r>
              <a:rPr lang="es-MX" dirty="0" smtClean="0"/>
              <a:t>.</a:t>
            </a:r>
          </a:p>
          <a:p>
            <a:endParaRPr lang="es-MX" dirty="0" smtClean="0"/>
          </a:p>
          <a:p>
            <a:r>
              <a:rPr lang="es-MX" dirty="0" smtClean="0"/>
              <a:t>Un ingreso familiar de 12 mil dólares, ¿qué promedio de calificaciones se podría pronosticar? </a:t>
            </a:r>
          </a:p>
          <a:p>
            <a:pPr lvl="1"/>
            <a:r>
              <a:rPr lang="es-MX" dirty="0" smtClean="0"/>
              <a:t>La respuesta es: 2.815</a:t>
            </a:r>
          </a:p>
          <a:p>
            <a:pPr lvl="1"/>
            <a:endParaRPr lang="es-MX" dirty="0" smtClean="0"/>
          </a:p>
          <a:p>
            <a:r>
              <a:rPr lang="es-MX" dirty="0" smtClean="0"/>
              <a:t>Aunque el promedio de calificaciones pronosticado no da necesariamente una estimación exacta, proporcionará una buena aproximación.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09624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641" y="1248705"/>
            <a:ext cx="4032302" cy="361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724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Pendiente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La pendiente dice que un cambio de mil dólares en el ingreso familiar conduciría a un cambio esperado de 0.12 en el promedio de calificaciones.</a:t>
            </a:r>
          </a:p>
          <a:p>
            <a:endParaRPr lang="es-MX" dirty="0"/>
          </a:p>
          <a:p>
            <a:r>
              <a:rPr lang="es-MX" dirty="0" smtClean="0"/>
              <a:t>El valor positivo para la pendiente es consistente con la hipótesis de que los estudiantes con promedios de calificaciones relativamente altos vienen de familias con ingresos relativamente altos.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8772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Intercepto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El intercepto dice que si el ingreso familiar fuera proyectado a cero, la mejor predicción para el promedio de calificaciones sería 1.375.</a:t>
            </a:r>
          </a:p>
          <a:p>
            <a:endParaRPr lang="es-MX" dirty="0"/>
          </a:p>
          <a:p>
            <a:endParaRPr lang="es-MX" dirty="0" smtClean="0"/>
          </a:p>
          <a:p>
            <a:r>
              <a:rPr lang="es-MX" dirty="0" smtClean="0"/>
              <a:t>No se puede confiar ciegamente en este resultado debido a que no se cuentan con datos de alguna familia con un ingreso cercano a cero.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07140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Estudio de </a:t>
            </a:r>
            <a:r>
              <a:rPr lang="es-MX" dirty="0" err="1"/>
              <a:t>Koop</a:t>
            </a:r>
            <a:r>
              <a:rPr lang="es-MX" dirty="0"/>
              <a:t> and </a:t>
            </a:r>
            <a:r>
              <a:rPr lang="es-MX" dirty="0" err="1"/>
              <a:t>Tobias’s</a:t>
            </a:r>
            <a:r>
              <a:rPr lang="es-MX" dirty="0"/>
              <a:t> (2004</a:t>
            </a:r>
            <a:r>
              <a:rPr lang="es-MX" dirty="0" smtClean="0"/>
              <a:t>) sobre la relación entre: salario, educación, habilidad y características familiares.</a:t>
            </a:r>
          </a:p>
          <a:p>
            <a:endParaRPr lang="es-MX" dirty="0" smtClean="0"/>
          </a:p>
          <a:p>
            <a:r>
              <a:rPr lang="es-MX" dirty="0" smtClean="0"/>
              <a:t>El estudio consta de 2,178 individuos con un total de 17,919 observaciones.</a:t>
            </a:r>
          </a:p>
          <a:p>
            <a:endParaRPr lang="es-MX" dirty="0" smtClean="0"/>
          </a:p>
          <a:p>
            <a:r>
              <a:rPr lang="es-MX" dirty="0" smtClean="0"/>
              <a:t>Para fines de este ejercicio se tomará una muestra de 15 personas.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01018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493" y="879317"/>
            <a:ext cx="6939107" cy="432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005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MX" dirty="0" smtClean="0"/>
              <a:t>1. Corra la regresión de mínimos cuadrados donde los salarios dependen de:</a:t>
            </a:r>
          </a:p>
          <a:p>
            <a:pPr lvl="1"/>
            <a:r>
              <a:rPr lang="es-MX" dirty="0" smtClean="0"/>
              <a:t>Salario</a:t>
            </a:r>
          </a:p>
          <a:p>
            <a:pPr lvl="1"/>
            <a:r>
              <a:rPr lang="es-MX" dirty="0" smtClean="0"/>
              <a:t>Educación</a:t>
            </a:r>
          </a:p>
          <a:p>
            <a:pPr lvl="1"/>
            <a:r>
              <a:rPr lang="es-MX" dirty="0" smtClean="0"/>
              <a:t>Experiencia</a:t>
            </a:r>
          </a:p>
          <a:p>
            <a:pPr lvl="1"/>
            <a:r>
              <a:rPr lang="es-MX" dirty="0" smtClean="0"/>
              <a:t>Habilidad</a:t>
            </a:r>
            <a:endParaRPr lang="es-MX" dirty="0"/>
          </a:p>
          <a:p>
            <a:r>
              <a:rPr lang="es-MX" dirty="0" smtClean="0"/>
              <a:t>2. Corra </a:t>
            </a:r>
            <a:r>
              <a:rPr lang="es-MX" dirty="0"/>
              <a:t>la regresión de mínimos cuadrados donde los salarios dependen de:</a:t>
            </a:r>
          </a:p>
          <a:p>
            <a:pPr lvl="1"/>
            <a:r>
              <a:rPr lang="es-MX" dirty="0"/>
              <a:t>Salario</a:t>
            </a:r>
          </a:p>
          <a:p>
            <a:pPr lvl="1"/>
            <a:r>
              <a:rPr lang="es-MX" dirty="0"/>
              <a:t>Educación</a:t>
            </a:r>
          </a:p>
          <a:p>
            <a:pPr lvl="1"/>
            <a:r>
              <a:rPr lang="es-MX" dirty="0"/>
              <a:t>Experiencia</a:t>
            </a:r>
          </a:p>
          <a:p>
            <a:pPr lvl="1"/>
            <a:r>
              <a:rPr lang="es-MX" dirty="0" smtClean="0"/>
              <a:t>Habilidad</a:t>
            </a:r>
          </a:p>
          <a:p>
            <a:pPr lvl="1"/>
            <a:r>
              <a:rPr lang="es-MX" dirty="0" smtClean="0"/>
              <a:t>Educación de la madre</a:t>
            </a:r>
          </a:p>
          <a:p>
            <a:pPr lvl="1"/>
            <a:r>
              <a:rPr lang="es-MX" dirty="0" smtClean="0"/>
              <a:t>Educación del padre</a:t>
            </a:r>
          </a:p>
          <a:p>
            <a:pPr lvl="1"/>
            <a:r>
              <a:rPr lang="es-MX" dirty="0" smtClean="0"/>
              <a:t>Hermano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51774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Ejercicio 3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Libro de Excel</a:t>
            </a:r>
          </a:p>
          <a:p>
            <a:endParaRPr lang="es-MX" dirty="0"/>
          </a:p>
          <a:p>
            <a:r>
              <a:rPr lang="es-MX" dirty="0" smtClean="0"/>
              <a:t>Correr en </a:t>
            </a:r>
            <a:r>
              <a:rPr lang="es-MX" dirty="0" err="1" smtClean="0"/>
              <a:t>Stata</a:t>
            </a:r>
            <a:endParaRPr lang="es-MX" dirty="0" smtClean="0"/>
          </a:p>
          <a:p>
            <a:endParaRPr lang="es-MX" dirty="0"/>
          </a:p>
          <a:p>
            <a:r>
              <a:rPr lang="es-MX" dirty="0"/>
              <a:t>use "C:\Users\Liz Contreras\</a:t>
            </a:r>
            <a:r>
              <a:rPr lang="es-MX" dirty="0" err="1"/>
              <a:t>Downloads</a:t>
            </a:r>
            <a:r>
              <a:rPr lang="es-MX" dirty="0"/>
              <a:t>\ej2varind.dta" </a:t>
            </a:r>
          </a:p>
          <a:p>
            <a:endParaRPr lang="es-MX" dirty="0"/>
          </a:p>
          <a:p>
            <a:r>
              <a:rPr lang="es-MX" dirty="0"/>
              <a:t>. </a:t>
            </a:r>
          </a:p>
          <a:p>
            <a:r>
              <a:rPr lang="es-MX" dirty="0"/>
              <a:t>. </a:t>
            </a:r>
            <a:r>
              <a:rPr lang="es-MX" dirty="0" err="1"/>
              <a:t>reg</a:t>
            </a:r>
            <a:r>
              <a:rPr lang="es-MX"/>
              <a:t> y x2 x3</a:t>
            </a:r>
          </a:p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2506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Ejercicio 1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Se desea probar la hipótesis de que el promedio de calificaciones de un estudiante puede explicarse por el ingreso económico de sus padres.</a:t>
            </a:r>
          </a:p>
          <a:p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359" y="3432299"/>
            <a:ext cx="2906618" cy="260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063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1. Ingresa los datos en Excel.</a:t>
            </a:r>
          </a:p>
          <a:p>
            <a:endParaRPr lang="es-MX" dirty="0" smtClean="0"/>
          </a:p>
          <a:p>
            <a:r>
              <a:rPr lang="es-MX" dirty="0" smtClean="0"/>
              <a:t>2. Elabora un diagrama de dispersión.</a:t>
            </a:r>
          </a:p>
          <a:p>
            <a:endParaRPr lang="es-MX" dirty="0"/>
          </a:p>
          <a:p>
            <a:r>
              <a:rPr lang="es-MX" dirty="0" smtClean="0"/>
              <a:t>3. Traza dos rectas de ajuste.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67561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áfic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452565"/>
              </p:ext>
            </p:extLst>
          </p:nvPr>
        </p:nvGraphicFramePr>
        <p:xfrm>
          <a:off x="617863" y="310203"/>
          <a:ext cx="8663836" cy="6289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41198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áfic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037887"/>
              </p:ext>
            </p:extLst>
          </p:nvPr>
        </p:nvGraphicFramePr>
        <p:xfrm>
          <a:off x="321648" y="310202"/>
          <a:ext cx="8663836" cy="6289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73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se puede hacer?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La </a:t>
            </a:r>
            <a:r>
              <a:rPr lang="es-MX" dirty="0"/>
              <a:t>suma de las distancias verticales de los </a:t>
            </a:r>
            <a:r>
              <a:rPr lang="es-MX" dirty="0" smtClean="0"/>
              <a:t>puntos </a:t>
            </a:r>
            <a:r>
              <a:rPr lang="es-MX" dirty="0"/>
              <a:t>de la gráfica </a:t>
            </a:r>
            <a:r>
              <a:rPr lang="es-MX" dirty="0" smtClean="0"/>
              <a:t>(desviaciones estándar) sean </a:t>
            </a:r>
            <a:r>
              <a:rPr lang="es-MX" dirty="0"/>
              <a:t>cero.</a:t>
            </a:r>
          </a:p>
          <a:p>
            <a:pPr lvl="1"/>
            <a:r>
              <a:rPr lang="es-MX" dirty="0" smtClean="0"/>
              <a:t>Problema: las desviaciones que son iguales en tamaño pero de signo opuesto se cancelan.</a:t>
            </a:r>
          </a:p>
          <a:p>
            <a:r>
              <a:rPr lang="es-MX" dirty="0" smtClean="0"/>
              <a:t>El método se puede mejorar si se minimiza el valor absoluto de las desviaciones de los puntos </a:t>
            </a:r>
            <a:r>
              <a:rPr lang="es-MX" dirty="0" err="1" smtClean="0"/>
              <a:t>muestrales</a:t>
            </a:r>
            <a:r>
              <a:rPr lang="es-MX" dirty="0" smtClean="0"/>
              <a:t> de la línea ajustada.</a:t>
            </a:r>
            <a:endParaRPr lang="es-MX" dirty="0"/>
          </a:p>
          <a:p>
            <a:pPr lvl="1"/>
            <a:r>
              <a:rPr lang="es-MX" dirty="0"/>
              <a:t>Problema: </a:t>
            </a:r>
            <a:r>
              <a:rPr lang="es-MX" dirty="0" smtClean="0"/>
              <a:t>el procedimiento es difícil desde el punto de vista del cálculo y las desviaciones grandes serían tratadas con una atención relativamente mayor que las desviaciones pequeñas.</a:t>
            </a:r>
          </a:p>
          <a:p>
            <a:pPr marL="457200" lvl="1" indent="0">
              <a:buNone/>
            </a:pPr>
            <a:endParaRPr lang="es-MX" dirty="0"/>
          </a:p>
          <a:p>
            <a:pPr lvl="1"/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2314588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Mínimos cuadrados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 smtClean="0"/>
                  <a:t>La línea de mejor ajuste es aquella que minimiza la suma de las desviaciones al cuadrado de los puntos de la gráfica desde los puntos de la línea recta.</a:t>
                </a:r>
              </a:p>
              <a:p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MX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MX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s-MX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s-MX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s-MX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s-MX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s-MX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s-MX" dirty="0" smtClean="0"/>
              </a:p>
              <a:p>
                <a:pPr marL="0" indent="0">
                  <a:buNone/>
                </a:pPr>
                <a:r>
                  <a:rPr lang="es-MX" dirty="0" smtClean="0"/>
                  <a:t>Donde:</a:t>
                </a:r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:endParaRPr lang="es-MX" dirty="0" smtClean="0"/>
              </a:p>
              <a:p>
                <a:pPr marL="0" indent="0">
                  <a:buNone/>
                </a:pPr>
                <a:r>
                  <a:rPr lang="es-MX" dirty="0" smtClean="0"/>
                  <a:t>Intercepto en </a:t>
                </a:r>
                <a:r>
                  <a:rPr lang="es-MX" i="1" dirty="0" smtClean="0"/>
                  <a:t>a</a:t>
                </a:r>
                <a:r>
                  <a:rPr lang="es-MX" dirty="0" smtClean="0"/>
                  <a:t> y pendiente </a:t>
                </a:r>
                <a:r>
                  <a:rPr lang="es-MX" i="1" dirty="0" smtClean="0"/>
                  <a:t>b</a:t>
                </a:r>
                <a:r>
                  <a:rPr lang="es-MX" dirty="0" smtClean="0"/>
                  <a:t>.</a:t>
                </a:r>
                <a:endParaRPr lang="es-MX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8"/>
              <p:cNvSpPr txBox="1"/>
              <p:nvPr/>
            </p:nvSpPr>
            <p:spPr>
              <a:xfrm>
                <a:off x="1582335" y="4536549"/>
                <a:ext cx="1560110" cy="284437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MX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s-MX" sz="18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MX" sz="18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MX" sz="1800" b="0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s-MX" sz="1800" dirty="0"/>
              </a:p>
            </p:txBody>
          </p:sp>
        </mc:Choice>
        <mc:Fallback xmlns="">
          <p:sp>
            <p:nvSpPr>
              <p:cNvPr id="4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335" y="4536549"/>
                <a:ext cx="1560110" cy="284437"/>
              </a:xfrm>
              <a:prstGeom prst="rect">
                <a:avLst/>
              </a:prstGeom>
              <a:blipFill rotWithShape="0">
                <a:blip r:embed="rId3"/>
                <a:stretch>
                  <a:fillRect t="-14894" b="-1063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476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996740"/>
              </p:ext>
            </p:extLst>
          </p:nvPr>
        </p:nvGraphicFramePr>
        <p:xfrm>
          <a:off x="244375" y="310203"/>
          <a:ext cx="8663836" cy="6289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32906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709130"/>
              </p:ext>
            </p:extLst>
          </p:nvPr>
        </p:nvGraphicFramePr>
        <p:xfrm>
          <a:off x="411800" y="348839"/>
          <a:ext cx="8663836" cy="6289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64292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330</TotalTime>
  <Words>533</Words>
  <Application>Microsoft Office PowerPoint</Application>
  <PresentationFormat>Panorámica</PresentationFormat>
  <Paragraphs>94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Cambria Math</vt:lpstr>
      <vt:lpstr>Trebuchet MS</vt:lpstr>
      <vt:lpstr>Wingdings 3</vt:lpstr>
      <vt:lpstr>Faceta</vt:lpstr>
      <vt:lpstr>Introducción al modelo de regresión</vt:lpstr>
      <vt:lpstr>Ejercicio 1</vt:lpstr>
      <vt:lpstr>Presentación de PowerPoint</vt:lpstr>
      <vt:lpstr>Presentación de PowerPoint</vt:lpstr>
      <vt:lpstr>Presentación de PowerPoint</vt:lpstr>
      <vt:lpstr>¿Qué se puede hacer?</vt:lpstr>
      <vt:lpstr>Mínimos cuadrados</vt:lpstr>
      <vt:lpstr>Presentación de PowerPoint</vt:lpstr>
      <vt:lpstr>Presentación de PowerPoint</vt:lpstr>
      <vt:lpstr>Un ingreso familiar de 12 mil dólares, ¿qué promedio de calificaciones se podría pronosticar?</vt:lpstr>
      <vt:lpstr>Presentación de PowerPoint</vt:lpstr>
      <vt:lpstr>Presentación de PowerPoint</vt:lpstr>
      <vt:lpstr>Presentación de PowerPoint</vt:lpstr>
      <vt:lpstr>Pendiente</vt:lpstr>
      <vt:lpstr>Intercepto</vt:lpstr>
      <vt:lpstr>Presentación de PowerPoint</vt:lpstr>
      <vt:lpstr>Presentación de PowerPoint</vt:lpstr>
      <vt:lpstr>Presentación de PowerPoint</vt:lpstr>
      <vt:lpstr>Ejercicio 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Liz Contreras</dc:creator>
  <cp:lastModifiedBy>Lizbeth Contreras Figueroa</cp:lastModifiedBy>
  <cp:revision>13</cp:revision>
  <dcterms:created xsi:type="dcterms:W3CDTF">2015-02-06T20:52:08Z</dcterms:created>
  <dcterms:modified xsi:type="dcterms:W3CDTF">2015-02-07T04:51:33Z</dcterms:modified>
</cp:coreProperties>
</file>