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Encode Sans Condensed Medium"/>
      <p:regular r:id="rId17"/>
      <p:bold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  <p:embeddedFont>
      <p:font typeface="Encode Sans Condensed SemiBold"/>
      <p:regular r:id="rId26"/>
      <p:bold r:id="rId27"/>
    </p:embeddedFont>
    <p:embeddedFont>
      <p:font typeface="Encode Sans Condense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ncodeSansCondensedSemiBold-regular.fntdata"/><Relationship Id="rId25" Type="http://schemas.openxmlformats.org/officeDocument/2006/relationships/font" Target="fonts/Oswald-bold.fntdata"/><Relationship Id="rId28" Type="http://schemas.openxmlformats.org/officeDocument/2006/relationships/font" Target="fonts/EncodeSansCondensed-regular.fntdata"/><Relationship Id="rId27" Type="http://schemas.openxmlformats.org/officeDocument/2006/relationships/font" Target="fonts/EncodeSansCondensed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ncodeSans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ncodeSansCondensedMedium-regular.fntdata"/><Relationship Id="rId16" Type="http://schemas.openxmlformats.org/officeDocument/2006/relationships/slide" Target="slides/slide12.xml"/><Relationship Id="rId19" Type="http://schemas.openxmlformats.org/officeDocument/2006/relationships/font" Target="fonts/RobotoCondensed-regular.fntdata"/><Relationship Id="rId18" Type="http://schemas.openxmlformats.org/officeDocument/2006/relationships/font" Target="fonts/EncodeSans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crell.jrc.ec.europa.eu/?q=article/eslc-databas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Capstone Project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Part 1:</a:t>
            </a:r>
            <a:r>
              <a:rPr lang="en" sz="2400">
                <a:solidFill>
                  <a:srgbClr val="FFFFFF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</a:t>
            </a:r>
            <a:r>
              <a:rPr lang="en" sz="2400">
                <a:solidFill>
                  <a:srgbClr val="FFFFFF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Pitch &amp; Problem Statement</a:t>
            </a:r>
            <a:endParaRPr sz="2400">
              <a:solidFill>
                <a:srgbClr val="FFFFF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59825" y="428200"/>
            <a:ext cx="25401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 Medium"/>
                <a:ea typeface="Encode Sans Condensed Medium"/>
                <a:cs typeface="Encode Sans Condensed Medium"/>
                <a:sym typeface="Encode Sans Condensed Medium"/>
              </a:rPr>
              <a:t>Idea 2:</a:t>
            </a:r>
            <a:endParaRPr b="0" sz="3000">
              <a:latin typeface="Encode Sans Condensed Medium"/>
              <a:ea typeface="Encode Sans Condensed Medium"/>
              <a:cs typeface="Encode Sans Condensed Medium"/>
              <a:sym typeface="Encode Sans Condensed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"/>
                <a:ea typeface="Encode Sans Condensed"/>
                <a:cs typeface="Encode Sans Condensed"/>
                <a:sym typeface="Encode Sans Condensed"/>
              </a:rPr>
              <a:t>Success Metrics &amp; Data</a:t>
            </a:r>
            <a:endParaRPr b="0" sz="30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539325" y="593900"/>
            <a:ext cx="51111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Success Metrics:</a:t>
            </a:r>
            <a:endParaRPr sz="1800"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Accuracy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Recall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ROC Curve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650" y="957150"/>
            <a:ext cx="2791925" cy="209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8" name="Shape 138"/>
          <p:cNvSpPr txBox="1"/>
          <p:nvPr>
            <p:ph idx="1" type="body"/>
          </p:nvPr>
        </p:nvSpPr>
        <p:spPr>
          <a:xfrm>
            <a:off x="3539325" y="2842125"/>
            <a:ext cx="50109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Data Source:</a:t>
            </a:r>
            <a:endParaRPr sz="1800"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YouTube API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YouTube Analytics API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59825" y="428200"/>
            <a:ext cx="25401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 Medium"/>
                <a:ea typeface="Encode Sans Condensed Medium"/>
                <a:cs typeface="Encode Sans Condensed Medium"/>
                <a:sym typeface="Encode Sans Condensed Medium"/>
              </a:rPr>
              <a:t>Risks &amp; Challenges</a:t>
            </a:r>
            <a:endParaRPr b="0" sz="30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539325" y="593900"/>
            <a:ext cx="51111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Language Investigation:</a:t>
            </a:r>
            <a:endParaRPr sz="1800"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The best predictors may turn out to be non-variable features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Built on the assumption that a higher level of competence leads to continued study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The model should predict performance in languages other than English 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539325" y="3261725"/>
            <a:ext cx="50109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YouTube Investigation:</a:t>
            </a:r>
            <a:endParaRPr sz="1800"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I could be completely wrong and there is no positive content anywhere on YouTube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Encode Sans Condensed"/>
                <a:ea typeface="Encode Sans Condensed"/>
                <a:cs typeface="Encode Sans Condensed"/>
                <a:sym typeface="Encode Sans Condensed"/>
              </a:rPr>
              <a:t>Liz Spiking</a:t>
            </a:r>
            <a:endParaRPr sz="1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Encode Sans Condensed"/>
                <a:ea typeface="Encode Sans Condensed"/>
                <a:cs typeface="Encode Sans Condensed"/>
                <a:sym typeface="Encode Sans Condensed"/>
              </a:rPr>
              <a:t>DSI5</a:t>
            </a:r>
            <a:endParaRPr sz="1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05650" y="1876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ncode Sans Condensed"/>
                <a:ea typeface="Encode Sans Condensed"/>
                <a:cs typeface="Encode Sans Condensed"/>
                <a:sym typeface="Encode Sans Condensed"/>
              </a:rPr>
              <a:t>Thank you</a:t>
            </a:r>
            <a:endParaRPr sz="2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59825" y="428200"/>
            <a:ext cx="25401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 Medium"/>
                <a:ea typeface="Encode Sans Condensed Medium"/>
                <a:cs typeface="Encode Sans Condensed Medium"/>
                <a:sym typeface="Encode Sans Condensed Medium"/>
              </a:rPr>
              <a:t>Idea 1:</a:t>
            </a:r>
            <a:endParaRPr b="0" sz="3000">
              <a:latin typeface="Encode Sans Condensed Medium"/>
              <a:ea typeface="Encode Sans Condensed Medium"/>
              <a:cs typeface="Encode Sans Condensed Medium"/>
              <a:sym typeface="Encode Sans Condensed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"/>
                <a:ea typeface="Encode Sans Condensed"/>
                <a:cs typeface="Encode Sans Condensed"/>
                <a:sym typeface="Encode Sans Condensed"/>
              </a:rPr>
              <a:t>Predicting competence in a foreign language</a:t>
            </a:r>
            <a:endParaRPr b="0" sz="30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539325" y="593900"/>
            <a:ext cx="5090400" cy="23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ncode Sans Condensed"/>
                <a:ea typeface="Encode Sans Condensed"/>
                <a:cs typeface="Encode Sans Condensed"/>
                <a:sym typeface="Encode Sans Condensed"/>
              </a:rPr>
              <a:t>Problem Statement:</a:t>
            </a:r>
            <a:endParaRPr sz="2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Applications for degree courses linked to European languages have fallen by almost a quarter in the past five years, and applications to other language courses have dropped by almost a fifth (source, Press Association analysis).</a:t>
            </a:r>
            <a:endParaRPr sz="2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539325" y="3635350"/>
            <a:ext cx="50904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Encode Sans Condensed"/>
                <a:ea typeface="Encode Sans Condensed"/>
                <a:cs typeface="Encode Sans Condensed"/>
                <a:sym typeface="Encode Sans Condensed"/>
              </a:rPr>
              <a:t>Q: Would it make a difference if we could </a:t>
            </a:r>
            <a:r>
              <a:rPr lang="en" sz="2400">
                <a:solidFill>
                  <a:srgbClr val="14E06E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predict competence</a:t>
            </a:r>
            <a:r>
              <a:rPr lang="en" sz="2400">
                <a:latin typeface="Encode Sans Condensed"/>
                <a:ea typeface="Encode Sans Condensed"/>
                <a:cs typeface="Encode Sans Condensed"/>
                <a:sym typeface="Encode Sans Condensed"/>
              </a:rPr>
              <a:t> in a foreign language?</a:t>
            </a:r>
            <a:endParaRPr sz="2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43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ncode Sans Condensed Medium"/>
                <a:ea typeface="Encode Sans Condensed Medium"/>
                <a:cs typeface="Encode Sans Condensed Medium"/>
                <a:sym typeface="Encode Sans Condensed Medium"/>
              </a:rPr>
              <a:t>What’s the point when everyone speaks English anyway?</a:t>
            </a:r>
            <a:endParaRPr sz="2400">
              <a:latin typeface="Encode Sans Condensed Medium"/>
              <a:ea typeface="Encode Sans Condensed Medium"/>
              <a:cs typeface="Encode Sans Condensed Medium"/>
              <a:sym typeface="Encode Sans Condensed Medium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698975" y="2170950"/>
            <a:ext cx="5135400" cy="27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- goodwill*</a:t>
            </a:r>
            <a:endParaRPr>
              <a:solidFill>
                <a:srgbClr val="FFFFF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* (because after Brexit, we are going to need all the goodwill we can get)</a:t>
            </a:r>
            <a:endParaRPr sz="1400">
              <a:solidFill>
                <a:srgbClr val="FFFFF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grpSp>
        <p:nvGrpSpPr>
          <p:cNvPr id="82" name="Shape 82"/>
          <p:cNvGrpSpPr/>
          <p:nvPr/>
        </p:nvGrpSpPr>
        <p:grpSpPr>
          <a:xfrm>
            <a:off x="359050" y="1457050"/>
            <a:ext cx="5379449" cy="2678225"/>
            <a:chOff x="359050" y="1304650"/>
            <a:chExt cx="5379449" cy="2678225"/>
          </a:xfrm>
        </p:grpSpPr>
        <p:pic>
          <p:nvPicPr>
            <p:cNvPr id="83" name="Shape 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050" y="1304650"/>
              <a:ext cx="3746350" cy="186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Shape 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00100" y="2870950"/>
              <a:ext cx="3538399" cy="1111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Shape 85"/>
          <p:cNvSpPr txBox="1"/>
          <p:nvPr>
            <p:ph idx="1" type="body"/>
          </p:nvPr>
        </p:nvSpPr>
        <p:spPr>
          <a:xfrm>
            <a:off x="4408725" y="1715900"/>
            <a:ext cx="45174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And one thing Baroness Coussins didn’t mention: </a:t>
            </a:r>
            <a:endParaRPr>
              <a:solidFill>
                <a:srgbClr val="FFFFF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59825" y="428200"/>
            <a:ext cx="25401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 Medium"/>
                <a:ea typeface="Encode Sans Condensed Medium"/>
                <a:cs typeface="Encode Sans Condensed Medium"/>
                <a:sym typeface="Encode Sans Condensed Medium"/>
              </a:rPr>
              <a:t>Idea 1:</a:t>
            </a:r>
            <a:endParaRPr b="0" sz="3000">
              <a:latin typeface="Encode Sans Condensed Medium"/>
              <a:ea typeface="Encode Sans Condensed Medium"/>
              <a:cs typeface="Encode Sans Condensed Medium"/>
              <a:sym typeface="Encode Sans Condensed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"/>
                <a:ea typeface="Encode Sans Condensed"/>
                <a:cs typeface="Encode Sans Condensed"/>
                <a:sym typeface="Encode Sans Condensed"/>
              </a:rPr>
              <a:t>Audience &amp; Goals</a:t>
            </a:r>
            <a:endParaRPr b="0" sz="30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539325" y="593900"/>
            <a:ext cx="5090400" cy="22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Target </a:t>
            </a:r>
            <a:r>
              <a:rPr lang="en" sz="1800"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Audience:</a:t>
            </a:r>
            <a:endParaRPr sz="1800"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Schools/boards of education who need </a:t>
            </a:r>
            <a:r>
              <a:rPr lang="en" sz="1800">
                <a:solidFill>
                  <a:srgbClr val="14E06E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justification for funding</a:t>
            </a: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 in targeted areas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Students who need justification of the </a:t>
            </a:r>
            <a:r>
              <a:rPr lang="en" sz="1800">
                <a:solidFill>
                  <a:srgbClr val="14E06E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factors leading to success</a:t>
            </a: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 in order to continue studying languages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0800" y="2879824"/>
            <a:ext cx="3445050" cy="22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3559150" y="2813900"/>
            <a:ext cx="5090400" cy="19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Goal:</a:t>
            </a:r>
            <a:endParaRPr sz="1800"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A model that can predict the achievement of competence in a foreign language on the basis of </a:t>
            </a:r>
            <a:r>
              <a:rPr lang="en" sz="1800">
                <a:solidFill>
                  <a:srgbClr val="14E06E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variable factors</a:t>
            </a: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 (ie. not moving to the country in question or being adopted by bilingual parents)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59825" y="428200"/>
            <a:ext cx="25401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 Medium"/>
                <a:ea typeface="Encode Sans Condensed Medium"/>
                <a:cs typeface="Encode Sans Condensed Medium"/>
                <a:sym typeface="Encode Sans Condensed Medium"/>
              </a:rPr>
              <a:t>Idea 1:</a:t>
            </a:r>
            <a:endParaRPr b="0" sz="3000">
              <a:latin typeface="Encode Sans Condensed Medium"/>
              <a:ea typeface="Encode Sans Condensed Medium"/>
              <a:cs typeface="Encode Sans Condensed Medium"/>
              <a:sym typeface="Encode Sans Condensed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"/>
                <a:ea typeface="Encode Sans Condensed"/>
                <a:cs typeface="Encode Sans Condensed"/>
                <a:sym typeface="Encode Sans Condensed"/>
              </a:rPr>
              <a:t>Success Metrics &amp; Data</a:t>
            </a:r>
            <a:endParaRPr b="0" sz="30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539325" y="593900"/>
            <a:ext cx="51111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Success Metrics:</a:t>
            </a:r>
            <a:endParaRPr sz="1800"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Accuracy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Recall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ROC Curve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650" y="957150"/>
            <a:ext cx="2791925" cy="209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3539325" y="2842125"/>
            <a:ext cx="50109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Data Source:</a:t>
            </a:r>
            <a:endParaRPr sz="1800"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 u="sng">
                <a:solidFill>
                  <a:schemeClr val="hlink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  <a:hlinkClick r:id="rId4"/>
              </a:rPr>
              <a:t>European Survey on Language Competences (ESLC)</a:t>
            </a: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 conducted by the Centre for Research on Education and Lifelong Learning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59825" y="428200"/>
            <a:ext cx="25401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 Medium"/>
                <a:ea typeface="Encode Sans Condensed Medium"/>
                <a:cs typeface="Encode Sans Condensed Medium"/>
                <a:sym typeface="Encode Sans Condensed Medium"/>
              </a:rPr>
              <a:t>Idea 2:</a:t>
            </a:r>
            <a:endParaRPr b="0" sz="3000">
              <a:latin typeface="Encode Sans Condensed Medium"/>
              <a:ea typeface="Encode Sans Condensed Medium"/>
              <a:cs typeface="Encode Sans Condensed Medium"/>
              <a:sym typeface="Encode Sans Condensed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"/>
                <a:ea typeface="Encode Sans Condensed"/>
                <a:cs typeface="Encode Sans Condensed"/>
                <a:sym typeface="Encode Sans Condensed"/>
              </a:rPr>
              <a:t>Predicting YouTube video content from comments</a:t>
            </a:r>
            <a:endParaRPr b="0" sz="30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Before anyone says anything...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Condensed Medium"/>
                <a:ea typeface="Encode Sans Condensed Medium"/>
                <a:cs typeface="Encode Sans Condensed Medium"/>
                <a:sym typeface="Encode Sans Condensed Medium"/>
              </a:rPr>
              <a:t>We all know the</a:t>
            </a:r>
            <a:r>
              <a:rPr lang="en">
                <a:latin typeface="Encode Sans Condensed Medium"/>
                <a:ea typeface="Encode Sans Condensed Medium"/>
                <a:cs typeface="Encode Sans Condensed Medium"/>
                <a:sym typeface="Encode Sans Condensed Medium"/>
              </a:rPr>
              <a:t> YouTube comment section is a dark place...</a:t>
            </a:r>
            <a:endParaRPr>
              <a:latin typeface="Encode Sans Condensed Medium"/>
              <a:ea typeface="Encode Sans Condensed Medium"/>
              <a:cs typeface="Encode Sans Condensed Medium"/>
              <a:sym typeface="Encode Sans Condensed Medium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683300" y="4509550"/>
            <a:ext cx="72531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but c</a:t>
            </a: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ould there be a way to minimise negative feedback?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14" name="Shape 114"/>
          <p:cNvGrpSpPr/>
          <p:nvPr/>
        </p:nvGrpSpPr>
        <p:grpSpPr>
          <a:xfrm>
            <a:off x="1065037" y="1328262"/>
            <a:ext cx="7013927" cy="2870775"/>
            <a:chOff x="918910" y="1328262"/>
            <a:chExt cx="7013927" cy="2870775"/>
          </a:xfrm>
        </p:grpSpPr>
        <p:pic>
          <p:nvPicPr>
            <p:cNvPr id="115" name="Shape 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18910" y="2624613"/>
              <a:ext cx="3358751" cy="15744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16" name="Shape 1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72688" y="1888663"/>
              <a:ext cx="2999400" cy="138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17" name="Shape 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8938" y="1328262"/>
              <a:ext cx="3153900" cy="11683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59825" y="428200"/>
            <a:ext cx="25401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 Medium"/>
                <a:ea typeface="Encode Sans Condensed Medium"/>
                <a:cs typeface="Encode Sans Condensed Medium"/>
                <a:sym typeface="Encode Sans Condensed Medium"/>
              </a:rPr>
              <a:t>Idea 2:</a:t>
            </a:r>
            <a:endParaRPr b="0" sz="3000">
              <a:latin typeface="Encode Sans Condensed Medium"/>
              <a:ea typeface="Encode Sans Condensed Medium"/>
              <a:cs typeface="Encode Sans Condensed Medium"/>
              <a:sym typeface="Encode Sans Condensed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"/>
                <a:ea typeface="Encode Sans Condensed"/>
                <a:cs typeface="Encode Sans Condensed"/>
                <a:sym typeface="Encode Sans Condensed"/>
              </a:rPr>
              <a:t>Predicting YouTube video content from comments</a:t>
            </a:r>
            <a:endParaRPr b="0" sz="30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ncode Sans Condensed"/>
                <a:ea typeface="Encode Sans Condensed"/>
                <a:cs typeface="Encode Sans Condensed"/>
                <a:sym typeface="Encode Sans Condensed"/>
              </a:rPr>
              <a:t>Problem Statement:</a:t>
            </a:r>
            <a:endParaRPr sz="2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YouTube comments are notoriously negative BUT I consistently find one category of vids with little to no negative commentary - dance.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Rather than removing negative videos/comments, can you </a:t>
            </a:r>
            <a:r>
              <a:rPr lang="en" sz="1800">
                <a:solidFill>
                  <a:srgbClr val="14E06E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promote the positive</a:t>
            </a: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?</a:t>
            </a:r>
            <a:endParaRPr sz="2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Encode Sans Condensed"/>
                <a:ea typeface="Encode Sans Condensed"/>
                <a:cs typeface="Encode Sans Condensed"/>
                <a:sym typeface="Encode Sans Condensed"/>
              </a:rPr>
              <a:t>Q: Is there a key to avoiding negative commentary on YouTube?</a:t>
            </a:r>
            <a:endParaRPr sz="2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59825" y="428200"/>
            <a:ext cx="25401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 Medium"/>
                <a:ea typeface="Encode Sans Condensed Medium"/>
                <a:cs typeface="Encode Sans Condensed Medium"/>
                <a:sym typeface="Encode Sans Condensed Medium"/>
              </a:rPr>
              <a:t>Idea 2:</a:t>
            </a:r>
            <a:endParaRPr b="0" sz="3000">
              <a:latin typeface="Encode Sans Condensed Medium"/>
              <a:ea typeface="Encode Sans Condensed Medium"/>
              <a:cs typeface="Encode Sans Condensed Medium"/>
              <a:sym typeface="Encode Sans Condensed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Encode Sans Condensed"/>
                <a:ea typeface="Encode Sans Condensed"/>
                <a:cs typeface="Encode Sans Condensed"/>
                <a:sym typeface="Encode Sans Condensed"/>
              </a:rPr>
              <a:t>Audience &amp; Goals</a:t>
            </a:r>
            <a:endParaRPr b="0" sz="30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539325" y="593900"/>
            <a:ext cx="50904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Target Audience:</a:t>
            </a:r>
            <a:endParaRPr sz="1800"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Social media platforms who could promote content with a positive message</a:t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Socialmedialites who need guidance on avoiding the dark side of social media presence</a:t>
            </a:r>
            <a:endParaRPr sz="2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539325" y="3058400"/>
            <a:ext cx="50904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Goal:</a:t>
            </a:r>
            <a:endParaRPr sz="1800"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Encode Sans Condensed"/>
              <a:buChar char="●"/>
            </a:pPr>
            <a:r>
              <a:rPr lang="en" sz="1800">
                <a:latin typeface="Encode Sans Condensed"/>
                <a:ea typeface="Encode Sans Condensed"/>
                <a:cs typeface="Encode Sans Condensed"/>
                <a:sym typeface="Encode Sans Condensed"/>
              </a:rPr>
              <a:t>A model that can predict the (particularly positive) content of YouTube videos on the basis of comments/interaction with the site</a:t>
            </a:r>
            <a:endParaRPr sz="24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