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7"/>
  </p:notesMasterIdLst>
  <p:sldIdLst>
    <p:sldId id="256" r:id="rId2"/>
    <p:sldId id="368" r:id="rId3"/>
    <p:sldId id="257" r:id="rId4"/>
    <p:sldId id="258" r:id="rId5"/>
    <p:sldId id="259" r:id="rId6"/>
    <p:sldId id="260" r:id="rId7"/>
    <p:sldId id="369" r:id="rId8"/>
    <p:sldId id="261" r:id="rId9"/>
    <p:sldId id="264" r:id="rId10"/>
    <p:sldId id="266" r:id="rId11"/>
    <p:sldId id="267" r:id="rId12"/>
    <p:sldId id="370" r:id="rId13"/>
    <p:sldId id="270" r:id="rId14"/>
    <p:sldId id="263" r:id="rId15"/>
    <p:sldId id="269" r:id="rId16"/>
    <p:sldId id="271" r:id="rId17"/>
    <p:sldId id="272" r:id="rId18"/>
    <p:sldId id="274" r:id="rId19"/>
    <p:sldId id="275" r:id="rId20"/>
    <p:sldId id="276" r:id="rId21"/>
    <p:sldId id="277" r:id="rId22"/>
    <p:sldId id="278" r:id="rId23"/>
    <p:sldId id="281" r:id="rId24"/>
    <p:sldId id="282" r:id="rId25"/>
    <p:sldId id="279" r:id="rId26"/>
    <p:sldId id="280" r:id="rId27"/>
    <p:sldId id="283" r:id="rId28"/>
    <p:sldId id="284" r:id="rId29"/>
    <p:sldId id="285" r:id="rId30"/>
    <p:sldId id="289" r:id="rId31"/>
    <p:sldId id="286" r:id="rId32"/>
    <p:sldId id="287" r:id="rId33"/>
    <p:sldId id="291" r:id="rId34"/>
    <p:sldId id="293" r:id="rId35"/>
    <p:sldId id="306" r:id="rId36"/>
    <p:sldId id="294" r:id="rId37"/>
    <p:sldId id="304" r:id="rId38"/>
    <p:sldId id="296" r:id="rId39"/>
    <p:sldId id="297" r:id="rId40"/>
    <p:sldId id="298" r:id="rId41"/>
    <p:sldId id="299" r:id="rId42"/>
    <p:sldId id="301" r:id="rId43"/>
    <p:sldId id="302" r:id="rId44"/>
    <p:sldId id="300" r:id="rId45"/>
    <p:sldId id="303" r:id="rId46"/>
    <p:sldId id="305" r:id="rId47"/>
    <p:sldId id="307" r:id="rId48"/>
    <p:sldId id="309" r:id="rId49"/>
    <p:sldId id="310" r:id="rId50"/>
    <p:sldId id="311" r:id="rId51"/>
    <p:sldId id="313" r:id="rId52"/>
    <p:sldId id="314" r:id="rId53"/>
    <p:sldId id="316" r:id="rId54"/>
    <p:sldId id="317" r:id="rId55"/>
    <p:sldId id="315"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8" r:id="rId76"/>
    <p:sldId id="337" r:id="rId77"/>
    <p:sldId id="339" r:id="rId78"/>
    <p:sldId id="340" r:id="rId79"/>
    <p:sldId id="341" r:id="rId80"/>
    <p:sldId id="342" r:id="rId81"/>
    <p:sldId id="343" r:id="rId82"/>
    <p:sldId id="344" r:id="rId83"/>
    <p:sldId id="345" r:id="rId84"/>
    <p:sldId id="347" r:id="rId85"/>
    <p:sldId id="346" r:id="rId86"/>
    <p:sldId id="349" r:id="rId87"/>
    <p:sldId id="350" r:id="rId88"/>
    <p:sldId id="348" r:id="rId89"/>
    <p:sldId id="351" r:id="rId90"/>
    <p:sldId id="355" r:id="rId91"/>
    <p:sldId id="356" r:id="rId92"/>
    <p:sldId id="359" r:id="rId93"/>
    <p:sldId id="357" r:id="rId94"/>
    <p:sldId id="360" r:id="rId95"/>
    <p:sldId id="354" r:id="rId96"/>
    <p:sldId id="358" r:id="rId97"/>
    <p:sldId id="361" r:id="rId98"/>
    <p:sldId id="362" r:id="rId99"/>
    <p:sldId id="352" r:id="rId100"/>
    <p:sldId id="363" r:id="rId101"/>
    <p:sldId id="364" r:id="rId102"/>
    <p:sldId id="365" r:id="rId103"/>
    <p:sldId id="371" r:id="rId104"/>
    <p:sldId id="372" r:id="rId105"/>
    <p:sldId id="366" r:id="rId10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67" autoAdjust="0"/>
  </p:normalViewPr>
  <p:slideViewPr>
    <p:cSldViewPr>
      <p:cViewPr varScale="1">
        <p:scale>
          <a:sx n="52" d="100"/>
          <a:sy n="52" d="100"/>
        </p:scale>
        <p:origin x="-187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77308E-6232-46F4-96F8-0F2FDEAAF004}" type="datetimeFigureOut">
              <a:rPr lang="zh-CN" altLang="en-US" smtClean="0"/>
              <a:t>2015/8/27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830670-BD8B-4610-8BFF-73F905CF352D}" type="slidenum">
              <a:rPr lang="zh-CN" altLang="en-US" smtClean="0"/>
              <a:t>‹#›</a:t>
            </a:fld>
            <a:endParaRPr lang="zh-CN" altLang="en-US"/>
          </a:p>
        </p:txBody>
      </p:sp>
    </p:spTree>
    <p:extLst>
      <p:ext uri="{BB962C8B-B14F-4D97-AF65-F5344CB8AC3E}">
        <p14:creationId xmlns:p14="http://schemas.microsoft.com/office/powerpoint/2010/main" val="249821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674157.ht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baike.baidu.com/view/895803.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N</a:t>
            </a:r>
            <a:r>
              <a:rPr lang="zh-CN" altLang="en-US" sz="1200" b="0" i="0" u="none" strike="noStrike" kern="1200" dirty="0" smtClean="0">
                <a:solidFill>
                  <a:schemeClr val="tx1"/>
                </a:solidFill>
                <a:effectLst/>
                <a:latin typeface="+mn-lt"/>
                <a:ea typeface="+mn-ea"/>
                <a:cs typeface="+mn-cs"/>
                <a:hlinkClick r:id="rId3"/>
              </a:rPr>
              <a:t>维空间</a:t>
            </a:r>
            <a:r>
              <a:rPr lang="zh-CN" altLang="en-US" sz="1200" b="0" i="0" kern="1200" dirty="0" smtClean="0">
                <a:solidFill>
                  <a:schemeClr val="tx1"/>
                </a:solidFill>
                <a:effectLst/>
                <a:latin typeface="+mn-lt"/>
                <a:ea typeface="+mn-ea"/>
                <a:cs typeface="+mn-cs"/>
              </a:rPr>
              <a:t>中线形</a:t>
            </a:r>
            <a:r>
              <a:rPr lang="zh-CN" altLang="en-US" sz="1200" b="0" i="0" u="none" strike="noStrike" kern="1200" dirty="0" smtClean="0">
                <a:solidFill>
                  <a:schemeClr val="tx1"/>
                </a:solidFill>
                <a:effectLst/>
                <a:latin typeface="+mn-lt"/>
                <a:ea typeface="+mn-ea"/>
                <a:cs typeface="+mn-cs"/>
                <a:hlinkClick r:id="rId4"/>
              </a:rPr>
              <a:t>分类器</a:t>
            </a:r>
            <a:r>
              <a:rPr lang="zh-CN" altLang="en-US" sz="1200" b="0" i="0" kern="1200" dirty="0" smtClean="0">
                <a:solidFill>
                  <a:schemeClr val="tx1"/>
                </a:solidFill>
                <a:effectLst/>
                <a:latin typeface="+mn-lt"/>
                <a:ea typeface="+mn-ea"/>
                <a:cs typeface="+mn-cs"/>
              </a:rPr>
              <a:t>和线形实函数的</a:t>
            </a:r>
            <a:r>
              <a:rPr lang="en-US" altLang="zh-CN" sz="1200" b="0" i="0" kern="1200" dirty="0" smtClean="0">
                <a:solidFill>
                  <a:schemeClr val="tx1"/>
                </a:solidFill>
                <a:effectLst/>
                <a:latin typeface="+mn-lt"/>
                <a:ea typeface="+mn-ea"/>
                <a:cs typeface="+mn-cs"/>
              </a:rPr>
              <a:t>VC</a:t>
            </a:r>
            <a:r>
              <a:rPr lang="zh-CN" altLang="en-US" sz="1200" b="0" i="0" kern="1200" dirty="0" smtClean="0">
                <a:solidFill>
                  <a:schemeClr val="tx1"/>
                </a:solidFill>
                <a:effectLst/>
                <a:latin typeface="+mn-lt"/>
                <a:ea typeface="+mn-ea"/>
                <a:cs typeface="+mn-cs"/>
              </a:rPr>
              <a:t>维是</a:t>
            </a:r>
            <a:r>
              <a:rPr lang="en-US" altLang="zh-CN" sz="1200" b="0" i="0" kern="1200" dirty="0" smtClean="0">
                <a:solidFill>
                  <a:schemeClr val="tx1"/>
                </a:solidFill>
                <a:effectLst/>
                <a:latin typeface="+mn-lt"/>
                <a:ea typeface="+mn-ea"/>
                <a:cs typeface="+mn-cs"/>
              </a:rPr>
              <a:t>N+1</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函数集的</a:t>
            </a:r>
            <a:r>
              <a:rPr lang="en-US" altLang="zh-CN" sz="1200" b="0" i="0" kern="1200" dirty="0" smtClean="0">
                <a:solidFill>
                  <a:schemeClr val="tx1"/>
                </a:solidFill>
                <a:effectLst/>
                <a:latin typeface="+mn-lt"/>
                <a:ea typeface="+mn-ea"/>
                <a:cs typeface="+mn-cs"/>
              </a:rPr>
              <a:t>VC </a:t>
            </a:r>
            <a:r>
              <a:rPr lang="zh-CN" altLang="en-US" sz="1200" b="0" i="0" kern="1200" dirty="0" smtClean="0">
                <a:solidFill>
                  <a:schemeClr val="tx1"/>
                </a:solidFill>
                <a:effectLst/>
                <a:latin typeface="+mn-lt"/>
                <a:ea typeface="+mn-ea"/>
                <a:cs typeface="+mn-cs"/>
              </a:rPr>
              <a:t>维就是它能打散的最大样本数目</a:t>
            </a:r>
            <a:r>
              <a:rPr lang="en-US" altLang="zh-CN" sz="1200" b="0" i="0" kern="1200" dirty="0" smtClean="0">
                <a:solidFill>
                  <a:schemeClr val="tx1"/>
                </a:solidFill>
                <a:effectLst/>
                <a:latin typeface="+mn-lt"/>
                <a:ea typeface="+mn-ea"/>
                <a:cs typeface="+mn-cs"/>
              </a:rPr>
              <a:t>N</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正是因为</a:t>
            </a:r>
            <a:r>
              <a:rPr lang="en-US" altLang="zh-CN" sz="1200" b="0" i="0" kern="1200" dirty="0" smtClean="0">
                <a:solidFill>
                  <a:schemeClr val="tx1"/>
                </a:solidFill>
                <a:effectLst/>
                <a:latin typeface="+mn-lt"/>
                <a:ea typeface="+mn-ea"/>
                <a:cs typeface="+mn-cs"/>
              </a:rPr>
              <a:t>SVM</a:t>
            </a:r>
            <a:r>
              <a:rPr lang="zh-CN" altLang="en-US" sz="1200" b="0" i="0" kern="1200" dirty="0" smtClean="0">
                <a:solidFill>
                  <a:schemeClr val="tx1"/>
                </a:solidFill>
                <a:effectLst/>
                <a:latin typeface="+mn-lt"/>
                <a:ea typeface="+mn-ea"/>
                <a:cs typeface="+mn-cs"/>
              </a:rPr>
              <a:t>关注的是</a:t>
            </a:r>
            <a:r>
              <a:rPr lang="en-US" altLang="zh-CN" sz="1200" b="0" i="0" kern="1200" dirty="0" smtClean="0">
                <a:solidFill>
                  <a:schemeClr val="tx1"/>
                </a:solidFill>
                <a:effectLst/>
                <a:latin typeface="+mn-lt"/>
                <a:ea typeface="+mn-ea"/>
                <a:cs typeface="+mn-cs"/>
              </a:rPr>
              <a:t>VC</a:t>
            </a:r>
            <a:r>
              <a:rPr lang="zh-CN" altLang="en-US" sz="1200" b="0" i="0" kern="1200" dirty="0" smtClean="0">
                <a:solidFill>
                  <a:schemeClr val="tx1"/>
                </a:solidFill>
                <a:effectLst/>
                <a:latin typeface="+mn-lt"/>
                <a:ea typeface="+mn-ea"/>
                <a:cs typeface="+mn-cs"/>
              </a:rPr>
              <a:t>维，后面我们可以看到，</a:t>
            </a:r>
            <a:r>
              <a:rPr lang="en-US" altLang="zh-CN" sz="1200" b="0" i="0" kern="1200" dirty="0" smtClean="0">
                <a:solidFill>
                  <a:schemeClr val="tx1"/>
                </a:solidFill>
                <a:effectLst/>
                <a:latin typeface="+mn-lt"/>
                <a:ea typeface="+mn-ea"/>
                <a:cs typeface="+mn-cs"/>
              </a:rPr>
              <a:t>SVM</a:t>
            </a:r>
            <a:r>
              <a:rPr lang="zh-CN" altLang="en-US" sz="1200" b="0" i="0" kern="1200" dirty="0" smtClean="0">
                <a:solidFill>
                  <a:schemeClr val="tx1"/>
                </a:solidFill>
                <a:effectLst/>
                <a:latin typeface="+mn-lt"/>
                <a:ea typeface="+mn-ea"/>
                <a:cs typeface="+mn-cs"/>
              </a:rPr>
              <a:t>解决问题的时候，和样本的维数是无关的（甚至样本是上万维的都可以，这使得</a:t>
            </a:r>
            <a:r>
              <a:rPr lang="en-US" altLang="zh-CN" sz="1200" b="0" i="0" kern="1200" dirty="0" smtClean="0">
                <a:solidFill>
                  <a:schemeClr val="tx1"/>
                </a:solidFill>
                <a:effectLst/>
                <a:latin typeface="+mn-lt"/>
                <a:ea typeface="+mn-ea"/>
                <a:cs typeface="+mn-cs"/>
              </a:rPr>
              <a:t>SVM</a:t>
            </a:r>
            <a:r>
              <a:rPr lang="zh-CN" altLang="en-US" sz="1200" b="0" i="0" kern="1200" dirty="0" smtClean="0">
                <a:solidFill>
                  <a:schemeClr val="tx1"/>
                </a:solidFill>
                <a:effectLst/>
                <a:latin typeface="+mn-lt"/>
                <a:ea typeface="+mn-ea"/>
                <a:cs typeface="+mn-cs"/>
              </a:rPr>
              <a:t>很适合用来解决文本分类的问题，当然，有这样的能力也因为引入了核函数）。</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F830670-BD8B-4610-8BFF-73F905CF352D}" type="slidenum">
              <a:rPr lang="zh-CN" altLang="en-US" smtClean="0"/>
              <a:t>8</a:t>
            </a:fld>
            <a:endParaRPr lang="zh-CN" altLang="en-US"/>
          </a:p>
        </p:txBody>
      </p:sp>
    </p:spTree>
    <p:extLst>
      <p:ext uri="{BB962C8B-B14F-4D97-AF65-F5344CB8AC3E}">
        <p14:creationId xmlns:p14="http://schemas.microsoft.com/office/powerpoint/2010/main" val="351255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由于计算的是内积，我们可以想到</a:t>
            </a:r>
            <a:r>
              <a:rPr lang="en-US" altLang="zh-CN" dirty="0" smtClean="0"/>
              <a:t>IR</a:t>
            </a:r>
            <a:r>
              <a:rPr lang="zh-CN" altLang="en-US" dirty="0" smtClean="0"/>
              <a:t>中的余弦相似度，如果</a:t>
            </a:r>
            <a:r>
              <a:rPr lang="en-US" altLang="zh-CN" dirty="0" smtClean="0"/>
              <a:t>x</a:t>
            </a:r>
            <a:r>
              <a:rPr lang="zh-CN" altLang="en-US" dirty="0" smtClean="0"/>
              <a:t>和</a:t>
            </a:r>
            <a:r>
              <a:rPr lang="en-US" altLang="zh-CN" dirty="0" smtClean="0"/>
              <a:t>z</a:t>
            </a:r>
            <a:r>
              <a:rPr lang="zh-CN" altLang="en-US" dirty="0" smtClean="0"/>
              <a:t>向量夹角越小，那么核函数值越大，反之，越小。因此，核函数值可以看成      与      相似度衡量指标。</a:t>
            </a:r>
          </a:p>
          <a:p>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48</a:t>
            </a:fld>
            <a:endParaRPr lang="zh-CN" altLang="en-US"/>
          </a:p>
        </p:txBody>
      </p:sp>
    </p:spTree>
    <p:extLst>
      <p:ext uri="{BB962C8B-B14F-4D97-AF65-F5344CB8AC3E}">
        <p14:creationId xmlns:p14="http://schemas.microsoft.com/office/powerpoint/2010/main" val="3076060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各种实验的观察结果（不光是文本分类）的确表明，某些问题用某些核函数效果很好，用另一些就很差，但是一般来讲，径向基核函数是不会出太大偏差的一种，首选</a:t>
            </a:r>
          </a:p>
          <a:p>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55</a:t>
            </a:fld>
            <a:endParaRPr lang="zh-CN" altLang="en-US"/>
          </a:p>
        </p:txBody>
      </p:sp>
    </p:spTree>
    <p:extLst>
      <p:ext uri="{BB962C8B-B14F-4D97-AF65-F5344CB8AC3E}">
        <p14:creationId xmlns:p14="http://schemas.microsoft.com/office/powerpoint/2010/main" val="1383314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由于不同的训练集各点的间距尺度不太一样，因此用间隔（而不是几何间隔）来衡量有利于我们表达形式的简洁。</a:t>
            </a:r>
          </a:p>
          <a:p>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63</a:t>
            </a:fld>
            <a:endParaRPr lang="zh-CN" altLang="en-US"/>
          </a:p>
        </p:txBody>
      </p:sp>
    </p:spTree>
    <p:extLst>
      <p:ext uri="{BB962C8B-B14F-4D97-AF65-F5344CB8AC3E}">
        <p14:creationId xmlns:p14="http://schemas.microsoft.com/office/powerpoint/2010/main" val="1534952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三是惩罚因子</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决定了你有多重视离群点带来的损失，显然当所有离群点的松弛变量的和一定时，你定的</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越大，对目标函数的损失也越大，此时就暗示着你非常不愿意放弃这些离群点，最极端的情况是你把</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定为无限大，这样只要稍有一个点离群，目标函数的值马上变成无限大，马上让问题变成无解，这就退化成了硬间隔问题。</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四是惩罚因子</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不是一个变量，整个优化问题在解的时候，</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是一个你必须事先指定的值，指定这个值以后，解一下，得到一个分类器，然后用测试数据看看结果怎么样，如果不够好，换一个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的值，再解一次优化问题，得到另一个分类器，再看看效果，如此就是一个参数寻优的过程，但这和优化问题本身决不是一回事，优化问题在解的过程中，</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一直是定值，要记住。</a:t>
            </a:r>
          </a:p>
          <a:p>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68</a:t>
            </a:fld>
            <a:endParaRPr lang="zh-CN" altLang="en-US"/>
          </a:p>
        </p:txBody>
      </p:sp>
    </p:spTree>
    <p:extLst>
      <p:ext uri="{BB962C8B-B14F-4D97-AF65-F5344CB8AC3E}">
        <p14:creationId xmlns:p14="http://schemas.microsoft.com/office/powerpoint/2010/main" val="727463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由于负类的样本很少很少，所以有一些本来是负类的样本点没有提供，比如图中两个灰色的方形点，如果这两个点有提供的话，那算出来的分类面应该是</a:t>
            </a:r>
            <a:r>
              <a:rPr lang="en-US" altLang="zh-CN" dirty="0" smtClean="0"/>
              <a:t>H’</a:t>
            </a:r>
            <a:r>
              <a:rPr lang="zh-CN" altLang="en-US" dirty="0" smtClean="0"/>
              <a:t>，</a:t>
            </a:r>
            <a:r>
              <a:rPr lang="en-US" altLang="zh-CN" dirty="0" smtClean="0"/>
              <a:t>H2’</a:t>
            </a:r>
            <a:r>
              <a:rPr lang="zh-CN" altLang="en-US" dirty="0" smtClean="0"/>
              <a:t>和</a:t>
            </a:r>
            <a:r>
              <a:rPr lang="en-US" altLang="zh-CN" dirty="0" smtClean="0"/>
              <a:t>H1</a:t>
            </a:r>
            <a:r>
              <a:rPr lang="zh-CN" altLang="en-US" dirty="0" smtClean="0"/>
              <a:t>，他们显然和之前的结果有出入，实际上负类给的样本点越多，就越容易出现在灰色点附近的点，我们算出的结果也就越接近于真实的分类面。但现在由于偏斜的现象存在，使得数量多的正类可以把分类面向负类的方向“推”，因而影响了结果的准确性。</a:t>
            </a:r>
          </a:p>
          <a:p>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71</a:t>
            </a:fld>
            <a:endParaRPr lang="zh-CN" altLang="en-US"/>
          </a:p>
        </p:txBody>
      </p:sp>
    </p:spTree>
    <p:extLst>
      <p:ext uri="{BB962C8B-B14F-4D97-AF65-F5344CB8AC3E}">
        <p14:creationId xmlns:p14="http://schemas.microsoft.com/office/powerpoint/2010/main" val="3611580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其中</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=1…p</a:t>
            </a:r>
            <a:r>
              <a:rPr lang="zh-CN" altLang="en-US" sz="1200" b="0" i="0" kern="1200" dirty="0" smtClean="0">
                <a:solidFill>
                  <a:schemeClr val="tx1"/>
                </a:solidFill>
                <a:effectLst/>
                <a:latin typeface="+mn-lt"/>
                <a:ea typeface="+mn-ea"/>
                <a:cs typeface="+mn-cs"/>
              </a:rPr>
              <a:t>都是正样本，</a:t>
            </a:r>
            <a:r>
              <a:rPr lang="en-US" altLang="zh-CN" sz="1200" b="0" i="0" kern="1200" dirty="0" smtClean="0">
                <a:solidFill>
                  <a:schemeClr val="tx1"/>
                </a:solidFill>
                <a:effectLst/>
                <a:latin typeface="+mn-lt"/>
                <a:ea typeface="+mn-ea"/>
                <a:cs typeface="+mn-cs"/>
              </a:rPr>
              <a:t>j=p+1…</a:t>
            </a:r>
            <a:r>
              <a:rPr lang="en-US" altLang="zh-CN" sz="1200" b="0" i="0" kern="1200" dirty="0" err="1" smtClean="0">
                <a:solidFill>
                  <a:schemeClr val="tx1"/>
                </a:solidFill>
                <a:effectLst/>
                <a:latin typeface="+mn-lt"/>
                <a:ea typeface="+mn-ea"/>
                <a:cs typeface="+mn-cs"/>
              </a:rPr>
              <a:t>p+q</a:t>
            </a:r>
            <a:r>
              <a:rPr lang="zh-CN" altLang="en-US" sz="1200" b="0" i="0" kern="1200" dirty="0" smtClean="0">
                <a:solidFill>
                  <a:schemeClr val="tx1"/>
                </a:solidFill>
                <a:effectLst/>
                <a:latin typeface="+mn-lt"/>
                <a:ea typeface="+mn-ea"/>
                <a:cs typeface="+mn-cs"/>
              </a:rPr>
              <a:t>都是负样本。</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a:t>
            </a:r>
            <a:r>
              <a:rPr lang="en-US" altLang="zh-CN" sz="1200" b="0" i="0" kern="1200" dirty="0" smtClean="0">
                <a:solidFill>
                  <a:schemeClr val="tx1"/>
                </a:solidFill>
                <a:effectLst/>
                <a:latin typeface="+mn-lt"/>
                <a:ea typeface="+mn-ea"/>
                <a:cs typeface="+mn-cs"/>
              </a:rPr>
              <a:t>C</a:t>
            </a:r>
            <a:r>
              <a:rPr lang="en-US" altLang="zh-CN" sz="1200" b="0" i="0" kern="1200" baseline="-250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C</a:t>
            </a:r>
            <a:r>
              <a:rPr lang="en-US" altLang="zh-CN" sz="1200" b="0" i="0" kern="1200" baseline="-250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怎么确定呢？它们的大小是试出来的（参数调优）</a:t>
            </a:r>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72</a:t>
            </a:fld>
            <a:endParaRPr lang="zh-CN" altLang="en-US"/>
          </a:p>
        </p:txBody>
      </p:sp>
    </p:spTree>
    <p:extLst>
      <p:ext uri="{BB962C8B-B14F-4D97-AF65-F5344CB8AC3E}">
        <p14:creationId xmlns:p14="http://schemas.microsoft.com/office/powerpoint/2010/main" val="420983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显然半径大的分布就比较广，就给小一点的惩罚因子。</a:t>
            </a:r>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73</a:t>
            </a:fld>
            <a:endParaRPr lang="zh-CN" altLang="en-US"/>
          </a:p>
        </p:txBody>
      </p:sp>
    </p:spTree>
    <p:extLst>
      <p:ext uri="{BB962C8B-B14F-4D97-AF65-F5344CB8AC3E}">
        <p14:creationId xmlns:p14="http://schemas.microsoft.com/office/powerpoint/2010/main" val="3620964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就是每次仍然解一个两类分类的问题。比如我们有</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个类别，第一次就把类别</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的样本定为正样本，其余</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的样本合起来定为负样本，这样得到一个两类分类器，它能够指出一篇文章是还是不是第</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类的；第二次我们把类别</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的样本定为正样本，把</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的样本合起来定为负样本，得到一个分类器，如此下去，我们可以得到</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个这样的两类分类器（总是和类别的数目一致）。到了有文章需要分类的时候，我们就拿着这篇文章挨个分类器的问：是属于你的么？是属于你的么？哪个分类器点头说是了，文章的类别就确定了。</a:t>
            </a:r>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78</a:t>
            </a:fld>
            <a:endParaRPr lang="zh-CN" altLang="en-US"/>
          </a:p>
        </p:txBody>
      </p:sp>
    </p:spTree>
    <p:extLst>
      <p:ext uri="{BB962C8B-B14F-4D97-AF65-F5344CB8AC3E}">
        <p14:creationId xmlns:p14="http://schemas.microsoft.com/office/powerpoint/2010/main" val="236013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因此过程就是算出这样一些分类器，第一个只回答“是第</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类还是第</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类”，第二个只回答“是第</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类还是第</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类”，第三个只回答“是第</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类还是第</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类”，如此下去，你也可以马上得出，这样的分类器应该有</a:t>
            </a:r>
            <a:r>
              <a:rPr lang="en-US" altLang="zh-CN" sz="1200" b="0" i="0" kern="1200" dirty="0" smtClean="0">
                <a:solidFill>
                  <a:schemeClr val="tx1"/>
                </a:solidFill>
                <a:effectLst/>
                <a:latin typeface="+mn-lt"/>
                <a:ea typeface="+mn-ea"/>
                <a:cs typeface="+mn-cs"/>
              </a:rPr>
              <a:t>5 X 4/2=10</a:t>
            </a:r>
            <a:r>
              <a:rPr lang="zh-CN" altLang="en-US" sz="1200" b="0" i="0" kern="1200" dirty="0" smtClean="0">
                <a:solidFill>
                  <a:schemeClr val="tx1"/>
                </a:solidFill>
                <a:effectLst/>
                <a:latin typeface="+mn-lt"/>
                <a:ea typeface="+mn-ea"/>
                <a:cs typeface="+mn-cs"/>
              </a:rPr>
              <a:t>个（通式是，如果有</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个类别，则总的两类分类器数目为</a:t>
            </a:r>
            <a:r>
              <a:rPr lang="en-US" altLang="zh-CN" sz="1200" b="0" i="0" kern="1200" dirty="0" smtClean="0">
                <a:solidFill>
                  <a:schemeClr val="tx1"/>
                </a:solidFill>
                <a:effectLst/>
                <a:latin typeface="+mn-lt"/>
                <a:ea typeface="+mn-ea"/>
                <a:cs typeface="+mn-cs"/>
              </a:rPr>
              <a:t>k(k-1)/2</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79</a:t>
            </a:fld>
            <a:endParaRPr lang="zh-CN" altLang="en-US"/>
          </a:p>
        </p:txBody>
      </p:sp>
    </p:spTree>
    <p:extLst>
      <p:ext uri="{BB962C8B-B14F-4D97-AF65-F5344CB8AC3E}">
        <p14:creationId xmlns:p14="http://schemas.microsoft.com/office/powerpoint/2010/main" val="2298860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a:t>
            </a:r>
            <a:r>
              <a:rPr lang="zh-CN" altLang="en-US" dirty="0" smtClean="0"/>
              <a:t>为类别数</a:t>
            </a:r>
            <a:endParaRPr lang="en-US" altLang="zh-CN" dirty="0" smtClean="0"/>
          </a:p>
          <a:p>
            <a:r>
              <a:rPr lang="en-US" altLang="zh-CN" dirty="0" smtClean="0"/>
              <a:t>L</a:t>
            </a:r>
            <a:r>
              <a:rPr lang="zh-CN" altLang="en-US" dirty="0" smtClean="0"/>
              <a:t>为判别函数数目</a:t>
            </a:r>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83</a:t>
            </a:fld>
            <a:endParaRPr lang="zh-CN" altLang="en-US"/>
          </a:p>
        </p:txBody>
      </p:sp>
    </p:spTree>
    <p:extLst>
      <p:ext uri="{BB962C8B-B14F-4D97-AF65-F5344CB8AC3E}">
        <p14:creationId xmlns:p14="http://schemas.microsoft.com/office/powerpoint/2010/main" val="3494910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9</a:t>
            </a:fld>
            <a:endParaRPr lang="zh-CN" altLang="en-US"/>
          </a:p>
        </p:txBody>
      </p:sp>
    </p:spTree>
    <p:extLst>
      <p:ext uri="{BB962C8B-B14F-4D97-AF65-F5344CB8AC3E}">
        <p14:creationId xmlns:p14="http://schemas.microsoft.com/office/powerpoint/2010/main" val="351255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err="1" smtClean="0">
                <a:solidFill>
                  <a:schemeClr val="tx1"/>
                </a:solidFill>
                <a:effectLst/>
                <a:latin typeface="+mn-lt"/>
                <a:ea typeface="+mn-ea"/>
                <a:cs typeface="+mn-cs"/>
              </a:rPr>
              <a:t>svm_type</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c_svc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所选择的</a:t>
            </a:r>
            <a:r>
              <a:rPr lang="en-US" altLang="zh-CN" sz="1200" b="0" i="0" kern="1200" dirty="0" err="1" smtClean="0">
                <a:solidFill>
                  <a:schemeClr val="tx1"/>
                </a:solidFill>
                <a:effectLst/>
                <a:latin typeface="+mn-lt"/>
                <a:ea typeface="+mn-ea"/>
                <a:cs typeface="+mn-cs"/>
              </a:rPr>
              <a:t>svm</a:t>
            </a:r>
            <a:r>
              <a:rPr lang="zh-CN" altLang="en-US" sz="1200" b="0" i="0" kern="1200" dirty="0" smtClean="0">
                <a:solidFill>
                  <a:schemeClr val="tx1"/>
                </a:solidFill>
                <a:effectLst/>
                <a:latin typeface="+mn-lt"/>
                <a:ea typeface="+mn-ea"/>
                <a:cs typeface="+mn-cs"/>
              </a:rPr>
              <a:t>类型</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默认为</a:t>
            </a:r>
            <a:r>
              <a:rPr lang="en-US" altLang="zh-CN" sz="1200" b="0" i="0" kern="1200" dirty="0" err="1" smtClean="0">
                <a:solidFill>
                  <a:schemeClr val="tx1"/>
                </a:solidFill>
                <a:effectLst/>
                <a:latin typeface="+mn-lt"/>
                <a:ea typeface="+mn-ea"/>
                <a:cs typeface="+mn-cs"/>
              </a:rPr>
              <a:t>c_svc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  </a:t>
            </a:r>
          </a:p>
          <a:p>
            <a:pPr fontAlgn="base"/>
            <a:r>
              <a:rPr lang="en-US" altLang="zh-CN" sz="1200" b="0" i="0" kern="1200" dirty="0" err="1" smtClean="0">
                <a:solidFill>
                  <a:schemeClr val="tx1"/>
                </a:solidFill>
                <a:effectLst/>
                <a:latin typeface="+mn-lt"/>
                <a:ea typeface="+mn-ea"/>
                <a:cs typeface="+mn-cs"/>
              </a:rPr>
              <a:t>kernel_type</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rbf</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训练采用的核函数类型</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此处为</a:t>
            </a:r>
            <a:r>
              <a:rPr lang="en-US" altLang="zh-CN" sz="1200" b="0" i="0" kern="1200" dirty="0" smtClean="0">
                <a:solidFill>
                  <a:schemeClr val="tx1"/>
                </a:solidFill>
                <a:effectLst/>
                <a:latin typeface="+mn-lt"/>
                <a:ea typeface="+mn-ea"/>
                <a:cs typeface="+mn-cs"/>
              </a:rPr>
              <a:t>RBF</a:t>
            </a:r>
            <a:r>
              <a:rPr lang="zh-CN" altLang="en-US" sz="1200" b="0" i="0" kern="1200" dirty="0" smtClean="0">
                <a:solidFill>
                  <a:schemeClr val="tx1"/>
                </a:solidFill>
                <a:effectLst/>
                <a:latin typeface="+mn-lt"/>
                <a:ea typeface="+mn-ea"/>
                <a:cs typeface="+mn-cs"/>
              </a:rPr>
              <a:t>核   </a:t>
            </a:r>
          </a:p>
          <a:p>
            <a:pPr fontAlgn="base"/>
            <a:r>
              <a:rPr lang="en-US" altLang="zh-CN" sz="1200" b="0" i="0" kern="1200" dirty="0" smtClean="0">
                <a:solidFill>
                  <a:schemeClr val="tx1"/>
                </a:solidFill>
                <a:effectLst/>
                <a:latin typeface="+mn-lt"/>
                <a:ea typeface="+mn-ea"/>
                <a:cs typeface="+mn-cs"/>
              </a:rPr>
              <a:t>gamma 0.0769231          //RBF</a:t>
            </a:r>
            <a:r>
              <a:rPr lang="zh-CN" altLang="en-US" sz="1200" b="0" i="0" kern="1200" dirty="0" smtClean="0">
                <a:solidFill>
                  <a:schemeClr val="tx1"/>
                </a:solidFill>
                <a:effectLst/>
                <a:latin typeface="+mn-lt"/>
                <a:ea typeface="+mn-ea"/>
                <a:cs typeface="+mn-cs"/>
              </a:rPr>
              <a:t>核的参数</a:t>
            </a:r>
            <a:r>
              <a:rPr lang="en-US" altLang="zh-CN" sz="1200" b="0" i="0" kern="1200" dirty="0" smtClean="0">
                <a:solidFill>
                  <a:schemeClr val="tx1"/>
                </a:solidFill>
                <a:effectLst/>
                <a:latin typeface="+mn-lt"/>
                <a:ea typeface="+mn-ea"/>
                <a:cs typeface="+mn-cs"/>
              </a:rPr>
              <a:t>γ </a:t>
            </a:r>
            <a:r>
              <a:rPr lang="zh-CN" altLang="en-US" sz="1200" b="0" i="0" kern="1200" dirty="0" smtClean="0">
                <a:solidFill>
                  <a:schemeClr val="tx1"/>
                </a:solidFill>
                <a:effectLst/>
                <a:latin typeface="+mn-lt"/>
                <a:ea typeface="+mn-ea"/>
                <a:cs typeface="+mn-cs"/>
              </a:rPr>
              <a:t>  </a:t>
            </a:r>
          </a:p>
          <a:p>
            <a:pPr fontAlgn="base"/>
            <a:r>
              <a:rPr lang="en-US" altLang="zh-CN" sz="1200" b="0" i="0" kern="1200" dirty="0" err="1" smtClean="0">
                <a:solidFill>
                  <a:schemeClr val="tx1"/>
                </a:solidFill>
                <a:effectLst/>
                <a:latin typeface="+mn-lt"/>
                <a:ea typeface="+mn-ea"/>
                <a:cs typeface="+mn-cs"/>
              </a:rPr>
              <a:t>nr_class</a:t>
            </a:r>
            <a:r>
              <a:rPr lang="en-US" altLang="zh-CN" sz="1200" b="0" i="0" kern="1200" dirty="0" smtClean="0">
                <a:solidFill>
                  <a:schemeClr val="tx1"/>
                </a:solidFill>
                <a:effectLst/>
                <a:latin typeface="+mn-lt"/>
                <a:ea typeface="+mn-ea"/>
                <a:cs typeface="+mn-cs"/>
              </a:rPr>
              <a:t> 2                 //</a:t>
            </a:r>
            <a:r>
              <a:rPr lang="zh-CN" altLang="en-US" sz="1200" b="0" i="0" kern="1200" dirty="0" smtClean="0">
                <a:solidFill>
                  <a:schemeClr val="tx1"/>
                </a:solidFill>
                <a:effectLst/>
                <a:latin typeface="+mn-lt"/>
                <a:ea typeface="+mn-ea"/>
                <a:cs typeface="+mn-cs"/>
              </a:rPr>
              <a:t>类别数</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此处为两分类问题   </a:t>
            </a:r>
          </a:p>
          <a:p>
            <a:pPr fontAlgn="base"/>
            <a:r>
              <a:rPr lang="en-US" altLang="zh-CN" sz="1200" b="0" i="0" kern="1200" dirty="0" err="1" smtClean="0">
                <a:solidFill>
                  <a:schemeClr val="tx1"/>
                </a:solidFill>
                <a:effectLst/>
                <a:latin typeface="+mn-lt"/>
                <a:ea typeface="+mn-ea"/>
                <a:cs typeface="+mn-cs"/>
              </a:rPr>
              <a:t>total_sv</a:t>
            </a:r>
            <a:r>
              <a:rPr lang="en-US" altLang="zh-CN" sz="1200" b="0" i="0" kern="1200" dirty="0" smtClean="0">
                <a:solidFill>
                  <a:schemeClr val="tx1"/>
                </a:solidFill>
                <a:effectLst/>
                <a:latin typeface="+mn-lt"/>
                <a:ea typeface="+mn-ea"/>
                <a:cs typeface="+mn-cs"/>
              </a:rPr>
              <a:t> 132               //</a:t>
            </a:r>
            <a:r>
              <a:rPr lang="zh-CN" altLang="en-US" sz="1200" b="0" i="0" kern="1200" dirty="0" smtClean="0">
                <a:solidFill>
                  <a:schemeClr val="tx1"/>
                </a:solidFill>
                <a:effectLst/>
                <a:latin typeface="+mn-lt"/>
                <a:ea typeface="+mn-ea"/>
                <a:cs typeface="+mn-cs"/>
              </a:rPr>
              <a:t>支持向量总个数   </a:t>
            </a:r>
          </a:p>
          <a:p>
            <a:pPr fontAlgn="base"/>
            <a:r>
              <a:rPr lang="en-US" altLang="zh-CN" sz="1200" b="0" i="0" kern="1200" dirty="0" smtClean="0">
                <a:solidFill>
                  <a:schemeClr val="tx1"/>
                </a:solidFill>
                <a:effectLst/>
                <a:latin typeface="+mn-lt"/>
                <a:ea typeface="+mn-ea"/>
                <a:cs typeface="+mn-cs"/>
              </a:rPr>
              <a:t>rho 0.424462              //</a:t>
            </a:r>
            <a:r>
              <a:rPr lang="zh-CN" altLang="en-US" sz="1200" b="0" i="0" kern="1200" dirty="0" smtClean="0">
                <a:solidFill>
                  <a:schemeClr val="tx1"/>
                </a:solidFill>
                <a:effectLst/>
                <a:latin typeface="+mn-lt"/>
                <a:ea typeface="+mn-ea"/>
                <a:cs typeface="+mn-cs"/>
              </a:rPr>
              <a:t>判决函数的偏置项</a:t>
            </a:r>
            <a:r>
              <a:rPr lang="en-US" altLang="zh-CN" sz="1200" b="0" i="0" kern="1200" dirty="0" smtClean="0">
                <a:solidFill>
                  <a:schemeClr val="tx1"/>
                </a:solidFill>
                <a:effectLst/>
                <a:latin typeface="+mn-lt"/>
                <a:ea typeface="+mn-ea"/>
                <a:cs typeface="+mn-cs"/>
              </a:rPr>
              <a:t>b </a:t>
            </a:r>
            <a:r>
              <a:rPr lang="zh-CN" altLang="en-US" sz="1200" b="0" i="0" kern="1200" dirty="0" smtClean="0">
                <a:solidFill>
                  <a:schemeClr val="tx1"/>
                </a:solidFill>
                <a:effectLst/>
                <a:latin typeface="+mn-lt"/>
                <a:ea typeface="+mn-ea"/>
                <a:cs typeface="+mn-cs"/>
              </a:rPr>
              <a:t>  </a:t>
            </a:r>
          </a:p>
          <a:p>
            <a:pPr fontAlgn="base"/>
            <a:r>
              <a:rPr lang="en-US" altLang="zh-CN" sz="1200" b="0" i="0" kern="1200" dirty="0" smtClean="0">
                <a:solidFill>
                  <a:schemeClr val="tx1"/>
                </a:solidFill>
                <a:effectLst/>
                <a:latin typeface="+mn-lt"/>
                <a:ea typeface="+mn-ea"/>
                <a:cs typeface="+mn-cs"/>
              </a:rPr>
              <a:t>label 1 -1                 //</a:t>
            </a:r>
            <a:r>
              <a:rPr lang="zh-CN" altLang="en-US" sz="1200" b="0" i="0" kern="1200" dirty="0" smtClean="0">
                <a:solidFill>
                  <a:schemeClr val="tx1"/>
                </a:solidFill>
                <a:effectLst/>
                <a:latin typeface="+mn-lt"/>
                <a:ea typeface="+mn-ea"/>
                <a:cs typeface="+mn-cs"/>
              </a:rPr>
              <a:t>原始文件中的类别标识   </a:t>
            </a:r>
          </a:p>
          <a:p>
            <a:pPr fontAlgn="base"/>
            <a:r>
              <a:rPr lang="en-US" altLang="zh-CN" sz="1200" b="0" i="0" kern="1200" dirty="0" err="1" smtClean="0">
                <a:solidFill>
                  <a:schemeClr val="tx1"/>
                </a:solidFill>
                <a:effectLst/>
                <a:latin typeface="+mn-lt"/>
                <a:ea typeface="+mn-ea"/>
                <a:cs typeface="+mn-cs"/>
              </a:rPr>
              <a:t>nr_sv</a:t>
            </a:r>
            <a:r>
              <a:rPr lang="en-US" altLang="zh-CN" sz="1200" b="0" i="0" kern="1200" dirty="0" smtClean="0">
                <a:solidFill>
                  <a:schemeClr val="tx1"/>
                </a:solidFill>
                <a:effectLst/>
                <a:latin typeface="+mn-lt"/>
                <a:ea typeface="+mn-ea"/>
                <a:cs typeface="+mn-cs"/>
              </a:rPr>
              <a:t> 64 68               //</a:t>
            </a:r>
            <a:r>
              <a:rPr lang="zh-CN" altLang="en-US" sz="1200" b="0" i="0" kern="1200" dirty="0" smtClean="0">
                <a:solidFill>
                  <a:schemeClr val="tx1"/>
                </a:solidFill>
                <a:effectLst/>
                <a:latin typeface="+mn-lt"/>
                <a:ea typeface="+mn-ea"/>
                <a:cs typeface="+mn-cs"/>
              </a:rPr>
              <a:t>每个类的支持向量机的个数   </a:t>
            </a:r>
          </a:p>
          <a:p>
            <a:pPr fontAlgn="base"/>
            <a:r>
              <a:rPr lang="en-US" altLang="zh-CN" sz="1200" b="0" i="0" kern="1200" dirty="0" smtClean="0">
                <a:solidFill>
                  <a:schemeClr val="tx1"/>
                </a:solidFill>
                <a:effectLst/>
                <a:latin typeface="+mn-lt"/>
                <a:ea typeface="+mn-ea"/>
                <a:cs typeface="+mn-cs"/>
              </a:rPr>
              <a:t>SV                     //</a:t>
            </a:r>
            <a:r>
              <a:rPr lang="zh-CN" altLang="en-US" sz="1200" b="0" i="0" kern="1200" dirty="0" smtClean="0">
                <a:solidFill>
                  <a:schemeClr val="tx1"/>
                </a:solidFill>
                <a:effectLst/>
                <a:latin typeface="+mn-lt"/>
                <a:ea typeface="+mn-ea"/>
                <a:cs typeface="+mn-cs"/>
              </a:rPr>
              <a:t>以下为各个类的权系数及相应的支持向量</a:t>
            </a:r>
          </a:p>
          <a:p>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92</a:t>
            </a:fld>
            <a:endParaRPr lang="zh-CN" altLang="en-US"/>
          </a:p>
        </p:txBody>
      </p:sp>
    </p:spTree>
    <p:extLst>
      <p:ext uri="{BB962C8B-B14F-4D97-AF65-F5344CB8AC3E}">
        <p14:creationId xmlns:p14="http://schemas.microsoft.com/office/powerpoint/2010/main" val="3903408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 </a:t>
            </a:r>
            <a:r>
              <a:rPr lang="zh-CN" altLang="en-US" dirty="0" smtClean="0"/>
              <a:t>样本集各类样本排列后的起始点</a:t>
            </a:r>
            <a:r>
              <a:rPr lang="zh-CN" altLang="en-US" baseline="0" dirty="0" smtClean="0"/>
              <a:t> 类别数*</a:t>
            </a:r>
            <a:r>
              <a:rPr lang="en-US" altLang="zh-CN" baseline="0" dirty="0" smtClean="0"/>
              <a:t>1</a:t>
            </a:r>
            <a:r>
              <a:rPr lang="zh-CN" altLang="en-US" baseline="0" dirty="0" smtClean="0"/>
              <a:t>维</a:t>
            </a:r>
            <a:endParaRPr lang="en-US" altLang="zh-CN" baseline="0" dirty="0" smtClean="0"/>
          </a:p>
          <a:p>
            <a:r>
              <a:rPr lang="en-US" altLang="zh-CN" baseline="0" dirty="0" smtClean="0"/>
              <a:t>Perm[] </a:t>
            </a:r>
            <a:r>
              <a:rPr lang="zh-CN" altLang="en-US" baseline="0" dirty="0" smtClean="0"/>
              <a:t>记录各样本排列后的序号 样本数*</a:t>
            </a:r>
            <a:r>
              <a:rPr lang="en-US" altLang="zh-CN" baseline="0" dirty="0" smtClean="0"/>
              <a:t>1</a:t>
            </a:r>
            <a:r>
              <a:rPr lang="zh-CN" altLang="en-US" baseline="0" dirty="0" smtClean="0"/>
              <a:t>维</a:t>
            </a:r>
            <a:endParaRPr lang="en-US" altLang="zh-CN" baseline="0" dirty="0" smtClean="0"/>
          </a:p>
          <a:p>
            <a:r>
              <a:rPr lang="en-US" altLang="zh-CN" baseline="0" dirty="0" smtClean="0"/>
              <a:t>X[] </a:t>
            </a:r>
            <a:r>
              <a:rPr lang="zh-CN" altLang="en-US" baseline="0" dirty="0" smtClean="0"/>
              <a:t>所有样本的特征值 样本数*特征维数</a:t>
            </a:r>
            <a:endParaRPr lang="en-US" altLang="zh-CN" dirty="0" smtClean="0"/>
          </a:p>
        </p:txBody>
      </p:sp>
      <p:sp>
        <p:nvSpPr>
          <p:cNvPr id="4" name="灯片编号占位符 3"/>
          <p:cNvSpPr>
            <a:spLocks noGrp="1"/>
          </p:cNvSpPr>
          <p:nvPr>
            <p:ph type="sldNum" sz="quarter" idx="10"/>
          </p:nvPr>
        </p:nvSpPr>
        <p:spPr/>
        <p:txBody>
          <a:bodyPr/>
          <a:lstStyle/>
          <a:p>
            <a:fld id="{3F830670-BD8B-4610-8BFF-73F905CF352D}" type="slidenum">
              <a:rPr lang="zh-CN" altLang="en-US" smtClean="0"/>
              <a:t>94</a:t>
            </a:fld>
            <a:endParaRPr lang="zh-CN" altLang="en-US"/>
          </a:p>
        </p:txBody>
      </p:sp>
    </p:spTree>
    <p:extLst>
      <p:ext uri="{BB962C8B-B14F-4D97-AF65-F5344CB8AC3E}">
        <p14:creationId xmlns:p14="http://schemas.microsoft.com/office/powerpoint/2010/main" val="3531366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信赖域方法？</a:t>
            </a:r>
            <a:endParaRPr lang="en-US" altLang="zh-CN" dirty="0" smtClean="0"/>
          </a:p>
          <a:p>
            <a:r>
              <a:rPr lang="zh-CN" altLang="en-US" dirty="0" smtClean="0"/>
              <a:t>二维线性搜索</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在一般使用</a:t>
            </a:r>
            <a:r>
              <a:rPr lang="en-US" altLang="zh-CN" sz="1200" b="0" i="0" kern="1200" dirty="0" smtClean="0">
                <a:solidFill>
                  <a:schemeClr val="tx1"/>
                </a:solidFill>
                <a:effectLst/>
                <a:latin typeface="+mn-lt"/>
                <a:ea typeface="+mn-ea"/>
                <a:cs typeface="+mn-cs"/>
              </a:rPr>
              <a:t>line search</a:t>
            </a:r>
            <a:r>
              <a:rPr lang="zh-CN" altLang="en-US" sz="1200" b="0" i="0" kern="1200" dirty="0" smtClean="0">
                <a:solidFill>
                  <a:schemeClr val="tx1"/>
                </a:solidFill>
                <a:effectLst/>
                <a:latin typeface="+mn-lt"/>
                <a:ea typeface="+mn-ea"/>
                <a:cs typeface="+mn-cs"/>
              </a:rPr>
              <a:t>的优化中，先根据泰勒展式的局部模型计算</a:t>
            </a:r>
            <a:r>
              <a:rPr lang="en-US" altLang="zh-CN" sz="1200" b="0" i="0" kern="1200" dirty="0" err="1" smtClean="0">
                <a:solidFill>
                  <a:schemeClr val="tx1"/>
                </a:solidFill>
                <a:effectLst/>
                <a:latin typeface="+mn-lt"/>
                <a:ea typeface="+mn-ea"/>
                <a:cs typeface="+mn-cs"/>
              </a:rPr>
              <a:t>p_k</a:t>
            </a:r>
            <a:r>
              <a:rPr lang="zh-CN" altLang="en-US" sz="1200" b="0" i="0" kern="1200" dirty="0" smtClean="0">
                <a:solidFill>
                  <a:schemeClr val="tx1"/>
                </a:solidFill>
                <a:effectLst/>
                <a:latin typeface="+mn-lt"/>
                <a:ea typeface="+mn-ea"/>
                <a:cs typeface="+mn-cs"/>
              </a:rPr>
              <a:t>（就是在</a:t>
            </a:r>
            <a:r>
              <a:rPr lang="en-US" altLang="zh-CN" sz="1200" b="0" i="0" kern="1200" dirty="0" smtClean="0">
                <a:solidFill>
                  <a:schemeClr val="tx1"/>
                </a:solidFill>
                <a:effectLst/>
                <a:latin typeface="+mn-lt"/>
                <a:ea typeface="+mn-ea"/>
                <a:cs typeface="+mn-cs"/>
              </a:rPr>
              <a:t>optimization</a:t>
            </a:r>
            <a:r>
              <a:rPr lang="zh-CN" altLang="en-US" sz="1200" b="0" i="0" kern="1200" dirty="0" smtClean="0">
                <a:solidFill>
                  <a:schemeClr val="tx1"/>
                </a:solidFill>
                <a:effectLst/>
                <a:latin typeface="+mn-lt"/>
                <a:ea typeface="+mn-ea"/>
                <a:cs typeface="+mn-cs"/>
              </a:rPr>
              <a:t>里占大篇幅的各种方法的最速下降法、牛顿法、拟牛顿法等等），然后在确定</a:t>
            </a:r>
            <a:r>
              <a:rPr lang="en-US" altLang="zh-CN" sz="1200" b="0" i="0" kern="1200" dirty="0" err="1" smtClean="0">
                <a:solidFill>
                  <a:schemeClr val="tx1"/>
                </a:solidFill>
                <a:effectLst/>
                <a:latin typeface="+mn-lt"/>
                <a:ea typeface="+mn-ea"/>
                <a:cs typeface="+mn-cs"/>
              </a:rPr>
              <a:t>p_k</a:t>
            </a:r>
            <a:r>
              <a:rPr lang="zh-CN" altLang="en-US" sz="1200" b="0" i="0" kern="1200" dirty="0" smtClean="0">
                <a:solidFill>
                  <a:schemeClr val="tx1"/>
                </a:solidFill>
                <a:effectLst/>
                <a:latin typeface="+mn-lt"/>
                <a:ea typeface="+mn-ea"/>
                <a:cs typeface="+mn-cs"/>
              </a:rPr>
              <a:t>的情况下优化</a:t>
            </a:r>
            <a:r>
              <a:rPr lang="en-US" altLang="zh-CN" sz="1200" b="0" i="0" kern="1200" dirty="0" smtClean="0">
                <a:solidFill>
                  <a:schemeClr val="tx1"/>
                </a:solidFill>
                <a:effectLst/>
                <a:latin typeface="+mn-lt"/>
                <a:ea typeface="+mn-ea"/>
                <a:cs typeface="+mn-cs"/>
              </a:rPr>
              <a:t>alpha</a:t>
            </a:r>
            <a:r>
              <a:rPr lang="zh-CN" altLang="en-US" sz="1200" b="0" i="0" kern="1200" dirty="0" smtClean="0">
                <a:solidFill>
                  <a:schemeClr val="tx1"/>
                </a:solidFill>
                <a:effectLst/>
                <a:latin typeface="+mn-lt"/>
                <a:ea typeface="+mn-ea"/>
                <a:cs typeface="+mn-cs"/>
              </a:rPr>
              <a:t>，这一步就叫</a:t>
            </a:r>
            <a:r>
              <a:rPr lang="en-US" altLang="zh-CN" sz="1200" b="0" i="0" kern="1200" dirty="0" smtClean="0">
                <a:solidFill>
                  <a:schemeClr val="tx1"/>
                </a:solidFill>
                <a:effectLst/>
                <a:latin typeface="+mn-lt"/>
                <a:ea typeface="+mn-ea"/>
                <a:cs typeface="+mn-cs"/>
              </a:rPr>
              <a:t>line search</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97</a:t>
            </a:fld>
            <a:endParaRPr lang="zh-CN" altLang="en-US"/>
          </a:p>
        </p:txBody>
      </p:sp>
    </p:spTree>
    <p:extLst>
      <p:ext uri="{BB962C8B-B14F-4D97-AF65-F5344CB8AC3E}">
        <p14:creationId xmlns:p14="http://schemas.microsoft.com/office/powerpoint/2010/main" val="3141623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信赖域方法？</a:t>
            </a:r>
            <a:endParaRPr lang="en-US" altLang="zh-CN" dirty="0" smtClean="0"/>
          </a:p>
          <a:p>
            <a:r>
              <a:rPr lang="zh-CN" altLang="en-US" dirty="0" smtClean="0"/>
              <a:t>二维线性搜索</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在一般使用</a:t>
            </a:r>
            <a:r>
              <a:rPr lang="en-US" altLang="zh-CN" sz="1200" b="0" i="0" kern="1200" dirty="0" smtClean="0">
                <a:solidFill>
                  <a:schemeClr val="tx1"/>
                </a:solidFill>
                <a:effectLst/>
                <a:latin typeface="+mn-lt"/>
                <a:ea typeface="+mn-ea"/>
                <a:cs typeface="+mn-cs"/>
              </a:rPr>
              <a:t>line search</a:t>
            </a:r>
            <a:r>
              <a:rPr lang="zh-CN" altLang="en-US" sz="1200" b="0" i="0" kern="1200" dirty="0" smtClean="0">
                <a:solidFill>
                  <a:schemeClr val="tx1"/>
                </a:solidFill>
                <a:effectLst/>
                <a:latin typeface="+mn-lt"/>
                <a:ea typeface="+mn-ea"/>
                <a:cs typeface="+mn-cs"/>
              </a:rPr>
              <a:t>的优化中，先根据泰勒展式的局部模型计算</a:t>
            </a:r>
            <a:r>
              <a:rPr lang="en-US" altLang="zh-CN" sz="1200" b="0" i="0" kern="1200" dirty="0" err="1" smtClean="0">
                <a:solidFill>
                  <a:schemeClr val="tx1"/>
                </a:solidFill>
                <a:effectLst/>
                <a:latin typeface="+mn-lt"/>
                <a:ea typeface="+mn-ea"/>
                <a:cs typeface="+mn-cs"/>
              </a:rPr>
              <a:t>p_k</a:t>
            </a:r>
            <a:r>
              <a:rPr lang="zh-CN" altLang="en-US" sz="1200" b="0" i="0" kern="1200" dirty="0" smtClean="0">
                <a:solidFill>
                  <a:schemeClr val="tx1"/>
                </a:solidFill>
                <a:effectLst/>
                <a:latin typeface="+mn-lt"/>
                <a:ea typeface="+mn-ea"/>
                <a:cs typeface="+mn-cs"/>
              </a:rPr>
              <a:t>（就是在</a:t>
            </a:r>
            <a:r>
              <a:rPr lang="en-US" altLang="zh-CN" sz="1200" b="0" i="0" kern="1200" dirty="0" smtClean="0">
                <a:solidFill>
                  <a:schemeClr val="tx1"/>
                </a:solidFill>
                <a:effectLst/>
                <a:latin typeface="+mn-lt"/>
                <a:ea typeface="+mn-ea"/>
                <a:cs typeface="+mn-cs"/>
              </a:rPr>
              <a:t>optimization</a:t>
            </a:r>
            <a:r>
              <a:rPr lang="zh-CN" altLang="en-US" sz="1200" b="0" i="0" kern="1200" dirty="0" smtClean="0">
                <a:solidFill>
                  <a:schemeClr val="tx1"/>
                </a:solidFill>
                <a:effectLst/>
                <a:latin typeface="+mn-lt"/>
                <a:ea typeface="+mn-ea"/>
                <a:cs typeface="+mn-cs"/>
              </a:rPr>
              <a:t>里占大篇幅的各种方法的最速下降法、牛顿法、拟牛顿法等等），然后在确定</a:t>
            </a:r>
            <a:r>
              <a:rPr lang="en-US" altLang="zh-CN" sz="1200" b="0" i="0" kern="1200" dirty="0" err="1" smtClean="0">
                <a:solidFill>
                  <a:schemeClr val="tx1"/>
                </a:solidFill>
                <a:effectLst/>
                <a:latin typeface="+mn-lt"/>
                <a:ea typeface="+mn-ea"/>
                <a:cs typeface="+mn-cs"/>
              </a:rPr>
              <a:t>p_k</a:t>
            </a:r>
            <a:r>
              <a:rPr lang="zh-CN" altLang="en-US" sz="1200" b="0" i="0" kern="1200" dirty="0" smtClean="0">
                <a:solidFill>
                  <a:schemeClr val="tx1"/>
                </a:solidFill>
                <a:effectLst/>
                <a:latin typeface="+mn-lt"/>
                <a:ea typeface="+mn-ea"/>
                <a:cs typeface="+mn-cs"/>
              </a:rPr>
              <a:t>的情况下优化</a:t>
            </a:r>
            <a:r>
              <a:rPr lang="en-US" altLang="zh-CN" sz="1200" b="0" i="0" kern="1200" dirty="0" smtClean="0">
                <a:solidFill>
                  <a:schemeClr val="tx1"/>
                </a:solidFill>
                <a:effectLst/>
                <a:latin typeface="+mn-lt"/>
                <a:ea typeface="+mn-ea"/>
                <a:cs typeface="+mn-cs"/>
              </a:rPr>
              <a:t>alpha</a:t>
            </a:r>
            <a:r>
              <a:rPr lang="zh-CN" altLang="en-US" sz="1200" b="0" i="0" kern="1200" dirty="0" smtClean="0">
                <a:solidFill>
                  <a:schemeClr val="tx1"/>
                </a:solidFill>
                <a:effectLst/>
                <a:latin typeface="+mn-lt"/>
                <a:ea typeface="+mn-ea"/>
                <a:cs typeface="+mn-cs"/>
              </a:rPr>
              <a:t>，这一步就叫</a:t>
            </a:r>
            <a:r>
              <a:rPr lang="en-US" altLang="zh-CN" sz="1200" b="0" i="0" kern="1200" dirty="0" smtClean="0">
                <a:solidFill>
                  <a:schemeClr val="tx1"/>
                </a:solidFill>
                <a:effectLst/>
                <a:latin typeface="+mn-lt"/>
                <a:ea typeface="+mn-ea"/>
                <a:cs typeface="+mn-cs"/>
              </a:rPr>
              <a:t>line search</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98</a:t>
            </a:fld>
            <a:endParaRPr lang="zh-CN" altLang="en-US"/>
          </a:p>
        </p:txBody>
      </p:sp>
    </p:spTree>
    <p:extLst>
      <p:ext uri="{BB962C8B-B14F-4D97-AF65-F5344CB8AC3E}">
        <p14:creationId xmlns:p14="http://schemas.microsoft.com/office/powerpoint/2010/main" val="3141623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以前的机器学习方法都把经验风险最小化作为努力的目标，但后来发现很多分类函数能够在样本集上轻易达到</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的正确率，在真实分类时却一塌糊涂（即所谓的推广能力差，或泛化能力差）。此时的情况便是选择了一个足够复杂的分类函数（它的</a:t>
            </a:r>
            <a:r>
              <a:rPr lang="en-US" altLang="zh-CN" sz="1200" b="0" i="0" kern="1200" dirty="0" smtClean="0">
                <a:solidFill>
                  <a:schemeClr val="tx1"/>
                </a:solidFill>
                <a:effectLst/>
                <a:latin typeface="+mn-lt"/>
                <a:ea typeface="+mn-ea"/>
                <a:cs typeface="+mn-cs"/>
              </a:rPr>
              <a:t>VC</a:t>
            </a:r>
            <a:r>
              <a:rPr lang="zh-CN" altLang="en-US" sz="1200" b="0" i="0" kern="1200" dirty="0" smtClean="0">
                <a:solidFill>
                  <a:schemeClr val="tx1"/>
                </a:solidFill>
                <a:effectLst/>
                <a:latin typeface="+mn-lt"/>
                <a:ea typeface="+mn-ea"/>
                <a:cs typeface="+mn-cs"/>
              </a:rPr>
              <a:t>维很高），能够精确的记住每一个样本，但对样本之外的数据一律分类错误。</a:t>
            </a:r>
            <a:endParaRPr lang="en-US" altLang="zh-CN" sz="1200" b="0" i="0" kern="1200" dirty="0" smtClean="0">
              <a:solidFill>
                <a:schemeClr val="tx1"/>
              </a:solidFill>
              <a:effectLst/>
              <a:latin typeface="+mn-lt"/>
              <a:ea typeface="+mn-ea"/>
              <a:cs typeface="+mn-cs"/>
            </a:endParaRPr>
          </a:p>
          <a:p>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提高样本数量，降低</a:t>
            </a:r>
            <a:r>
              <a:rPr lang="en-US" altLang="zh-CN" sz="1200" b="0" i="0" kern="1200" dirty="0" smtClean="0">
                <a:solidFill>
                  <a:schemeClr val="tx1"/>
                </a:solidFill>
                <a:effectLst/>
                <a:latin typeface="+mn-lt"/>
                <a:ea typeface="+mn-ea"/>
                <a:cs typeface="+mn-cs"/>
              </a:rPr>
              <a:t>VC</a:t>
            </a:r>
            <a:r>
              <a:rPr lang="zh-CN" altLang="en-US" sz="1200" b="0" i="0" kern="1200" dirty="0" smtClean="0">
                <a:solidFill>
                  <a:schemeClr val="tx1"/>
                </a:solidFill>
                <a:effectLst/>
                <a:latin typeface="+mn-lt"/>
                <a:ea typeface="+mn-ea"/>
                <a:cs typeface="+mn-cs"/>
              </a:rPr>
              <a:t>维，降低置信风险。</a:t>
            </a:r>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10</a:t>
            </a:fld>
            <a:endParaRPr lang="zh-CN" altLang="en-US"/>
          </a:p>
        </p:txBody>
      </p:sp>
    </p:spTree>
    <p:extLst>
      <p:ext uri="{BB962C8B-B14F-4D97-AF65-F5344CB8AC3E}">
        <p14:creationId xmlns:p14="http://schemas.microsoft.com/office/powerpoint/2010/main" val="351255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以前的机器学习方法都把经验风险最小化作为努力的目标，但后来发现很多分类函数能够在样本集上轻易达到</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的正确率，在真实分类时却一塌糊涂（即所谓的推广能力差，或泛化能力差）。此时的情况便是选择了一个足够复杂的分类函数（它的</a:t>
            </a:r>
            <a:r>
              <a:rPr lang="en-US" altLang="zh-CN" sz="1200" b="0" i="0" kern="1200" dirty="0" smtClean="0">
                <a:solidFill>
                  <a:schemeClr val="tx1"/>
                </a:solidFill>
                <a:effectLst/>
                <a:latin typeface="+mn-lt"/>
                <a:ea typeface="+mn-ea"/>
                <a:cs typeface="+mn-cs"/>
              </a:rPr>
              <a:t>VC</a:t>
            </a:r>
            <a:r>
              <a:rPr lang="zh-CN" altLang="en-US" sz="1200" b="0" i="0" kern="1200" dirty="0" smtClean="0">
                <a:solidFill>
                  <a:schemeClr val="tx1"/>
                </a:solidFill>
                <a:effectLst/>
                <a:latin typeface="+mn-lt"/>
                <a:ea typeface="+mn-ea"/>
                <a:cs typeface="+mn-cs"/>
              </a:rPr>
              <a:t>维很高），能够精确的记住每一个样本，但对样本之外的数据一律分类错误。</a:t>
            </a:r>
            <a:endParaRPr lang="en-US" altLang="zh-CN" sz="1200" b="0" i="0" kern="120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11</a:t>
            </a:fld>
            <a:endParaRPr lang="zh-CN" altLang="en-US"/>
          </a:p>
        </p:txBody>
      </p:sp>
    </p:spTree>
    <p:extLst>
      <p:ext uri="{BB962C8B-B14F-4D97-AF65-F5344CB8AC3E}">
        <p14:creationId xmlns:p14="http://schemas.microsoft.com/office/powerpoint/2010/main" val="351255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就像我们平时判断一个人是男还是女，就是很难出现分错的情况，这就是男、女两个类别之间的间隙非常的大导致的，让我们可以更准确的进行分类。</a:t>
            </a:r>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18</a:t>
            </a:fld>
            <a:endParaRPr lang="zh-CN" altLang="en-US"/>
          </a:p>
        </p:txBody>
      </p:sp>
    </p:spTree>
    <p:extLst>
      <p:ext uri="{BB962C8B-B14F-4D97-AF65-F5344CB8AC3E}">
        <p14:creationId xmlns:p14="http://schemas.microsoft.com/office/powerpoint/2010/main" val="53328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26</a:t>
            </a:fld>
            <a:endParaRPr lang="zh-CN" altLang="en-US"/>
          </a:p>
        </p:txBody>
      </p:sp>
    </p:spTree>
    <p:extLst>
      <p:ext uri="{BB962C8B-B14F-4D97-AF65-F5344CB8AC3E}">
        <p14:creationId xmlns:p14="http://schemas.microsoft.com/office/powerpoint/2010/main" val="11102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但是上面的式子还不够好，你回头看看图中正样本和负样本的位置，想像一下，我不动所有点的位置，而只是把其中一个正样本点定为负样本点（也就是把一个点的形状从圆形变为方形），结果怎么样？三条直线都必须移动（因为对这三条直线的要求是必须把方形和圆形的点正确分开）！这说明</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不仅跟样本点的位置有关，还跟样本的类别有关（也就是和样本的“标签”有关）。因此用下面这个式子表示才算完整</a:t>
            </a:r>
            <a:endParaRPr lang="zh-CN" altLang="en-US" dirty="0"/>
          </a:p>
        </p:txBody>
      </p:sp>
      <p:sp>
        <p:nvSpPr>
          <p:cNvPr id="4" name="灯片编号占位符 3"/>
          <p:cNvSpPr>
            <a:spLocks noGrp="1"/>
          </p:cNvSpPr>
          <p:nvPr>
            <p:ph type="sldNum" sz="quarter" idx="10"/>
          </p:nvPr>
        </p:nvSpPr>
        <p:spPr/>
        <p:txBody>
          <a:bodyPr/>
          <a:lstStyle/>
          <a:p>
            <a:fld id="{3F830670-BD8B-4610-8BFF-73F905CF352D}" type="slidenum">
              <a:rPr lang="zh-CN" altLang="en-US" smtClean="0"/>
              <a:t>35</a:t>
            </a:fld>
            <a:endParaRPr lang="zh-CN" altLang="en-US"/>
          </a:p>
        </p:txBody>
      </p:sp>
    </p:spTree>
    <p:extLst>
      <p:ext uri="{BB962C8B-B14F-4D97-AF65-F5344CB8AC3E}">
        <p14:creationId xmlns:p14="http://schemas.microsoft.com/office/powerpoint/2010/main" val="175939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47107" name="Rectangle 3"/>
          <p:cNvSpPr>
            <a:spLocks noGrp="1" noRot="1" noChangeAspect="1" noChangeArrowheads="1"/>
          </p:cNvSpPr>
          <p:nvPr>
            <p:ph type="body" idx="1"/>
          </p:nvPr>
        </p:nvSpPr>
        <p:spPr bwMode="auto">
          <a:xfrm>
            <a:off x="-619125" y="8210550"/>
            <a:ext cx="7042150"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zh-CN"/>
              <a:t>你在横轴上随便找一点，算算这一点的函数值，会发现负类的点函数值一定比0大，而正类的一定比0小</a:t>
            </a: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Rectangle 2"/>
          <p:cNvSpPr>
            <a:spLocks noGrp="1" noRot="1" noChangeAspect="1" noChangeArrowheads="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50179" name="Rectangle 3"/>
          <p:cNvSpPr>
            <a:spLocks noGrp="1" noRot="1" noChangeAspect="1" noChangeArrowheads="1"/>
          </p:cNvSpPr>
          <p:nvPr>
            <p:ph type="body" idx="1"/>
          </p:nvPr>
        </p:nvSpPr>
        <p:spPr bwMode="auto">
          <a:xfrm>
            <a:off x="-619125" y="8210550"/>
            <a:ext cx="7042150"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zh-CN"/>
              <a:t>在任意维度的空间中，这种形式的函数都是一个线性函数（只不过其中的a和y都是多维向量罢了），因为自变量y的次数不大于1</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2014/11/21</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r>
              <a:rPr lang="zh-CN" altLang="en-US" dirty="0" smtClean="0"/>
              <a:t> </a:t>
            </a:r>
            <a:r>
              <a:rPr lang="en-US" altLang="zh-CN" dirty="0" smtClean="0"/>
              <a:t>/ 104</a:t>
            </a:r>
            <a:endParaRPr lang="zh-CN" altLang="en-US" dirty="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2014/11/21</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2014/11/21</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2014/11/21</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r>
              <a:rPr lang="zh-CN" altLang="en-US" dirty="0" smtClean="0"/>
              <a:t> </a:t>
            </a:r>
            <a:r>
              <a:rPr lang="en-US" altLang="zh-CN" dirty="0" smtClean="0"/>
              <a:t>/ 104</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2014/11/21</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r>
              <a:rPr lang="zh-CN" altLang="en-US" dirty="0" smtClean="0"/>
              <a:t> </a:t>
            </a:r>
            <a:r>
              <a:rPr lang="en-US" altLang="zh-CN" dirty="0" smtClean="0"/>
              <a:t>/ 104</a:t>
            </a:r>
            <a:endParaRPr lang="zh-CN" altLang="en-US"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t>2014/11/21</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0C913308-F349-4B6D-A68A-DD1791B4A57B}" type="slidenum">
              <a:rPr lang="zh-CN" altLang="en-US" smtClean="0"/>
              <a:pPr/>
              <a:t>‹#›</a:t>
            </a:fld>
            <a:r>
              <a:rPr lang="en-US" altLang="zh-CN" dirty="0" smtClean="0"/>
              <a:t>/104</a:t>
            </a:r>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t>2014/11/21</a:t>
            </a:r>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2014/11/21</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r>
              <a:rPr lang="zh-CN" altLang="en-US" dirty="0" smtClean="0"/>
              <a:t> </a:t>
            </a:r>
            <a:r>
              <a:rPr lang="en-US" altLang="zh-CN" dirty="0" smtClean="0"/>
              <a:t>/ 104</a:t>
            </a:r>
            <a:endParaRPr lang="zh-CN" alt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2014/11/21</a:t>
            </a:r>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r>
              <a:rPr lang="zh-CN" altLang="en-US" dirty="0" smtClean="0"/>
              <a:t> </a:t>
            </a:r>
            <a:r>
              <a:rPr lang="en-US" altLang="zh-CN" dirty="0" smtClean="0"/>
              <a:t>/ 104</a:t>
            </a:r>
            <a:endParaRPr lang="zh-CN" altLang="en-US" dirty="0" smtClean="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2014/11/21</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2014/11/21</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2014/11/21</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r>
              <a:rPr lang="zh-CN" altLang="en-US" dirty="0" smtClean="0"/>
              <a:t> </a:t>
            </a:r>
            <a:r>
              <a:rPr lang="en-US" altLang="zh-CN" dirty="0" smtClean="0"/>
              <a:t>/ 104</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10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www.autonlab.org/tutorials/svm15.pdf" TargetMode="External"/><Relationship Id="rId2" Type="http://schemas.openxmlformats.org/officeDocument/2006/relationships/hyperlink" Target="http://wenku.baidu.com/link?url=PWTGMYNb4HGUrUQUZwTH2B4r8pIMgLMiWIK1ymVORrds_11VOkHwp-JWab7IALDiors64JW_6mD93dtuWHwFWxsAk6p0rzchR8Qh5_4jWHC" TargetMode="External"/><Relationship Id="rId1" Type="http://schemas.openxmlformats.org/officeDocument/2006/relationships/slideLayout" Target="../slideLayouts/slideLayout2.xml"/><Relationship Id="rId5" Type="http://schemas.openxmlformats.org/officeDocument/2006/relationships/hyperlink" Target="http://www.baidu.com/s?ie=utf-8&amp;f=8&amp;rsv_bp=1&amp;tn=99579635_s_hao_pg&amp;wd=%E5%90%91%E7%A0%94%E4%B8%80%E7%9A%84%E5%90%8C%E5%AD%A6%E8%A6%81%E3%80%82%E3%80%82%E3%80%82%E3%80%82%E3%80%82&amp;rsv_pq=8cd1d7c50008fb41&amp;rsv_t=577f7bNmG1aOHBEWyQVGLf9CSCytaODSh2YzKkhkky0UMsd0vLayQ/F3%2Bk10qdtuZX5VthULfiM&amp;rsv_enter=1&amp;rsv_sug3=6&amp;rsv_sug4=282&amp;rsv_sug2=0&amp;inputT=1337" TargetMode="External"/><Relationship Id="rId4" Type="http://schemas.openxmlformats.org/officeDocument/2006/relationships/hyperlink" Target="http://www.mit.edu/~9.520/spring11/slides/class06-svm.pdf" TargetMode="External"/></Relationships>
</file>

<file path=ppt/slides/_rels/slide10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23.jpeg"/></Relationships>
</file>

<file path=ppt/slides/_rels/slide3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www.cnblogs.com/jerrylead/archive/2011/03/18/1988419.html"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49.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80.png"/></Relationships>
</file>

<file path=ppt/slides/_rels/slide6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6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vms.org/vc-dimens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7.gif"/></Relationships>
</file>

<file path=ppt/slides/_rels/slide9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gif"/><Relationship Id="rId4" Type="http://schemas.openxmlformats.org/officeDocument/2006/relationships/image" Target="../media/image1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5400" dirty="0" smtClean="0">
                <a:latin typeface="微软雅黑" panose="020B0503020204020204" pitchFamily="34" charset="-122"/>
                <a:ea typeface="微软雅黑" panose="020B0503020204020204" pitchFamily="34" charset="-122"/>
              </a:rPr>
              <a:t>SVM</a:t>
            </a:r>
            <a:r>
              <a:rPr lang="zh-CN" altLang="en-US" sz="5400" dirty="0" smtClean="0">
                <a:latin typeface="微软雅黑" panose="020B0503020204020204" pitchFamily="34" charset="-122"/>
                <a:ea typeface="微软雅黑" panose="020B0503020204020204" pitchFamily="34" charset="-122"/>
              </a:rPr>
              <a:t>原理与应用</a:t>
            </a:r>
            <a:endParaRPr lang="zh-CN" altLang="en-US" sz="54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r>
              <a:rPr lang="en-US" altLang="zh-CN" sz="3600" dirty="0" smtClean="0"/>
              <a:t>HITSCIR-TM Group</a:t>
            </a:r>
            <a:endParaRPr lang="en-US" altLang="zh-CN" sz="3600" dirty="0" smtClean="0"/>
          </a:p>
          <a:p>
            <a:r>
              <a:rPr lang="en-US" altLang="zh-CN" dirty="0" err="1" smtClean="0"/>
              <a:t>zkli</a:t>
            </a:r>
            <a:r>
              <a:rPr lang="en-US" altLang="zh-CN" dirty="0" smtClean="0"/>
              <a:t>-</a:t>
            </a:r>
            <a:r>
              <a:rPr lang="zh-CN" altLang="en-US" dirty="0" smtClean="0"/>
              <a:t>李泽魁</a:t>
            </a:r>
            <a:endParaRPr lang="zh-CN" altLang="en-US" dirty="0"/>
          </a:p>
        </p:txBody>
      </p:sp>
    </p:spTree>
    <p:extLst>
      <p:ext uri="{BB962C8B-B14F-4D97-AF65-F5344CB8AC3E}">
        <p14:creationId xmlns:p14="http://schemas.microsoft.com/office/powerpoint/2010/main" val="3145771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a:t>理论</a:t>
            </a:r>
            <a:r>
              <a:rPr lang="zh-CN" altLang="en-US" dirty="0" smtClean="0"/>
              <a:t>基础</a:t>
            </a:r>
            <a:r>
              <a:rPr lang="en-US" altLang="zh-CN" dirty="0" smtClean="0"/>
              <a:t>2</a:t>
            </a:r>
            <a:r>
              <a:rPr lang="zh-CN" altLang="en-US" dirty="0" smtClean="0"/>
              <a:t>（比较八股）</a:t>
            </a:r>
            <a:endParaRPr lang="zh-CN" altLang="en-US" dirty="0"/>
          </a:p>
        </p:txBody>
      </p:sp>
      <p:sp>
        <p:nvSpPr>
          <p:cNvPr id="3" name="内容占位符 2"/>
          <p:cNvSpPr>
            <a:spLocks noGrp="1"/>
          </p:cNvSpPr>
          <p:nvPr>
            <p:ph idx="1"/>
          </p:nvPr>
        </p:nvSpPr>
        <p:spPr>
          <a:xfrm>
            <a:off x="457200" y="1600200"/>
            <a:ext cx="8075240" cy="5141168"/>
          </a:xfrm>
        </p:spPr>
        <p:txBody>
          <a:bodyPr>
            <a:normAutofit lnSpcReduction="10000"/>
          </a:bodyPr>
          <a:lstStyle/>
          <a:p>
            <a:r>
              <a:rPr lang="zh-CN" altLang="en-US" dirty="0"/>
              <a:t>结构化风险 </a:t>
            </a:r>
            <a:r>
              <a:rPr lang="en-US" altLang="zh-CN" dirty="0"/>
              <a:t>= </a:t>
            </a:r>
            <a:r>
              <a:rPr lang="zh-CN" altLang="en-US" dirty="0"/>
              <a:t>经验风险 </a:t>
            </a:r>
            <a:r>
              <a:rPr lang="en-US" altLang="zh-CN" dirty="0"/>
              <a:t>+ </a:t>
            </a:r>
            <a:r>
              <a:rPr lang="zh-CN" altLang="en-US" dirty="0"/>
              <a:t>置信风险</a:t>
            </a:r>
          </a:p>
          <a:p>
            <a:pPr lvl="1"/>
            <a:r>
              <a:rPr lang="zh-CN" altLang="en-US" dirty="0"/>
              <a:t>置信风险因素：</a:t>
            </a:r>
          </a:p>
          <a:p>
            <a:pPr lvl="2"/>
            <a:r>
              <a:rPr lang="zh-CN" altLang="en-US" dirty="0"/>
              <a:t>样本数量，给定的样本数量越大，学习结果越有可能正确，此时置信风险越小；</a:t>
            </a:r>
          </a:p>
          <a:p>
            <a:pPr lvl="2"/>
            <a:r>
              <a:rPr lang="zh-CN" altLang="en-US" dirty="0"/>
              <a:t>分类函数的</a:t>
            </a:r>
            <a:r>
              <a:rPr lang="en-US" altLang="zh-CN" dirty="0"/>
              <a:t>VC</a:t>
            </a:r>
            <a:r>
              <a:rPr lang="zh-CN" altLang="en-US" dirty="0"/>
              <a:t>维，显然</a:t>
            </a:r>
            <a:r>
              <a:rPr lang="en-US" altLang="zh-CN" dirty="0"/>
              <a:t>VC</a:t>
            </a:r>
            <a:r>
              <a:rPr lang="zh-CN" altLang="en-US" dirty="0"/>
              <a:t>维越大，推广能力越差，置信风险会变大。</a:t>
            </a:r>
            <a:endParaRPr lang="en-US" altLang="zh-CN" dirty="0"/>
          </a:p>
          <a:p>
            <a:r>
              <a:rPr lang="zh-CN" altLang="en-US" dirty="0"/>
              <a:t>泛化误差界的</a:t>
            </a:r>
            <a:r>
              <a:rPr lang="zh-CN" altLang="en-US" dirty="0" smtClean="0"/>
              <a:t>公式*</a:t>
            </a:r>
            <a:endParaRPr lang="en-US" altLang="zh-CN" dirty="0" smtClean="0"/>
          </a:p>
          <a:p>
            <a:pPr lvl="1"/>
            <a:r>
              <a:rPr lang="en-US" altLang="zh-CN" dirty="0"/>
              <a:t>R(w)≤</a:t>
            </a:r>
            <a:r>
              <a:rPr lang="en-US" altLang="zh-CN" dirty="0" err="1"/>
              <a:t>R</a:t>
            </a:r>
            <a:r>
              <a:rPr lang="en-US" altLang="zh-CN" baseline="-25000" dirty="0" err="1"/>
              <a:t>emp</a:t>
            </a:r>
            <a:r>
              <a:rPr lang="en-US" altLang="zh-CN" dirty="0"/>
              <a:t>(w)+</a:t>
            </a:r>
            <a:r>
              <a:rPr lang="az-Cyrl-AZ" altLang="zh-CN" dirty="0"/>
              <a:t>Ф(</a:t>
            </a:r>
            <a:r>
              <a:rPr lang="en-US" altLang="zh-CN" dirty="0"/>
              <a:t>n/h)</a:t>
            </a:r>
            <a:endParaRPr lang="en-US" altLang="zh-CN" dirty="0" smtClean="0"/>
          </a:p>
          <a:p>
            <a:pPr lvl="2"/>
            <a:r>
              <a:rPr lang="zh-CN" altLang="en-US" dirty="0"/>
              <a:t>公式中</a:t>
            </a:r>
            <a:r>
              <a:rPr lang="en-US" altLang="zh-CN" dirty="0"/>
              <a:t>R(w)</a:t>
            </a:r>
            <a:r>
              <a:rPr lang="zh-CN" altLang="en-US" dirty="0"/>
              <a:t>就是真实风险，</a:t>
            </a:r>
            <a:r>
              <a:rPr lang="en-US" altLang="zh-CN" dirty="0" err="1"/>
              <a:t>Remp</a:t>
            </a:r>
            <a:r>
              <a:rPr lang="en-US" altLang="zh-CN" dirty="0"/>
              <a:t>(w)</a:t>
            </a:r>
            <a:r>
              <a:rPr lang="zh-CN" altLang="en-US" dirty="0"/>
              <a:t>就是经验风险，</a:t>
            </a:r>
            <a:r>
              <a:rPr lang="en-US" altLang="zh-CN" dirty="0"/>
              <a:t>Ф(n/h)</a:t>
            </a:r>
            <a:r>
              <a:rPr lang="zh-CN" altLang="en-US" dirty="0"/>
              <a:t>就是置信风险</a:t>
            </a:r>
            <a:r>
              <a:rPr lang="zh-CN" altLang="en-US" dirty="0" smtClean="0"/>
              <a:t>。</a:t>
            </a:r>
            <a:endParaRPr lang="en-US" altLang="zh-CN" dirty="0" smtClean="0"/>
          </a:p>
          <a:p>
            <a:pPr lvl="2"/>
            <a:r>
              <a:rPr lang="zh-CN" altLang="en-US" dirty="0"/>
              <a:t>统计学习的目标从经验风险最小化变为了寻求经验风险与置信风险的和最小，即结构风险最小。</a:t>
            </a:r>
            <a:endParaRPr lang="en-US" altLang="zh-CN" dirty="0"/>
          </a:p>
          <a:p>
            <a:endParaRPr lang="en-US" altLang="zh-CN" dirty="0" smtClean="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375393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LibShortText</a:t>
            </a:r>
            <a:endParaRPr lang="zh-CN" altLang="en-US" dirty="0"/>
          </a:p>
        </p:txBody>
      </p:sp>
      <p:sp>
        <p:nvSpPr>
          <p:cNvPr id="3" name="内容占位符 2"/>
          <p:cNvSpPr>
            <a:spLocks noGrp="1"/>
          </p:cNvSpPr>
          <p:nvPr>
            <p:ph idx="1"/>
          </p:nvPr>
        </p:nvSpPr>
        <p:spPr>
          <a:xfrm>
            <a:off x="457200" y="1600200"/>
            <a:ext cx="8229600" cy="5069160"/>
          </a:xfrm>
        </p:spPr>
        <p:txBody>
          <a:bodyPr>
            <a:normAutofit/>
          </a:bodyPr>
          <a:lstStyle/>
          <a:p>
            <a:r>
              <a:rPr lang="en-US" altLang="zh-CN" dirty="0" err="1"/>
              <a:t>LibShortText</a:t>
            </a:r>
            <a:r>
              <a:rPr lang="zh-CN" altLang="en-US" dirty="0"/>
              <a:t>是一个开源的</a:t>
            </a:r>
            <a:r>
              <a:rPr lang="en-US" altLang="zh-CN" dirty="0"/>
              <a:t>Python</a:t>
            </a:r>
            <a:r>
              <a:rPr lang="zh-CN" altLang="en-US" b="1" dirty="0"/>
              <a:t>短文</a:t>
            </a:r>
            <a:r>
              <a:rPr lang="zh-CN" altLang="en-US" b="1" dirty="0" smtClean="0"/>
              <a:t>本</a:t>
            </a:r>
            <a:r>
              <a:rPr lang="en-US" altLang="zh-CN" dirty="0" smtClean="0"/>
              <a:t>(</a:t>
            </a:r>
            <a:r>
              <a:rPr lang="zh-CN" altLang="en-US" dirty="0" smtClean="0"/>
              <a:t>包括</a:t>
            </a:r>
            <a:r>
              <a:rPr lang="zh-CN" altLang="en-US" dirty="0"/>
              <a:t>标题、短信、问题、句子</a:t>
            </a:r>
            <a:r>
              <a:rPr lang="zh-CN" altLang="en-US" dirty="0" smtClean="0"/>
              <a:t>等</a:t>
            </a:r>
            <a:r>
              <a:rPr lang="en-US" altLang="zh-CN" dirty="0" smtClean="0"/>
              <a:t>)</a:t>
            </a:r>
            <a:r>
              <a:rPr lang="zh-CN" altLang="en-US" dirty="0" smtClean="0"/>
              <a:t>分类工具包</a:t>
            </a:r>
            <a:endParaRPr lang="en-US" altLang="zh-CN" dirty="0" smtClean="0"/>
          </a:p>
          <a:p>
            <a:r>
              <a:rPr lang="zh-CN" altLang="en-US" dirty="0" smtClean="0"/>
              <a:t>它</a:t>
            </a:r>
            <a:r>
              <a:rPr lang="zh-CN" altLang="en-US" dirty="0"/>
              <a:t>在</a:t>
            </a:r>
            <a:r>
              <a:rPr lang="en-US" altLang="zh-CN" dirty="0" err="1"/>
              <a:t>LibLinear</a:t>
            </a:r>
            <a:r>
              <a:rPr lang="zh-CN" altLang="en-US" dirty="0"/>
              <a:t>的基础上针对短文本进一步优化，主要特性有</a:t>
            </a:r>
            <a:r>
              <a:rPr lang="zh-CN" altLang="en-US" dirty="0" smtClean="0"/>
              <a:t>：</a:t>
            </a:r>
            <a:endParaRPr lang="en-US" altLang="zh-CN" dirty="0" smtClean="0"/>
          </a:p>
          <a:p>
            <a:pPr lvl="1"/>
            <a:r>
              <a:rPr lang="zh-CN" altLang="en-US" dirty="0"/>
              <a:t>直接输入文本，无需做特征向量化的</a:t>
            </a:r>
            <a:r>
              <a:rPr lang="zh-CN" altLang="en-US" dirty="0" smtClean="0"/>
              <a:t>预处理</a:t>
            </a:r>
            <a:endParaRPr lang="en-US" altLang="zh-CN" dirty="0" smtClean="0"/>
          </a:p>
          <a:p>
            <a:pPr lvl="1"/>
            <a:r>
              <a:rPr lang="zh-CN" altLang="en-US" dirty="0"/>
              <a:t>二元分词（</a:t>
            </a:r>
            <a:r>
              <a:rPr lang="en-US" altLang="zh-CN" dirty="0"/>
              <a:t>Bigram</a:t>
            </a:r>
            <a:r>
              <a:rPr lang="zh-CN" altLang="en-US" dirty="0" smtClean="0"/>
              <a:t>），去</a:t>
            </a:r>
            <a:r>
              <a:rPr lang="zh-CN" altLang="en-US" dirty="0"/>
              <a:t>停顿词</a:t>
            </a:r>
            <a:r>
              <a:rPr lang="zh-CN" altLang="en-US" dirty="0" smtClean="0"/>
              <a:t>，做词</a:t>
            </a:r>
            <a:r>
              <a:rPr lang="zh-CN" altLang="en-US" dirty="0"/>
              <a:t>性过滤</a:t>
            </a:r>
          </a:p>
          <a:p>
            <a:pPr lvl="1"/>
            <a:r>
              <a:rPr lang="zh-CN" altLang="en-US" dirty="0"/>
              <a:t>基于线性核</a:t>
            </a:r>
            <a:r>
              <a:rPr lang="en-US" altLang="zh-CN" dirty="0"/>
              <a:t>SVM</a:t>
            </a:r>
            <a:r>
              <a:rPr lang="zh-CN" altLang="en-US" dirty="0" smtClean="0"/>
              <a:t>分类器</a:t>
            </a:r>
            <a:endParaRPr lang="en-US" altLang="zh-CN" dirty="0" smtClean="0"/>
          </a:p>
          <a:p>
            <a:pPr lvl="1"/>
            <a:r>
              <a:rPr lang="zh-CN" altLang="en-US" dirty="0"/>
              <a:t>提供了完整的</a:t>
            </a:r>
            <a:r>
              <a:rPr lang="en-US" altLang="zh-CN" dirty="0"/>
              <a:t>API</a:t>
            </a:r>
            <a:r>
              <a:rPr lang="zh-CN" altLang="en-US" dirty="0"/>
              <a:t>，用于特征分析和</a:t>
            </a:r>
            <a:r>
              <a:rPr lang="en-US" altLang="zh-CN" dirty="0"/>
              <a:t>Bad Case</a:t>
            </a:r>
            <a:r>
              <a:rPr lang="zh-CN" altLang="en-US" dirty="0" smtClean="0"/>
              <a:t>检验</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8" y="0"/>
            <a:ext cx="1292888" cy="1324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100</a:t>
            </a:fld>
            <a:endParaRPr lang="zh-CN" altLang="en-US"/>
          </a:p>
        </p:txBody>
      </p:sp>
    </p:spTree>
    <p:extLst>
      <p:ext uri="{BB962C8B-B14F-4D97-AF65-F5344CB8AC3E}">
        <p14:creationId xmlns:p14="http://schemas.microsoft.com/office/powerpoint/2010/main" val="38293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LibShortText</a:t>
            </a:r>
            <a:endParaRPr lang="zh-CN" altLang="en-US" dirty="0"/>
          </a:p>
        </p:txBody>
      </p:sp>
      <p:sp>
        <p:nvSpPr>
          <p:cNvPr id="3" name="内容占位符 2"/>
          <p:cNvSpPr>
            <a:spLocks noGrp="1"/>
          </p:cNvSpPr>
          <p:nvPr>
            <p:ph idx="1"/>
          </p:nvPr>
        </p:nvSpPr>
        <p:spPr/>
        <p:txBody>
          <a:bodyPr/>
          <a:lstStyle/>
          <a:p>
            <a:r>
              <a:rPr lang="zh-CN" altLang="en-US" dirty="0" smtClean="0"/>
              <a:t>格式</a:t>
            </a:r>
            <a:endParaRPr lang="en-US" altLang="zh-CN" dirty="0" smtClean="0"/>
          </a:p>
          <a:p>
            <a:endParaRPr lang="en-US" altLang="zh-CN" dirty="0"/>
          </a:p>
          <a:p>
            <a:r>
              <a:rPr lang="en-US" altLang="zh-CN" dirty="0" smtClean="0"/>
              <a:t>Bad case </a:t>
            </a:r>
            <a:r>
              <a:rPr lang="zh-CN" altLang="en-US" dirty="0" smtClean="0"/>
              <a:t>检验 </a:t>
            </a:r>
            <a:r>
              <a:rPr lang="en-US" altLang="zh-CN" dirty="0" smtClean="0"/>
              <a:t>&amp; </a:t>
            </a:r>
            <a:r>
              <a:rPr lang="zh-CN" altLang="en-US" dirty="0" smtClean="0"/>
              <a:t>特征</a:t>
            </a:r>
            <a:r>
              <a:rPr lang="zh-CN" altLang="en-US" dirty="0"/>
              <a:t>分析</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28" y="2204864"/>
            <a:ext cx="9324528" cy="3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3789040"/>
            <a:ext cx="45624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4" y="3469927"/>
            <a:ext cx="439102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101</a:t>
            </a:fld>
            <a:endParaRPr lang="zh-CN" altLang="en-US"/>
          </a:p>
        </p:txBody>
      </p:sp>
    </p:spTree>
    <p:extLst>
      <p:ext uri="{BB962C8B-B14F-4D97-AF65-F5344CB8AC3E}">
        <p14:creationId xmlns:p14="http://schemas.microsoft.com/office/powerpoint/2010/main" val="59458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2"/>
                                        </p:tgtEl>
                                        <p:attrNameLst>
                                          <p:attrName>style.visibility</p:attrName>
                                        </p:attrNameLst>
                                      </p:cBhvr>
                                      <p:to>
                                        <p:strVal val="visible"/>
                                      </p:to>
                                    </p:set>
                                    <p:animEffect transition="in" filter="fade">
                                      <p:cBhvr>
                                        <p:cTn id="10" dur="500"/>
                                        <p:tgtEl>
                                          <p:spTgt spid="204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483"/>
                                        </p:tgtEl>
                                        <p:attrNameLst>
                                          <p:attrName>style.visibility</p:attrName>
                                        </p:attrNameLst>
                                      </p:cBhvr>
                                      <p:to>
                                        <p:strVal val="visible"/>
                                      </p:to>
                                    </p:set>
                                    <p:animEffect transition="in" filter="fade">
                                      <p:cBhvr>
                                        <p:cTn id="18" dur="500"/>
                                        <p:tgtEl>
                                          <p:spTgt spid="20483"/>
                                        </p:tgtEl>
                                      </p:cBhvr>
                                    </p:animEffect>
                                  </p:childTnLst>
                                </p:cTn>
                              </p:par>
                              <p:par>
                                <p:cTn id="19" presetID="10" presetClass="entr" presetSubtype="0" fill="hold" nodeType="withEffect">
                                  <p:stCondLst>
                                    <p:cond delay="0"/>
                                  </p:stCondLst>
                                  <p:childTnLst>
                                    <p:set>
                                      <p:cBhvr>
                                        <p:cTn id="20" dur="1" fill="hold">
                                          <p:stCondLst>
                                            <p:cond delay="0"/>
                                          </p:stCondLst>
                                        </p:cTn>
                                        <p:tgtEl>
                                          <p:spTgt spid="20485"/>
                                        </p:tgtEl>
                                        <p:attrNameLst>
                                          <p:attrName>style.visibility</p:attrName>
                                        </p:attrNameLst>
                                      </p:cBhvr>
                                      <p:to>
                                        <p:strVal val="visible"/>
                                      </p:to>
                                    </p:set>
                                    <p:animEffect transition="in" filter="fade">
                                      <p:cBhvr>
                                        <p:cTn id="21"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LibShortText</a:t>
            </a:r>
            <a:endParaRPr lang="zh-CN" altLang="en-US" dirty="0"/>
          </a:p>
        </p:txBody>
      </p:sp>
      <p:sp>
        <p:nvSpPr>
          <p:cNvPr id="3" name="内容占位符 2"/>
          <p:cNvSpPr>
            <a:spLocks noGrp="1"/>
          </p:cNvSpPr>
          <p:nvPr>
            <p:ph idx="1"/>
          </p:nvPr>
        </p:nvSpPr>
        <p:spPr/>
        <p:txBody>
          <a:bodyPr/>
          <a:lstStyle/>
          <a:p>
            <a:r>
              <a:rPr lang="zh-CN" altLang="en-US" dirty="0" smtClean="0"/>
              <a:t>缺点</a:t>
            </a:r>
            <a:endParaRPr lang="en-US" altLang="zh-CN" dirty="0" smtClean="0"/>
          </a:p>
          <a:p>
            <a:pPr lvl="1"/>
            <a:r>
              <a:rPr lang="zh-CN" altLang="en-US" dirty="0"/>
              <a:t>不</a:t>
            </a:r>
            <a:r>
              <a:rPr lang="zh-CN" altLang="en-US" dirty="0" smtClean="0"/>
              <a:t>支持中文，需要替换分词器</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zh-CN" alt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41501"/>
            <a:ext cx="6474500" cy="1010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16" y="3883546"/>
            <a:ext cx="270510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102</a:t>
            </a:fld>
            <a:endParaRPr lang="zh-CN" altLang="en-US"/>
          </a:p>
        </p:txBody>
      </p:sp>
    </p:spTree>
    <p:extLst>
      <p:ext uri="{BB962C8B-B14F-4D97-AF65-F5344CB8AC3E}">
        <p14:creationId xmlns:p14="http://schemas.microsoft.com/office/powerpoint/2010/main" val="240727764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a:xfrm>
            <a:off x="457200" y="1340768"/>
            <a:ext cx="8229600" cy="5517232"/>
          </a:xfrm>
        </p:spPr>
        <p:txBody>
          <a:bodyPr>
            <a:normAutofit fontScale="77500" lnSpcReduction="20000"/>
          </a:bodyPr>
          <a:lstStyle/>
          <a:p>
            <a:r>
              <a:rPr lang="zh-CN" altLang="en-US" dirty="0" smtClean="0"/>
              <a:t>背景</a:t>
            </a:r>
            <a:endParaRPr lang="en-US" altLang="zh-CN" dirty="0" smtClean="0"/>
          </a:p>
          <a:p>
            <a:pPr lvl="1"/>
            <a:r>
              <a:rPr lang="en-US" altLang="zh-CN" dirty="0" smtClean="0"/>
              <a:t>SVM</a:t>
            </a:r>
            <a:r>
              <a:rPr lang="zh-CN" altLang="en-US" dirty="0" smtClean="0"/>
              <a:t>历史、宏观的理论基础与优点</a:t>
            </a:r>
            <a:endParaRPr lang="en-US" altLang="zh-CN" dirty="0" smtClean="0"/>
          </a:p>
          <a:p>
            <a:r>
              <a:rPr lang="zh-CN" altLang="en-US" dirty="0" smtClean="0"/>
              <a:t>线性分类</a:t>
            </a:r>
            <a:endParaRPr lang="en-US" altLang="zh-CN" dirty="0" smtClean="0"/>
          </a:p>
          <a:p>
            <a:pPr lvl="1"/>
            <a:r>
              <a:rPr lang="zh-CN" altLang="en-US" dirty="0" smtClean="0"/>
              <a:t>分类</a:t>
            </a:r>
            <a:r>
              <a:rPr lang="zh-CN" altLang="en-US" dirty="0"/>
              <a:t>面、间隔最大化、对偶问题求解</a:t>
            </a:r>
            <a:r>
              <a:rPr lang="zh-CN" altLang="en-US" dirty="0" smtClean="0"/>
              <a:t>参数</a:t>
            </a:r>
            <a:endParaRPr lang="en-US" altLang="zh-CN" dirty="0" smtClean="0"/>
          </a:p>
          <a:p>
            <a:r>
              <a:rPr lang="zh-CN" altLang="en-US" dirty="0" smtClean="0"/>
              <a:t>非线性分类</a:t>
            </a:r>
            <a:endParaRPr lang="en-US" altLang="zh-CN" dirty="0" smtClean="0"/>
          </a:p>
          <a:p>
            <a:pPr lvl="1"/>
            <a:r>
              <a:rPr lang="zh-CN" altLang="en-US" dirty="0"/>
              <a:t>问题的提出、核函数定义、举例、对比</a:t>
            </a:r>
            <a:endParaRPr lang="en-US" altLang="zh-CN" dirty="0" smtClean="0"/>
          </a:p>
          <a:p>
            <a:r>
              <a:rPr lang="zh-CN" altLang="en-US" dirty="0" smtClean="0"/>
              <a:t>松弛变量</a:t>
            </a:r>
            <a:endParaRPr lang="en-US" altLang="zh-CN" dirty="0" smtClean="0"/>
          </a:p>
          <a:p>
            <a:pPr lvl="1"/>
            <a:r>
              <a:rPr lang="zh-CN" altLang="en-US" dirty="0"/>
              <a:t>离群点、软间隔、松弛变量、惩罚因子、数据集偏斜问题</a:t>
            </a:r>
            <a:endParaRPr lang="en-US" altLang="zh-CN" dirty="0" smtClean="0"/>
          </a:p>
          <a:p>
            <a:r>
              <a:rPr lang="zh-CN" altLang="en-US" dirty="0"/>
              <a:t>多元</a:t>
            </a:r>
            <a:r>
              <a:rPr lang="zh-CN" altLang="en-US" dirty="0" smtClean="0"/>
              <a:t>分类</a:t>
            </a:r>
            <a:endParaRPr lang="en-US" altLang="zh-CN" dirty="0" smtClean="0"/>
          </a:p>
          <a:p>
            <a:pPr lvl="1"/>
            <a:r>
              <a:rPr lang="zh-CN" altLang="en-US" dirty="0"/>
              <a:t>多元分类的</a:t>
            </a:r>
            <a:r>
              <a:rPr lang="en-US" altLang="zh-CN" dirty="0"/>
              <a:t>N</a:t>
            </a:r>
            <a:r>
              <a:rPr lang="zh-CN" altLang="en-US" dirty="0"/>
              <a:t>种方法</a:t>
            </a:r>
            <a:endParaRPr lang="en-US" altLang="zh-CN" dirty="0" smtClean="0"/>
          </a:p>
          <a:p>
            <a:r>
              <a:rPr lang="zh-CN" altLang="en-US" dirty="0" smtClean="0"/>
              <a:t>应用</a:t>
            </a:r>
            <a:endParaRPr lang="en-US" altLang="zh-CN" dirty="0" smtClean="0"/>
          </a:p>
          <a:p>
            <a:pPr lvl="1"/>
            <a:r>
              <a:rPr lang="zh-CN" altLang="en-US" dirty="0"/>
              <a:t>在</a:t>
            </a:r>
            <a:r>
              <a:rPr lang="en-US" altLang="zh-CN" dirty="0"/>
              <a:t>NLP</a:t>
            </a:r>
            <a:r>
              <a:rPr lang="zh-CN" altLang="en-US" dirty="0"/>
              <a:t>、图像、</a:t>
            </a:r>
            <a:r>
              <a:rPr lang="zh-CN" altLang="en-US" dirty="0" smtClean="0"/>
              <a:t>网络等</a:t>
            </a:r>
            <a:r>
              <a:rPr lang="zh-CN" altLang="en-US" dirty="0"/>
              <a:t>方面的分类应用</a:t>
            </a:r>
            <a:endParaRPr lang="en-US" altLang="zh-CN" dirty="0" smtClean="0"/>
          </a:p>
          <a:p>
            <a:r>
              <a:rPr lang="zh-CN" altLang="en-US" dirty="0" smtClean="0"/>
              <a:t>工具包</a:t>
            </a:r>
            <a:endParaRPr lang="en-US" altLang="zh-CN" dirty="0" smtClean="0"/>
          </a:p>
          <a:p>
            <a:pPr lvl="1"/>
            <a:r>
              <a:rPr lang="en-US" altLang="zh-CN" dirty="0" err="1"/>
              <a:t>libsvm</a:t>
            </a:r>
            <a:r>
              <a:rPr lang="zh-CN" altLang="en-US" dirty="0"/>
              <a:t>、</a:t>
            </a:r>
            <a:r>
              <a:rPr lang="en-US" altLang="zh-CN" dirty="0" err="1"/>
              <a:t>liblinear</a:t>
            </a:r>
            <a:r>
              <a:rPr lang="zh-CN" altLang="en-US" dirty="0"/>
              <a:t>、</a:t>
            </a:r>
            <a:r>
              <a:rPr lang="en-US" altLang="zh-CN" dirty="0" err="1"/>
              <a:t>svm_perf</a:t>
            </a:r>
            <a:r>
              <a:rPr lang="zh-CN" altLang="en-US" dirty="0"/>
              <a:t>、</a:t>
            </a:r>
            <a:r>
              <a:rPr lang="en-US" altLang="zh-CN" dirty="0" err="1"/>
              <a:t>libshortText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103</a:t>
            </a:fld>
            <a:endParaRPr lang="zh-CN" altLang="en-US"/>
          </a:p>
        </p:txBody>
      </p:sp>
    </p:spTree>
    <p:extLst>
      <p:ext uri="{BB962C8B-B14F-4D97-AF65-F5344CB8AC3E}">
        <p14:creationId xmlns:p14="http://schemas.microsoft.com/office/powerpoint/2010/main" val="213337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参考</a:t>
            </a:r>
            <a:endParaRPr lang="zh-CN" altLang="en-US" dirty="0"/>
          </a:p>
        </p:txBody>
      </p:sp>
      <p:sp>
        <p:nvSpPr>
          <p:cNvPr id="3" name="内容占位符 2"/>
          <p:cNvSpPr>
            <a:spLocks noGrp="1"/>
          </p:cNvSpPr>
          <p:nvPr>
            <p:ph idx="1"/>
          </p:nvPr>
        </p:nvSpPr>
        <p:spPr/>
        <p:txBody>
          <a:bodyPr>
            <a:normAutofit/>
          </a:bodyPr>
          <a:lstStyle/>
          <a:p>
            <a:r>
              <a:rPr lang="en-US" altLang="zh-CN" dirty="0" smtClean="0"/>
              <a:t>SVM</a:t>
            </a:r>
            <a:r>
              <a:rPr lang="zh-CN" altLang="en-US" dirty="0" smtClean="0"/>
              <a:t>系列</a:t>
            </a:r>
            <a:endParaRPr lang="en-US" altLang="zh-CN" dirty="0" smtClean="0"/>
          </a:p>
          <a:p>
            <a:pPr lvl="1"/>
            <a:r>
              <a:rPr lang="en-US" altLang="zh-CN" dirty="0" smtClean="0"/>
              <a:t>Jasper</a:t>
            </a:r>
            <a:r>
              <a:rPr lang="zh-CN" altLang="en-US" dirty="0" smtClean="0"/>
              <a:t>、</a:t>
            </a:r>
            <a:r>
              <a:rPr lang="en-US" altLang="zh-CN" dirty="0" err="1" smtClean="0"/>
              <a:t>JerryLead</a:t>
            </a:r>
            <a:r>
              <a:rPr lang="zh-CN" altLang="en-US" dirty="0" smtClean="0"/>
              <a:t>、</a:t>
            </a:r>
            <a:r>
              <a:rPr lang="en-US" altLang="zh-CN" dirty="0" err="1" smtClean="0"/>
              <a:t>v_JULY_v</a:t>
            </a:r>
            <a:r>
              <a:rPr lang="zh-CN" altLang="en-US" dirty="0" smtClean="0"/>
              <a:t>、</a:t>
            </a:r>
            <a:r>
              <a:rPr lang="en-US" altLang="zh-CN" dirty="0" smtClean="0"/>
              <a:t>Free </a:t>
            </a:r>
            <a:r>
              <a:rPr lang="en-US" altLang="zh-CN" dirty="0"/>
              <a:t>Mind</a:t>
            </a:r>
            <a:endParaRPr lang="en-US" altLang="zh-CN" dirty="0" smtClean="0"/>
          </a:p>
          <a:p>
            <a:pPr lvl="1"/>
            <a:r>
              <a:rPr lang="en-US" altLang="zh-CN" dirty="0" err="1" smtClean="0"/>
              <a:t>Superbear</a:t>
            </a:r>
            <a:r>
              <a:rPr lang="zh-CN" altLang="en-US" dirty="0"/>
              <a:t> 、</a:t>
            </a:r>
            <a:r>
              <a:rPr lang="en-US" altLang="zh-CN" dirty="0" smtClean="0"/>
              <a:t>Zouxy09</a:t>
            </a:r>
            <a:r>
              <a:rPr lang="zh-CN" altLang="en-US" dirty="0" smtClean="0"/>
              <a:t>、</a:t>
            </a:r>
            <a:r>
              <a:rPr lang="en-US" altLang="zh-CN" dirty="0" err="1" smtClean="0"/>
              <a:t>Guoze</a:t>
            </a:r>
            <a:r>
              <a:rPr lang="zh-CN" altLang="en-US" dirty="0" smtClean="0"/>
              <a:t>、</a:t>
            </a:r>
            <a:r>
              <a:rPr lang="en-US" altLang="zh-CN" dirty="0" smtClean="0"/>
              <a:t>zhoubl668</a:t>
            </a:r>
          </a:p>
          <a:p>
            <a:r>
              <a:rPr lang="en-US" altLang="zh-CN" dirty="0" smtClean="0"/>
              <a:t>SVM</a:t>
            </a:r>
            <a:r>
              <a:rPr lang="zh-CN" altLang="en-US" dirty="0" smtClean="0"/>
              <a:t>资源推荐</a:t>
            </a:r>
            <a:endParaRPr lang="en-US" altLang="zh-CN" dirty="0"/>
          </a:p>
          <a:p>
            <a:pPr lvl="1"/>
            <a:r>
              <a:rPr lang="zh-CN" altLang="en-US" dirty="0" smtClean="0">
                <a:hlinkClick r:id="rId2"/>
              </a:rPr>
              <a:t>林智仁</a:t>
            </a:r>
            <a:r>
              <a:rPr lang="en-US" altLang="zh-CN" dirty="0" smtClean="0">
                <a:hlinkClick r:id="rId2"/>
              </a:rPr>
              <a:t>-</a:t>
            </a:r>
            <a:r>
              <a:rPr lang="zh-CN" altLang="en-US" dirty="0" smtClean="0">
                <a:hlinkClick r:id="rId2"/>
              </a:rPr>
              <a:t>机器学习</a:t>
            </a:r>
            <a:r>
              <a:rPr lang="zh-CN" altLang="en-US" dirty="0">
                <a:hlinkClick r:id="rId2"/>
              </a:rPr>
              <a:t>讲义</a:t>
            </a:r>
            <a:r>
              <a:rPr lang="en-US" altLang="zh-CN" dirty="0" smtClean="0">
                <a:hlinkClick r:id="rId2"/>
              </a:rPr>
              <a:t>SVM</a:t>
            </a:r>
            <a:endParaRPr lang="en-US" altLang="zh-CN" dirty="0" smtClean="0"/>
          </a:p>
          <a:p>
            <a:pPr lvl="1"/>
            <a:r>
              <a:rPr lang="en-US" altLang="zh-CN" dirty="0" smtClean="0">
                <a:hlinkClick r:id="rId3"/>
              </a:rPr>
              <a:t>CMU-</a:t>
            </a:r>
            <a:r>
              <a:rPr lang="en-US" altLang="zh-CN" dirty="0">
                <a:hlinkClick r:id="rId3"/>
              </a:rPr>
              <a:t> </a:t>
            </a:r>
            <a:r>
              <a:rPr lang="en-US" altLang="zh-CN" dirty="0" smtClean="0">
                <a:hlinkClick r:id="rId3"/>
              </a:rPr>
              <a:t>SVM Slides</a:t>
            </a:r>
            <a:endParaRPr lang="en-US" altLang="zh-CN" dirty="0" smtClean="0"/>
          </a:p>
          <a:p>
            <a:pPr lvl="1"/>
            <a:r>
              <a:rPr lang="en-US" altLang="zh-CN" dirty="0" smtClean="0">
                <a:hlinkClick r:id="rId4"/>
              </a:rPr>
              <a:t>MIT-SVM</a:t>
            </a:r>
            <a:r>
              <a:rPr lang="zh-CN" altLang="en-US" dirty="0" smtClean="0">
                <a:hlinkClick r:id="rId4"/>
              </a:rPr>
              <a:t>讲义</a:t>
            </a:r>
            <a:endParaRPr lang="en-US" altLang="zh-CN" dirty="0" smtClean="0"/>
          </a:p>
          <a:p>
            <a:pPr lvl="1"/>
            <a:r>
              <a:rPr lang="zh-CN" altLang="en-US" dirty="0">
                <a:hlinkClick r:id="rId5"/>
              </a:rPr>
              <a:t>刘家</a:t>
            </a:r>
            <a:r>
              <a:rPr lang="zh-CN" altLang="en-US" dirty="0" smtClean="0">
                <a:hlinkClick r:id="rId5"/>
              </a:rPr>
              <a:t>峰</a:t>
            </a:r>
            <a:r>
              <a:rPr lang="en-US" altLang="zh-CN" dirty="0" smtClean="0">
                <a:hlinkClick r:id="rId5"/>
              </a:rPr>
              <a:t>-</a:t>
            </a:r>
            <a:r>
              <a:rPr lang="zh-CN" altLang="en-US" dirty="0" smtClean="0">
                <a:hlinkClick r:id="rId5"/>
              </a:rPr>
              <a:t>模式识别</a:t>
            </a:r>
            <a:r>
              <a:rPr lang="en-US" altLang="zh-CN" dirty="0" smtClean="0">
                <a:hlinkClick r:id="rId5"/>
              </a:rPr>
              <a:t>SVM</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104</a:t>
            </a:fld>
            <a:r>
              <a:rPr lang="zh-CN" altLang="en-US" smtClean="0"/>
              <a:t> </a:t>
            </a:r>
            <a:r>
              <a:rPr lang="en-US" altLang="zh-CN" smtClean="0"/>
              <a:t>/ 104</a:t>
            </a:r>
            <a:endParaRPr lang="zh-CN" altLang="en-US" dirty="0" smtClean="0"/>
          </a:p>
        </p:txBody>
      </p:sp>
    </p:spTree>
    <p:extLst>
      <p:ext uri="{BB962C8B-B14F-4D97-AF65-F5344CB8AC3E}">
        <p14:creationId xmlns:p14="http://schemas.microsoft.com/office/powerpoint/2010/main" val="361365626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00808"/>
            <a:ext cx="5562600"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105</a:t>
            </a:fld>
            <a:endParaRPr lang="zh-CN" altLang="en-US"/>
          </a:p>
        </p:txBody>
      </p:sp>
    </p:spTree>
    <p:extLst>
      <p:ext uri="{BB962C8B-B14F-4D97-AF65-F5344CB8AC3E}">
        <p14:creationId xmlns:p14="http://schemas.microsoft.com/office/powerpoint/2010/main" val="2400831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a:t>理论</a:t>
            </a:r>
            <a:r>
              <a:rPr lang="zh-CN" altLang="en-US" dirty="0" smtClean="0"/>
              <a:t>基础（小结）</a:t>
            </a:r>
            <a:endParaRPr lang="zh-CN" altLang="en-US" dirty="0"/>
          </a:p>
        </p:txBody>
      </p:sp>
      <p:sp>
        <p:nvSpPr>
          <p:cNvPr id="3" name="内容占位符 2"/>
          <p:cNvSpPr>
            <a:spLocks noGrp="1"/>
          </p:cNvSpPr>
          <p:nvPr>
            <p:ph idx="1"/>
          </p:nvPr>
        </p:nvSpPr>
        <p:spPr>
          <a:xfrm>
            <a:off x="457200" y="1600200"/>
            <a:ext cx="8075240" cy="5141168"/>
          </a:xfrm>
        </p:spPr>
        <p:txBody>
          <a:bodyPr>
            <a:normAutofit/>
          </a:bodyPr>
          <a:lstStyle/>
          <a:p>
            <a:r>
              <a:rPr lang="zh-CN" altLang="en-US" dirty="0"/>
              <a:t>统计学习理论的</a:t>
            </a:r>
            <a:r>
              <a:rPr lang="en-US" altLang="zh-CN" dirty="0"/>
              <a:t>VC</a:t>
            </a:r>
            <a:r>
              <a:rPr lang="zh-CN" altLang="en-US" dirty="0"/>
              <a:t>维</a:t>
            </a:r>
            <a:r>
              <a:rPr lang="zh-CN" altLang="en-US" dirty="0" smtClean="0"/>
              <a:t>理论</a:t>
            </a:r>
            <a:endParaRPr lang="en-US" altLang="zh-CN" dirty="0" smtClean="0"/>
          </a:p>
          <a:p>
            <a:pPr lvl="1"/>
            <a:r>
              <a:rPr lang="en-US" altLang="zh-CN" dirty="0" smtClean="0"/>
              <a:t>SVM</a:t>
            </a:r>
            <a:r>
              <a:rPr lang="zh-CN" altLang="en-US" dirty="0"/>
              <a:t>关注的是</a:t>
            </a:r>
            <a:r>
              <a:rPr lang="en-US" altLang="zh-CN" dirty="0" smtClean="0"/>
              <a:t>VC</a:t>
            </a:r>
            <a:r>
              <a:rPr lang="zh-CN" altLang="en-US" dirty="0" smtClean="0"/>
              <a:t>维</a:t>
            </a:r>
            <a:endParaRPr lang="en-US" altLang="zh-CN" dirty="0" smtClean="0"/>
          </a:p>
          <a:p>
            <a:pPr lvl="1"/>
            <a:endParaRPr lang="en-US" altLang="zh-CN" dirty="0" smtClean="0"/>
          </a:p>
          <a:p>
            <a:r>
              <a:rPr lang="zh-CN" altLang="en-US" dirty="0" smtClean="0"/>
              <a:t>结构风险最小化</a:t>
            </a:r>
            <a:endParaRPr lang="en-US" altLang="zh-CN" dirty="0" smtClean="0"/>
          </a:p>
          <a:p>
            <a:pPr lvl="1"/>
            <a:r>
              <a:rPr lang="en-US" altLang="zh-CN" dirty="0" smtClean="0"/>
              <a:t>R(w</a:t>
            </a:r>
            <a:r>
              <a:rPr lang="en-US" altLang="zh-CN" dirty="0"/>
              <a:t>)≤</a:t>
            </a:r>
            <a:r>
              <a:rPr lang="en-US" altLang="zh-CN" dirty="0" err="1"/>
              <a:t>R</a:t>
            </a:r>
            <a:r>
              <a:rPr lang="en-US" altLang="zh-CN" baseline="-25000" dirty="0" err="1"/>
              <a:t>emp</a:t>
            </a:r>
            <a:r>
              <a:rPr lang="en-US" altLang="zh-CN" dirty="0"/>
              <a:t>(w)+</a:t>
            </a:r>
            <a:r>
              <a:rPr lang="az-Cyrl-AZ" altLang="zh-CN" dirty="0"/>
              <a:t>Ф(</a:t>
            </a:r>
            <a:r>
              <a:rPr lang="en-US" altLang="zh-CN" dirty="0"/>
              <a:t>n/h)</a:t>
            </a:r>
          </a:p>
          <a:p>
            <a:pPr lvl="1"/>
            <a:endParaRPr lang="en-US" altLang="zh-CN" dirty="0"/>
          </a:p>
          <a:p>
            <a:endParaRPr lang="en-US" altLang="zh-CN" dirty="0"/>
          </a:p>
          <a:p>
            <a:endParaRPr lang="en-US" altLang="zh-CN" dirty="0" smtClean="0"/>
          </a:p>
          <a:p>
            <a:endParaRPr lang="en-US" altLang="zh-CN" dirty="0"/>
          </a:p>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4653136"/>
            <a:ext cx="1872208" cy="1910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1512243"/>
            <a:ext cx="196215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177359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3"/>
                                        </p:tgtEl>
                                        <p:attrNameLst>
                                          <p:attrName>style.visibility</p:attrName>
                                        </p:attrNameLst>
                                      </p:cBhvr>
                                      <p:to>
                                        <p:strVal val="visible"/>
                                      </p:to>
                                    </p:set>
                                    <p:animEffect transition="in" filter="fade">
                                      <p:cBhvr>
                                        <p:cTn id="15" dur="500"/>
                                        <p:tgtEl>
                                          <p:spTgt spid="51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122"/>
                                        </p:tgtEl>
                                        <p:attrNameLst>
                                          <p:attrName>style.visibility</p:attrName>
                                        </p:attrNameLst>
                                      </p:cBhvr>
                                      <p:to>
                                        <p:strVal val="visible"/>
                                      </p:to>
                                    </p:set>
                                    <p:animEffect transition="in" filter="fade">
                                      <p:cBhvr>
                                        <p:cTn id="28"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特性</a:t>
            </a:r>
            <a:endParaRPr lang="zh-CN" altLang="en-US" dirty="0"/>
          </a:p>
        </p:txBody>
      </p:sp>
      <p:sp>
        <p:nvSpPr>
          <p:cNvPr id="3" name="内容占位符 2"/>
          <p:cNvSpPr>
            <a:spLocks noGrp="1"/>
          </p:cNvSpPr>
          <p:nvPr>
            <p:ph idx="1"/>
          </p:nvPr>
        </p:nvSpPr>
        <p:spPr/>
        <p:txBody>
          <a:bodyPr>
            <a:normAutofit/>
          </a:bodyPr>
          <a:lstStyle/>
          <a:p>
            <a:r>
              <a:rPr lang="zh-CN" altLang="en-US" dirty="0"/>
              <a:t>小</a:t>
            </a:r>
            <a:r>
              <a:rPr lang="zh-CN" altLang="en-US" dirty="0" smtClean="0"/>
              <a:t>样本</a:t>
            </a:r>
            <a:endParaRPr lang="en-US" altLang="zh-CN" dirty="0"/>
          </a:p>
          <a:p>
            <a:pPr lvl="1"/>
            <a:r>
              <a:rPr lang="zh-CN" altLang="en-US" dirty="0"/>
              <a:t>与问题的复杂度比起来，</a:t>
            </a:r>
            <a:r>
              <a:rPr lang="en-US" altLang="zh-CN" dirty="0"/>
              <a:t>SVM</a:t>
            </a:r>
            <a:r>
              <a:rPr lang="zh-CN" altLang="en-US" dirty="0"/>
              <a:t>算法要求的样本数是相对比较少的</a:t>
            </a:r>
            <a:endParaRPr lang="en-US" altLang="zh-CN" dirty="0"/>
          </a:p>
          <a:p>
            <a:r>
              <a:rPr lang="zh-CN" altLang="en-US" dirty="0" smtClean="0"/>
              <a:t>非线性</a:t>
            </a:r>
            <a:endParaRPr lang="en-US" altLang="zh-CN" dirty="0" smtClean="0"/>
          </a:p>
          <a:p>
            <a:pPr lvl="1"/>
            <a:r>
              <a:rPr lang="en-US" altLang="zh-CN" dirty="0"/>
              <a:t>SVM</a:t>
            </a:r>
            <a:r>
              <a:rPr lang="zh-CN" altLang="en-US" dirty="0"/>
              <a:t>擅长应付样本数据线性不可分的情况，主要通过</a:t>
            </a:r>
            <a:r>
              <a:rPr lang="zh-CN" altLang="en-US" dirty="0" smtClean="0"/>
              <a:t>松弛变量和</a:t>
            </a:r>
            <a:r>
              <a:rPr lang="zh-CN" altLang="en-US" dirty="0"/>
              <a:t>核函数技术来实现</a:t>
            </a:r>
            <a:endParaRPr lang="en-US" altLang="zh-CN" dirty="0"/>
          </a:p>
          <a:p>
            <a:r>
              <a:rPr lang="zh-CN" altLang="en-US" dirty="0"/>
              <a:t>高维</a:t>
            </a:r>
            <a:r>
              <a:rPr lang="zh-CN" altLang="en-US" dirty="0" smtClean="0"/>
              <a:t>模式识别</a:t>
            </a:r>
            <a:endParaRPr lang="en-US" altLang="zh-CN" dirty="0" smtClean="0"/>
          </a:p>
          <a:p>
            <a:pPr lvl="1"/>
            <a:r>
              <a:rPr lang="zh-CN" altLang="en-US" dirty="0"/>
              <a:t>例如文本的向量</a:t>
            </a:r>
            <a:r>
              <a:rPr lang="zh-CN" altLang="en-US" dirty="0" smtClean="0"/>
              <a:t>表示，几万维，反例</a:t>
            </a:r>
            <a:r>
              <a:rPr lang="en-US" altLang="zh-CN" dirty="0" smtClean="0"/>
              <a:t>: KNN</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165061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a:t>背景</a:t>
            </a:r>
            <a:endParaRPr lang="en-US" altLang="zh-CN" dirty="0" smtClean="0"/>
          </a:p>
          <a:p>
            <a:r>
              <a:rPr lang="zh-CN" altLang="en-US" b="1" dirty="0" smtClean="0"/>
              <a:t>线性分类</a:t>
            </a:r>
            <a:endParaRPr lang="en-US" altLang="zh-CN" b="1" dirty="0" smtClean="0"/>
          </a:p>
          <a:p>
            <a:r>
              <a:rPr lang="zh-CN" altLang="en-US" dirty="0" smtClean="0"/>
              <a:t>非线性分类</a:t>
            </a:r>
            <a:endParaRPr lang="en-US" altLang="zh-CN" dirty="0" smtClean="0"/>
          </a:p>
          <a:p>
            <a:r>
              <a:rPr lang="zh-CN" altLang="en-US" dirty="0" smtClean="0"/>
              <a:t>松弛变量</a:t>
            </a:r>
            <a:endParaRPr lang="en-US" altLang="zh-CN" dirty="0" smtClean="0"/>
          </a:p>
          <a:p>
            <a:r>
              <a:rPr lang="zh-CN" altLang="en-US" dirty="0"/>
              <a:t>多元</a:t>
            </a:r>
            <a:r>
              <a:rPr lang="zh-CN" altLang="en-US" dirty="0" smtClean="0"/>
              <a:t>分类</a:t>
            </a:r>
            <a:endParaRPr lang="en-US" altLang="zh-CN" dirty="0" smtClean="0"/>
          </a:p>
          <a:p>
            <a:r>
              <a:rPr lang="zh-CN" altLang="en-US" dirty="0" smtClean="0"/>
              <a:t>应用</a:t>
            </a:r>
            <a:endParaRPr lang="en-US" altLang="zh-CN" dirty="0" smtClean="0"/>
          </a:p>
          <a:p>
            <a:r>
              <a:rPr lang="zh-CN" altLang="en-US" dirty="0"/>
              <a:t>工具包</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549308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线性分类器</a:t>
            </a:r>
            <a:endParaRPr lang="zh-CN" altLang="en-US" dirty="0"/>
          </a:p>
        </p:txBody>
      </p:sp>
      <p:sp>
        <p:nvSpPr>
          <p:cNvPr id="3" name="内容占位符 2"/>
          <p:cNvSpPr>
            <a:spLocks noGrp="1"/>
          </p:cNvSpPr>
          <p:nvPr>
            <p:ph idx="1"/>
          </p:nvPr>
        </p:nvSpPr>
        <p:spPr/>
        <p:txBody>
          <a:bodyPr/>
          <a:lstStyle/>
          <a:p>
            <a:r>
              <a:rPr lang="zh-CN" altLang="en-US" dirty="0" smtClean="0"/>
              <a:t>问题的引入</a:t>
            </a:r>
            <a:endParaRPr lang="en-US" altLang="zh-CN" dirty="0"/>
          </a:p>
          <a:p>
            <a:pPr lvl="1"/>
            <a:r>
              <a:rPr lang="en-US" altLang="zh-CN" dirty="0" smtClean="0"/>
              <a:t>X</a:t>
            </a:r>
            <a:r>
              <a:rPr lang="zh-CN" altLang="en-US" dirty="0" smtClean="0"/>
              <a:t>和</a:t>
            </a:r>
            <a:r>
              <a:rPr lang="en-US" altLang="zh-CN" dirty="0" smtClean="0"/>
              <a:t>O</a:t>
            </a:r>
            <a:r>
              <a:rPr lang="zh-CN" altLang="en-US" dirty="0" smtClean="0"/>
              <a:t>是两类样本</a:t>
            </a:r>
            <a:endParaRPr lang="en-US" altLang="zh-CN" dirty="0" smtClean="0"/>
          </a:p>
          <a:p>
            <a:pPr lvl="1"/>
            <a:r>
              <a:rPr lang="zh-CN" altLang="en-US" dirty="0"/>
              <a:t>中间的直线就是一个分类函数，它可以将两类样本完全分开。</a:t>
            </a:r>
            <a:endParaRPr lang="en-US" altLang="zh-CN" dirty="0"/>
          </a:p>
          <a:p>
            <a:endParaRPr lang="en-US" altLang="zh-CN" dirty="0" smtClean="0"/>
          </a:p>
          <a:p>
            <a:endParaRPr lang="en-US" altLang="zh-CN" dirty="0"/>
          </a:p>
          <a:p>
            <a:endParaRPr lang="en-US" altLang="zh-CN" dirty="0" smtClean="0"/>
          </a:p>
          <a:p>
            <a:pPr lvl="1"/>
            <a:endParaRPr lang="zh-CN" altLang="en-US" dirty="0"/>
          </a:p>
        </p:txBody>
      </p:sp>
      <p:pic>
        <p:nvPicPr>
          <p:cNvPr id="4098" name="Picture 2" descr="http://img.blog.csdn.net/201408291341244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3573016"/>
            <a:ext cx="3314700" cy="2952751"/>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2449297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a:t>
            </a:r>
            <a:r>
              <a:rPr lang="zh-CN" altLang="en-US" dirty="0" smtClean="0"/>
              <a:t>函数？</a:t>
            </a:r>
            <a:endParaRPr lang="zh-CN" altLang="en-US" dirty="0"/>
          </a:p>
        </p:txBody>
      </p:sp>
      <p:sp>
        <p:nvSpPr>
          <p:cNvPr id="3" name="内容占位符 2"/>
          <p:cNvSpPr>
            <a:spLocks noGrp="1"/>
          </p:cNvSpPr>
          <p:nvPr>
            <p:ph idx="1"/>
          </p:nvPr>
        </p:nvSpPr>
        <p:spPr/>
        <p:txBody>
          <a:bodyPr/>
          <a:lstStyle/>
          <a:p>
            <a:r>
              <a:rPr lang="zh-CN" altLang="en-US" dirty="0"/>
              <a:t>在一维空间里就是一个</a:t>
            </a:r>
            <a:r>
              <a:rPr lang="zh-CN" altLang="en-US" dirty="0" smtClean="0"/>
              <a:t>点</a:t>
            </a:r>
            <a:endParaRPr lang="en-US" altLang="zh-CN" dirty="0" smtClean="0"/>
          </a:p>
          <a:p>
            <a:r>
              <a:rPr lang="zh-CN" altLang="en-US" dirty="0"/>
              <a:t>在二维空间里就是一条</a:t>
            </a:r>
            <a:r>
              <a:rPr lang="zh-CN" altLang="en-US" dirty="0" smtClean="0"/>
              <a:t>直线</a:t>
            </a:r>
            <a:endParaRPr lang="en-US" altLang="zh-CN" dirty="0" smtClean="0"/>
          </a:p>
          <a:p>
            <a:r>
              <a:rPr lang="zh-CN" altLang="en-US" dirty="0"/>
              <a:t>在</a:t>
            </a:r>
            <a:r>
              <a:rPr lang="zh-CN" altLang="en-US" dirty="0" smtClean="0"/>
              <a:t>三维空间</a:t>
            </a:r>
            <a:r>
              <a:rPr lang="zh-CN" altLang="en-US" dirty="0"/>
              <a:t>里就是一个</a:t>
            </a:r>
            <a:r>
              <a:rPr lang="zh-CN" altLang="en-US" dirty="0" smtClean="0"/>
              <a:t>平面</a:t>
            </a:r>
            <a:endParaRPr lang="en-US" altLang="zh-CN" dirty="0" smtClean="0"/>
          </a:p>
          <a:p>
            <a:r>
              <a:rPr lang="en-US" altLang="zh-CN" dirty="0" smtClean="0"/>
              <a:t>……</a:t>
            </a:r>
          </a:p>
          <a:p>
            <a:r>
              <a:rPr lang="zh-CN" altLang="en-US" dirty="0"/>
              <a:t>如果不关注空间的维数，这种线性函数还有一个统一的名称</a:t>
            </a:r>
            <a:r>
              <a:rPr lang="en-US" altLang="zh-CN" dirty="0"/>
              <a:t>——</a:t>
            </a:r>
            <a:r>
              <a:rPr lang="zh-CN" altLang="en-US" dirty="0" smtClean="0"/>
              <a:t>超平面</a:t>
            </a:r>
            <a:r>
              <a:rPr lang="en-US" altLang="zh-CN" dirty="0" smtClean="0"/>
              <a:t>(Hyper Plane)</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052736"/>
            <a:ext cx="2528927" cy="2740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86602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146"/>
                                        </p:tgtEl>
                                        <p:attrNameLst>
                                          <p:attrName>style.visibility</p:attrName>
                                        </p:attrNameLst>
                                      </p:cBhvr>
                                      <p:to>
                                        <p:strVal val="visible"/>
                                      </p:to>
                                    </p:set>
                                    <p:animEffect transition="in" filter="fade">
                                      <p:cBhvr>
                                        <p:cTn id="30"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a:t>
            </a:r>
            <a:r>
              <a:rPr lang="zh-CN" altLang="en-US" dirty="0" smtClean="0"/>
              <a:t>函数</a:t>
            </a:r>
            <a:r>
              <a:rPr lang="en-US" altLang="zh-CN" dirty="0" smtClean="0">
                <a:sym typeface="Wingdings" panose="05000000000000000000" pitchFamily="2" charset="2"/>
              </a:rPr>
              <a:t></a:t>
            </a:r>
            <a:r>
              <a:rPr lang="zh-CN" altLang="en-US" dirty="0" smtClean="0">
                <a:sym typeface="Wingdings" panose="05000000000000000000" pitchFamily="2" charset="2"/>
              </a:rPr>
              <a:t>分类问题</a:t>
            </a:r>
            <a:endParaRPr lang="zh-CN" altLang="en-US" dirty="0"/>
          </a:p>
        </p:txBody>
      </p:sp>
      <p:sp>
        <p:nvSpPr>
          <p:cNvPr id="3" name="内容占位符 2"/>
          <p:cNvSpPr>
            <a:spLocks noGrp="1"/>
          </p:cNvSpPr>
          <p:nvPr>
            <p:ph idx="1"/>
          </p:nvPr>
        </p:nvSpPr>
        <p:spPr>
          <a:xfrm>
            <a:off x="457200" y="1600200"/>
            <a:ext cx="8229600" cy="4997152"/>
          </a:xfrm>
        </p:spPr>
        <p:txBody>
          <a:bodyPr>
            <a:normAutofit lnSpcReduction="10000"/>
          </a:bodyPr>
          <a:lstStyle/>
          <a:p>
            <a:r>
              <a:rPr lang="zh-CN" altLang="en-US" dirty="0"/>
              <a:t>例如我们有一个线性</a:t>
            </a:r>
            <a:r>
              <a:rPr lang="zh-CN" altLang="en-US" dirty="0" smtClean="0"/>
              <a:t>函数</a:t>
            </a:r>
            <a:endParaRPr lang="en-US" altLang="zh-CN" dirty="0"/>
          </a:p>
          <a:p>
            <a:pPr lvl="1"/>
            <a:r>
              <a:rPr lang="en-US" altLang="zh-CN" dirty="0"/>
              <a:t>g(x)=</a:t>
            </a:r>
            <a:r>
              <a:rPr lang="en-US" altLang="zh-CN" dirty="0" err="1"/>
              <a:t>wx+b</a:t>
            </a:r>
            <a:endParaRPr lang="en-US" altLang="zh-CN" dirty="0"/>
          </a:p>
          <a:p>
            <a:r>
              <a:rPr lang="zh-CN" altLang="en-US" dirty="0"/>
              <a:t>我们可以取阈值为</a:t>
            </a:r>
            <a:r>
              <a:rPr lang="en-US" altLang="zh-CN" dirty="0"/>
              <a:t>0</a:t>
            </a:r>
            <a:r>
              <a:rPr lang="zh-CN" altLang="en-US" dirty="0"/>
              <a:t>，这样当有一个样本</a:t>
            </a:r>
            <a:r>
              <a:rPr lang="en-US" altLang="zh-CN" dirty="0"/>
              <a:t>x</a:t>
            </a:r>
            <a:r>
              <a:rPr lang="en-US" altLang="zh-CN" baseline="-25000" dirty="0"/>
              <a:t>i</a:t>
            </a:r>
            <a:r>
              <a:rPr lang="zh-CN" altLang="en-US" dirty="0"/>
              <a:t>需要判别的时候，我们就看</a:t>
            </a:r>
            <a:r>
              <a:rPr lang="en-US" altLang="zh-CN" dirty="0"/>
              <a:t>g(x</a:t>
            </a:r>
            <a:r>
              <a:rPr lang="en-US" altLang="zh-CN" baseline="-25000" dirty="0"/>
              <a:t>i</a:t>
            </a:r>
            <a:r>
              <a:rPr lang="en-US" altLang="zh-CN" dirty="0"/>
              <a:t>)</a:t>
            </a:r>
            <a:r>
              <a:rPr lang="zh-CN" altLang="en-US" dirty="0"/>
              <a:t>的值</a:t>
            </a:r>
            <a:r>
              <a:rPr lang="zh-CN" altLang="en-US" dirty="0" smtClean="0"/>
              <a:t>。</a:t>
            </a:r>
            <a:endParaRPr lang="en-US" altLang="zh-CN" dirty="0" smtClean="0"/>
          </a:p>
          <a:p>
            <a:pPr lvl="1"/>
            <a:r>
              <a:rPr lang="zh-CN" altLang="en-US" dirty="0"/>
              <a:t>若</a:t>
            </a:r>
            <a:r>
              <a:rPr lang="en-US" altLang="zh-CN" dirty="0"/>
              <a:t>g(x</a:t>
            </a:r>
            <a:r>
              <a:rPr lang="en-US" altLang="zh-CN" baseline="-25000" dirty="0"/>
              <a:t>i</a:t>
            </a:r>
            <a:r>
              <a:rPr lang="en-US" altLang="zh-CN" dirty="0"/>
              <a:t>)&gt;0</a:t>
            </a:r>
            <a:r>
              <a:rPr lang="zh-CN" altLang="en-US" dirty="0"/>
              <a:t>，就判别为</a:t>
            </a:r>
            <a:r>
              <a:rPr lang="zh-CN" altLang="en-US" dirty="0" smtClean="0"/>
              <a:t>类别</a:t>
            </a:r>
            <a:r>
              <a:rPr lang="en-US" altLang="zh-CN" dirty="0" smtClean="0"/>
              <a:t>O</a:t>
            </a:r>
          </a:p>
          <a:p>
            <a:pPr lvl="1"/>
            <a:r>
              <a:rPr lang="zh-CN" altLang="en-US" dirty="0"/>
              <a:t>若</a:t>
            </a:r>
            <a:r>
              <a:rPr lang="en-US" altLang="zh-CN" dirty="0"/>
              <a:t>g(x</a:t>
            </a:r>
            <a:r>
              <a:rPr lang="en-US" altLang="zh-CN" baseline="-25000" dirty="0"/>
              <a:t>i</a:t>
            </a:r>
            <a:r>
              <a:rPr lang="en-US" altLang="zh-CN" dirty="0"/>
              <a:t>)&lt;0</a:t>
            </a:r>
            <a:r>
              <a:rPr lang="zh-CN" altLang="en-US" dirty="0"/>
              <a:t>，则判别为</a:t>
            </a:r>
            <a:r>
              <a:rPr lang="zh-CN" altLang="en-US" dirty="0" smtClean="0"/>
              <a:t>类别</a:t>
            </a:r>
            <a:r>
              <a:rPr lang="en-US" altLang="zh-CN" dirty="0" smtClean="0"/>
              <a:t>X</a:t>
            </a:r>
          </a:p>
          <a:p>
            <a:r>
              <a:rPr lang="en-US" altLang="zh-CN" dirty="0" smtClean="0"/>
              <a:t>Tips</a:t>
            </a:r>
          </a:p>
          <a:p>
            <a:pPr lvl="1"/>
            <a:r>
              <a:rPr lang="en-US" altLang="zh-CN" dirty="0" smtClean="0"/>
              <a:t>w</a:t>
            </a:r>
            <a:r>
              <a:rPr lang="zh-CN" altLang="en-US" dirty="0" smtClean="0"/>
              <a:t>、</a:t>
            </a:r>
            <a:r>
              <a:rPr lang="en-US" altLang="zh-CN" dirty="0" smtClean="0"/>
              <a:t>x</a:t>
            </a:r>
            <a:r>
              <a:rPr lang="zh-CN" altLang="en-US" dirty="0" smtClean="0"/>
              <a:t>、</a:t>
            </a:r>
            <a:r>
              <a:rPr lang="en-US" altLang="zh-CN" dirty="0" smtClean="0"/>
              <a:t>b</a:t>
            </a:r>
            <a:r>
              <a:rPr lang="zh-CN" altLang="en-US" dirty="0" smtClean="0"/>
              <a:t>均可以是向量</a:t>
            </a:r>
            <a:endParaRPr lang="en-US" altLang="zh-CN" dirty="0" smtClean="0"/>
          </a:p>
          <a:p>
            <a:pPr lvl="1"/>
            <a:r>
              <a:rPr lang="zh-CN" altLang="en-US" dirty="0"/>
              <a:t>中间那条直线的表达式是</a:t>
            </a:r>
            <a:r>
              <a:rPr lang="en-US" altLang="zh-CN" dirty="0"/>
              <a:t>g(x)=0</a:t>
            </a:r>
            <a:r>
              <a:rPr lang="zh-CN" altLang="en-US" dirty="0"/>
              <a:t>，即</a:t>
            </a:r>
            <a:r>
              <a:rPr lang="en-US" altLang="zh-CN" dirty="0" err="1"/>
              <a:t>wx+b</a:t>
            </a:r>
            <a:r>
              <a:rPr lang="en-US" altLang="zh-CN" dirty="0"/>
              <a:t>=0</a:t>
            </a:r>
            <a:r>
              <a:rPr lang="zh-CN" altLang="en-US" dirty="0"/>
              <a:t>，我们也把这个函数叫做分类</a:t>
            </a:r>
            <a:r>
              <a:rPr lang="zh-CN" altLang="en-US" dirty="0" smtClean="0"/>
              <a:t>面</a:t>
            </a:r>
            <a:endParaRPr lang="en-US" altLang="zh-CN" dirty="0"/>
          </a:p>
          <a:p>
            <a:endParaRPr lang="en-US" altLang="zh-CN" dirty="0" smtClean="0"/>
          </a:p>
          <a:p>
            <a:endParaRPr lang="en-US" altLang="zh-CN" dirty="0"/>
          </a:p>
          <a:p>
            <a:endParaRPr lang="zh-CN" altLang="en-US" dirty="0"/>
          </a:p>
        </p:txBody>
      </p:sp>
      <p:pic>
        <p:nvPicPr>
          <p:cNvPr id="4" name="Picture 2" descr="http://img.blog.csdn.net/201408291341244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3957" y="3717031"/>
            <a:ext cx="2055257" cy="1830833"/>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128383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Wingdings" panose="05000000000000000000" pitchFamily="2" charset="2"/>
              </a:rPr>
              <a:t>分类面的决定</a:t>
            </a:r>
            <a:endParaRPr lang="zh-CN" altLang="en-US" dirty="0"/>
          </a:p>
        </p:txBody>
      </p:sp>
      <p:sp>
        <p:nvSpPr>
          <p:cNvPr id="3" name="内容占位符 2"/>
          <p:cNvSpPr>
            <a:spLocks noGrp="1"/>
          </p:cNvSpPr>
          <p:nvPr>
            <p:ph idx="1"/>
          </p:nvPr>
        </p:nvSpPr>
        <p:spPr>
          <a:xfrm>
            <a:off x="457200" y="1600200"/>
            <a:ext cx="8229600" cy="5257800"/>
          </a:xfrm>
        </p:spPr>
        <p:txBody>
          <a:bodyPr>
            <a:normAutofit fontScale="92500" lnSpcReduction="10000"/>
          </a:bodyPr>
          <a:lstStyle/>
          <a:p>
            <a:r>
              <a:rPr lang="zh-CN" altLang="en-US" dirty="0"/>
              <a:t>分离超平面不是</a:t>
            </a:r>
            <a:r>
              <a:rPr lang="zh-CN" altLang="en-US" dirty="0" smtClean="0"/>
              <a:t>唯一</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a:t>上面</a:t>
            </a:r>
            <a:r>
              <a:rPr lang="zh-CN" altLang="en-US" dirty="0" smtClean="0"/>
              <a:t>的</a:t>
            </a:r>
            <a:r>
              <a:rPr lang="en-US" altLang="zh-CN" dirty="0"/>
              <a:t>N</a:t>
            </a:r>
            <a:r>
              <a:rPr lang="zh-CN" altLang="en-US" dirty="0" smtClean="0"/>
              <a:t>直线</a:t>
            </a:r>
            <a:r>
              <a:rPr lang="zh-CN" altLang="en-US" dirty="0"/>
              <a:t>都可以对点正确</a:t>
            </a:r>
            <a:r>
              <a:rPr lang="zh-CN" altLang="en-US" dirty="0" smtClean="0"/>
              <a:t>分类</a:t>
            </a:r>
            <a:endParaRPr lang="en-US" altLang="zh-CN" dirty="0" smtClean="0"/>
          </a:p>
          <a:p>
            <a:r>
              <a:rPr lang="zh-CN" altLang="en-US" dirty="0"/>
              <a:t>分离超平面存在一个最好</a:t>
            </a:r>
            <a:r>
              <a:rPr lang="zh-CN" altLang="en-US" dirty="0" smtClean="0"/>
              <a:t>的</a:t>
            </a:r>
            <a:endParaRPr lang="zh-CN" altLang="en-US" dirty="0"/>
          </a:p>
        </p:txBody>
      </p:sp>
      <p:pic>
        <p:nvPicPr>
          <p:cNvPr id="717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595" y="2323897"/>
            <a:ext cx="3168352" cy="303633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393" y="2254890"/>
            <a:ext cx="3312368" cy="310534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15746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fade">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fade">
                                      <p:cBhvr>
                                        <p:cTn id="17" dur="500"/>
                                        <p:tgtEl>
                                          <p:spTgt spid="717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Wingdings" panose="05000000000000000000" pitchFamily="2" charset="2"/>
              </a:rPr>
              <a:t>分类</a:t>
            </a:r>
            <a:r>
              <a:rPr lang="zh-CN" altLang="en-US" dirty="0" smtClean="0">
                <a:sym typeface="Wingdings" panose="05000000000000000000" pitchFamily="2" charset="2"/>
              </a:rPr>
              <a:t>面的“好坏”量化</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一个很直观的感受是，</a:t>
            </a:r>
            <a:r>
              <a:rPr lang="zh-CN" altLang="en-US" dirty="0" smtClean="0"/>
              <a:t>让“离直线最近的点，距离直线尽可能地远”</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就是</a:t>
            </a:r>
            <a:r>
              <a:rPr lang="zh-CN" altLang="en-US" dirty="0"/>
              <a:t>分割的间隙越大越好，把两个类别的点分得</a:t>
            </a:r>
            <a:r>
              <a:rPr lang="zh-CN" altLang="en-US" dirty="0" smtClean="0"/>
              <a:t>越开越好</a:t>
            </a:r>
            <a:endParaRPr lang="zh-CN" altLang="en-US" dirty="0"/>
          </a:p>
        </p:txBody>
      </p:sp>
      <p:pic>
        <p:nvPicPr>
          <p:cNvPr id="9218"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564904"/>
            <a:ext cx="2526761" cy="243200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575159"/>
            <a:ext cx="2376264" cy="230695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167339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5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fade">
                                      <p:cBhvr>
                                        <p:cTn id="17" dur="500"/>
                                        <p:tgtEl>
                                          <p:spTgt spid="92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“分类间隔”的引入</a:t>
            </a:r>
            <a:endParaRPr lang="zh-CN" altLang="en-US" dirty="0"/>
          </a:p>
        </p:txBody>
      </p:sp>
      <p:sp>
        <p:nvSpPr>
          <p:cNvPr id="3" name="内容占位符 2"/>
          <p:cNvSpPr>
            <a:spLocks noGrp="1"/>
          </p:cNvSpPr>
          <p:nvPr>
            <p:ph idx="1"/>
          </p:nvPr>
        </p:nvSpPr>
        <p:spPr/>
        <p:txBody>
          <a:bodyPr/>
          <a:lstStyle/>
          <a:p>
            <a:r>
              <a:rPr lang="zh-CN" altLang="en-US" dirty="0" smtClean="0"/>
              <a:t>文本分类分类时样本格式</a:t>
            </a:r>
            <a:endParaRPr lang="en-US" altLang="zh-CN" dirty="0" smtClean="0"/>
          </a:p>
          <a:p>
            <a:pPr lvl="1"/>
            <a:r>
              <a:rPr lang="en-US" altLang="zh-CN" dirty="0" smtClean="0"/>
              <a:t>label</a:t>
            </a:r>
            <a:r>
              <a:rPr lang="zh-CN" altLang="en-US" dirty="0" smtClean="0"/>
              <a:t>（</a:t>
            </a:r>
            <a:r>
              <a:rPr lang="zh-CN" altLang="en-US" dirty="0"/>
              <a:t>标示出这个样本属于哪个类别</a:t>
            </a:r>
            <a:r>
              <a:rPr lang="zh-CN" altLang="en-US" dirty="0" smtClean="0"/>
              <a:t>）</a:t>
            </a:r>
            <a:endParaRPr lang="en-US" altLang="zh-CN" dirty="0"/>
          </a:p>
          <a:p>
            <a:pPr lvl="1"/>
            <a:r>
              <a:rPr lang="en-US" altLang="zh-CN" dirty="0" smtClean="0"/>
              <a:t>feature</a:t>
            </a:r>
            <a:r>
              <a:rPr lang="zh-CN" altLang="en-US" dirty="0" smtClean="0"/>
              <a:t>（文本</a:t>
            </a:r>
            <a:r>
              <a:rPr lang="zh-CN" altLang="en-US" dirty="0"/>
              <a:t>特征所组成的向量</a:t>
            </a:r>
            <a:r>
              <a:rPr lang="zh-CN" altLang="en-US" dirty="0" smtClean="0"/>
              <a:t>）</a:t>
            </a:r>
            <a:endParaRPr lang="en-US" altLang="zh-CN" dirty="0"/>
          </a:p>
          <a:p>
            <a:r>
              <a:rPr lang="zh-CN" altLang="en-US" dirty="0" smtClean="0"/>
              <a:t>假设</a:t>
            </a:r>
            <a:r>
              <a:rPr lang="en-US" altLang="zh-CN" dirty="0" smtClean="0"/>
              <a:t>label=±1</a:t>
            </a:r>
            <a:r>
              <a:rPr lang="zh-CN" altLang="en-US" dirty="0" smtClean="0"/>
              <a:t>，我们就可以</a:t>
            </a:r>
            <a:r>
              <a:rPr lang="zh-CN" altLang="en-US" b="1" dirty="0"/>
              <a:t>定义</a:t>
            </a:r>
            <a:r>
              <a:rPr lang="zh-CN" altLang="en-US" dirty="0"/>
              <a:t>一个样本点到某个超平面的</a:t>
            </a:r>
            <a:r>
              <a:rPr lang="zh-CN" altLang="en-US" dirty="0" smtClean="0"/>
              <a:t>间隔为</a:t>
            </a:r>
            <a:r>
              <a:rPr lang="en-US" altLang="zh-CN" dirty="0" smtClean="0"/>
              <a:t>(</a:t>
            </a:r>
            <a:r>
              <a:rPr lang="zh-CN" altLang="en-US" dirty="0" smtClean="0"/>
              <a:t>这是定义</a:t>
            </a:r>
            <a:r>
              <a:rPr lang="en-US" altLang="zh-CN" dirty="0" smtClean="0"/>
              <a:t>)</a:t>
            </a:r>
          </a:p>
          <a:p>
            <a:pPr lvl="1"/>
            <a:r>
              <a:rPr lang="el-GR" altLang="zh-CN" dirty="0" smtClean="0"/>
              <a:t>δ</a:t>
            </a:r>
            <a:r>
              <a:rPr lang="en-US" altLang="zh-CN" baseline="-25000" dirty="0" err="1"/>
              <a:t>i</a:t>
            </a:r>
            <a:r>
              <a:rPr lang="en-US" altLang="zh-CN" dirty="0"/>
              <a:t>=</a:t>
            </a:r>
            <a:r>
              <a:rPr lang="en-US" altLang="zh-CN" dirty="0" err="1"/>
              <a:t>y</a:t>
            </a:r>
            <a:r>
              <a:rPr lang="en-US" altLang="zh-CN" baseline="-25000" dirty="0" err="1"/>
              <a:t>i</a:t>
            </a:r>
            <a:r>
              <a:rPr lang="en-US" altLang="zh-CN" dirty="0"/>
              <a:t>(</a:t>
            </a:r>
            <a:r>
              <a:rPr lang="en-US" altLang="zh-CN" dirty="0" err="1"/>
              <a:t>wx</a:t>
            </a:r>
            <a:r>
              <a:rPr lang="en-US" altLang="zh-CN" baseline="-25000" dirty="0" err="1"/>
              <a:t>i</a:t>
            </a:r>
            <a:r>
              <a:rPr lang="en-US" altLang="zh-CN" dirty="0" err="1"/>
              <a:t>+b</a:t>
            </a:r>
            <a:r>
              <a:rPr lang="en-US" altLang="zh-CN" dirty="0"/>
              <a:t>)</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5" name="TextBox 4"/>
          <p:cNvSpPr txBox="1"/>
          <p:nvPr/>
        </p:nvSpPr>
        <p:spPr>
          <a:xfrm>
            <a:off x="1259632" y="4149080"/>
            <a:ext cx="648072" cy="369332"/>
          </a:xfrm>
          <a:prstGeom prst="rect">
            <a:avLst/>
          </a:prstGeom>
          <a:no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198342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a:t>背景</a:t>
            </a:r>
            <a:endParaRPr lang="en-US" altLang="zh-CN" dirty="0" smtClean="0"/>
          </a:p>
          <a:p>
            <a:r>
              <a:rPr lang="zh-CN" altLang="en-US" dirty="0" smtClean="0"/>
              <a:t>线性分类</a:t>
            </a:r>
            <a:endParaRPr lang="en-US" altLang="zh-CN" dirty="0" smtClean="0"/>
          </a:p>
          <a:p>
            <a:r>
              <a:rPr lang="zh-CN" altLang="en-US" dirty="0" smtClean="0"/>
              <a:t>非线性分类</a:t>
            </a:r>
            <a:endParaRPr lang="en-US" altLang="zh-CN" dirty="0" smtClean="0"/>
          </a:p>
          <a:p>
            <a:r>
              <a:rPr lang="zh-CN" altLang="en-US" dirty="0" smtClean="0"/>
              <a:t>松弛变量</a:t>
            </a:r>
            <a:endParaRPr lang="en-US" altLang="zh-CN" dirty="0" smtClean="0"/>
          </a:p>
          <a:p>
            <a:r>
              <a:rPr lang="zh-CN" altLang="en-US" dirty="0"/>
              <a:t>多元</a:t>
            </a:r>
            <a:r>
              <a:rPr lang="zh-CN" altLang="en-US" dirty="0" smtClean="0"/>
              <a:t>分类</a:t>
            </a:r>
            <a:endParaRPr lang="en-US" altLang="zh-CN" dirty="0" smtClean="0"/>
          </a:p>
          <a:p>
            <a:r>
              <a:rPr lang="zh-CN" altLang="en-US" dirty="0" smtClean="0"/>
              <a:t>应用</a:t>
            </a:r>
            <a:endParaRPr lang="en-US" altLang="zh-CN" dirty="0" smtClean="0"/>
          </a:p>
          <a:p>
            <a:r>
              <a:rPr lang="zh-CN" altLang="en-US" dirty="0"/>
              <a:t>工具包</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23214369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分类间隔</a:t>
            </a:r>
          </a:p>
        </p:txBody>
      </p:sp>
      <p:sp>
        <p:nvSpPr>
          <p:cNvPr id="3" name="内容占位符 2"/>
          <p:cNvSpPr>
            <a:spLocks noGrp="1"/>
          </p:cNvSpPr>
          <p:nvPr>
            <p:ph idx="1"/>
          </p:nvPr>
        </p:nvSpPr>
        <p:spPr/>
        <p:txBody>
          <a:bodyPr/>
          <a:lstStyle/>
          <a:p>
            <a:r>
              <a:rPr lang="el-GR" altLang="zh-CN" dirty="0"/>
              <a:t>δ</a:t>
            </a:r>
            <a:r>
              <a:rPr lang="en-US" altLang="zh-CN" sz="2800" baseline="-25000" dirty="0" err="1"/>
              <a:t>i</a:t>
            </a:r>
            <a:r>
              <a:rPr lang="en-US" altLang="zh-CN" dirty="0"/>
              <a:t>=</a:t>
            </a:r>
            <a:r>
              <a:rPr lang="en-US" altLang="zh-CN" dirty="0" err="1"/>
              <a:t>y</a:t>
            </a:r>
            <a:r>
              <a:rPr lang="en-US" altLang="zh-CN" sz="2800" baseline="-25000" dirty="0" err="1"/>
              <a:t>i</a:t>
            </a:r>
            <a:r>
              <a:rPr lang="en-US" altLang="zh-CN" dirty="0"/>
              <a:t>(</a:t>
            </a:r>
            <a:r>
              <a:rPr lang="en-US" altLang="zh-CN" dirty="0" err="1"/>
              <a:t>wx</a:t>
            </a:r>
            <a:r>
              <a:rPr lang="en-US" altLang="zh-CN" sz="2800" baseline="-25000" dirty="0" err="1"/>
              <a:t>i</a:t>
            </a:r>
            <a:r>
              <a:rPr lang="en-US" altLang="zh-CN" dirty="0" err="1"/>
              <a:t>+b</a:t>
            </a:r>
            <a:r>
              <a:rPr lang="en-US" altLang="zh-CN" dirty="0" smtClean="0"/>
              <a:t>)</a:t>
            </a:r>
          </a:p>
          <a:p>
            <a:pPr lvl="1"/>
            <a:r>
              <a:rPr lang="en-US" altLang="zh-CN" dirty="0" err="1"/>
              <a:t>y</a:t>
            </a:r>
            <a:r>
              <a:rPr lang="en-US" altLang="zh-CN" baseline="-25000" dirty="0" err="1"/>
              <a:t>i</a:t>
            </a:r>
            <a:r>
              <a:rPr lang="en-US" altLang="zh-CN" dirty="0"/>
              <a:t>(</a:t>
            </a:r>
            <a:r>
              <a:rPr lang="en-US" altLang="zh-CN" dirty="0" err="1"/>
              <a:t>wx</a:t>
            </a:r>
            <a:r>
              <a:rPr lang="en-US" altLang="zh-CN" baseline="-25000" dirty="0" err="1"/>
              <a:t>i</a:t>
            </a:r>
            <a:r>
              <a:rPr lang="en-US" altLang="zh-CN" dirty="0" err="1"/>
              <a:t>+b</a:t>
            </a:r>
            <a:r>
              <a:rPr lang="en-US" altLang="zh-CN" dirty="0"/>
              <a:t>)</a:t>
            </a:r>
            <a:r>
              <a:rPr lang="zh-CN" altLang="en-US" dirty="0" smtClean="0"/>
              <a:t>总大于</a:t>
            </a:r>
            <a:r>
              <a:rPr lang="en-US" altLang="zh-CN" dirty="0"/>
              <a:t>0</a:t>
            </a:r>
            <a:r>
              <a:rPr lang="zh-CN" altLang="en-US" dirty="0"/>
              <a:t>的，而且它的</a:t>
            </a:r>
            <a:r>
              <a:rPr lang="zh-CN" altLang="en-US" dirty="0" smtClean="0"/>
              <a:t>值等于</a:t>
            </a:r>
            <a:r>
              <a:rPr lang="en-US" altLang="zh-CN" dirty="0"/>
              <a:t>|</a:t>
            </a:r>
            <a:r>
              <a:rPr lang="en-US" altLang="zh-CN" dirty="0" err="1"/>
              <a:t>wx</a:t>
            </a:r>
            <a:r>
              <a:rPr lang="en-US" altLang="zh-CN" baseline="-25000" dirty="0" err="1"/>
              <a:t>i</a:t>
            </a:r>
            <a:r>
              <a:rPr lang="en-US" altLang="zh-CN" dirty="0" err="1"/>
              <a:t>+b</a:t>
            </a:r>
            <a:r>
              <a:rPr lang="en-US" altLang="zh-CN" dirty="0" smtClean="0"/>
              <a:t>|</a:t>
            </a:r>
            <a:endParaRPr lang="en-US" altLang="zh-CN" dirty="0"/>
          </a:p>
          <a:p>
            <a:pPr lvl="2"/>
            <a:r>
              <a:rPr lang="zh-CN" altLang="en-US" dirty="0"/>
              <a:t>如果某个样本属于该类别</a:t>
            </a:r>
            <a:r>
              <a:rPr lang="zh-CN" altLang="en-US" dirty="0" smtClean="0"/>
              <a:t>的话，</a:t>
            </a:r>
            <a:r>
              <a:rPr lang="en-US" altLang="zh-CN" dirty="0" err="1" smtClean="0"/>
              <a:t>wx</a:t>
            </a:r>
            <a:r>
              <a:rPr lang="en-US" altLang="zh-CN" baseline="-25000" dirty="0" err="1"/>
              <a:t>i</a:t>
            </a:r>
            <a:r>
              <a:rPr lang="en-US" altLang="zh-CN" dirty="0" err="1" smtClean="0"/>
              <a:t>+b</a:t>
            </a:r>
            <a:r>
              <a:rPr lang="en-US" altLang="zh-CN" dirty="0" smtClean="0"/>
              <a:t>&gt;0</a:t>
            </a:r>
            <a:r>
              <a:rPr lang="zh-CN" altLang="en-US" dirty="0" smtClean="0"/>
              <a:t>，</a:t>
            </a:r>
            <a:r>
              <a:rPr lang="zh-CN" altLang="en-US" dirty="0"/>
              <a:t>而</a:t>
            </a:r>
            <a:r>
              <a:rPr lang="en-US" altLang="zh-CN" dirty="0" err="1"/>
              <a:t>y</a:t>
            </a:r>
            <a:r>
              <a:rPr lang="en-US" altLang="zh-CN" baseline="-25000" dirty="0" err="1"/>
              <a:t>i</a:t>
            </a:r>
            <a:r>
              <a:rPr lang="zh-CN" altLang="en-US" dirty="0"/>
              <a:t>也大于</a:t>
            </a:r>
            <a:r>
              <a:rPr lang="en-US" altLang="zh-CN" dirty="0" smtClean="0"/>
              <a:t>0</a:t>
            </a:r>
          </a:p>
          <a:p>
            <a:pPr lvl="2"/>
            <a:r>
              <a:rPr lang="zh-CN" altLang="en-US" dirty="0" smtClean="0"/>
              <a:t>反之，</a:t>
            </a:r>
            <a:r>
              <a:rPr lang="en-US" altLang="zh-CN" dirty="0" err="1"/>
              <a:t>wx</a:t>
            </a:r>
            <a:r>
              <a:rPr lang="en-US" altLang="zh-CN" baseline="-25000" dirty="0" err="1"/>
              <a:t>i</a:t>
            </a:r>
            <a:r>
              <a:rPr lang="en-US" altLang="zh-CN" dirty="0" err="1"/>
              <a:t>+b</a:t>
            </a:r>
            <a:r>
              <a:rPr lang="en-US" altLang="zh-CN" dirty="0"/>
              <a:t>&lt;0</a:t>
            </a:r>
            <a:r>
              <a:rPr lang="zh-CN" altLang="en-US" dirty="0"/>
              <a:t>，而</a:t>
            </a:r>
            <a:r>
              <a:rPr lang="en-US" altLang="zh-CN" dirty="0" err="1"/>
              <a:t>y</a:t>
            </a:r>
            <a:r>
              <a:rPr lang="en-US" altLang="zh-CN" baseline="-25000" dirty="0" err="1"/>
              <a:t>i</a:t>
            </a:r>
            <a:r>
              <a:rPr lang="zh-CN" altLang="en-US" dirty="0"/>
              <a:t>也小于</a:t>
            </a:r>
            <a:r>
              <a:rPr lang="en-US" altLang="zh-CN" dirty="0" smtClean="0"/>
              <a:t>0</a:t>
            </a:r>
          </a:p>
          <a:p>
            <a:pPr lvl="1"/>
            <a:r>
              <a:rPr lang="zh-CN" altLang="en-US" dirty="0"/>
              <a:t>现在把</a:t>
            </a:r>
            <a:r>
              <a:rPr lang="en-US" altLang="zh-CN" dirty="0"/>
              <a:t>w</a:t>
            </a:r>
            <a:r>
              <a:rPr lang="zh-CN" altLang="en-US" dirty="0"/>
              <a:t>和</a:t>
            </a:r>
            <a:r>
              <a:rPr lang="en-US" altLang="zh-CN" dirty="0"/>
              <a:t>b</a:t>
            </a:r>
            <a:r>
              <a:rPr lang="zh-CN" altLang="en-US" dirty="0"/>
              <a:t>进行一下归一化，即用</a:t>
            </a:r>
            <a:r>
              <a:rPr lang="en-US" altLang="zh-CN" dirty="0"/>
              <a:t>w/||w||</a:t>
            </a:r>
            <a:r>
              <a:rPr lang="zh-CN" altLang="en-US" dirty="0"/>
              <a:t>和</a:t>
            </a:r>
            <a:r>
              <a:rPr lang="en-US" altLang="zh-CN" dirty="0"/>
              <a:t>b/||w||</a:t>
            </a:r>
            <a:r>
              <a:rPr lang="zh-CN" altLang="en-US" dirty="0"/>
              <a:t>分别代替原来的</a:t>
            </a:r>
            <a:r>
              <a:rPr lang="en-US" altLang="zh-CN" dirty="0"/>
              <a:t>w</a:t>
            </a:r>
            <a:r>
              <a:rPr lang="zh-CN" altLang="en-US" dirty="0"/>
              <a:t>和</a:t>
            </a:r>
            <a:r>
              <a:rPr lang="en-US" altLang="zh-CN" dirty="0"/>
              <a:t>b</a:t>
            </a:r>
            <a:r>
              <a:rPr lang="zh-CN" altLang="en-US" dirty="0"/>
              <a:t>，那么间隔就可以写</a:t>
            </a:r>
            <a:r>
              <a:rPr lang="zh-CN" altLang="en-US" dirty="0" smtClean="0"/>
              <a:t>成</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5720" y="5229200"/>
            <a:ext cx="2478377" cy="1042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6" name="TextBox 5"/>
          <p:cNvSpPr txBox="1"/>
          <p:nvPr/>
        </p:nvSpPr>
        <p:spPr>
          <a:xfrm>
            <a:off x="899592" y="1484784"/>
            <a:ext cx="648072" cy="369332"/>
          </a:xfrm>
          <a:prstGeom prst="rect">
            <a:avLst/>
          </a:prstGeom>
          <a:no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145265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分类</a:t>
            </a:r>
            <a:r>
              <a:rPr lang="zh-CN" altLang="en-US" dirty="0" smtClean="0"/>
              <a:t>间隔</a:t>
            </a:r>
            <a:r>
              <a:rPr lang="en-US" altLang="zh-CN" dirty="0" smtClean="0">
                <a:sym typeface="Wingdings" panose="05000000000000000000" pitchFamily="2" charset="2"/>
              </a:rPr>
              <a:t></a:t>
            </a:r>
            <a:r>
              <a:rPr lang="zh-CN" altLang="en-US" dirty="0" smtClean="0">
                <a:sym typeface="Wingdings" panose="05000000000000000000" pitchFamily="2" charset="2"/>
              </a:rPr>
              <a:t>几何间隔</a:t>
            </a:r>
            <a:endParaRPr lang="zh-CN" altLang="en-US" dirty="0"/>
          </a:p>
        </p:txBody>
      </p:sp>
      <p:sp>
        <p:nvSpPr>
          <p:cNvPr id="3" name="内容占位符 2"/>
          <p:cNvSpPr>
            <a:spLocks noGrp="1"/>
          </p:cNvSpPr>
          <p:nvPr>
            <p:ph idx="1"/>
          </p:nvPr>
        </p:nvSpPr>
        <p:spPr>
          <a:xfrm>
            <a:off x="457200" y="1600200"/>
            <a:ext cx="8229600" cy="4709120"/>
          </a:xfrm>
        </p:spPr>
        <p:txBody>
          <a:bodyPr>
            <a:normAutofit/>
          </a:bodyPr>
          <a:lstStyle/>
          <a:p>
            <a:endParaRPr lang="en-US" altLang="zh-CN" dirty="0" smtClean="0"/>
          </a:p>
          <a:p>
            <a:endParaRPr lang="en-US" altLang="zh-CN" dirty="0"/>
          </a:p>
          <a:p>
            <a:r>
              <a:rPr lang="zh-CN" altLang="en-US" dirty="0"/>
              <a:t>解析几何中点</a:t>
            </a:r>
            <a:r>
              <a:rPr lang="en-US" altLang="zh-CN" dirty="0"/>
              <a:t>x</a:t>
            </a:r>
            <a:r>
              <a:rPr lang="en-US" altLang="zh-CN" baseline="-25000" dirty="0"/>
              <a:t>i</a:t>
            </a:r>
            <a:r>
              <a:rPr lang="zh-CN" altLang="en-US" dirty="0"/>
              <a:t>到直线</a:t>
            </a:r>
            <a:r>
              <a:rPr lang="en-US" altLang="zh-CN" dirty="0"/>
              <a:t>g(x)=0</a:t>
            </a:r>
            <a:r>
              <a:rPr lang="zh-CN" altLang="en-US" dirty="0"/>
              <a:t>的距离</a:t>
            </a:r>
            <a:r>
              <a:rPr lang="zh-CN" altLang="en-US" dirty="0" smtClean="0"/>
              <a:t>公式</a:t>
            </a:r>
            <a:endParaRPr lang="en-US" altLang="zh-CN" dirty="0" smtClean="0"/>
          </a:p>
          <a:p>
            <a:pPr lvl="1"/>
            <a:r>
              <a:rPr lang="zh-CN" altLang="en-US" dirty="0"/>
              <a:t>推广一下，是到超平面</a:t>
            </a:r>
            <a:r>
              <a:rPr lang="en-US" altLang="zh-CN" dirty="0"/>
              <a:t>g(x)=0</a:t>
            </a:r>
            <a:r>
              <a:rPr lang="zh-CN" altLang="en-US" dirty="0"/>
              <a:t>的距离， </a:t>
            </a:r>
            <a:r>
              <a:rPr lang="en-US" altLang="zh-CN" dirty="0"/>
              <a:t>g(x)=0</a:t>
            </a:r>
            <a:r>
              <a:rPr lang="zh-CN" altLang="en-US" dirty="0"/>
              <a:t>就是上节中提到的分类</a:t>
            </a:r>
            <a:r>
              <a:rPr lang="zh-CN" altLang="en-US" dirty="0" smtClean="0"/>
              <a:t>超平面</a:t>
            </a:r>
            <a:endParaRPr lang="en-US" altLang="zh-CN" dirty="0" smtClean="0"/>
          </a:p>
          <a:p>
            <a:pPr lvl="1"/>
            <a:r>
              <a:rPr lang="en-US" altLang="zh-CN" dirty="0"/>
              <a:t>||w||</a:t>
            </a:r>
            <a:r>
              <a:rPr lang="zh-CN" altLang="en-US" dirty="0"/>
              <a:t>是什么符号？</a:t>
            </a:r>
            <a:r>
              <a:rPr lang="en-US" altLang="zh-CN" dirty="0"/>
              <a:t>||w||</a:t>
            </a:r>
            <a:r>
              <a:rPr lang="zh-CN" altLang="en-US" dirty="0"/>
              <a:t>叫做向量</a:t>
            </a:r>
            <a:r>
              <a:rPr lang="en-US" altLang="zh-CN" dirty="0"/>
              <a:t>w</a:t>
            </a:r>
            <a:r>
              <a:rPr lang="zh-CN" altLang="en-US" dirty="0"/>
              <a:t>的</a:t>
            </a:r>
            <a:r>
              <a:rPr lang="zh-CN" altLang="en-US" dirty="0" smtClean="0"/>
              <a:t>范数，</a:t>
            </a:r>
            <a:r>
              <a:rPr lang="zh-CN" altLang="en-US" dirty="0"/>
              <a:t>向量</a:t>
            </a:r>
            <a:r>
              <a:rPr lang="zh-CN" altLang="en-US" dirty="0" smtClean="0"/>
              <a:t>长度</a:t>
            </a:r>
            <a:r>
              <a:rPr lang="zh-CN" altLang="en-US" dirty="0"/>
              <a:t>其实指的是它的</a:t>
            </a:r>
            <a:r>
              <a:rPr lang="en-US" altLang="zh-CN" dirty="0"/>
              <a:t>2-</a:t>
            </a:r>
            <a:r>
              <a:rPr lang="zh-CN" altLang="en-US" dirty="0" smtClean="0"/>
              <a:t>范数</a:t>
            </a:r>
            <a:endParaRPr lang="en-US" altLang="zh-CN" dirty="0" smtClean="0"/>
          </a:p>
          <a:p>
            <a:pPr lvl="1"/>
            <a:r>
              <a:rPr lang="zh-CN" altLang="en-US" dirty="0"/>
              <a:t>用归一化的</a:t>
            </a:r>
            <a:r>
              <a:rPr lang="en-US" altLang="zh-CN" dirty="0"/>
              <a:t>w</a:t>
            </a:r>
            <a:r>
              <a:rPr lang="zh-CN" altLang="en-US" dirty="0"/>
              <a:t>和</a:t>
            </a:r>
            <a:r>
              <a:rPr lang="en-US" altLang="zh-CN" dirty="0"/>
              <a:t>b</a:t>
            </a:r>
            <a:r>
              <a:rPr lang="zh-CN" altLang="en-US" dirty="0"/>
              <a:t>代替原值之后的间隔有一个专门的名称，叫做</a:t>
            </a:r>
            <a:r>
              <a:rPr lang="zh-CN" altLang="en-US" b="1" dirty="0"/>
              <a:t>几何间隔</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2478377" cy="1042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42538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量化问题之“支持向量”</a:t>
            </a:r>
            <a:endParaRPr lang="zh-CN" altLang="en-US" dirty="0"/>
          </a:p>
        </p:txBody>
      </p:sp>
      <p:sp>
        <p:nvSpPr>
          <p:cNvPr id="3" name="内容占位符 2"/>
          <p:cNvSpPr>
            <a:spLocks noGrp="1"/>
          </p:cNvSpPr>
          <p:nvPr>
            <p:ph idx="1"/>
          </p:nvPr>
        </p:nvSpPr>
        <p:spPr/>
        <p:txBody>
          <a:bodyPr/>
          <a:lstStyle/>
          <a:p>
            <a:r>
              <a:rPr lang="zh-CN" altLang="en-US" dirty="0"/>
              <a:t>被红色和蓝色的线圈出来的点就是所谓的支持向量</a:t>
            </a:r>
            <a:r>
              <a:rPr lang="en-US" altLang="zh-CN" dirty="0"/>
              <a:t>(support vector</a:t>
            </a:r>
            <a:r>
              <a:rPr lang="en-US" altLang="zh-CN" dirty="0" smtClean="0"/>
              <a:t>)</a:t>
            </a:r>
          </a:p>
          <a:p>
            <a:endParaRPr lang="en-US" altLang="zh-CN" dirty="0" smtClean="0"/>
          </a:p>
          <a:p>
            <a:endParaRPr lang="en-US" altLang="zh-CN" dirty="0"/>
          </a:p>
          <a:p>
            <a:endParaRPr lang="en-US" altLang="zh-CN" dirty="0" smtClean="0"/>
          </a:p>
          <a:p>
            <a:endParaRPr lang="en-US" altLang="zh-CN" dirty="0" smtClean="0"/>
          </a:p>
        </p:txBody>
      </p:sp>
      <p:pic>
        <p:nvPicPr>
          <p:cNvPr id="5"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579" y="2924944"/>
            <a:ext cx="3384376" cy="3285667"/>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187748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量化问题之“最大化间隔”</a:t>
            </a:r>
            <a:endParaRPr lang="zh-CN" altLang="en-US" dirty="0"/>
          </a:p>
        </p:txBody>
      </p:sp>
      <p:sp>
        <p:nvSpPr>
          <p:cNvPr id="3" name="内容占位符 2"/>
          <p:cNvSpPr>
            <a:spLocks noGrp="1"/>
          </p:cNvSpPr>
          <p:nvPr>
            <p:ph idx="1"/>
          </p:nvPr>
        </p:nvSpPr>
        <p:spPr/>
        <p:txBody>
          <a:bodyPr>
            <a:normAutofit/>
          </a:bodyPr>
          <a:lstStyle/>
          <a:p>
            <a:r>
              <a:rPr lang="en-US" altLang="zh-CN" dirty="0"/>
              <a:t>Maximum Marginal</a:t>
            </a:r>
            <a:r>
              <a:rPr lang="zh-CN" altLang="en-US" dirty="0" smtClean="0"/>
              <a:t>原则</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sz="2400" dirty="0"/>
              <a:t>Classifier Boundary</a:t>
            </a:r>
            <a:r>
              <a:rPr lang="zh-CN" altLang="en-US" sz="2400" dirty="0"/>
              <a:t>就是</a:t>
            </a:r>
            <a:r>
              <a:rPr lang="en-US" altLang="zh-CN" sz="2400" dirty="0"/>
              <a:t>f(x)</a:t>
            </a:r>
            <a:r>
              <a:rPr lang="zh-CN" altLang="en-US" sz="2400" dirty="0"/>
              <a:t>，红色和蓝色的线（</a:t>
            </a:r>
            <a:r>
              <a:rPr lang="en-US" altLang="zh-CN" sz="2400" dirty="0"/>
              <a:t>plus plane</a:t>
            </a:r>
            <a:r>
              <a:rPr lang="zh-CN" altLang="en-US" sz="2400" dirty="0"/>
              <a:t>与</a:t>
            </a:r>
            <a:r>
              <a:rPr lang="en-US" altLang="zh-CN" sz="2400" dirty="0"/>
              <a:t>minus plane</a:t>
            </a:r>
            <a:r>
              <a:rPr lang="zh-CN" altLang="en-US" sz="2400" dirty="0"/>
              <a:t>）就是</a:t>
            </a:r>
            <a:r>
              <a:rPr lang="en-US" altLang="zh-CN" sz="2400" dirty="0"/>
              <a:t>support vector</a:t>
            </a:r>
            <a:r>
              <a:rPr lang="zh-CN" altLang="en-US" sz="2400" dirty="0"/>
              <a:t>所在的面，红色、蓝色线之间</a:t>
            </a:r>
            <a:r>
              <a:rPr lang="zh-CN" altLang="en-US" sz="2400" dirty="0" smtClean="0"/>
              <a:t>的</a:t>
            </a:r>
            <a:r>
              <a:rPr lang="zh-CN" altLang="en-US" sz="2400" dirty="0"/>
              <a:t>间隔</a:t>
            </a:r>
            <a:r>
              <a:rPr lang="zh-CN" altLang="en-US" sz="2400" dirty="0" smtClean="0"/>
              <a:t>就是</a:t>
            </a:r>
            <a:r>
              <a:rPr lang="zh-CN" altLang="en-US" sz="2400" dirty="0"/>
              <a:t>我们要最大化的分类间</a:t>
            </a:r>
            <a:r>
              <a:rPr lang="zh-CN" altLang="en-US" sz="2400" dirty="0" smtClean="0"/>
              <a:t>的间隔。</a:t>
            </a:r>
            <a:endParaRPr lang="en-US" altLang="zh-CN" sz="2400" dirty="0" smtClean="0"/>
          </a:p>
          <a:p>
            <a:pPr lvl="1"/>
            <a:endParaRPr lang="en-US" altLang="zh-CN" dirty="0" smtClean="0"/>
          </a:p>
          <a:p>
            <a:endParaRPr lang="en-US" altLang="zh-CN" dirty="0" smtClean="0"/>
          </a:p>
          <a:p>
            <a:endParaRPr lang="en-US" altLang="zh-CN" dirty="0" smtClean="0"/>
          </a:p>
          <a:p>
            <a:endParaRPr lang="en-US" altLang="zh-CN" dirty="0" smtClean="0"/>
          </a:p>
        </p:txBody>
      </p:sp>
      <p:pic>
        <p:nvPicPr>
          <p:cNvPr id="1126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353" y="2348880"/>
            <a:ext cx="5826098" cy="2016224"/>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260571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fade">
                                      <p:cBhvr>
                                        <p:cTn id="12" dur="500"/>
                                        <p:tgtEl>
                                          <p:spTgt spid="112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量化问题之“最大化间隔”</a:t>
            </a:r>
            <a:endParaRPr lang="zh-CN" altLang="en-US" dirty="0"/>
          </a:p>
        </p:txBody>
      </p:sp>
      <p:sp>
        <p:nvSpPr>
          <p:cNvPr id="3" name="内容占位符 2"/>
          <p:cNvSpPr>
            <a:spLocks noGrp="1"/>
          </p:cNvSpPr>
          <p:nvPr>
            <p:ph idx="1"/>
          </p:nvPr>
        </p:nvSpPr>
        <p:spPr/>
        <p:txBody>
          <a:bodyPr>
            <a:normAutofit/>
          </a:bodyPr>
          <a:lstStyle/>
          <a:p>
            <a:r>
              <a:rPr lang="en-US" altLang="zh-CN" dirty="0" smtClean="0"/>
              <a:t>Maximum Margin</a:t>
            </a:r>
            <a:r>
              <a:rPr lang="zh-CN" altLang="en-US" dirty="0" smtClean="0"/>
              <a:t>原则</a:t>
            </a:r>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r>
              <a:rPr lang="zh-CN" altLang="en-US" dirty="0" smtClean="0"/>
              <a:t>几何间隔</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pic>
        <p:nvPicPr>
          <p:cNvPr id="1433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471" y="2204864"/>
            <a:ext cx="5184576" cy="21405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5301208"/>
            <a:ext cx="2478377" cy="1042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5410274"/>
            <a:ext cx="2509837" cy="82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1721597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几何间隔的现实含义</a:t>
            </a:r>
          </a:p>
        </p:txBody>
      </p:sp>
      <p:sp>
        <p:nvSpPr>
          <p:cNvPr id="3" name="内容占位符 2"/>
          <p:cNvSpPr>
            <a:spLocks noGrp="1"/>
          </p:cNvSpPr>
          <p:nvPr>
            <p:ph idx="1"/>
          </p:nvPr>
        </p:nvSpPr>
        <p:spPr/>
        <p:txBody>
          <a:bodyPr/>
          <a:lstStyle/>
          <a:p>
            <a:r>
              <a:rPr lang="en-US" altLang="zh-CN" sz="2400" dirty="0"/>
              <a:t>H</a:t>
            </a:r>
            <a:r>
              <a:rPr lang="zh-CN" altLang="en-US" sz="2400" dirty="0"/>
              <a:t>是分类面，而</a:t>
            </a:r>
            <a:r>
              <a:rPr lang="en-US" altLang="zh-CN" sz="2400" dirty="0"/>
              <a:t>H</a:t>
            </a:r>
            <a:r>
              <a:rPr lang="en-US" altLang="zh-CN" sz="2400" baseline="-25000" dirty="0"/>
              <a:t>1</a:t>
            </a:r>
            <a:r>
              <a:rPr lang="zh-CN" altLang="en-US" sz="2400" dirty="0"/>
              <a:t>和</a:t>
            </a:r>
            <a:r>
              <a:rPr lang="en-US" altLang="zh-CN" sz="2400" dirty="0"/>
              <a:t>H</a:t>
            </a:r>
            <a:r>
              <a:rPr lang="en-US" altLang="zh-CN" sz="2400" baseline="-25000" dirty="0"/>
              <a:t>2</a:t>
            </a:r>
            <a:r>
              <a:rPr lang="zh-CN" altLang="en-US" sz="2400" dirty="0"/>
              <a:t>是平行于</a:t>
            </a:r>
            <a:r>
              <a:rPr lang="en-US" altLang="zh-CN" sz="2400" dirty="0"/>
              <a:t>H</a:t>
            </a:r>
            <a:r>
              <a:rPr lang="zh-CN" altLang="en-US" sz="2400" dirty="0"/>
              <a:t>，且过离</a:t>
            </a:r>
            <a:r>
              <a:rPr lang="en-US" altLang="zh-CN" sz="2400" dirty="0"/>
              <a:t>H</a:t>
            </a:r>
            <a:r>
              <a:rPr lang="zh-CN" altLang="en-US" sz="2400" dirty="0"/>
              <a:t>最近的两类样本的直线，</a:t>
            </a:r>
            <a:r>
              <a:rPr lang="en-US" altLang="zh-CN" sz="2400" dirty="0"/>
              <a:t>H</a:t>
            </a:r>
            <a:r>
              <a:rPr lang="en-US" altLang="zh-CN" sz="2400" baseline="-25000" dirty="0"/>
              <a:t>1</a:t>
            </a:r>
            <a:r>
              <a:rPr lang="zh-CN" altLang="en-US" sz="2400" dirty="0"/>
              <a:t>与</a:t>
            </a:r>
            <a:r>
              <a:rPr lang="en-US" altLang="zh-CN" sz="2400" dirty="0"/>
              <a:t>H</a:t>
            </a:r>
            <a:r>
              <a:rPr lang="zh-CN" altLang="en-US" sz="2400" dirty="0"/>
              <a:t>，</a:t>
            </a:r>
            <a:r>
              <a:rPr lang="en-US" altLang="zh-CN" sz="2400" dirty="0"/>
              <a:t>H</a:t>
            </a:r>
            <a:r>
              <a:rPr lang="en-US" altLang="zh-CN" sz="2400" baseline="-25000" dirty="0"/>
              <a:t>2</a:t>
            </a:r>
            <a:r>
              <a:rPr lang="zh-CN" altLang="en-US" sz="2400" dirty="0"/>
              <a:t>与</a:t>
            </a:r>
            <a:r>
              <a:rPr lang="en-US" altLang="zh-CN" sz="2400" dirty="0"/>
              <a:t>H</a:t>
            </a:r>
            <a:r>
              <a:rPr lang="zh-CN" altLang="en-US" sz="2400" dirty="0"/>
              <a:t>之间的距离就是几何</a:t>
            </a:r>
            <a:r>
              <a:rPr lang="zh-CN" altLang="en-US" sz="2400" dirty="0" smtClean="0"/>
              <a:t>间隔</a:t>
            </a:r>
            <a:endParaRPr lang="zh-CN" altLang="en-US" sz="2400" dirty="0"/>
          </a:p>
        </p:txBody>
      </p:sp>
      <p:pic>
        <p:nvPicPr>
          <p:cNvPr id="1536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781" y="2688456"/>
            <a:ext cx="4610100" cy="292417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3874868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几何间隔</a:t>
            </a:r>
            <a:r>
              <a:rPr lang="zh-CN" altLang="en-US" dirty="0" smtClean="0"/>
              <a:t>的存在意义</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几何间隔与样本的误分次数间存在</a:t>
            </a:r>
            <a:r>
              <a:rPr lang="zh-CN" altLang="en-US" dirty="0" smtClean="0"/>
              <a:t>关系</a:t>
            </a:r>
            <a:endParaRPr lang="en-US" altLang="zh-CN" dirty="0" smtClean="0"/>
          </a:p>
          <a:p>
            <a:endParaRPr lang="en-US" altLang="zh-CN" dirty="0"/>
          </a:p>
          <a:p>
            <a:endParaRPr lang="en-US" altLang="zh-CN" dirty="0" smtClean="0"/>
          </a:p>
          <a:p>
            <a:endParaRPr lang="en-US" altLang="zh-CN" dirty="0"/>
          </a:p>
          <a:p>
            <a:r>
              <a:rPr lang="zh-CN" altLang="en-US" dirty="0"/>
              <a:t>其中的</a:t>
            </a:r>
            <a:r>
              <a:rPr lang="en-US" altLang="zh-CN" dirty="0"/>
              <a:t>δ</a:t>
            </a:r>
            <a:r>
              <a:rPr lang="zh-CN" altLang="en-US" dirty="0"/>
              <a:t>是样本集合到分类面的间隔，</a:t>
            </a:r>
            <a:r>
              <a:rPr lang="en-US" altLang="zh-CN" dirty="0"/>
              <a:t>R=max ||xi||  </a:t>
            </a:r>
            <a:r>
              <a:rPr lang="en-US" altLang="zh-CN" dirty="0" err="1"/>
              <a:t>i</a:t>
            </a:r>
            <a:r>
              <a:rPr lang="en-US" altLang="zh-CN" dirty="0"/>
              <a:t>=1,...,n</a:t>
            </a:r>
            <a:r>
              <a:rPr lang="zh-CN" altLang="en-US" dirty="0"/>
              <a:t>，即</a:t>
            </a:r>
            <a:r>
              <a:rPr lang="en-US" altLang="zh-CN" dirty="0"/>
              <a:t>R</a:t>
            </a:r>
            <a:r>
              <a:rPr lang="zh-CN" altLang="en-US" dirty="0"/>
              <a:t>是所有样本</a:t>
            </a:r>
            <a:r>
              <a:rPr lang="zh-CN" altLang="en-US" dirty="0" smtClean="0"/>
              <a:t>中向量</a:t>
            </a:r>
            <a:r>
              <a:rPr lang="zh-CN" altLang="en-US" dirty="0"/>
              <a:t>长度最长的值（也就是说代表样本的分布有多么广</a:t>
            </a:r>
            <a:r>
              <a:rPr lang="zh-CN" altLang="en-US" dirty="0" smtClean="0"/>
              <a:t>）</a:t>
            </a:r>
            <a:endParaRPr lang="en-US" altLang="zh-CN" dirty="0" smtClean="0"/>
          </a:p>
          <a:p>
            <a:r>
              <a:rPr lang="zh-CN" altLang="en-US" dirty="0" smtClean="0"/>
              <a:t>误分</a:t>
            </a:r>
            <a:r>
              <a:rPr lang="zh-CN" altLang="en-US" dirty="0"/>
              <a:t>次数一定程度上代表分类器的误差</a:t>
            </a:r>
            <a:r>
              <a:rPr lang="zh-CN" altLang="en-US" dirty="0" smtClean="0"/>
              <a:t>。（证明略）</a:t>
            </a:r>
            <a:endParaRPr lang="en-US" altLang="zh-CN" dirty="0" smtClean="0"/>
          </a:p>
          <a:p>
            <a:r>
              <a:rPr lang="zh-CN" altLang="en-US" dirty="0" smtClean="0"/>
              <a:t>误</a:t>
            </a:r>
            <a:r>
              <a:rPr lang="zh-CN" altLang="en-US" dirty="0"/>
              <a:t>分次数的上界由几何间隔</a:t>
            </a:r>
            <a:r>
              <a:rPr lang="zh-CN" altLang="en-US" dirty="0" smtClean="0"/>
              <a:t>决定（样本</a:t>
            </a:r>
            <a:r>
              <a:rPr lang="zh-CN" altLang="en-US" dirty="0"/>
              <a:t>已知的时候）</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069874"/>
            <a:ext cx="4536504" cy="1111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80156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Maximum </a:t>
            </a:r>
            <a:r>
              <a:rPr lang="en-US" altLang="zh-CN" dirty="0" smtClean="0"/>
              <a:t>Margin</a:t>
            </a:r>
            <a:endParaRPr lang="zh-CN" altLang="en-US" dirty="0"/>
          </a:p>
        </p:txBody>
      </p:sp>
      <p:sp>
        <p:nvSpPr>
          <p:cNvPr id="3" name="内容占位符 2"/>
          <p:cNvSpPr>
            <a:spLocks noGrp="1"/>
          </p:cNvSpPr>
          <p:nvPr>
            <p:ph idx="1"/>
          </p:nvPr>
        </p:nvSpPr>
        <p:spPr/>
        <p:txBody>
          <a:bodyPr/>
          <a:lstStyle/>
          <a:p>
            <a:r>
              <a:rPr lang="zh-CN" altLang="en-US" dirty="0" smtClean="0"/>
              <a:t>为了使分类面更合适</a:t>
            </a:r>
            <a:endParaRPr lang="en-US" altLang="zh-CN" dirty="0" smtClean="0"/>
          </a:p>
          <a:p>
            <a:r>
              <a:rPr lang="zh-CN" altLang="en-US" dirty="0" smtClean="0"/>
              <a:t>为了减少误分次数</a:t>
            </a:r>
            <a:endParaRPr lang="en-US" altLang="zh-CN" dirty="0" smtClean="0"/>
          </a:p>
          <a:p>
            <a:endParaRPr lang="en-US" altLang="zh-CN" dirty="0"/>
          </a:p>
          <a:p>
            <a:r>
              <a:rPr lang="zh-CN" altLang="en-US" dirty="0" smtClean="0"/>
              <a:t>最大化几何间隔</a:t>
            </a:r>
            <a:endParaRPr lang="en-US" altLang="zh-CN" dirty="0" smtClean="0"/>
          </a:p>
          <a:p>
            <a:endParaRPr lang="zh-CN" altLang="en-US" dirty="0"/>
          </a:p>
        </p:txBody>
      </p:sp>
      <p:pic>
        <p:nvPicPr>
          <p:cNvPr id="4" name="Picture 6"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077" y="3861048"/>
            <a:ext cx="3221766" cy="805443"/>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3700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minimize ||w||</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是否让</a:t>
            </a:r>
            <a:r>
              <a:rPr lang="en-US" altLang="zh-CN" dirty="0" smtClean="0"/>
              <a:t>W=0</a:t>
            </a:r>
            <a:r>
              <a:rPr lang="zh-CN" altLang="en-US" dirty="0" smtClean="0"/>
              <a:t>，目标函数就最小了呢？ </a:t>
            </a:r>
            <a:r>
              <a:rPr lang="en-US" altLang="zh-CN" dirty="0" smtClean="0"/>
              <a:t>=</a:t>
            </a:r>
            <a:r>
              <a:rPr lang="zh-CN" altLang="en-US" dirty="0" smtClean="0"/>
              <a:t>。</a:t>
            </a:r>
            <a:r>
              <a:rPr lang="en-US" altLang="zh-CN" dirty="0" smtClean="0"/>
              <a:t>=</a:t>
            </a:r>
          </a:p>
          <a:p>
            <a:r>
              <a:rPr lang="zh-CN" altLang="en-US" dirty="0"/>
              <a:t>式子有还有一些限制条件，完整的写下来，应该是这样</a:t>
            </a:r>
            <a:r>
              <a:rPr lang="zh-CN" altLang="en-US" dirty="0" smtClean="0"/>
              <a:t>的</a:t>
            </a:r>
            <a:endParaRPr lang="en-US" altLang="zh-CN" dirty="0" smtClean="0"/>
          </a:p>
          <a:p>
            <a:endParaRPr lang="en-US" altLang="zh-CN" dirty="0"/>
          </a:p>
          <a:p>
            <a:endParaRPr lang="en-US" altLang="zh-CN" dirty="0" smtClean="0"/>
          </a:p>
          <a:p>
            <a:pPr lvl="1"/>
            <a:r>
              <a:rPr lang="zh-CN" altLang="en-US" dirty="0"/>
              <a:t>求最小值的问题就是一个优化</a:t>
            </a:r>
            <a:r>
              <a:rPr lang="zh-CN" altLang="en-US" dirty="0" smtClean="0"/>
              <a:t>问题，一</a:t>
            </a:r>
            <a:r>
              <a:rPr lang="zh-CN" altLang="en-US" dirty="0"/>
              <a:t>个带约束的二次规划</a:t>
            </a:r>
            <a:r>
              <a:rPr lang="en-US" altLang="zh-CN" dirty="0"/>
              <a:t>(quadratic programming, QP)</a:t>
            </a:r>
            <a:r>
              <a:rPr lang="zh-CN" altLang="en-US" dirty="0"/>
              <a:t>问题，是一个凸</a:t>
            </a:r>
            <a:r>
              <a:rPr lang="zh-CN" altLang="en-US" dirty="0" smtClean="0"/>
              <a:t>问题</a:t>
            </a:r>
            <a:endParaRPr lang="en-US" altLang="zh-CN" dirty="0" smtClean="0"/>
          </a:p>
          <a:p>
            <a:pPr lvl="1"/>
            <a:r>
              <a:rPr lang="zh-CN" altLang="en-US" dirty="0" smtClean="0"/>
              <a:t>凸二次规划区别于一般意义上的规划问题，</a:t>
            </a:r>
            <a:r>
              <a:rPr lang="zh-CN" altLang="en-US" dirty="0"/>
              <a:t>它有</a:t>
            </a:r>
            <a:r>
              <a:rPr lang="zh-CN" altLang="en-US" dirty="0" smtClean="0"/>
              <a:t>解而且是</a:t>
            </a:r>
            <a:r>
              <a:rPr lang="zh-CN" altLang="en-US" dirty="0"/>
              <a:t>全局最优的解</a:t>
            </a:r>
            <a:r>
              <a:rPr lang="zh-CN" altLang="en-US" dirty="0" smtClean="0"/>
              <a:t>，而且</a:t>
            </a:r>
            <a:r>
              <a:rPr lang="zh-CN" altLang="en-US" dirty="0"/>
              <a:t>可以找到</a:t>
            </a:r>
            <a:endParaRPr lang="en-US" altLang="zh-CN" dirty="0" smtClean="0"/>
          </a:p>
          <a:p>
            <a:endParaRPr lang="zh-CN" altLang="en-US" dirty="0"/>
          </a:p>
        </p:txBody>
      </p:sp>
      <p:pic>
        <p:nvPicPr>
          <p:cNvPr id="17410" name="Picture 2" descr="http://images.cnblogs.com/cnblogs_com/LeftNotEasy/201105/2011050220560184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284984"/>
            <a:ext cx="5324475" cy="71437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290721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0"/>
                                        </p:tgtEl>
                                        <p:attrNameLst>
                                          <p:attrName>style.visibility</p:attrName>
                                        </p:attrNameLst>
                                      </p:cBhvr>
                                      <p:to>
                                        <p:strVal val="visible"/>
                                      </p:to>
                                    </p:set>
                                    <p:animEffect transition="in" filter="fade">
                                      <p:cBhvr>
                                        <p:cTn id="17" dur="500"/>
                                        <p:tgtEl>
                                          <p:spTgt spid="174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如何解二次规划问题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等式约束，是求极值、拉格朗日转化等方法转化为无约束问题</a:t>
            </a:r>
            <a:endParaRPr lang="en-US" altLang="zh-CN" dirty="0" smtClean="0"/>
          </a:p>
          <a:p>
            <a:r>
              <a:rPr lang="zh-CN" altLang="en-US" dirty="0" smtClean="0"/>
              <a:t>不等式约束</a:t>
            </a:r>
            <a:r>
              <a:rPr lang="zh-CN" altLang="en-US" dirty="0"/>
              <a:t>的</a:t>
            </a:r>
            <a:r>
              <a:rPr lang="zh-CN" altLang="en-US" dirty="0" smtClean="0"/>
              <a:t>问题怎么办？</a:t>
            </a:r>
            <a:endParaRPr lang="en-US" altLang="zh-CN" dirty="0" smtClean="0"/>
          </a:p>
          <a:p>
            <a:pPr lvl="1"/>
            <a:r>
              <a:rPr lang="zh-CN" altLang="en-US" dirty="0" smtClean="0"/>
              <a:t>方法</a:t>
            </a:r>
            <a:r>
              <a:rPr lang="zh-CN" altLang="en-US" dirty="0"/>
              <a:t>一</a:t>
            </a:r>
            <a:r>
              <a:rPr lang="zh-CN" altLang="en-US" dirty="0" smtClean="0"/>
              <a:t>：用</a:t>
            </a:r>
            <a:r>
              <a:rPr lang="zh-CN" altLang="en-US" dirty="0"/>
              <a:t>现成的</a:t>
            </a:r>
            <a:r>
              <a:rPr lang="en-US" altLang="zh-CN" dirty="0"/>
              <a:t>QP (Quadratic Programming) </a:t>
            </a:r>
            <a:r>
              <a:rPr lang="zh-CN" altLang="en-US" dirty="0"/>
              <a:t>优化包进行</a:t>
            </a:r>
            <a:r>
              <a:rPr lang="zh-CN" altLang="en-US" dirty="0" smtClean="0"/>
              <a:t>求解</a:t>
            </a:r>
            <a:r>
              <a:rPr lang="en-US" altLang="zh-CN" dirty="0"/>
              <a:t>(</a:t>
            </a:r>
            <a:r>
              <a:rPr lang="zh-CN" altLang="en-US" dirty="0" smtClean="0"/>
              <a:t>效率低</a:t>
            </a:r>
            <a:r>
              <a:rPr lang="en-US" altLang="zh-CN" dirty="0" smtClean="0"/>
              <a:t>)</a:t>
            </a:r>
          </a:p>
          <a:p>
            <a:pPr lvl="1"/>
            <a:r>
              <a:rPr lang="zh-CN" altLang="en-US" dirty="0" smtClean="0"/>
              <a:t>方法</a:t>
            </a:r>
            <a:r>
              <a:rPr lang="zh-CN" altLang="en-US" dirty="0"/>
              <a:t>二：求解与原问题等价的对偶</a:t>
            </a:r>
            <a:r>
              <a:rPr lang="zh-CN" altLang="en-US" dirty="0" smtClean="0"/>
              <a:t>问题</a:t>
            </a:r>
            <a:r>
              <a:rPr lang="en-US" altLang="zh-CN" dirty="0" smtClean="0"/>
              <a:t>(dual problem)</a:t>
            </a:r>
            <a:r>
              <a:rPr lang="zh-CN" altLang="en-US" dirty="0" smtClean="0"/>
              <a:t>得到</a:t>
            </a:r>
            <a:r>
              <a:rPr lang="zh-CN" altLang="en-US" dirty="0"/>
              <a:t>原始问题的</a:t>
            </a:r>
            <a:r>
              <a:rPr lang="zh-CN" altLang="en-US" dirty="0" smtClean="0"/>
              <a:t>最优解</a:t>
            </a:r>
            <a:r>
              <a:rPr lang="en-US" altLang="zh-CN" dirty="0" smtClean="0"/>
              <a:t>(</a:t>
            </a:r>
            <a:r>
              <a:rPr lang="zh-CN" altLang="en-US" dirty="0" smtClean="0"/>
              <a:t>更易求解、可以推广到核函数</a:t>
            </a:r>
            <a:r>
              <a:rPr lang="en-US" altLang="zh-CN" dirty="0" smtClean="0"/>
              <a:t>)</a:t>
            </a:r>
          </a:p>
          <a:p>
            <a:pPr lvl="2"/>
            <a:r>
              <a:rPr lang="zh-CN" altLang="en-US" dirty="0" smtClean="0"/>
              <a:t>拉格朗日乘子法</a:t>
            </a:r>
            <a:endParaRPr lang="en-US" altLang="zh-CN" dirty="0" smtClean="0"/>
          </a:p>
          <a:p>
            <a:pPr lvl="2"/>
            <a:r>
              <a:rPr lang="zh-CN" altLang="en-US" dirty="0" smtClean="0"/>
              <a:t>拉格朗日对偶性</a:t>
            </a:r>
            <a:endParaRPr lang="en-US" altLang="zh-CN" dirty="0" smtClean="0"/>
          </a:p>
          <a:p>
            <a:pPr lvl="2"/>
            <a:r>
              <a:rPr lang="en-US" altLang="zh-CN" dirty="0"/>
              <a:t>KKT</a:t>
            </a:r>
            <a:r>
              <a:rPr lang="zh-CN" altLang="en-US" dirty="0"/>
              <a:t>理论支撑</a:t>
            </a:r>
            <a:endParaRPr lang="en-US" altLang="zh-CN" dirty="0"/>
          </a:p>
          <a:p>
            <a:pPr lvl="1"/>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30698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b="1" dirty="0"/>
              <a:t>背景</a:t>
            </a:r>
            <a:endParaRPr lang="en-US" altLang="zh-CN" b="1" dirty="0" smtClean="0"/>
          </a:p>
          <a:p>
            <a:r>
              <a:rPr lang="zh-CN" altLang="en-US" dirty="0" smtClean="0"/>
              <a:t>线性分类</a:t>
            </a:r>
            <a:endParaRPr lang="en-US" altLang="zh-CN" dirty="0" smtClean="0"/>
          </a:p>
          <a:p>
            <a:r>
              <a:rPr lang="zh-CN" altLang="en-US" dirty="0" smtClean="0"/>
              <a:t>非线性分类</a:t>
            </a:r>
            <a:endParaRPr lang="en-US" altLang="zh-CN" dirty="0" smtClean="0"/>
          </a:p>
          <a:p>
            <a:r>
              <a:rPr lang="zh-CN" altLang="en-US" dirty="0" smtClean="0"/>
              <a:t>松弛变量</a:t>
            </a:r>
            <a:endParaRPr lang="en-US" altLang="zh-CN" dirty="0" smtClean="0"/>
          </a:p>
          <a:p>
            <a:r>
              <a:rPr lang="zh-CN" altLang="en-US" dirty="0"/>
              <a:t>多元</a:t>
            </a:r>
            <a:r>
              <a:rPr lang="zh-CN" altLang="en-US" dirty="0" smtClean="0"/>
              <a:t>分类</a:t>
            </a:r>
            <a:endParaRPr lang="en-US" altLang="zh-CN" dirty="0" smtClean="0"/>
          </a:p>
          <a:p>
            <a:r>
              <a:rPr lang="zh-CN" altLang="en-US" dirty="0" smtClean="0"/>
              <a:t>应用</a:t>
            </a:r>
            <a:endParaRPr lang="en-US" altLang="zh-CN" dirty="0" smtClean="0"/>
          </a:p>
          <a:p>
            <a:r>
              <a:rPr lang="zh-CN" altLang="en-US" dirty="0"/>
              <a:t>工具包</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37558743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求解步骤</a:t>
            </a:r>
            <a:endParaRPr lang="zh-CN" altLang="en-US" dirty="0"/>
          </a:p>
        </p:txBody>
      </p:sp>
      <p:sp>
        <p:nvSpPr>
          <p:cNvPr id="3" name="内容占位符 2"/>
          <p:cNvSpPr>
            <a:spLocks noGrp="1"/>
          </p:cNvSpPr>
          <p:nvPr>
            <p:ph idx="1"/>
          </p:nvPr>
        </p:nvSpPr>
        <p:spPr/>
        <p:txBody>
          <a:bodyPr/>
          <a:lstStyle/>
          <a:p>
            <a:r>
              <a:rPr lang="zh-CN" altLang="en-US" dirty="0" smtClean="0"/>
              <a:t>转化为对偶问题</a:t>
            </a:r>
            <a:endParaRPr lang="en-US" altLang="zh-CN" dirty="0" smtClean="0"/>
          </a:p>
          <a:p>
            <a:pPr lvl="1"/>
            <a:r>
              <a:rPr lang="zh-CN" altLang="en-US" dirty="0" smtClean="0"/>
              <a:t>对偶转化 </a:t>
            </a:r>
            <a:r>
              <a:rPr lang="en-US" altLang="zh-CN" dirty="0" smtClean="0"/>
              <a:t>&amp; KKT</a:t>
            </a:r>
            <a:r>
              <a:rPr lang="zh-CN" altLang="en-US" dirty="0" smtClean="0"/>
              <a:t>条件</a:t>
            </a:r>
            <a:endParaRPr lang="en-US" altLang="zh-CN" dirty="0" smtClean="0"/>
          </a:p>
          <a:p>
            <a:r>
              <a:rPr lang="zh-CN" altLang="en-US" dirty="0" smtClean="0"/>
              <a:t>求解</a:t>
            </a:r>
            <a:r>
              <a:rPr lang="en-US" altLang="zh-CN" dirty="0" err="1" smtClean="0"/>
              <a:t>wb</a:t>
            </a:r>
            <a:r>
              <a:rPr lang="zh-CN" altLang="en-US" dirty="0" smtClean="0"/>
              <a:t>极小化</a:t>
            </a:r>
            <a:endParaRPr lang="en-US" altLang="zh-CN" dirty="0" smtClean="0"/>
          </a:p>
          <a:p>
            <a:pPr lvl="1"/>
            <a:r>
              <a:rPr lang="zh-CN" altLang="en-US" dirty="0" smtClean="0"/>
              <a:t>拉格朗日乘子极值</a:t>
            </a:r>
            <a:endParaRPr lang="en-US" altLang="zh-CN" dirty="0" smtClean="0"/>
          </a:p>
          <a:p>
            <a:r>
              <a:rPr lang="zh-CN" altLang="en-US" dirty="0" smtClean="0"/>
              <a:t>求解</a:t>
            </a:r>
            <a:r>
              <a:rPr lang="en-US" altLang="zh-CN" dirty="0" smtClean="0"/>
              <a:t>α</a:t>
            </a:r>
            <a:r>
              <a:rPr lang="zh-CN" altLang="en-US" dirty="0"/>
              <a:t>极</a:t>
            </a:r>
            <a:r>
              <a:rPr lang="zh-CN" altLang="en-US" dirty="0" smtClean="0"/>
              <a:t>大化</a:t>
            </a:r>
            <a:endParaRPr lang="en-US" altLang="zh-CN" dirty="0" smtClean="0"/>
          </a:p>
          <a:p>
            <a:pPr lvl="1"/>
            <a:r>
              <a:rPr lang="zh-CN" altLang="en-US" dirty="0" smtClean="0"/>
              <a:t>用</a:t>
            </a:r>
            <a:r>
              <a:rPr lang="en-US" altLang="zh-CN" dirty="0" smtClean="0"/>
              <a:t>SMO</a:t>
            </a:r>
            <a:r>
              <a:rPr lang="zh-CN" altLang="en-US" dirty="0" smtClean="0"/>
              <a:t>算法求解</a:t>
            </a:r>
            <a:r>
              <a:rPr lang="en-US" altLang="zh-CN" dirty="0" smtClean="0"/>
              <a:t>α</a:t>
            </a:r>
            <a:r>
              <a:rPr lang="zh-CN" altLang="en-US" dirty="0" smtClean="0"/>
              <a:t>乘子</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24468994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fontScale="92500" lnSpcReduction="10000"/>
          </a:bodyPr>
          <a:lstStyle/>
          <a:p>
            <a:r>
              <a:rPr lang="en-US" altLang="zh-CN" sz="2800" b="1" dirty="0" smtClean="0"/>
              <a:t>1</a:t>
            </a:r>
            <a:r>
              <a:rPr lang="zh-CN" altLang="en-US" sz="2800" b="1" dirty="0" smtClean="0"/>
              <a:t>、对偶问题的转化</a:t>
            </a:r>
            <a:endParaRPr lang="en-US" altLang="zh-CN" sz="2800" b="1" dirty="0" smtClean="0"/>
          </a:p>
          <a:p>
            <a:pPr marL="0" indent="0">
              <a:buNone/>
            </a:pPr>
            <a:endParaRPr lang="en-US" altLang="zh-CN" dirty="0" smtClean="0"/>
          </a:p>
          <a:p>
            <a:pPr marL="0" indent="0">
              <a:buNone/>
            </a:pPr>
            <a:endParaRPr lang="en-US" altLang="zh-CN" dirty="0" smtClean="0"/>
          </a:p>
          <a:p>
            <a:r>
              <a:rPr lang="zh-CN" altLang="en-US" sz="2000" dirty="0"/>
              <a:t>给每一个约束条件加上一个拉格朗日乘子（</a:t>
            </a:r>
            <a:r>
              <a:rPr lang="en-US" altLang="zh-CN" sz="2000" dirty="0"/>
              <a:t>Lagrange multiplier</a:t>
            </a:r>
            <a:r>
              <a:rPr lang="zh-CN" altLang="en-US" sz="2000" dirty="0"/>
              <a:t>），定义</a:t>
            </a:r>
            <a:r>
              <a:rPr lang="zh-CN" altLang="en-US" sz="2000" dirty="0" smtClean="0"/>
              <a:t>拉格朗日函数</a:t>
            </a:r>
            <a:endParaRPr lang="en-US" altLang="zh-CN" sz="2000" dirty="0" smtClean="0"/>
          </a:p>
          <a:p>
            <a:endParaRPr lang="en-US" altLang="zh-CN" sz="2000" dirty="0" smtClean="0"/>
          </a:p>
          <a:p>
            <a:endParaRPr lang="en-US" altLang="zh-CN" sz="2000" dirty="0" smtClean="0"/>
          </a:p>
          <a:p>
            <a:endParaRPr lang="en-US" altLang="zh-CN" sz="2000" dirty="0"/>
          </a:p>
          <a:p>
            <a:r>
              <a:rPr lang="zh-CN" altLang="en-US" sz="2000" dirty="0" smtClean="0"/>
              <a:t>根据对偶算法与</a:t>
            </a:r>
            <a:r>
              <a:rPr lang="en-US" altLang="zh-CN" sz="2000" dirty="0" smtClean="0"/>
              <a:t>KKT</a:t>
            </a:r>
            <a:r>
              <a:rPr lang="zh-CN" altLang="en-US" sz="2000" dirty="0" smtClean="0"/>
              <a:t>条件约束，这个问题可以从</a:t>
            </a:r>
            <a:endParaRPr lang="en-US" altLang="zh-CN" sz="2000" dirty="0" smtClean="0"/>
          </a:p>
          <a:p>
            <a:endParaRPr lang="en-US" altLang="zh-CN" sz="2000" dirty="0"/>
          </a:p>
          <a:p>
            <a:pPr marL="0" indent="0">
              <a:buNone/>
            </a:pPr>
            <a:endParaRPr lang="en-US" altLang="zh-CN" sz="2000" dirty="0"/>
          </a:p>
          <a:p>
            <a:r>
              <a:rPr lang="zh-CN" altLang="en-US" sz="2000" dirty="0" smtClean="0"/>
              <a:t>转化为</a:t>
            </a:r>
            <a:endParaRPr lang="en-US" altLang="zh-CN" sz="2000" dirty="0" smtClean="0"/>
          </a:p>
          <a:p>
            <a:endParaRPr lang="en-US" altLang="zh-CN" sz="2000" dirty="0"/>
          </a:p>
          <a:p>
            <a:endParaRPr lang="en-US" altLang="zh-CN" sz="2000" dirty="0" smtClean="0"/>
          </a:p>
          <a:p>
            <a:endParaRPr lang="en-US" altLang="zh-CN" sz="2000" dirty="0"/>
          </a:p>
          <a:p>
            <a:r>
              <a:rPr lang="zh-CN" altLang="en-US" sz="2000" dirty="0" smtClean="0"/>
              <a:t>其中 </a:t>
            </a:r>
            <a:r>
              <a:rPr lang="en-US" altLang="zh-CN" sz="2000" dirty="0" smtClean="0"/>
              <a:t>p</a:t>
            </a:r>
            <a:r>
              <a:rPr lang="zh-CN" altLang="en-US" sz="2000" dirty="0" smtClean="0"/>
              <a:t>*和</a:t>
            </a:r>
            <a:r>
              <a:rPr lang="en-US" altLang="zh-CN" sz="2000" dirty="0" smtClean="0"/>
              <a:t>d</a:t>
            </a:r>
            <a:r>
              <a:rPr lang="zh-CN" altLang="en-US" sz="2000" dirty="0" smtClean="0"/>
              <a:t>*等价条件就是</a:t>
            </a:r>
            <a:r>
              <a:rPr lang="en-US" altLang="zh-CN" sz="2000" dirty="0" smtClean="0"/>
              <a:t>KKT</a:t>
            </a:r>
            <a:r>
              <a:rPr lang="zh-CN" altLang="en-US" sz="2000" dirty="0" smtClean="0"/>
              <a:t>条件</a:t>
            </a:r>
            <a:r>
              <a:rPr lang="en-US" altLang="zh-CN" sz="2000" dirty="0" smtClean="0"/>
              <a:t>*</a:t>
            </a:r>
          </a:p>
          <a:p>
            <a:endParaRPr lang="en-US" altLang="zh-CN" sz="2000" dirty="0"/>
          </a:p>
        </p:txBody>
      </p:sp>
      <p:pic>
        <p:nvPicPr>
          <p:cNvPr id="19460" name="Picture 4" descr="http://img.my.csdn.net/uploads/201210/25/1351142114_664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7" y="2420888"/>
            <a:ext cx="5295666" cy="792088"/>
          </a:xfrm>
          <a:prstGeom prst="rect">
            <a:avLst/>
          </a:prstGeom>
          <a:noFill/>
          <a:extLst>
            <a:ext uri="{909E8E84-426E-40DD-AFC4-6F175D3DCCD1}">
              <a14:hiddenFill xmlns:a14="http://schemas.microsoft.com/office/drawing/2010/main">
                <a:solidFill>
                  <a:srgbClr val="FFFFFF"/>
                </a:solidFill>
              </a14:hiddenFill>
            </a:ext>
          </a:extLst>
        </p:spPr>
      </p:pic>
      <p:pic>
        <p:nvPicPr>
          <p:cNvPr id="19466" name="Picture 10" descr="http://img.my.csdn.net/uploads/201210/25/1351142295_19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4" y="3645024"/>
            <a:ext cx="4152461" cy="576064"/>
          </a:xfrm>
          <a:prstGeom prst="rect">
            <a:avLst/>
          </a:prstGeom>
          <a:noFill/>
          <a:extLst>
            <a:ext uri="{909E8E84-426E-40DD-AFC4-6F175D3DCCD1}">
              <a14:hiddenFill xmlns:a14="http://schemas.microsoft.com/office/drawing/2010/main">
                <a:solidFill>
                  <a:srgbClr val="FFFFFF"/>
                </a:solidFill>
              </a14:hiddenFill>
            </a:ext>
          </a:extLst>
        </p:spPr>
      </p:pic>
      <p:pic>
        <p:nvPicPr>
          <p:cNvPr id="19468" name="Picture 12" descr="http://img.my.csdn.net/uploads/201210/25/1351142316_514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584" y="4664143"/>
            <a:ext cx="3494373" cy="680553"/>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0694" y="5131586"/>
            <a:ext cx="4333794" cy="1726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893474" y="731441"/>
            <a:ext cx="5904117" cy="951162"/>
            <a:chOff x="1083706" y="3645024"/>
            <a:chExt cx="6945869" cy="1118989"/>
          </a:xfrm>
        </p:grpSpPr>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4221088"/>
              <a:ext cx="691515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3706" y="3645024"/>
              <a:ext cx="18478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灯片编号占位符 1"/>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311944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fade">
                                      <p:cBhvr>
                                        <p:cTn id="12" dur="500"/>
                                        <p:tgtEl>
                                          <p:spTgt spid="194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466"/>
                                        </p:tgtEl>
                                        <p:attrNameLst>
                                          <p:attrName>style.visibility</p:attrName>
                                        </p:attrNameLst>
                                      </p:cBhvr>
                                      <p:to>
                                        <p:strVal val="visible"/>
                                      </p:to>
                                    </p:set>
                                    <p:animEffect transition="in" filter="fade">
                                      <p:cBhvr>
                                        <p:cTn id="22" dur="500"/>
                                        <p:tgtEl>
                                          <p:spTgt spid="1946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468"/>
                                        </p:tgtEl>
                                        <p:attrNameLst>
                                          <p:attrName>style.visibility</p:attrName>
                                        </p:attrNameLst>
                                      </p:cBhvr>
                                      <p:to>
                                        <p:strVal val="visible"/>
                                      </p:to>
                                    </p:set>
                                    <p:animEffect transition="in" filter="fade">
                                      <p:cBhvr>
                                        <p:cTn id="32" dur="500"/>
                                        <p:tgtEl>
                                          <p:spTgt spid="1946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animEffect transition="in" filter="fade">
                                      <p:cBhvr>
                                        <p:cTn id="37" dur="500"/>
                                        <p:tgtEl>
                                          <p:spTgt spid="3">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266"/>
                                        </p:tgtEl>
                                        <p:attrNameLst>
                                          <p:attrName>style.visibility</p:attrName>
                                        </p:attrNameLst>
                                      </p:cBhvr>
                                      <p:to>
                                        <p:strVal val="visible"/>
                                      </p:to>
                                    </p:set>
                                    <p:animEffect transition="in" filter="fade">
                                      <p:cBhvr>
                                        <p:cTn id="42"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a:bodyPr>
          <a:lstStyle/>
          <a:p>
            <a:r>
              <a:rPr lang="en-US" altLang="zh-CN" sz="2400" b="1" dirty="0" smtClean="0"/>
              <a:t>2</a:t>
            </a:r>
            <a:r>
              <a:rPr lang="zh-CN" altLang="en-US" sz="2400" b="1" dirty="0" smtClean="0"/>
              <a:t>、</a:t>
            </a:r>
            <a:r>
              <a:rPr lang="en-US" altLang="zh-CN" sz="2800" b="1" dirty="0" err="1" smtClean="0"/>
              <a:t>wb</a:t>
            </a:r>
            <a:r>
              <a:rPr lang="zh-CN" altLang="en-US" sz="2800" b="1" dirty="0" smtClean="0"/>
              <a:t>的极小化</a:t>
            </a:r>
            <a:endParaRPr lang="en-US" altLang="zh-CN" sz="2800" dirty="0" smtClean="0"/>
          </a:p>
          <a:p>
            <a:r>
              <a:rPr lang="zh-CN" altLang="en-US" sz="2400" dirty="0" smtClean="0"/>
              <a:t>那么问题转化为</a:t>
            </a:r>
            <a:endParaRPr lang="en-US" altLang="zh-CN" sz="2400" dirty="0"/>
          </a:p>
          <a:p>
            <a:endParaRPr lang="en-US" altLang="zh-CN" sz="2400" dirty="0" smtClean="0"/>
          </a:p>
          <a:p>
            <a:endParaRPr lang="en-US" altLang="zh-CN" sz="2400" dirty="0"/>
          </a:p>
          <a:p>
            <a:r>
              <a:rPr lang="zh-CN" altLang="en-US" sz="2400" dirty="0" smtClean="0"/>
              <a:t>先固定</a:t>
            </a:r>
            <a:r>
              <a:rPr lang="en-US" altLang="zh-CN" sz="2400" dirty="0" smtClean="0"/>
              <a:t>α</a:t>
            </a:r>
            <a:r>
              <a:rPr lang="zh-CN" altLang="en-US" sz="2400" dirty="0" smtClean="0"/>
              <a:t>，求</a:t>
            </a:r>
            <a:r>
              <a:rPr lang="en-US" altLang="zh-CN" sz="2400" dirty="0" err="1" smtClean="0"/>
              <a:t>wb</a:t>
            </a:r>
            <a:r>
              <a:rPr lang="zh-CN" altLang="en-US" sz="2400" dirty="0" smtClean="0"/>
              <a:t>的最小值</a:t>
            </a:r>
            <a:endParaRPr lang="en-US" altLang="zh-CN" sz="2400" dirty="0" smtClean="0"/>
          </a:p>
          <a:p>
            <a:endParaRPr lang="en-US" altLang="zh-CN" sz="2400" dirty="0"/>
          </a:p>
          <a:p>
            <a:endParaRPr lang="en-US" altLang="zh-CN" sz="2400" dirty="0" smtClean="0"/>
          </a:p>
          <a:p>
            <a:endParaRPr lang="en-US" altLang="zh-CN" sz="2400" dirty="0"/>
          </a:p>
          <a:p>
            <a:r>
              <a:rPr lang="zh-CN" altLang="en-US" sz="2400" dirty="0"/>
              <a:t>将以上结果代入之前的</a:t>
            </a:r>
            <a:r>
              <a:rPr lang="en-US" altLang="zh-CN" sz="2400" dirty="0"/>
              <a:t>L</a:t>
            </a:r>
            <a:r>
              <a:rPr lang="zh-CN" altLang="en-US" sz="2400" dirty="0" smtClean="0"/>
              <a:t>，</a:t>
            </a:r>
            <a:endParaRPr lang="en-US" altLang="zh-CN" sz="2400" dirty="0" smtClean="0"/>
          </a:p>
          <a:p>
            <a:endParaRPr lang="en-US" altLang="zh-CN" sz="2400" dirty="0"/>
          </a:p>
          <a:p>
            <a:endParaRPr lang="en-US" altLang="zh-CN" sz="2400" dirty="0" smtClean="0"/>
          </a:p>
          <a:p>
            <a:r>
              <a:rPr lang="zh-CN" altLang="en-US" sz="2400" dirty="0" smtClean="0"/>
              <a:t>得到只含</a:t>
            </a:r>
            <a:r>
              <a:rPr lang="en-US" altLang="zh-CN" sz="2400" dirty="0" smtClean="0"/>
              <a:t>α</a:t>
            </a:r>
            <a:r>
              <a:rPr lang="zh-CN" altLang="en-US" sz="2400" dirty="0" smtClean="0"/>
              <a:t>的优化结果</a:t>
            </a:r>
            <a:endParaRPr lang="en-US" altLang="zh-CN" sz="2400" dirty="0"/>
          </a:p>
          <a:p>
            <a:endParaRPr lang="en-US" altLang="zh-CN" sz="2400" dirty="0"/>
          </a:p>
          <a:p>
            <a:endParaRPr lang="en-US" altLang="zh-CN" sz="2400" dirty="0" smtClean="0"/>
          </a:p>
          <a:p>
            <a:endParaRPr lang="en-US" altLang="zh-CN" sz="2400" dirty="0" smtClean="0"/>
          </a:p>
          <a:p>
            <a:pPr lvl="1"/>
            <a:endParaRPr lang="zh-CN" altLang="en-US" sz="2000" dirty="0"/>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592" y="1052736"/>
            <a:ext cx="2233905" cy="724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5" name="Picture 5" descr="http://img.blog.csdn.net/201311072022205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7" y="2608075"/>
            <a:ext cx="2295525" cy="1143001"/>
          </a:xfrm>
          <a:prstGeom prst="rect">
            <a:avLst/>
          </a:prstGeom>
          <a:noFill/>
          <a:extLst>
            <a:ext uri="{909E8E84-426E-40DD-AFC4-6F175D3DCCD1}">
              <a14:hiddenFill xmlns:a14="http://schemas.microsoft.com/office/drawing/2010/main">
                <a:solidFill>
                  <a:srgbClr val="FFFFFF"/>
                </a:solidFill>
              </a14:hiddenFill>
            </a:ext>
          </a:extLst>
        </p:spPr>
      </p:pic>
      <p:pic>
        <p:nvPicPr>
          <p:cNvPr id="20487" name="Picture 7" descr="http://img.my.csdn.net/uploads/201210/25/1351142114_664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694" y="4194423"/>
            <a:ext cx="4457700" cy="666751"/>
          </a:xfrm>
          <a:prstGeom prst="rect">
            <a:avLst/>
          </a:prstGeom>
          <a:noFill/>
          <a:extLst>
            <a:ext uri="{909E8E84-426E-40DD-AFC4-6F175D3DCCD1}">
              <a14:hiddenFill xmlns:a14="http://schemas.microsoft.com/office/drawing/2010/main">
                <a:solidFill>
                  <a:srgbClr val="FFFFFF"/>
                </a:solidFill>
              </a14:hiddenFill>
            </a:ext>
          </a:extLst>
        </p:spPr>
      </p:pic>
      <p:pic>
        <p:nvPicPr>
          <p:cNvPr id="20489" name="Picture 9" descr="http://img.my.csdn.net/uploads/201210/25/1351142449_686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5938" y="5445224"/>
            <a:ext cx="5848350" cy="1228726"/>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5180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485"/>
                                        </p:tgtEl>
                                        <p:attrNameLst>
                                          <p:attrName>style.visibility</p:attrName>
                                        </p:attrNameLst>
                                      </p:cBhvr>
                                      <p:to>
                                        <p:strVal val="visible"/>
                                      </p:to>
                                    </p:set>
                                    <p:animEffect transition="in" filter="fade">
                                      <p:cBhvr>
                                        <p:cTn id="22" dur="500"/>
                                        <p:tgtEl>
                                          <p:spTgt spid="2048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487"/>
                                        </p:tgtEl>
                                        <p:attrNameLst>
                                          <p:attrName>style.visibility</p:attrName>
                                        </p:attrNameLst>
                                      </p:cBhvr>
                                      <p:to>
                                        <p:strVal val="visible"/>
                                      </p:to>
                                    </p:set>
                                    <p:animEffect transition="in" filter="fade">
                                      <p:cBhvr>
                                        <p:cTn id="32" dur="500"/>
                                        <p:tgtEl>
                                          <p:spTgt spid="2048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489"/>
                                        </p:tgtEl>
                                        <p:attrNameLst>
                                          <p:attrName>style.visibility</p:attrName>
                                        </p:attrNameLst>
                                      </p:cBhvr>
                                      <p:to>
                                        <p:strVal val="visible"/>
                                      </p:to>
                                    </p:set>
                                    <p:animEffect transition="in" filter="fade">
                                      <p:cBhvr>
                                        <p:cTn id="42" dur="500"/>
                                        <p:tgtEl>
                                          <p:spTgt spid="20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336704"/>
          </a:xfrm>
        </p:spPr>
        <p:txBody>
          <a:bodyPr>
            <a:normAutofit/>
          </a:bodyPr>
          <a:lstStyle/>
          <a:p>
            <a:r>
              <a:rPr lang="en-US" altLang="zh-CN" sz="2400" b="1" dirty="0" smtClean="0"/>
              <a:t>3</a:t>
            </a:r>
            <a:r>
              <a:rPr lang="zh-CN" altLang="en-US" sz="2400" b="1" dirty="0" smtClean="0"/>
              <a:t>、</a:t>
            </a:r>
            <a:r>
              <a:rPr lang="en-US" altLang="zh-CN" sz="2400" b="1" dirty="0" smtClean="0"/>
              <a:t>α</a:t>
            </a:r>
            <a:r>
              <a:rPr lang="zh-CN" altLang="en-US" sz="2800" b="1" dirty="0" smtClean="0"/>
              <a:t>的</a:t>
            </a:r>
            <a:r>
              <a:rPr lang="zh-CN" altLang="en-US" sz="2800" b="1" dirty="0"/>
              <a:t>极</a:t>
            </a:r>
            <a:r>
              <a:rPr lang="zh-CN" altLang="en-US" sz="2800" b="1" dirty="0" smtClean="0"/>
              <a:t>大化</a:t>
            </a:r>
            <a:endParaRPr lang="en-US" altLang="zh-CN" sz="2800" dirty="0" smtClean="0"/>
          </a:p>
          <a:p>
            <a:r>
              <a:rPr lang="zh-CN" altLang="en-US" sz="2400" dirty="0" smtClean="0"/>
              <a:t>优化问题接上一步处理结果</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r>
              <a:rPr lang="zh-CN" altLang="en-US" sz="2400" dirty="0" smtClean="0"/>
              <a:t>如果求出了</a:t>
            </a:r>
            <a:r>
              <a:rPr lang="en-US" altLang="zh-CN" sz="2400" dirty="0" smtClean="0"/>
              <a:t>α</a:t>
            </a:r>
            <a:r>
              <a:rPr lang="zh-CN" altLang="en-US" sz="2400" dirty="0" smtClean="0"/>
              <a:t>*，那么</a:t>
            </a:r>
            <a:r>
              <a:rPr lang="en-US" altLang="zh-CN" sz="2400" dirty="0" smtClean="0"/>
              <a:t>w</a:t>
            </a:r>
            <a:r>
              <a:rPr lang="zh-CN" altLang="en-US" sz="2400" dirty="0" smtClean="0"/>
              <a:t>和</a:t>
            </a:r>
            <a:r>
              <a:rPr lang="en-US" altLang="zh-CN" sz="2400" dirty="0" smtClean="0"/>
              <a:t>b</a:t>
            </a:r>
            <a:r>
              <a:rPr lang="zh-CN" altLang="en-US" sz="2400" dirty="0" smtClean="0"/>
              <a:t>就可以随之求解</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r>
              <a:rPr lang="zh-CN" altLang="en-US" sz="2400" dirty="0"/>
              <a:t>最终得出分离超平面和分类</a:t>
            </a:r>
            <a:r>
              <a:rPr lang="zh-CN" altLang="en-US" sz="2400" dirty="0" smtClean="0"/>
              <a:t>决策函数。</a:t>
            </a:r>
            <a:endParaRPr lang="en-US" altLang="zh-CN" sz="2400" dirty="0" smtClean="0"/>
          </a:p>
          <a:p>
            <a:r>
              <a:rPr lang="zh-CN" altLang="en-US" sz="2400" dirty="0" smtClean="0"/>
              <a:t>那么有什么好方法求</a:t>
            </a:r>
            <a:r>
              <a:rPr lang="en-US" altLang="zh-CN" sz="2400" dirty="0" smtClean="0"/>
              <a:t>α</a:t>
            </a:r>
            <a:r>
              <a:rPr lang="zh-CN" altLang="en-US" sz="2400" dirty="0" smtClean="0"/>
              <a:t>呢？</a:t>
            </a:r>
            <a:endParaRPr lang="en-US" altLang="zh-CN" sz="2400" dirty="0" smtClean="0"/>
          </a:p>
          <a:p>
            <a:endParaRPr lang="en-US" altLang="zh-CN" sz="2400" dirty="0"/>
          </a:p>
          <a:p>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smtClean="0"/>
          </a:p>
          <a:p>
            <a:pPr lvl="1"/>
            <a:endParaRPr lang="zh-CN" altLang="en-US" sz="2000" dirty="0"/>
          </a:p>
        </p:txBody>
      </p:sp>
      <p:pic>
        <p:nvPicPr>
          <p:cNvPr id="21506" name="Picture 2" descr="http://my.csdn.net/uploads/201206/02/1338605996_465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340768"/>
            <a:ext cx="414337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http://img.my.csdn.net/uploads/201301/11/1357838666_91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6989" y="3429000"/>
            <a:ext cx="1609028" cy="638699"/>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http://img.my.csdn.net/uploads/201301/11/1357838696_33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4365104"/>
            <a:ext cx="3590925" cy="43815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152478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06"/>
                                        </p:tgtEl>
                                        <p:attrNameLst>
                                          <p:attrName>style.visibility</p:attrName>
                                        </p:attrNameLst>
                                      </p:cBhvr>
                                      <p:to>
                                        <p:strVal val="visible"/>
                                      </p:to>
                                    </p:set>
                                    <p:animEffect transition="in" filter="fade">
                                      <p:cBhvr>
                                        <p:cTn id="12" dur="500"/>
                                        <p:tgtEl>
                                          <p:spTgt spid="215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512"/>
                                        </p:tgtEl>
                                        <p:attrNameLst>
                                          <p:attrName>style.visibility</p:attrName>
                                        </p:attrNameLst>
                                      </p:cBhvr>
                                      <p:to>
                                        <p:strVal val="visible"/>
                                      </p:to>
                                    </p:set>
                                    <p:animEffect transition="in" filter="fade">
                                      <p:cBhvr>
                                        <p:cTn id="22" dur="500"/>
                                        <p:tgtEl>
                                          <p:spTgt spid="21512"/>
                                        </p:tgtEl>
                                      </p:cBhvr>
                                    </p:animEffect>
                                  </p:childTnLst>
                                </p:cTn>
                              </p:par>
                              <p:par>
                                <p:cTn id="23" presetID="10" presetClass="entr" presetSubtype="0" fill="hold" nodeType="withEffect">
                                  <p:stCondLst>
                                    <p:cond delay="0"/>
                                  </p:stCondLst>
                                  <p:childTnLst>
                                    <p:set>
                                      <p:cBhvr>
                                        <p:cTn id="24" dur="1" fill="hold">
                                          <p:stCondLst>
                                            <p:cond delay="0"/>
                                          </p:stCondLst>
                                        </p:cTn>
                                        <p:tgtEl>
                                          <p:spTgt spid="21510"/>
                                        </p:tgtEl>
                                        <p:attrNameLst>
                                          <p:attrName>style.visibility</p:attrName>
                                        </p:attrNameLst>
                                      </p:cBhvr>
                                      <p:to>
                                        <p:strVal val="visible"/>
                                      </p:to>
                                    </p:set>
                                    <p:animEffect transition="in" filter="fade">
                                      <p:cBhvr>
                                        <p:cTn id="25" dur="500"/>
                                        <p:tgtEl>
                                          <p:spTgt spid="215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a:bodyPr>
          <a:lstStyle/>
          <a:p>
            <a:r>
              <a:rPr lang="en-US" altLang="zh-CN" sz="2400" b="1" dirty="0" smtClean="0"/>
              <a:t>3</a:t>
            </a:r>
            <a:r>
              <a:rPr lang="zh-CN" altLang="en-US" sz="2400" b="1" dirty="0"/>
              <a:t>、利用</a:t>
            </a:r>
            <a:r>
              <a:rPr lang="en-US" altLang="zh-CN" sz="2400" b="1" dirty="0"/>
              <a:t>SMO</a:t>
            </a:r>
            <a:r>
              <a:rPr lang="zh-CN" altLang="en-US" sz="2400" b="1" dirty="0"/>
              <a:t>算法求解对偶问题中的</a:t>
            </a:r>
            <a:r>
              <a:rPr lang="zh-CN" altLang="en-US" sz="2400" b="1" dirty="0" smtClean="0"/>
              <a:t>拉格朗日乘子</a:t>
            </a:r>
            <a:r>
              <a:rPr lang="en-US" altLang="zh-CN" sz="2400" b="1" dirty="0" smtClean="0"/>
              <a:t>α</a:t>
            </a:r>
          </a:p>
          <a:p>
            <a:r>
              <a:rPr lang="zh-CN" altLang="en-US" sz="2400" dirty="0" smtClean="0"/>
              <a:t>优化问题接上一步处理结果</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r>
              <a:rPr lang="zh-CN" altLang="en-US" sz="2400" dirty="0"/>
              <a:t>上述式子要解决的是在</a:t>
            </a:r>
            <a:r>
              <a:rPr lang="zh-CN" altLang="en-US" sz="2400" dirty="0" smtClean="0"/>
              <a:t>参数</a:t>
            </a:r>
            <a:r>
              <a:rPr lang="en-US" altLang="zh-CN" sz="2400" dirty="0" smtClean="0"/>
              <a:t>α</a:t>
            </a:r>
            <a:r>
              <a:rPr lang="en-US" altLang="zh-CN" sz="2400" dirty="0" err="1" smtClean="0"/>
              <a:t>i</a:t>
            </a:r>
            <a:r>
              <a:rPr lang="zh-CN" altLang="en-US" sz="2400" dirty="0" smtClean="0"/>
              <a:t>上</a:t>
            </a:r>
            <a:r>
              <a:rPr lang="zh-CN" altLang="en-US" sz="2400" dirty="0"/>
              <a:t>求最大</a:t>
            </a:r>
            <a:r>
              <a:rPr lang="zh-CN" altLang="en-US" sz="2400" dirty="0" smtClean="0"/>
              <a:t>值的</a:t>
            </a:r>
            <a:r>
              <a:rPr lang="zh-CN" altLang="en-US" sz="2400" dirty="0"/>
              <a:t>问题，</a:t>
            </a:r>
            <a:r>
              <a:rPr lang="zh-CN" altLang="en-US" sz="2400" dirty="0" smtClean="0"/>
              <a:t>至于</a:t>
            </a:r>
            <a:r>
              <a:rPr lang="en-US" altLang="zh-CN" sz="2400" dirty="0" err="1" smtClean="0"/>
              <a:t>xy</a:t>
            </a:r>
            <a:r>
              <a:rPr lang="zh-CN" altLang="en-US" sz="2400" dirty="0" smtClean="0"/>
              <a:t>都是已知数</a:t>
            </a:r>
            <a:endParaRPr lang="en-US" altLang="zh-CN" sz="2400" dirty="0" smtClean="0"/>
          </a:p>
          <a:p>
            <a:pPr lvl="1"/>
            <a:r>
              <a:rPr lang="en-US" altLang="zh-CN" sz="2000" dirty="0" smtClean="0">
                <a:hlinkClick r:id="rId2"/>
              </a:rPr>
              <a:t>SMO</a:t>
            </a:r>
            <a:r>
              <a:rPr lang="zh-CN" altLang="en-US" sz="2000" dirty="0" smtClean="0">
                <a:hlinkClick r:id="rId2"/>
              </a:rPr>
              <a:t>算法</a:t>
            </a:r>
            <a:r>
              <a:rPr lang="en-US" altLang="zh-CN" sz="2000" dirty="0" smtClean="0"/>
              <a:t>(</a:t>
            </a:r>
            <a:r>
              <a:rPr lang="zh-CN" altLang="en-US" sz="2000" dirty="0" smtClean="0"/>
              <a:t>略</a:t>
            </a:r>
            <a:r>
              <a:rPr lang="en-US" altLang="zh-CN" sz="2000" dirty="0" smtClean="0"/>
              <a:t>)</a:t>
            </a:r>
          </a:p>
          <a:p>
            <a:endParaRPr lang="en-US" altLang="zh-CN" sz="2400" dirty="0" smtClean="0"/>
          </a:p>
          <a:p>
            <a:endParaRPr lang="en-US" altLang="zh-CN" sz="2400" dirty="0"/>
          </a:p>
          <a:p>
            <a:endParaRPr lang="en-US" altLang="zh-CN" sz="2400" dirty="0" smtClean="0"/>
          </a:p>
          <a:p>
            <a:endParaRPr lang="en-US" altLang="zh-CN" sz="2400" dirty="0" smtClean="0"/>
          </a:p>
          <a:p>
            <a:pPr lvl="1"/>
            <a:endParaRPr lang="zh-CN" altLang="en-US" sz="2000" dirty="0"/>
          </a:p>
        </p:txBody>
      </p:sp>
      <p:pic>
        <p:nvPicPr>
          <p:cNvPr id="21506" name="Picture 2" descr="http://my.csdn.net/uploads/201206/02/1338605996_465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7" y="1196752"/>
            <a:ext cx="414337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lip_image0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128691"/>
            <a:ext cx="5429250" cy="1762126"/>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126706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06"/>
                                        </p:tgtEl>
                                        <p:attrNameLst>
                                          <p:attrName>style.visibility</p:attrName>
                                        </p:attrNameLst>
                                      </p:cBhvr>
                                      <p:to>
                                        <p:strVal val="visible"/>
                                      </p:to>
                                    </p:set>
                                    <p:animEffect transition="in" filter="fade">
                                      <p:cBhvr>
                                        <p:cTn id="12" dur="500"/>
                                        <p:tgtEl>
                                          <p:spTgt spid="215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fade">
                                      <p:cBhvr>
                                        <p:cTn id="2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482002"/>
            <a:ext cx="6624736" cy="4202054"/>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 </a:t>
            </a:r>
            <a:r>
              <a:rPr lang="zh-CN" altLang="en-US" dirty="0" smtClean="0"/>
              <a:t>表达式的感性分析</a:t>
            </a:r>
            <a:r>
              <a:rPr lang="en-US" altLang="zh-CN" dirty="0" smtClean="0"/>
              <a:t>(</a:t>
            </a:r>
            <a:r>
              <a:rPr lang="zh-CN" altLang="en-US" dirty="0" smtClean="0"/>
              <a:t>番外篇</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sz="2400" dirty="0"/>
              <a:t>线性函数</a:t>
            </a:r>
            <a:r>
              <a:rPr lang="zh-CN" altLang="en-US" sz="2400" dirty="0" smtClean="0"/>
              <a:t>表达式为  </a:t>
            </a:r>
            <a:r>
              <a:rPr lang="en-US" altLang="zh-CN" sz="2400" dirty="0" smtClean="0"/>
              <a:t>g(x</a:t>
            </a:r>
            <a:r>
              <a:rPr lang="en-US" altLang="zh-CN" sz="2400" dirty="0"/>
              <a:t>)=&lt;</a:t>
            </a:r>
            <a:r>
              <a:rPr lang="en-US" altLang="zh-CN" sz="2400" dirty="0" err="1"/>
              <a:t>w,x</a:t>
            </a:r>
            <a:r>
              <a:rPr lang="en-US" altLang="zh-CN" sz="2400" dirty="0"/>
              <a:t>&gt;+b</a:t>
            </a:r>
            <a:endParaRPr lang="en-US" altLang="zh-CN" sz="2400" dirty="0" smtClean="0"/>
          </a:p>
          <a:p>
            <a:r>
              <a:rPr lang="zh-CN" altLang="en-US" sz="2400" dirty="0" smtClean="0"/>
              <a:t>样本</a:t>
            </a:r>
            <a:r>
              <a:rPr lang="zh-CN" altLang="en-US" sz="2400" dirty="0"/>
              <a:t>确定了</a:t>
            </a:r>
            <a:r>
              <a:rPr lang="en-US" altLang="zh-CN" sz="2400" dirty="0"/>
              <a:t>w</a:t>
            </a:r>
            <a:r>
              <a:rPr lang="zh-CN" altLang="en-US" sz="2400" dirty="0"/>
              <a:t>，用数学的语言描述，就是</a:t>
            </a:r>
            <a:r>
              <a:rPr lang="en-US" altLang="zh-CN" sz="2400" dirty="0"/>
              <a:t>w</a:t>
            </a:r>
            <a:r>
              <a:rPr lang="zh-CN" altLang="en-US" sz="2400" dirty="0"/>
              <a:t>可以表示为样本的某种</a:t>
            </a:r>
            <a:r>
              <a:rPr lang="zh-CN" altLang="en-US" sz="2400" dirty="0" smtClean="0"/>
              <a:t>组合</a:t>
            </a:r>
            <a:endParaRPr lang="zh-CN" altLang="en-US" sz="2400" dirty="0"/>
          </a:p>
          <a:p>
            <a:r>
              <a:rPr lang="en-US" altLang="zh-CN" sz="2400" dirty="0"/>
              <a:t>w=α1x1+α2x2+…+</a:t>
            </a:r>
            <a:r>
              <a:rPr lang="en-US" altLang="zh-CN" sz="2400" dirty="0" smtClean="0"/>
              <a:t>α</a:t>
            </a:r>
            <a:r>
              <a:rPr lang="en-US" altLang="zh-CN" sz="2400" dirty="0" err="1" smtClean="0"/>
              <a:t>nxn</a:t>
            </a:r>
            <a:endParaRPr lang="en-US" altLang="zh-CN" sz="2400" dirty="0" smtClean="0"/>
          </a:p>
          <a:p>
            <a:endParaRPr lang="en-US" altLang="zh-CN" sz="2400" dirty="0" smtClean="0"/>
          </a:p>
          <a:p>
            <a:r>
              <a:rPr lang="zh-CN" altLang="en-US" sz="2400" dirty="0" smtClean="0"/>
              <a:t>同时</a:t>
            </a:r>
            <a:r>
              <a:rPr lang="en-US" altLang="zh-CN" sz="2400" dirty="0" smtClean="0"/>
              <a:t>w</a:t>
            </a:r>
            <a:r>
              <a:rPr lang="zh-CN" altLang="en-US" sz="2400" dirty="0"/>
              <a:t>不仅跟样本点的位置有关，还跟</a:t>
            </a:r>
            <a:r>
              <a:rPr lang="zh-CN" altLang="en-US" sz="2400" dirty="0" smtClean="0"/>
              <a:t>样</a:t>
            </a:r>
            <a:endParaRPr lang="en-US" altLang="zh-CN" sz="2400" dirty="0" smtClean="0"/>
          </a:p>
          <a:p>
            <a:pPr marL="0" indent="0">
              <a:buNone/>
            </a:pPr>
            <a:r>
              <a:rPr lang="zh-CN" altLang="en-US" sz="2400" dirty="0" smtClean="0"/>
              <a:t>本的</a:t>
            </a:r>
            <a:r>
              <a:rPr lang="zh-CN" altLang="en-US" sz="2400" dirty="0"/>
              <a:t>类别有关（也就是和样本的“标签”有关）。因此用</a:t>
            </a:r>
            <a:r>
              <a:rPr lang="zh-CN" altLang="en-US" sz="2400" dirty="0" smtClean="0"/>
              <a:t>下</a:t>
            </a:r>
            <a:endParaRPr lang="en-US" altLang="zh-CN" sz="2400" dirty="0" smtClean="0"/>
          </a:p>
          <a:p>
            <a:pPr marL="0" indent="0">
              <a:buNone/>
            </a:pPr>
            <a:r>
              <a:rPr lang="zh-CN" altLang="en-US" sz="2400" dirty="0" smtClean="0"/>
              <a:t>面</a:t>
            </a:r>
            <a:r>
              <a:rPr lang="zh-CN" altLang="en-US" sz="2400" dirty="0"/>
              <a:t>这个式子表示才算完整</a:t>
            </a:r>
            <a:r>
              <a:rPr lang="zh-CN" altLang="en-US" sz="2400" dirty="0" smtClean="0"/>
              <a:t>：</a:t>
            </a:r>
            <a:endParaRPr lang="en-US" altLang="zh-CN" sz="2400" dirty="0" smtClean="0"/>
          </a:p>
          <a:p>
            <a:r>
              <a:rPr lang="en-US" altLang="zh-CN" sz="2400" dirty="0"/>
              <a:t>w=</a:t>
            </a:r>
            <a:r>
              <a:rPr lang="el-GR" altLang="zh-CN" sz="2400" dirty="0"/>
              <a:t>α</a:t>
            </a:r>
            <a:r>
              <a:rPr lang="el-GR" altLang="zh-CN" sz="2400" baseline="-25000" dirty="0"/>
              <a:t>1</a:t>
            </a:r>
            <a:r>
              <a:rPr lang="en-US" altLang="zh-CN" sz="2400" dirty="0"/>
              <a:t>y</a:t>
            </a:r>
            <a:r>
              <a:rPr lang="en-US" altLang="zh-CN" sz="2400" baseline="-25000" dirty="0"/>
              <a:t>1</a:t>
            </a:r>
            <a:r>
              <a:rPr lang="en-US" altLang="zh-CN" sz="2400" dirty="0"/>
              <a:t>x</a:t>
            </a:r>
            <a:r>
              <a:rPr lang="en-US" altLang="zh-CN" sz="2400" baseline="-25000" dirty="0"/>
              <a:t>1</a:t>
            </a:r>
            <a:r>
              <a:rPr lang="en-US" altLang="zh-CN" sz="2400" dirty="0"/>
              <a:t>+</a:t>
            </a:r>
            <a:r>
              <a:rPr lang="el-GR" altLang="zh-CN" sz="2400" dirty="0"/>
              <a:t>α</a:t>
            </a:r>
            <a:r>
              <a:rPr lang="el-GR" altLang="zh-CN" sz="2400" baseline="-25000" dirty="0"/>
              <a:t>2</a:t>
            </a:r>
            <a:r>
              <a:rPr lang="en-US" altLang="zh-CN" sz="2400" dirty="0"/>
              <a:t>y</a:t>
            </a:r>
            <a:r>
              <a:rPr lang="en-US" altLang="zh-CN" sz="2400" baseline="-25000" dirty="0"/>
              <a:t>2</a:t>
            </a:r>
            <a:r>
              <a:rPr lang="en-US" altLang="zh-CN" sz="2400" dirty="0"/>
              <a:t>x</a:t>
            </a:r>
            <a:r>
              <a:rPr lang="en-US" altLang="zh-CN" sz="2400" baseline="-25000" dirty="0"/>
              <a:t>2</a:t>
            </a:r>
            <a:r>
              <a:rPr lang="en-US" altLang="zh-CN" sz="2400" dirty="0"/>
              <a:t>+…+</a:t>
            </a:r>
            <a:r>
              <a:rPr lang="el-GR" altLang="zh-CN" sz="2400" dirty="0"/>
              <a:t>α</a:t>
            </a:r>
            <a:r>
              <a:rPr lang="en-US" altLang="zh-CN" sz="2400" baseline="-25000" dirty="0" err="1"/>
              <a:t>n</a:t>
            </a:r>
            <a:r>
              <a:rPr lang="en-US" altLang="zh-CN" sz="2400" dirty="0" err="1"/>
              <a:t>y</a:t>
            </a:r>
            <a:r>
              <a:rPr lang="en-US" altLang="zh-CN" sz="2400" baseline="-25000" dirty="0" err="1"/>
              <a:t>n</a:t>
            </a:r>
            <a:r>
              <a:rPr lang="en-US" altLang="zh-CN" sz="2400" dirty="0" err="1"/>
              <a:t>x</a:t>
            </a:r>
            <a:r>
              <a:rPr lang="en-US" altLang="zh-CN" sz="2400" baseline="-25000" dirty="0" err="1"/>
              <a:t>n</a:t>
            </a:r>
            <a:r>
              <a:rPr lang="en-US" altLang="zh-CN" sz="2400" dirty="0"/>
              <a:t> </a:t>
            </a:r>
            <a:endParaRPr lang="en-US" altLang="zh-CN" sz="2400" dirty="0" smtClean="0"/>
          </a:p>
          <a:p>
            <a:endParaRPr lang="en-US" altLang="zh-CN" dirty="0"/>
          </a:p>
          <a:p>
            <a:endParaRPr lang="en-US" altLang="zh-CN" dirty="0" smtClean="0"/>
          </a:p>
          <a:p>
            <a:endParaRPr lang="en-US" altLang="zh-CN" dirty="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5725212"/>
            <a:ext cx="260985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5745435"/>
            <a:ext cx="5876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373833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3.88889E-6 4.44444E-6 L 0.33872 -0.18912 " pathEditMode="relative" rAng="0" ptsTypes="AA">
                                      <p:cBhvr>
                                        <p:cTn id="6" dur="2000" fill="hold"/>
                                        <p:tgtEl>
                                          <p:spTgt spid="1028"/>
                                        </p:tgtEl>
                                        <p:attrNameLst>
                                          <p:attrName>ppt_x</p:attrName>
                                          <p:attrName>ppt_y</p:attrName>
                                        </p:attrNameLst>
                                      </p:cBhvr>
                                      <p:rCtr x="16927" y="-9468"/>
                                    </p:animMotion>
                                  </p:childTnLst>
                                </p:cTn>
                              </p:par>
                              <p:par>
                                <p:cTn id="7" presetID="6" presetClass="emph" presetSubtype="0" fill="hold" nodeType="withEffect">
                                  <p:stCondLst>
                                    <p:cond delay="0"/>
                                  </p:stCondLst>
                                  <p:childTnLst>
                                    <p:animScale>
                                      <p:cBhvr>
                                        <p:cTn id="8" dur="2000" fill="hold"/>
                                        <p:tgtEl>
                                          <p:spTgt spid="1028"/>
                                        </p:tgtEl>
                                      </p:cBhvr>
                                      <p:by x="35000" y="35000"/>
                                    </p:animScale>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314"/>
                                        </p:tgtEl>
                                        <p:attrNameLst>
                                          <p:attrName>style.visibility</p:attrName>
                                        </p:attrNameLst>
                                      </p:cBhvr>
                                      <p:to>
                                        <p:strVal val="visible"/>
                                      </p:to>
                                    </p:set>
                                    <p:animEffect transition="in" filter="fade">
                                      <p:cBhvr>
                                        <p:cTn id="34" dur="500"/>
                                        <p:tgtEl>
                                          <p:spTgt spid="133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315"/>
                                        </p:tgtEl>
                                        <p:attrNameLst>
                                          <p:attrName>style.visibility</p:attrName>
                                        </p:attrNameLst>
                                      </p:cBhvr>
                                      <p:to>
                                        <p:strVal val="visible"/>
                                      </p:to>
                                    </p:set>
                                    <p:animEffect transition="in" filter="fade">
                                      <p:cBhvr>
                                        <p:cTn id="39"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zh-CN"/>
              <a:t>分类函数的预测</a:t>
            </a:r>
          </a:p>
        </p:txBody>
      </p:sp>
      <p:sp>
        <p:nvSpPr>
          <p:cNvPr id="43011" name="Rectangle 3"/>
          <p:cNvSpPr>
            <a:spLocks noGrp="1" noChangeArrowheads="1"/>
          </p:cNvSpPr>
          <p:nvPr>
            <p:ph type="body" idx="1"/>
          </p:nvPr>
        </p:nvSpPr>
        <p:spPr>
          <a:xfrm>
            <a:off x="457200" y="1600200"/>
            <a:ext cx="8229600" cy="5069160"/>
          </a:xfrm>
        </p:spPr>
        <p:txBody>
          <a:bodyPr/>
          <a:lstStyle/>
          <a:p>
            <a:r>
              <a:rPr lang="zh-CN" altLang="zh-CN" dirty="0"/>
              <a:t>将w的表达式带入分类函数后</a:t>
            </a:r>
          </a:p>
          <a:p>
            <a:endParaRPr lang="zh-CN" altLang="zh-CN" dirty="0"/>
          </a:p>
          <a:p>
            <a:endParaRPr lang="zh-CN" altLang="zh-CN" dirty="0"/>
          </a:p>
          <a:p>
            <a:endParaRPr lang="zh-CN" altLang="zh-CN" dirty="0"/>
          </a:p>
          <a:p>
            <a:pPr lvl="1"/>
            <a:r>
              <a:rPr lang="zh-CN" altLang="zh-CN" sz="2000" dirty="0"/>
              <a:t>对于新点 x的预测，只需要计算它与训练数据点的内积即可（表示向量内积）</a:t>
            </a:r>
          </a:p>
          <a:p>
            <a:pPr lvl="1"/>
            <a:r>
              <a:rPr lang="zh-CN" altLang="zh-CN" sz="2000" dirty="0"/>
              <a:t>所有非Supporting Vector 所对应的系数</a:t>
            </a:r>
            <a:r>
              <a:rPr lang="zh-CN" altLang="zh-CN" sz="2000" dirty="0" smtClean="0"/>
              <a:t>都</a:t>
            </a:r>
            <a:r>
              <a:rPr lang="en-US" altLang="zh-CN" sz="2000" dirty="0" smtClean="0"/>
              <a:t>α</a:t>
            </a:r>
            <a:r>
              <a:rPr lang="en-US" altLang="zh-CN" sz="2000" dirty="0" err="1" smtClean="0"/>
              <a:t>i</a:t>
            </a:r>
            <a:r>
              <a:rPr lang="zh-CN" altLang="zh-CN" sz="2000" dirty="0" smtClean="0"/>
              <a:t>是</a:t>
            </a:r>
            <a:r>
              <a:rPr lang="zh-CN" altLang="zh-CN" sz="2000" dirty="0"/>
              <a:t>等于零的，因此对于新点的内积计算实际上只要针对少量的“支持向量”而不是所有的训练数据即可。</a:t>
            </a:r>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0" y="2276475"/>
            <a:ext cx="3959225" cy="143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405865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11">
                                            <p:txEl>
                                              <p:pRg st="4" end="4"/>
                                            </p:txEl>
                                          </p:spTgt>
                                        </p:tgtEl>
                                        <p:attrNameLst>
                                          <p:attrName>style.visibility</p:attrName>
                                        </p:attrNameLst>
                                      </p:cBhvr>
                                      <p:to>
                                        <p:strVal val="visible"/>
                                      </p:to>
                                    </p:set>
                                    <p:animEffect transition="in" filter="fade">
                                      <p:cBhvr>
                                        <p:cTn id="7" dur="500"/>
                                        <p:tgtEl>
                                          <p:spTgt spid="4301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11">
                                            <p:txEl>
                                              <p:pRg st="5" end="5"/>
                                            </p:txEl>
                                          </p:spTgt>
                                        </p:tgtEl>
                                        <p:attrNameLst>
                                          <p:attrName>style.visibility</p:attrName>
                                        </p:attrNameLst>
                                      </p:cBhvr>
                                      <p:to>
                                        <p:strVal val="visible"/>
                                      </p:to>
                                    </p:set>
                                    <p:animEffect transition="in" filter="fade">
                                      <p:cBhvr>
                                        <p:cTn id="12" dur="500"/>
                                        <p:tgtEl>
                                          <p:spTgt spid="43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a:t>背景</a:t>
            </a:r>
            <a:endParaRPr lang="en-US" altLang="zh-CN" dirty="0" smtClean="0"/>
          </a:p>
          <a:p>
            <a:r>
              <a:rPr lang="zh-CN" altLang="en-US" dirty="0" smtClean="0"/>
              <a:t>线性分类</a:t>
            </a:r>
            <a:endParaRPr lang="en-US" altLang="zh-CN" dirty="0" smtClean="0"/>
          </a:p>
          <a:p>
            <a:r>
              <a:rPr lang="zh-CN" altLang="en-US" b="1" dirty="0" smtClean="0"/>
              <a:t>非线性分类</a:t>
            </a:r>
            <a:endParaRPr lang="en-US" altLang="zh-CN" b="1" dirty="0" smtClean="0"/>
          </a:p>
          <a:p>
            <a:r>
              <a:rPr lang="zh-CN" altLang="en-US" dirty="0" smtClean="0"/>
              <a:t>松弛变量</a:t>
            </a:r>
            <a:endParaRPr lang="en-US" altLang="zh-CN" dirty="0" smtClean="0"/>
          </a:p>
          <a:p>
            <a:r>
              <a:rPr lang="zh-CN" altLang="en-US" dirty="0"/>
              <a:t>多元</a:t>
            </a:r>
            <a:r>
              <a:rPr lang="zh-CN" altLang="en-US" dirty="0" smtClean="0"/>
              <a:t>分类</a:t>
            </a:r>
            <a:endParaRPr lang="en-US" altLang="zh-CN" dirty="0" smtClean="0"/>
          </a:p>
          <a:p>
            <a:r>
              <a:rPr lang="zh-CN" altLang="en-US" dirty="0" smtClean="0"/>
              <a:t>应用</a:t>
            </a:r>
            <a:endParaRPr lang="en-US" altLang="zh-CN" dirty="0" smtClean="0"/>
          </a:p>
          <a:p>
            <a:r>
              <a:rPr lang="zh-CN" altLang="en-US" dirty="0"/>
              <a:t>工具包</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19404799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zh-CN"/>
              <a:t>非线性分类——问题的引入</a:t>
            </a:r>
          </a:p>
        </p:txBody>
      </p:sp>
      <p:sp>
        <p:nvSpPr>
          <p:cNvPr id="45059" name="Rectangle 3"/>
          <p:cNvSpPr>
            <a:spLocks noGrp="1" noChangeArrowheads="1"/>
          </p:cNvSpPr>
          <p:nvPr>
            <p:ph type="body" idx="1"/>
          </p:nvPr>
        </p:nvSpPr>
        <p:spPr/>
        <p:txBody>
          <a:bodyPr/>
          <a:lstStyle/>
          <a:p>
            <a:r>
              <a:rPr lang="zh-CN" altLang="zh-CN" sz="2000"/>
              <a:t>我们把横轴上端点a和b之间红色部分里的所有点定为正类，两边的黑色部分里的点定为负类。试问能找到一个线性函数把两类正确分开么？不能，因为二维空间里的线性函数就是指直线，显然找不到符合条件的直线。</a:t>
            </a: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213100"/>
            <a:ext cx="3829050" cy="246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42140356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zh-CN"/>
              <a:t>非线性分类——问题的引入</a:t>
            </a:r>
          </a:p>
        </p:txBody>
      </p:sp>
      <p:sp>
        <p:nvSpPr>
          <p:cNvPr id="46083" name="Rectangle 3"/>
          <p:cNvSpPr>
            <a:spLocks noGrp="1" noChangeArrowheads="1"/>
          </p:cNvSpPr>
          <p:nvPr>
            <p:ph type="body" idx="1"/>
          </p:nvPr>
        </p:nvSpPr>
        <p:spPr/>
        <p:txBody>
          <a:bodyPr/>
          <a:lstStyle/>
          <a:p>
            <a:r>
              <a:rPr lang="zh-CN" altLang="zh-CN"/>
              <a:t>显然通过点在这条曲线的上方还是下方就可以判断点所属的类别</a:t>
            </a:r>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3141663"/>
            <a:ext cx="3017837" cy="231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3151375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背景</a:t>
            </a:r>
            <a:endParaRPr lang="zh-CN" altLang="en-US" dirty="0"/>
          </a:p>
        </p:txBody>
      </p:sp>
      <p:sp>
        <p:nvSpPr>
          <p:cNvPr id="3" name="内容占位符 2"/>
          <p:cNvSpPr>
            <a:spLocks noGrp="1"/>
          </p:cNvSpPr>
          <p:nvPr>
            <p:ph idx="1"/>
          </p:nvPr>
        </p:nvSpPr>
        <p:spPr/>
        <p:txBody>
          <a:bodyPr/>
          <a:lstStyle/>
          <a:p>
            <a:r>
              <a:rPr lang="zh-CN" altLang="en-US" dirty="0"/>
              <a:t>支持向量</a:t>
            </a:r>
            <a:r>
              <a:rPr lang="zh-CN" altLang="en-US" dirty="0" smtClean="0"/>
              <a:t>机</a:t>
            </a:r>
            <a:endParaRPr lang="en-US" altLang="zh-CN" dirty="0"/>
          </a:p>
          <a:p>
            <a:pPr lvl="1"/>
            <a:r>
              <a:rPr lang="en-US" altLang="zh-CN" dirty="0" smtClean="0"/>
              <a:t>support </a:t>
            </a:r>
            <a:r>
              <a:rPr lang="en-US" altLang="zh-CN" dirty="0"/>
              <a:t>vector </a:t>
            </a:r>
            <a:r>
              <a:rPr lang="en-US" altLang="zh-CN" dirty="0" smtClean="0"/>
              <a:t>machine</a:t>
            </a:r>
          </a:p>
          <a:p>
            <a:pPr lvl="1"/>
            <a:r>
              <a:rPr lang="en-US" altLang="zh-CN" dirty="0" smtClean="0"/>
              <a:t>SVM</a:t>
            </a:r>
            <a:endParaRPr lang="en-US" altLang="zh-CN" dirty="0"/>
          </a:p>
          <a:p>
            <a:endParaRPr lang="en-US" altLang="zh-CN" dirty="0"/>
          </a:p>
          <a:p>
            <a:endParaRPr lang="en-US" altLang="zh-CN" dirty="0" smtClean="0"/>
          </a:p>
          <a:p>
            <a:endParaRPr lang="en-US" altLang="zh-CN" dirty="0"/>
          </a:p>
          <a:p>
            <a:endParaRPr lang="en-US" altLang="zh-CN" dirty="0" smtClean="0"/>
          </a:p>
          <a:p>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3573016"/>
            <a:ext cx="3228580" cy="2592290"/>
          </a:xfrm>
          <a:prstGeom prst="rect">
            <a:avLst/>
          </a:prstGeom>
        </p:spPr>
      </p:pic>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30994407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zh-CN"/>
              <a:t>非线性分类——问题的引入</a:t>
            </a:r>
          </a:p>
        </p:txBody>
      </p:sp>
      <p:sp>
        <p:nvSpPr>
          <p:cNvPr id="48131" name="Rectangle 3"/>
          <p:cNvSpPr>
            <a:spLocks noGrp="1" noChangeArrowheads="1"/>
          </p:cNvSpPr>
          <p:nvPr>
            <p:ph type="body" idx="1"/>
          </p:nvPr>
        </p:nvSpPr>
        <p:spPr/>
        <p:txBody>
          <a:bodyPr/>
          <a:lstStyle/>
          <a:p>
            <a:pPr>
              <a:lnSpc>
                <a:spcPct val="80000"/>
              </a:lnSpc>
            </a:pPr>
            <a:r>
              <a:rPr lang="zh-CN" altLang="zh-CN" sz="2400" dirty="0"/>
              <a:t>这条曲线就是我们熟知的二次曲线，它的函数表达式可以写为：</a:t>
            </a:r>
          </a:p>
          <a:p>
            <a:pPr>
              <a:lnSpc>
                <a:spcPct val="80000"/>
              </a:lnSpc>
            </a:pPr>
            <a:endParaRPr lang="zh-CN" altLang="zh-CN" dirty="0"/>
          </a:p>
          <a:p>
            <a:pPr>
              <a:lnSpc>
                <a:spcPct val="80000"/>
              </a:lnSpc>
            </a:pPr>
            <a:endParaRPr lang="zh-CN" altLang="zh-CN" dirty="0"/>
          </a:p>
          <a:p>
            <a:pPr>
              <a:lnSpc>
                <a:spcPct val="80000"/>
              </a:lnSpc>
            </a:pPr>
            <a:endParaRPr lang="zh-CN" altLang="zh-CN" dirty="0"/>
          </a:p>
          <a:p>
            <a:pPr>
              <a:lnSpc>
                <a:spcPct val="80000"/>
              </a:lnSpc>
            </a:pPr>
            <a:r>
              <a:rPr lang="zh-CN" altLang="zh-CN" sz="2000" dirty="0"/>
              <a:t>它不是一个线性函数，但是，我们可以新建一个向量y和a：</a:t>
            </a:r>
          </a:p>
          <a:p>
            <a:pPr>
              <a:lnSpc>
                <a:spcPct val="80000"/>
              </a:lnSpc>
            </a:pPr>
            <a:endParaRPr lang="zh-CN" altLang="zh-CN" sz="2000" dirty="0"/>
          </a:p>
          <a:p>
            <a:pPr>
              <a:lnSpc>
                <a:spcPct val="80000"/>
              </a:lnSpc>
            </a:pPr>
            <a:endParaRPr lang="zh-CN" altLang="zh-CN" sz="2000" dirty="0"/>
          </a:p>
          <a:p>
            <a:pPr>
              <a:lnSpc>
                <a:spcPct val="80000"/>
              </a:lnSpc>
            </a:pPr>
            <a:endParaRPr lang="zh-CN" altLang="zh-CN" sz="2000" dirty="0"/>
          </a:p>
          <a:p>
            <a:pPr>
              <a:lnSpc>
                <a:spcPct val="80000"/>
              </a:lnSpc>
            </a:pPr>
            <a:endParaRPr lang="zh-CN" altLang="zh-CN" sz="2000" dirty="0"/>
          </a:p>
          <a:p>
            <a:pPr>
              <a:lnSpc>
                <a:spcPct val="80000"/>
              </a:lnSpc>
            </a:pPr>
            <a:endParaRPr lang="zh-CN" altLang="zh-CN" sz="2000" dirty="0"/>
          </a:p>
          <a:p>
            <a:pPr>
              <a:lnSpc>
                <a:spcPct val="80000"/>
              </a:lnSpc>
            </a:pPr>
            <a:r>
              <a:rPr lang="zh-CN" altLang="zh-CN" sz="2000" dirty="0"/>
              <a:t>这样g(x)就可以转化为f(y)=&lt;a,y&gt;</a:t>
            </a:r>
            <a:endParaRPr lang="zh-CN" altLang="zh-CN" dirty="0"/>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2133600"/>
            <a:ext cx="17399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612" y="2541687"/>
            <a:ext cx="34290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组合 1"/>
          <p:cNvGrpSpPr/>
          <p:nvPr/>
        </p:nvGrpSpPr>
        <p:grpSpPr>
          <a:xfrm>
            <a:off x="1187624" y="4217751"/>
            <a:ext cx="5948065" cy="1217947"/>
            <a:chOff x="928191" y="4006949"/>
            <a:chExt cx="6977559" cy="1428750"/>
          </a:xfrm>
        </p:grpSpPr>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191" y="4006949"/>
              <a:ext cx="32766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073624"/>
              <a:ext cx="33337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灯片编号占位符 2"/>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54622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1">
                                            <p:txEl>
                                              <p:pRg st="4" end="4"/>
                                            </p:txEl>
                                          </p:spTgt>
                                        </p:tgtEl>
                                        <p:attrNameLst>
                                          <p:attrName>style.visibility</p:attrName>
                                        </p:attrNameLst>
                                      </p:cBhvr>
                                      <p:to>
                                        <p:strVal val="visible"/>
                                      </p:to>
                                    </p:set>
                                    <p:animEffect transition="in" filter="fade">
                                      <p:cBhvr>
                                        <p:cTn id="7" dur="500"/>
                                        <p:tgtEl>
                                          <p:spTgt spid="4813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131">
                                            <p:txEl>
                                              <p:pRg st="10" end="10"/>
                                            </p:txEl>
                                          </p:spTgt>
                                        </p:tgtEl>
                                        <p:attrNameLst>
                                          <p:attrName>style.visibility</p:attrName>
                                        </p:attrNameLst>
                                      </p:cBhvr>
                                      <p:to>
                                        <p:strVal val="visible"/>
                                      </p:to>
                                    </p:set>
                                    <p:animEffect transition="in" filter="fade">
                                      <p:cBhvr>
                                        <p:cTn id="17" dur="500"/>
                                        <p:tgtEl>
                                          <p:spTgt spid="481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zh-CN"/>
              <a:t>非线性分类——问题的引入</a:t>
            </a:r>
          </a:p>
        </p:txBody>
      </p:sp>
      <p:sp>
        <p:nvSpPr>
          <p:cNvPr id="49155" name="Rectangle 3"/>
          <p:cNvSpPr>
            <a:spLocks noGrp="1" noChangeArrowheads="1"/>
          </p:cNvSpPr>
          <p:nvPr>
            <p:ph type="body" idx="1"/>
          </p:nvPr>
        </p:nvSpPr>
        <p:spPr>
          <a:xfrm>
            <a:off x="457200" y="1600200"/>
            <a:ext cx="8229600" cy="5257800"/>
          </a:xfrm>
        </p:spPr>
        <p:txBody>
          <a:bodyPr>
            <a:normAutofit/>
          </a:bodyPr>
          <a:lstStyle/>
          <a:p>
            <a:pPr>
              <a:lnSpc>
                <a:spcPct val="80000"/>
              </a:lnSpc>
            </a:pPr>
            <a:r>
              <a:rPr lang="zh-CN" altLang="zh-CN" dirty="0"/>
              <a:t>原先问题是：                  转化后的问题：</a:t>
            </a:r>
          </a:p>
          <a:p>
            <a:pPr>
              <a:lnSpc>
                <a:spcPct val="80000"/>
              </a:lnSpc>
              <a:buFont typeface="Arial" pitchFamily="34" charset="0"/>
              <a:buNone/>
            </a:pPr>
            <a:r>
              <a:rPr lang="zh-CN" altLang="zh-CN" dirty="0"/>
              <a:t>                                                     </a:t>
            </a:r>
            <a:endParaRPr lang="en-US" altLang="zh-CN" dirty="0" smtClean="0"/>
          </a:p>
          <a:p>
            <a:pPr>
              <a:lnSpc>
                <a:spcPct val="80000"/>
              </a:lnSpc>
              <a:buFont typeface="Arial" pitchFamily="34" charset="0"/>
              <a:buNone/>
            </a:pPr>
            <a:endParaRPr lang="zh-CN" altLang="zh-CN" dirty="0" smtClean="0"/>
          </a:p>
          <a:p>
            <a:pPr>
              <a:lnSpc>
                <a:spcPct val="80000"/>
              </a:lnSpc>
            </a:pPr>
            <a:r>
              <a:rPr lang="zh-CN" altLang="zh-CN" dirty="0" smtClean="0"/>
              <a:t>在</a:t>
            </a:r>
            <a:r>
              <a:rPr lang="zh-CN" altLang="zh-CN" dirty="0"/>
              <a:t>任意维度的空间中，这种形式的函数都是一个线性函数</a:t>
            </a:r>
          </a:p>
          <a:p>
            <a:pPr>
              <a:lnSpc>
                <a:spcPct val="80000"/>
              </a:lnSpc>
            </a:pPr>
            <a:r>
              <a:rPr lang="zh-CN" altLang="zh-CN" dirty="0"/>
              <a:t>原来在二维空间中一个线性不可分的问题，映射到四维空间后，变成了线性可分的。</a:t>
            </a:r>
          </a:p>
          <a:p>
            <a:pPr>
              <a:lnSpc>
                <a:spcPct val="80000"/>
              </a:lnSpc>
            </a:pPr>
            <a:r>
              <a:rPr lang="zh-CN" altLang="zh-CN" dirty="0" smtClean="0"/>
              <a:t>解决</a:t>
            </a:r>
            <a:r>
              <a:rPr lang="zh-CN" altLang="zh-CN" dirty="0"/>
              <a:t>线性不可分问题的基本思路——向高维空间</a:t>
            </a:r>
            <a:r>
              <a:rPr lang="zh-CN" altLang="zh-CN" dirty="0" smtClean="0"/>
              <a:t>转化</a:t>
            </a:r>
            <a:r>
              <a:rPr lang="en-US" altLang="zh-CN" dirty="0"/>
              <a:t>(</a:t>
            </a:r>
            <a:r>
              <a:rPr lang="zh-CN" altLang="en-US" dirty="0" smtClean="0"/>
              <a:t>这种特征变换称作特征映射</a:t>
            </a:r>
            <a:r>
              <a:rPr lang="en-US" altLang="zh-CN" dirty="0" smtClean="0"/>
              <a:t>(feature mapping))</a:t>
            </a:r>
            <a:r>
              <a:rPr lang="zh-CN" altLang="zh-CN" dirty="0" smtClean="0"/>
              <a:t>，使</a:t>
            </a:r>
            <a:r>
              <a:rPr lang="zh-CN" altLang="zh-CN" dirty="0"/>
              <a:t>其变得线性可分。</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32856"/>
            <a:ext cx="34290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2175717"/>
            <a:ext cx="268605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352203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155">
                                            <p:txEl>
                                              <p:pRg st="3" end="3"/>
                                            </p:txEl>
                                          </p:spTgt>
                                        </p:tgtEl>
                                        <p:attrNameLst>
                                          <p:attrName>style.visibility</p:attrName>
                                        </p:attrNameLst>
                                      </p:cBhvr>
                                      <p:to>
                                        <p:strVal val="visible"/>
                                      </p:to>
                                    </p:set>
                                    <p:animEffect transition="in" filter="fade">
                                      <p:cBhvr>
                                        <p:cTn id="7" dur="500"/>
                                        <p:tgtEl>
                                          <p:spTgt spid="4915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155">
                                            <p:txEl>
                                              <p:pRg st="4" end="4"/>
                                            </p:txEl>
                                          </p:spTgt>
                                        </p:tgtEl>
                                        <p:attrNameLst>
                                          <p:attrName>style.visibility</p:attrName>
                                        </p:attrNameLst>
                                      </p:cBhvr>
                                      <p:to>
                                        <p:strVal val="visible"/>
                                      </p:to>
                                    </p:set>
                                    <p:animEffect transition="in" filter="fade">
                                      <p:cBhvr>
                                        <p:cTn id="12" dur="500"/>
                                        <p:tgtEl>
                                          <p:spTgt spid="4915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155">
                                            <p:txEl>
                                              <p:pRg st="5" end="5"/>
                                            </p:txEl>
                                          </p:spTgt>
                                        </p:tgtEl>
                                        <p:attrNameLst>
                                          <p:attrName>style.visibility</p:attrName>
                                        </p:attrNameLst>
                                      </p:cBhvr>
                                      <p:to>
                                        <p:strVal val="visible"/>
                                      </p:to>
                                    </p:set>
                                    <p:animEffect transition="in" filter="fade">
                                      <p:cBhvr>
                                        <p:cTn id="17" dur="5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zh-CN" dirty="0"/>
              <a:t>核函数——例子引入</a:t>
            </a:r>
          </a:p>
        </p:txBody>
      </p:sp>
      <p:sp>
        <p:nvSpPr>
          <p:cNvPr id="52227" name="Rectangle 3"/>
          <p:cNvSpPr>
            <a:spLocks noGrp="1" noChangeArrowheads="1"/>
          </p:cNvSpPr>
          <p:nvPr>
            <p:ph type="body" idx="1"/>
          </p:nvPr>
        </p:nvSpPr>
        <p:spPr/>
        <p:txBody>
          <a:bodyPr/>
          <a:lstStyle/>
          <a:p>
            <a:pPr>
              <a:lnSpc>
                <a:spcPct val="80000"/>
              </a:lnSpc>
            </a:pPr>
            <a:r>
              <a:rPr lang="zh-CN" altLang="zh-CN" sz="2500" dirty="0"/>
              <a:t>我们文本分类问题的原始空间是1000维</a:t>
            </a:r>
            <a:r>
              <a:rPr lang="zh-CN" altLang="zh-CN" sz="2500" dirty="0" smtClean="0"/>
              <a:t>的</a:t>
            </a:r>
            <a:r>
              <a:rPr lang="zh-CN" altLang="en-US" sz="2500" dirty="0"/>
              <a:t>，</a:t>
            </a:r>
            <a:r>
              <a:rPr lang="zh-CN" altLang="zh-CN" sz="2500" dirty="0" smtClean="0"/>
              <a:t>在</a:t>
            </a:r>
            <a:r>
              <a:rPr lang="zh-CN" altLang="zh-CN" sz="2500" dirty="0"/>
              <a:t>这个维度上问题是线性不可分的。现在我们有一个2000维空间里的线性</a:t>
            </a:r>
            <a:r>
              <a:rPr lang="zh-CN" altLang="zh-CN" sz="2500" dirty="0" smtClean="0"/>
              <a:t>函数</a:t>
            </a:r>
            <a:endParaRPr lang="en-US" altLang="zh-CN" sz="2500" dirty="0" smtClean="0"/>
          </a:p>
          <a:p>
            <a:pPr>
              <a:lnSpc>
                <a:spcPct val="80000"/>
              </a:lnSpc>
            </a:pPr>
            <a:endParaRPr lang="en-US" altLang="zh-CN" sz="2500" dirty="0"/>
          </a:p>
          <a:p>
            <a:pPr>
              <a:lnSpc>
                <a:spcPct val="80000"/>
              </a:lnSpc>
            </a:pPr>
            <a:endParaRPr lang="zh-CN" altLang="zh-CN" sz="2500" dirty="0"/>
          </a:p>
          <a:p>
            <a:pPr>
              <a:lnSpc>
                <a:spcPct val="80000"/>
              </a:lnSpc>
            </a:pPr>
            <a:r>
              <a:rPr lang="zh-CN" altLang="zh-CN" sz="2500" dirty="0"/>
              <a:t>式中的 </a:t>
            </a:r>
            <a:r>
              <a:rPr lang="zh-CN" altLang="zh-CN" sz="2500" dirty="0" smtClean="0"/>
              <a:t>w</a:t>
            </a:r>
            <a:r>
              <a:rPr lang="en-US" altLang="zh-CN" sz="2500" dirty="0"/>
              <a:t> ’</a:t>
            </a:r>
            <a:r>
              <a:rPr lang="zh-CN" altLang="zh-CN" sz="2500" dirty="0" smtClean="0"/>
              <a:t>和x</a:t>
            </a:r>
            <a:r>
              <a:rPr lang="en-US" altLang="zh-CN" sz="2500" dirty="0"/>
              <a:t> ’</a:t>
            </a:r>
            <a:r>
              <a:rPr lang="zh-CN" altLang="zh-CN" sz="2500" dirty="0" smtClean="0"/>
              <a:t>都是</a:t>
            </a:r>
            <a:r>
              <a:rPr lang="zh-CN" altLang="zh-CN" sz="2500" dirty="0"/>
              <a:t>2000维的向量，只不过</a:t>
            </a:r>
            <a:r>
              <a:rPr lang="zh-CN" altLang="zh-CN" sz="2500" dirty="0" smtClean="0"/>
              <a:t>w</a:t>
            </a:r>
            <a:r>
              <a:rPr lang="en-US" altLang="zh-CN" sz="2500" dirty="0"/>
              <a:t> ’</a:t>
            </a:r>
            <a:r>
              <a:rPr lang="zh-CN" altLang="zh-CN" sz="2500" dirty="0" smtClean="0"/>
              <a:t>是</a:t>
            </a:r>
            <a:r>
              <a:rPr lang="zh-CN" altLang="zh-CN" sz="2500" dirty="0"/>
              <a:t>定值，而</a:t>
            </a:r>
            <a:r>
              <a:rPr lang="zh-CN" altLang="zh-CN" sz="2500" dirty="0" smtClean="0"/>
              <a:t>x</a:t>
            </a:r>
            <a:r>
              <a:rPr lang="en-US" altLang="zh-CN" sz="2500" dirty="0"/>
              <a:t> ’</a:t>
            </a:r>
            <a:r>
              <a:rPr lang="zh-CN" altLang="zh-CN" sz="2500" dirty="0" smtClean="0"/>
              <a:t>是变量</a:t>
            </a:r>
            <a:endParaRPr lang="en-US" altLang="zh-CN" sz="2500" dirty="0" smtClean="0"/>
          </a:p>
          <a:p>
            <a:pPr>
              <a:lnSpc>
                <a:spcPct val="80000"/>
              </a:lnSpc>
            </a:pPr>
            <a:endParaRPr lang="zh-CN" altLang="zh-CN" sz="2500" dirty="0"/>
          </a:p>
          <a:p>
            <a:pPr>
              <a:lnSpc>
                <a:spcPct val="80000"/>
              </a:lnSpc>
            </a:pPr>
            <a:r>
              <a:rPr lang="zh-CN" altLang="zh-CN" sz="2500" dirty="0"/>
              <a:t>现在我们的输入，是一个1000维的向量x，分类的过程是先把x变换为2000维的向量</a:t>
            </a:r>
            <a:r>
              <a:rPr lang="zh-CN" altLang="zh-CN" sz="2500" dirty="0" smtClean="0"/>
              <a:t>x</a:t>
            </a:r>
            <a:r>
              <a:rPr lang="en-US" altLang="zh-CN" sz="2500" dirty="0"/>
              <a:t> ’ </a:t>
            </a:r>
            <a:r>
              <a:rPr lang="zh-CN" altLang="zh-CN" sz="2500" dirty="0" smtClean="0"/>
              <a:t>，</a:t>
            </a:r>
            <a:r>
              <a:rPr lang="zh-CN" altLang="zh-CN" sz="2500" dirty="0"/>
              <a:t>然后求这个变换后的向量</a:t>
            </a:r>
            <a:r>
              <a:rPr lang="zh-CN" altLang="zh-CN" sz="2500" dirty="0" smtClean="0"/>
              <a:t>x</a:t>
            </a:r>
            <a:r>
              <a:rPr lang="en-US" altLang="zh-CN" sz="2500" dirty="0"/>
              <a:t> ’</a:t>
            </a:r>
            <a:r>
              <a:rPr lang="zh-CN" altLang="zh-CN" sz="2500" dirty="0" smtClean="0"/>
              <a:t>与</a:t>
            </a:r>
            <a:r>
              <a:rPr lang="zh-CN" altLang="zh-CN" sz="2500" dirty="0"/>
              <a:t>向量</a:t>
            </a:r>
            <a:r>
              <a:rPr lang="zh-CN" altLang="zh-CN" sz="2500" dirty="0" smtClean="0"/>
              <a:t>w</a:t>
            </a:r>
            <a:r>
              <a:rPr lang="en-US" altLang="zh-CN" sz="2500" dirty="0" smtClean="0"/>
              <a:t>’</a:t>
            </a:r>
            <a:r>
              <a:rPr lang="zh-CN" altLang="zh-CN" sz="2500" dirty="0" smtClean="0"/>
              <a:t>的</a:t>
            </a:r>
            <a:r>
              <a:rPr lang="zh-CN" altLang="zh-CN" sz="2500" dirty="0"/>
              <a:t>内积，再把这个内积的值和b相加，就得到了结果，看结果大于阈值还是小于阈值就得到了分类结果。</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275" y="2557463"/>
            <a:ext cx="32194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15307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7">
                                            <p:txEl>
                                              <p:pRg st="3" end="3"/>
                                            </p:txEl>
                                          </p:spTgt>
                                        </p:tgtEl>
                                        <p:attrNameLst>
                                          <p:attrName>style.visibility</p:attrName>
                                        </p:attrNameLst>
                                      </p:cBhvr>
                                      <p:to>
                                        <p:strVal val="visible"/>
                                      </p:to>
                                    </p:set>
                                    <p:animEffect transition="in" filter="fade">
                                      <p:cBhvr>
                                        <p:cTn id="7" dur="500"/>
                                        <p:tgtEl>
                                          <p:spTgt spid="5222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27">
                                            <p:txEl>
                                              <p:pRg st="5" end="5"/>
                                            </p:txEl>
                                          </p:spTgt>
                                        </p:tgtEl>
                                        <p:attrNameLst>
                                          <p:attrName>style.visibility</p:attrName>
                                        </p:attrNameLst>
                                      </p:cBhvr>
                                      <p:to>
                                        <p:strVal val="visible"/>
                                      </p:to>
                                    </p:set>
                                    <p:animEffect transition="in" filter="fade">
                                      <p:cBhvr>
                                        <p:cTn id="12" dur="500"/>
                                        <p:tgtEl>
                                          <p:spTgt spid="52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zh-CN"/>
              <a:t>核函数——例子引入</a:t>
            </a:r>
          </a:p>
        </p:txBody>
      </p:sp>
      <p:sp>
        <p:nvSpPr>
          <p:cNvPr id="53251" name="Rectangle 3"/>
          <p:cNvSpPr>
            <a:spLocks noGrp="1" noChangeArrowheads="1"/>
          </p:cNvSpPr>
          <p:nvPr>
            <p:ph type="body" idx="1"/>
          </p:nvPr>
        </p:nvSpPr>
        <p:spPr/>
        <p:txBody>
          <a:bodyPr>
            <a:normAutofit/>
          </a:bodyPr>
          <a:lstStyle/>
          <a:p>
            <a:endParaRPr lang="en-US" altLang="zh-CN" sz="2100" dirty="0" smtClean="0"/>
          </a:p>
          <a:p>
            <a:r>
              <a:rPr lang="zh-CN" altLang="en-US" sz="2100" dirty="0" smtClean="0"/>
              <a:t>我们</a:t>
            </a:r>
            <a:r>
              <a:rPr lang="zh-CN" altLang="en-US" sz="2100" dirty="0"/>
              <a:t>其实只关心那个高维空间里内积的值，那个值算出来了，分类结果就算出来了。</a:t>
            </a:r>
          </a:p>
          <a:p>
            <a:r>
              <a:rPr lang="zh-CN" altLang="en-US" sz="2100" dirty="0"/>
              <a:t>是否能有这样一种函数K(w,x),他接受低维空间的输入值，却能算出高维空间的内积</a:t>
            </a:r>
            <a:r>
              <a:rPr lang="zh-CN" altLang="en-US" sz="2100" dirty="0" smtClean="0"/>
              <a:t>值 &lt; w</a:t>
            </a:r>
            <a:r>
              <a:rPr lang="en-US" altLang="zh-CN" sz="2400" dirty="0" smtClean="0"/>
              <a:t>’</a:t>
            </a:r>
            <a:r>
              <a:rPr lang="zh-CN" altLang="en-US" sz="2100" dirty="0" smtClean="0"/>
              <a:t>,x</a:t>
            </a:r>
            <a:r>
              <a:rPr lang="en-US" altLang="zh-CN" sz="2400" dirty="0" smtClean="0"/>
              <a:t>’ </a:t>
            </a:r>
            <a:r>
              <a:rPr lang="zh-CN" altLang="en-US" sz="2100" dirty="0" smtClean="0"/>
              <a:t>&gt;</a:t>
            </a:r>
            <a:r>
              <a:rPr lang="zh-CN" altLang="en-US" sz="2100" dirty="0"/>
              <a:t>？</a:t>
            </a:r>
          </a:p>
          <a:p>
            <a:r>
              <a:rPr lang="zh-CN" altLang="en-US" sz="2100" dirty="0"/>
              <a:t>如果有这样的函数，那么当给了一个低维空间的输入x以后：</a:t>
            </a:r>
          </a:p>
          <a:p>
            <a:endParaRPr lang="zh-CN" altLang="en-US" sz="2100" dirty="0"/>
          </a:p>
          <a:p>
            <a:endParaRPr lang="en-US" altLang="zh-CN" sz="2100" dirty="0" smtClean="0"/>
          </a:p>
          <a:p>
            <a:endParaRPr lang="zh-CN" altLang="en-US" sz="2100" dirty="0"/>
          </a:p>
          <a:p>
            <a:r>
              <a:rPr lang="zh-CN" altLang="en-US" sz="2100" dirty="0"/>
              <a:t>这两个函数的计算结果就完全一样，我们也就用不着费力找那个映射关系，直接拿低维的输入往g(x)里面代就可以了</a:t>
            </a:r>
          </a:p>
          <a:p>
            <a:endParaRPr lang="zh-CN" altLang="en-US" sz="21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07815"/>
            <a:ext cx="32194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93096"/>
            <a:ext cx="656272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228399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fade">
                                      <p:cBhvr>
                                        <p:cTn id="7" dur="500"/>
                                        <p:tgtEl>
                                          <p:spTgt spid="53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51">
                                            <p:txEl>
                                              <p:pRg st="2" end="2"/>
                                            </p:txEl>
                                          </p:spTgt>
                                        </p:tgtEl>
                                        <p:attrNameLst>
                                          <p:attrName>style.visibility</p:attrName>
                                        </p:attrNameLst>
                                      </p:cBhvr>
                                      <p:to>
                                        <p:strVal val="visible"/>
                                      </p:to>
                                    </p:set>
                                    <p:animEffect transition="in" filter="fade">
                                      <p:cBhvr>
                                        <p:cTn id="12" dur="500"/>
                                        <p:tgtEl>
                                          <p:spTgt spid="53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animEffect transition="in" filter="fade">
                                      <p:cBhvr>
                                        <p:cTn id="17" dur="500"/>
                                        <p:tgtEl>
                                          <p:spTgt spid="532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4"/>
                                        </p:tgtEl>
                                        <p:attrNameLst>
                                          <p:attrName>style.visibility</p:attrName>
                                        </p:attrNameLst>
                                      </p:cBhvr>
                                      <p:to>
                                        <p:strVal val="visible"/>
                                      </p:to>
                                    </p:set>
                                    <p:animEffect transition="in" filter="fade">
                                      <p:cBhvr>
                                        <p:cTn id="22" dur="500"/>
                                        <p:tgtEl>
                                          <p:spTgt spid="819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251">
                                            <p:txEl>
                                              <p:pRg st="7" end="7"/>
                                            </p:txEl>
                                          </p:spTgt>
                                        </p:tgtEl>
                                        <p:attrNameLst>
                                          <p:attrName>style.visibility</p:attrName>
                                        </p:attrNameLst>
                                      </p:cBhvr>
                                      <p:to>
                                        <p:strVal val="visible"/>
                                      </p:to>
                                    </p:set>
                                    <p:animEffect transition="in" filter="fade">
                                      <p:cBhvr>
                                        <p:cTn id="27" dur="500"/>
                                        <p:tgtEl>
                                          <p:spTgt spid="532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57200" y="1556793"/>
            <a:ext cx="8229600" cy="4680520"/>
          </a:xfrm>
        </p:spPr>
        <p:txBody>
          <a:bodyPr>
            <a:normAutofit/>
          </a:bodyPr>
          <a:lstStyle/>
          <a:p>
            <a:r>
              <a:rPr lang="zh-CN" altLang="en-US" dirty="0"/>
              <a:t>假设</a:t>
            </a:r>
            <a:r>
              <a:rPr lang="zh-CN" altLang="en-US" dirty="0" smtClean="0"/>
              <a:t>映射函数是</a:t>
            </a:r>
            <a:endParaRPr lang="en-US" altLang="zh-CN" dirty="0" smtClean="0"/>
          </a:p>
          <a:p>
            <a:r>
              <a:rPr lang="zh-CN" altLang="en-US" dirty="0" smtClean="0"/>
              <a:t>我们要将                  映射为</a:t>
            </a:r>
            <a:endParaRPr lang="en-US" altLang="zh-CN" dirty="0" smtClean="0"/>
          </a:p>
          <a:p>
            <a:r>
              <a:rPr lang="zh-CN" altLang="en-US" dirty="0"/>
              <a:t>那么定义核函数（</a:t>
            </a:r>
            <a:r>
              <a:rPr lang="en-US" altLang="zh-CN" dirty="0"/>
              <a:t>Kernel</a:t>
            </a:r>
            <a:r>
              <a:rPr lang="zh-CN" altLang="en-US" dirty="0"/>
              <a:t>）</a:t>
            </a:r>
            <a:r>
              <a:rPr lang="zh-CN" altLang="en-US" dirty="0" smtClean="0"/>
              <a:t>为</a:t>
            </a:r>
            <a:endParaRPr lang="en-US" altLang="zh-CN" dirty="0"/>
          </a:p>
          <a:p>
            <a:pPr lvl="1"/>
            <a:r>
              <a:rPr lang="zh-CN" altLang="en-US" dirty="0" smtClean="0"/>
              <a:t>如果</a:t>
            </a:r>
            <a:r>
              <a:rPr lang="zh-CN" altLang="en-US" dirty="0"/>
              <a:t>要实现该节开头的效果，只需先</a:t>
            </a:r>
            <a:r>
              <a:rPr lang="zh-CN" altLang="en-US" dirty="0" smtClean="0"/>
              <a:t>计算        ，</a:t>
            </a:r>
            <a:r>
              <a:rPr lang="zh-CN" altLang="en-US" dirty="0"/>
              <a:t>然后</a:t>
            </a:r>
            <a:r>
              <a:rPr lang="zh-CN" altLang="en-US" dirty="0" smtClean="0"/>
              <a:t>计算        </a:t>
            </a:r>
            <a:r>
              <a:rPr lang="en-US" altLang="zh-CN" dirty="0" smtClean="0"/>
              <a:t>         </a:t>
            </a:r>
            <a:r>
              <a:rPr lang="zh-CN" altLang="en-US" dirty="0" smtClean="0"/>
              <a:t>即</a:t>
            </a:r>
            <a:r>
              <a:rPr lang="zh-CN" altLang="en-US" dirty="0"/>
              <a:t>可，然而这种计算方式是非常低效的</a:t>
            </a:r>
            <a:r>
              <a:rPr lang="zh-CN" altLang="en-US" dirty="0" smtClean="0"/>
              <a:t>。</a:t>
            </a:r>
            <a:endParaRPr lang="en-US" altLang="zh-CN" dirty="0" smtClean="0"/>
          </a:p>
          <a:p>
            <a:pPr lvl="1"/>
            <a:r>
              <a:rPr lang="zh-CN" altLang="en-US" dirty="0" smtClean="0"/>
              <a:t>比如</a:t>
            </a:r>
            <a:r>
              <a:rPr lang="zh-CN" altLang="en-US" dirty="0"/>
              <a:t>最初的特征是</a:t>
            </a:r>
            <a:r>
              <a:rPr lang="en-US" altLang="zh-CN" dirty="0"/>
              <a:t>n</a:t>
            </a:r>
            <a:r>
              <a:rPr lang="zh-CN" altLang="en-US" dirty="0"/>
              <a:t>维的，我们将其映射</a:t>
            </a:r>
            <a:r>
              <a:rPr lang="zh-CN" altLang="en-US" dirty="0" smtClean="0"/>
              <a:t>到</a:t>
            </a:r>
            <a:r>
              <a:rPr lang="en-US" altLang="zh-CN" dirty="0" smtClean="0"/>
              <a:t>n^2</a:t>
            </a:r>
            <a:r>
              <a:rPr lang="zh-CN" altLang="en-US" dirty="0" smtClean="0"/>
              <a:t>维</a:t>
            </a:r>
            <a:r>
              <a:rPr lang="zh-CN" altLang="en-US" dirty="0"/>
              <a:t>，然后再计算，这样</a:t>
            </a:r>
            <a:r>
              <a:rPr lang="zh-CN" altLang="en-US" dirty="0" smtClean="0"/>
              <a:t>需要</a:t>
            </a:r>
            <a:r>
              <a:rPr lang="en-US" altLang="zh-CN" dirty="0" smtClean="0"/>
              <a:t>O(n^2)</a:t>
            </a:r>
            <a:r>
              <a:rPr lang="zh-CN" altLang="en-US" dirty="0" smtClean="0"/>
              <a:t>的</a:t>
            </a:r>
            <a:r>
              <a:rPr lang="zh-CN" altLang="en-US" dirty="0"/>
              <a:t>时间。那么我们能不能想办法减少计算时间</a:t>
            </a:r>
            <a:r>
              <a:rPr lang="zh-CN" altLang="en-US" dirty="0" smtClean="0"/>
              <a:t>呢</a:t>
            </a:r>
            <a:r>
              <a:rPr lang="en-US" altLang="zh-CN" dirty="0"/>
              <a:t>?</a:t>
            </a:r>
            <a:endParaRPr lang="zh-CN" altLang="zh-CN" dirty="0"/>
          </a:p>
        </p:txBody>
      </p:sp>
      <p:pic>
        <p:nvPicPr>
          <p:cNvPr id="2050" name="Picture 2" descr="clip_image00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328" y="1360204"/>
            <a:ext cx="1080120" cy="9301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lip_image010[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424" y="2204864"/>
            <a:ext cx="1224136" cy="3954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lip_image012[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9196" y="2211628"/>
            <a:ext cx="2026733" cy="39777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lip_image01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3894" y="2852936"/>
            <a:ext cx="2194530" cy="36004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lip_image020[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7210" y="3356992"/>
            <a:ext cx="497198" cy="36004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lip_image022[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0092" y="3789040"/>
            <a:ext cx="1165844" cy="36004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
          <p:cNvSpPr>
            <a:spLocks noGrp="1" noChangeArrowheads="1"/>
          </p:cNvSpPr>
          <p:nvPr>
            <p:ph type="title"/>
          </p:nvPr>
        </p:nvSpPr>
        <p:spPr>
          <a:xfrm>
            <a:off x="457200" y="274638"/>
            <a:ext cx="8229600" cy="1143000"/>
          </a:xfrm>
        </p:spPr>
        <p:txBody>
          <a:bodyPr/>
          <a:lstStyle/>
          <a:p>
            <a:r>
              <a:rPr lang="zh-CN" altLang="zh-CN" dirty="0"/>
              <a:t>核函数</a:t>
            </a:r>
            <a:r>
              <a:rPr lang="zh-CN" altLang="zh-CN" dirty="0" smtClean="0"/>
              <a:t>——</a:t>
            </a:r>
            <a:r>
              <a:rPr lang="zh-CN" altLang="en-US" dirty="0" smtClean="0"/>
              <a:t>形式化定义</a:t>
            </a:r>
            <a:endParaRPr lang="zh-CN" altLang="zh-CN"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255815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fade">
                                      <p:cBhvr>
                                        <p:cTn id="7" dur="500"/>
                                        <p:tgtEl>
                                          <p:spTgt spid="5120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par>
                                <p:cTn id="11" presetID="10" presetClass="entr" presetSubtype="0" fill="hold" nodeType="withEffect">
                                  <p:stCondLst>
                                    <p:cond delay="0"/>
                                  </p:stCondLst>
                                  <p:childTnLst>
                                    <p:set>
                                      <p:cBhvr>
                                        <p:cTn id="12" dur="1" fill="hold">
                                          <p:stCondLst>
                                            <p:cond delay="0"/>
                                          </p:stCondLst>
                                        </p:cTn>
                                        <p:tgtEl>
                                          <p:spTgt spid="2054"/>
                                        </p:tgtEl>
                                        <p:attrNameLst>
                                          <p:attrName>style.visibility</p:attrName>
                                        </p:attrNameLst>
                                      </p:cBhvr>
                                      <p:to>
                                        <p:strVal val="visible"/>
                                      </p:to>
                                    </p:set>
                                    <p:animEffect transition="in" filter="fade">
                                      <p:cBhvr>
                                        <p:cTn id="13" dur="500"/>
                                        <p:tgtEl>
                                          <p:spTgt spid="205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203">
                                            <p:txEl>
                                              <p:pRg st="2" end="2"/>
                                            </p:txEl>
                                          </p:spTgt>
                                        </p:tgtEl>
                                        <p:attrNameLst>
                                          <p:attrName>style.visibility</p:attrName>
                                        </p:attrNameLst>
                                      </p:cBhvr>
                                      <p:to>
                                        <p:strVal val="visible"/>
                                      </p:to>
                                    </p:set>
                                    <p:animEffect transition="in" filter="fade">
                                      <p:cBhvr>
                                        <p:cTn id="18" dur="500"/>
                                        <p:tgtEl>
                                          <p:spTgt spid="5120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056"/>
                                        </p:tgtEl>
                                        <p:attrNameLst>
                                          <p:attrName>style.visibility</p:attrName>
                                        </p:attrNameLst>
                                      </p:cBhvr>
                                      <p:to>
                                        <p:strVal val="visible"/>
                                      </p:to>
                                    </p:set>
                                    <p:animEffect transition="in" filter="fade">
                                      <p:cBhvr>
                                        <p:cTn id="21" dur="500"/>
                                        <p:tgtEl>
                                          <p:spTgt spid="20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1203">
                                            <p:txEl>
                                              <p:pRg st="3" end="3"/>
                                            </p:txEl>
                                          </p:spTgt>
                                        </p:tgtEl>
                                        <p:attrNameLst>
                                          <p:attrName>style.visibility</p:attrName>
                                        </p:attrNameLst>
                                      </p:cBhvr>
                                      <p:to>
                                        <p:strVal val="visible"/>
                                      </p:to>
                                    </p:set>
                                    <p:animEffect transition="in" filter="fade">
                                      <p:cBhvr>
                                        <p:cTn id="26" dur="500"/>
                                        <p:tgtEl>
                                          <p:spTgt spid="5120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1203">
                                            <p:txEl>
                                              <p:pRg st="4" end="4"/>
                                            </p:txEl>
                                          </p:spTgt>
                                        </p:tgtEl>
                                        <p:attrNameLst>
                                          <p:attrName>style.visibility</p:attrName>
                                        </p:attrNameLst>
                                      </p:cBhvr>
                                      <p:to>
                                        <p:strVal val="visible"/>
                                      </p:to>
                                    </p:set>
                                    <p:animEffect transition="in" filter="fade">
                                      <p:cBhvr>
                                        <p:cTn id="29" dur="500"/>
                                        <p:tgtEl>
                                          <p:spTgt spid="5120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060"/>
                                        </p:tgtEl>
                                        <p:attrNameLst>
                                          <p:attrName>style.visibility</p:attrName>
                                        </p:attrNameLst>
                                      </p:cBhvr>
                                      <p:to>
                                        <p:strVal val="visible"/>
                                      </p:to>
                                    </p:set>
                                    <p:animEffect transition="in" filter="fade">
                                      <p:cBhvr>
                                        <p:cTn id="32" dur="500"/>
                                        <p:tgtEl>
                                          <p:spTgt spid="2060"/>
                                        </p:tgtEl>
                                      </p:cBhvr>
                                    </p:animEffect>
                                  </p:childTnLst>
                                </p:cTn>
                              </p:par>
                              <p:par>
                                <p:cTn id="33" presetID="10" presetClass="entr" presetSubtype="0" fill="hold" nodeType="withEffect">
                                  <p:stCondLst>
                                    <p:cond delay="0"/>
                                  </p:stCondLst>
                                  <p:childTnLst>
                                    <p:set>
                                      <p:cBhvr>
                                        <p:cTn id="34" dur="1" fill="hold">
                                          <p:stCondLst>
                                            <p:cond delay="0"/>
                                          </p:stCondLst>
                                        </p:cTn>
                                        <p:tgtEl>
                                          <p:spTgt spid="2058"/>
                                        </p:tgtEl>
                                        <p:attrNameLst>
                                          <p:attrName>style.visibility</p:attrName>
                                        </p:attrNameLst>
                                      </p:cBhvr>
                                      <p:to>
                                        <p:strVal val="visible"/>
                                      </p:to>
                                    </p:set>
                                    <p:animEffect transition="in" filter="fade">
                                      <p:cBhvr>
                                        <p:cTn id="35" dur="5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zh-CN" dirty="0"/>
              <a:t>核函数</a:t>
            </a:r>
          </a:p>
        </p:txBody>
      </p:sp>
      <p:sp>
        <p:nvSpPr>
          <p:cNvPr id="54275" name="Rectangle 3"/>
          <p:cNvSpPr>
            <a:spLocks noGrp="1" noChangeArrowheads="1"/>
          </p:cNvSpPr>
          <p:nvPr>
            <p:ph type="body" idx="1"/>
          </p:nvPr>
        </p:nvSpPr>
        <p:spPr/>
        <p:txBody>
          <a:bodyPr/>
          <a:lstStyle/>
          <a:p>
            <a:r>
              <a:rPr lang="zh-CN" altLang="en-US" dirty="0"/>
              <a:t>这样的K(w,x)确实存在。它被称作</a:t>
            </a:r>
            <a:r>
              <a:rPr lang="zh-CN" altLang="en-US" dirty="0" smtClean="0"/>
              <a:t>核函数</a:t>
            </a:r>
            <a:r>
              <a:rPr lang="en-US" altLang="zh-CN" dirty="0" smtClean="0"/>
              <a:t>(</a:t>
            </a:r>
            <a:r>
              <a:rPr lang="zh-CN" altLang="en-US" dirty="0" smtClean="0"/>
              <a:t>kernel</a:t>
            </a:r>
            <a:r>
              <a:rPr lang="en-US" altLang="zh-CN" dirty="0" smtClean="0"/>
              <a:t>)</a:t>
            </a:r>
            <a:r>
              <a:rPr lang="zh-CN" altLang="en-US" dirty="0" smtClean="0"/>
              <a:t>，</a:t>
            </a:r>
            <a:r>
              <a:rPr lang="zh-CN" altLang="en-US" dirty="0"/>
              <a:t>而且还不止一</a:t>
            </a:r>
            <a:r>
              <a:rPr lang="zh-CN" altLang="en-US" dirty="0" smtClean="0"/>
              <a:t>个</a:t>
            </a:r>
            <a:endParaRPr lang="zh-CN" altLang="en-US" dirty="0"/>
          </a:p>
          <a:p>
            <a:pPr lvl="1"/>
            <a:r>
              <a:rPr lang="zh-CN" altLang="en-US" dirty="0"/>
              <a:t>事实上，只要是满足了Mercer</a:t>
            </a:r>
            <a:r>
              <a:rPr lang="zh-CN" altLang="en-US" dirty="0" smtClean="0"/>
              <a:t>条件</a:t>
            </a:r>
            <a:r>
              <a:rPr lang="en-US" altLang="zh-CN" dirty="0" smtClean="0"/>
              <a:t>*</a:t>
            </a:r>
            <a:r>
              <a:rPr lang="zh-CN" altLang="en-US" dirty="0" smtClean="0"/>
              <a:t>的</a:t>
            </a:r>
            <a:r>
              <a:rPr lang="zh-CN" altLang="en-US" dirty="0"/>
              <a:t>函数，都可以作为核函数。</a:t>
            </a:r>
          </a:p>
          <a:p>
            <a:pPr lvl="1"/>
            <a:r>
              <a:rPr lang="zh-CN" altLang="en-US" dirty="0"/>
              <a:t>核函数的基本作用就是接受两个低维空间里的向量，能够计算出</a:t>
            </a:r>
            <a:r>
              <a:rPr lang="zh-CN" altLang="en-US" u="sng" dirty="0"/>
              <a:t>经过某个变换</a:t>
            </a:r>
            <a:r>
              <a:rPr lang="zh-CN" altLang="en-US" dirty="0"/>
              <a:t>后在</a:t>
            </a:r>
            <a:r>
              <a:rPr lang="zh-CN" altLang="en-US" b="1" dirty="0"/>
              <a:t>高维空间里</a:t>
            </a:r>
            <a:r>
              <a:rPr lang="zh-CN" altLang="en-US" dirty="0"/>
              <a:t>的</a:t>
            </a:r>
            <a:r>
              <a:rPr lang="zh-CN" altLang="en-US" b="1" dirty="0"/>
              <a:t>向量内积值</a:t>
            </a:r>
            <a:r>
              <a:rPr lang="zh-CN" altLang="en-US" dirty="0"/>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229200"/>
            <a:ext cx="7610475"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226946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animEffect transition="in" filter="fade">
                                      <p:cBhvr>
                                        <p:cTn id="7" dur="500"/>
                                        <p:tgtEl>
                                          <p:spTgt spid="542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5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fade">
                                      <p:cBhvr>
                                        <p:cTn id="17" dur="500"/>
                                        <p:tgtEl>
                                          <p:spTgt spid="54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clip_image03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2132856"/>
            <a:ext cx="2379846" cy="318868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smtClean="0"/>
              <a:t>核函数</a:t>
            </a:r>
            <a:r>
              <a:rPr lang="en-US" altLang="zh-CN" dirty="0" smtClean="0"/>
              <a:t>——</a:t>
            </a:r>
            <a:r>
              <a:rPr lang="zh-CN" altLang="en-US" dirty="0" smtClean="0"/>
              <a:t>例子</a:t>
            </a:r>
            <a:r>
              <a:rPr lang="en-US" altLang="zh-CN" dirty="0" smtClean="0"/>
              <a:t>1</a:t>
            </a:r>
            <a:endParaRPr lang="zh-CN" altLang="en-US" dirty="0"/>
          </a:p>
        </p:txBody>
      </p:sp>
      <p:sp>
        <p:nvSpPr>
          <p:cNvPr id="3" name="内容占位符 2"/>
          <p:cNvSpPr>
            <a:spLocks noGrp="1"/>
          </p:cNvSpPr>
          <p:nvPr>
            <p:ph idx="1"/>
          </p:nvPr>
        </p:nvSpPr>
        <p:spPr>
          <a:xfrm>
            <a:off x="457200" y="1600200"/>
            <a:ext cx="8229600" cy="4997152"/>
          </a:xfrm>
        </p:spPr>
        <p:txBody>
          <a:bodyPr>
            <a:normAutofit lnSpcReduction="10000"/>
          </a:bodyPr>
          <a:lstStyle/>
          <a:p>
            <a:r>
              <a:rPr lang="zh-CN" altLang="en-US" dirty="0"/>
              <a:t>假设</a:t>
            </a:r>
            <a:r>
              <a:rPr lang="en-US" altLang="zh-CN" dirty="0"/>
              <a:t>x</a:t>
            </a:r>
            <a:r>
              <a:rPr lang="zh-CN" altLang="en-US" dirty="0"/>
              <a:t>和</a:t>
            </a:r>
            <a:r>
              <a:rPr lang="en-US" altLang="zh-CN" dirty="0"/>
              <a:t>z</a:t>
            </a:r>
            <a:r>
              <a:rPr lang="zh-CN" altLang="en-US" dirty="0"/>
              <a:t>都是</a:t>
            </a:r>
            <a:r>
              <a:rPr lang="en-US" altLang="zh-CN" dirty="0"/>
              <a:t>n</a:t>
            </a:r>
            <a:r>
              <a:rPr lang="zh-CN" altLang="en-US" dirty="0" smtClean="0"/>
              <a:t>维的</a:t>
            </a:r>
            <a:endParaRPr lang="en-US" altLang="zh-CN" dirty="0" smtClean="0"/>
          </a:p>
          <a:p>
            <a:r>
              <a:rPr lang="zh-CN" altLang="en-US" dirty="0" smtClean="0"/>
              <a:t>展开</a:t>
            </a:r>
            <a:r>
              <a:rPr lang="zh-CN" altLang="en-US" dirty="0"/>
              <a:t>后，</a:t>
            </a:r>
            <a:r>
              <a:rPr lang="zh-CN" altLang="en-US" dirty="0" smtClean="0"/>
              <a:t>得</a:t>
            </a:r>
            <a:endParaRPr lang="en-US" altLang="zh-CN" dirty="0" smtClean="0"/>
          </a:p>
          <a:p>
            <a:endParaRPr lang="en-US" altLang="zh-CN" dirty="0"/>
          </a:p>
          <a:p>
            <a:endParaRPr lang="en-US" altLang="zh-CN" dirty="0" smtClean="0"/>
          </a:p>
          <a:p>
            <a:endParaRPr lang="en-US" altLang="zh-CN" dirty="0"/>
          </a:p>
          <a:p>
            <a:r>
              <a:rPr lang="zh-CN" altLang="en-US" dirty="0"/>
              <a:t>我们可以只计算原始特征</a:t>
            </a:r>
            <a:r>
              <a:rPr lang="en-US" altLang="zh-CN" dirty="0"/>
              <a:t>x</a:t>
            </a:r>
            <a:r>
              <a:rPr lang="zh-CN" altLang="en-US" dirty="0"/>
              <a:t>和</a:t>
            </a:r>
            <a:r>
              <a:rPr lang="en-US" altLang="zh-CN" dirty="0"/>
              <a:t>z</a:t>
            </a:r>
            <a:r>
              <a:rPr lang="zh-CN" altLang="en-US" dirty="0"/>
              <a:t>内积</a:t>
            </a:r>
            <a:r>
              <a:rPr lang="zh-CN" altLang="en-US" dirty="0" smtClean="0"/>
              <a:t>的</a:t>
            </a:r>
            <a:endParaRPr lang="en-US" altLang="zh-CN" dirty="0" smtClean="0"/>
          </a:p>
          <a:p>
            <a:pPr marL="0" indent="0">
              <a:buNone/>
            </a:pPr>
            <a:r>
              <a:rPr lang="zh-CN" altLang="en-US" dirty="0" smtClean="0"/>
              <a:t>平方</a:t>
            </a:r>
            <a:r>
              <a:rPr lang="zh-CN" altLang="en-US" dirty="0"/>
              <a:t>，</a:t>
            </a:r>
            <a:r>
              <a:rPr lang="zh-CN" altLang="en-US" dirty="0" smtClean="0"/>
              <a:t>时间</a:t>
            </a:r>
            <a:r>
              <a:rPr lang="zh-CN" altLang="en-US" dirty="0"/>
              <a:t>复杂度是</a:t>
            </a:r>
            <a:r>
              <a:rPr lang="en-US" altLang="zh-CN" dirty="0"/>
              <a:t>O(n</a:t>
            </a:r>
            <a:r>
              <a:rPr lang="en-US" altLang="zh-CN" dirty="0" smtClean="0"/>
              <a:t>)</a:t>
            </a:r>
            <a:r>
              <a:rPr lang="zh-CN" altLang="en-US" dirty="0" smtClean="0"/>
              <a:t> ，</a:t>
            </a:r>
            <a:r>
              <a:rPr lang="zh-CN" altLang="en-US" dirty="0"/>
              <a:t>就等价与</a:t>
            </a:r>
            <a:r>
              <a:rPr lang="zh-CN" altLang="en-US" dirty="0" smtClean="0"/>
              <a:t>计</a:t>
            </a:r>
            <a:endParaRPr lang="en-US" altLang="zh-CN" dirty="0" smtClean="0"/>
          </a:p>
          <a:p>
            <a:pPr marL="0" indent="0">
              <a:buNone/>
            </a:pPr>
            <a:r>
              <a:rPr lang="zh-CN" altLang="en-US" dirty="0" smtClean="0"/>
              <a:t>算</a:t>
            </a:r>
            <a:r>
              <a:rPr lang="zh-CN" altLang="en-US" dirty="0"/>
              <a:t>映射后特征的内积。也就是说我们</a:t>
            </a:r>
            <a:r>
              <a:rPr lang="zh-CN" altLang="en-US" dirty="0" smtClean="0"/>
              <a:t>不</a:t>
            </a:r>
            <a:endParaRPr lang="en-US" altLang="zh-CN" dirty="0" smtClean="0"/>
          </a:p>
          <a:p>
            <a:pPr marL="0" indent="0">
              <a:buNone/>
            </a:pPr>
            <a:r>
              <a:rPr lang="zh-CN" altLang="en-US" dirty="0" smtClean="0"/>
              <a:t>需要</a:t>
            </a:r>
            <a:r>
              <a:rPr lang="zh-CN" altLang="en-US" dirty="0"/>
              <a:t>花</a:t>
            </a:r>
            <a:r>
              <a:rPr lang="zh-CN" altLang="en-US" dirty="0" smtClean="0"/>
              <a:t>时间</a:t>
            </a:r>
            <a:r>
              <a:rPr lang="en-US" altLang="zh-CN" dirty="0" smtClean="0"/>
              <a:t>O(n^2)</a:t>
            </a:r>
            <a:r>
              <a:rPr lang="zh-CN" altLang="en-US" dirty="0" smtClean="0"/>
              <a:t>了</a:t>
            </a:r>
            <a:endParaRPr lang="zh-CN" altLang="en-US" dirty="0"/>
          </a:p>
        </p:txBody>
      </p:sp>
      <p:pic>
        <p:nvPicPr>
          <p:cNvPr id="3074" name="Picture 2" descr="clip_image02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556792"/>
            <a:ext cx="2016224" cy="5921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lip_image03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708920"/>
            <a:ext cx="5256584" cy="157507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408100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Effect transition="in" filter="fade">
                                      <p:cBhvr>
                                        <p:cTn id="17" dur="500"/>
                                        <p:tgtEl>
                                          <p:spTgt spid="30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核函数</a:t>
            </a:r>
            <a:r>
              <a:rPr lang="en-US" altLang="zh-CN" dirty="0"/>
              <a:t>——</a:t>
            </a:r>
            <a:r>
              <a:rPr lang="zh-CN" altLang="en-US" dirty="0" smtClean="0"/>
              <a:t>例子</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核函数</a:t>
            </a:r>
            <a:endParaRPr lang="en-US" altLang="zh-CN" dirty="0" smtClean="0"/>
          </a:p>
          <a:p>
            <a:endParaRPr lang="en-US" altLang="zh-CN" dirty="0"/>
          </a:p>
          <a:p>
            <a:endParaRPr lang="en-US" altLang="zh-CN" dirty="0" smtClean="0"/>
          </a:p>
          <a:p>
            <a:endParaRPr lang="en-US" altLang="zh-CN" dirty="0"/>
          </a:p>
          <a:p>
            <a:r>
              <a:rPr lang="zh-CN" altLang="en-US" dirty="0"/>
              <a:t>对应的映射函数（</a:t>
            </a:r>
            <a:r>
              <a:rPr lang="en-US" altLang="zh-CN" dirty="0"/>
              <a:t>n=3</a:t>
            </a:r>
            <a:r>
              <a:rPr lang="zh-CN" altLang="en-US" dirty="0"/>
              <a:t>时）</a:t>
            </a:r>
            <a:r>
              <a:rPr lang="zh-CN" altLang="en-US" dirty="0" smtClean="0"/>
              <a:t>是</a:t>
            </a:r>
            <a:endParaRPr lang="zh-CN" altLang="en-US" dirty="0"/>
          </a:p>
        </p:txBody>
      </p:sp>
      <p:pic>
        <p:nvPicPr>
          <p:cNvPr id="4098" name="Picture 2" descr="clip_image03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89852"/>
            <a:ext cx="5583560" cy="120261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lip_image03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310" y="1988839"/>
            <a:ext cx="2232248" cy="4283127"/>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63221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fade">
                                      <p:cBhvr>
                                        <p:cTn id="1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核函数举例</a:t>
            </a:r>
            <a:r>
              <a:rPr lang="en-US" altLang="zh-CN" dirty="0" smtClean="0"/>
              <a:t>1——</a:t>
            </a:r>
            <a:r>
              <a:rPr lang="zh-CN" altLang="en-US" dirty="0" smtClean="0"/>
              <a:t>高斯核</a:t>
            </a:r>
            <a:endParaRPr lang="zh-CN" altLang="en-US" dirty="0"/>
          </a:p>
        </p:txBody>
      </p:sp>
      <p:sp>
        <p:nvSpPr>
          <p:cNvPr id="3" name="内容占位符 2"/>
          <p:cNvSpPr>
            <a:spLocks noGrp="1"/>
          </p:cNvSpPr>
          <p:nvPr>
            <p:ph idx="1"/>
          </p:nvPr>
        </p:nvSpPr>
        <p:spPr>
          <a:xfrm>
            <a:off x="518864" y="1600200"/>
            <a:ext cx="8229600" cy="4525963"/>
          </a:xfrm>
        </p:spPr>
        <p:txBody>
          <a:bodyPr/>
          <a:lstStyle/>
          <a:p>
            <a:endParaRPr lang="en-US" altLang="zh-CN" dirty="0" smtClean="0"/>
          </a:p>
          <a:p>
            <a:pPr marL="0" indent="0">
              <a:buNone/>
            </a:pPr>
            <a:r>
              <a:rPr lang="zh-CN" altLang="en-US" dirty="0" smtClean="0"/>
              <a:t>如果</a:t>
            </a:r>
            <a:r>
              <a:rPr lang="en-US" altLang="zh-CN" dirty="0"/>
              <a:t>x</a:t>
            </a:r>
            <a:r>
              <a:rPr lang="zh-CN" altLang="en-US" dirty="0"/>
              <a:t>和</a:t>
            </a:r>
            <a:r>
              <a:rPr lang="en-US" altLang="zh-CN" dirty="0"/>
              <a:t>z</a:t>
            </a:r>
            <a:r>
              <a:rPr lang="zh-CN" altLang="en-US" dirty="0"/>
              <a:t>很</a:t>
            </a:r>
            <a:r>
              <a:rPr lang="zh-CN" altLang="en-US" dirty="0" smtClean="0"/>
              <a:t>相近</a:t>
            </a:r>
            <a:r>
              <a:rPr lang="en-US" altLang="zh-CN" dirty="0" smtClean="0"/>
              <a:t>(</a:t>
            </a:r>
            <a:r>
              <a:rPr lang="zh-CN" altLang="en-US" dirty="0" smtClean="0"/>
              <a:t>                 </a:t>
            </a:r>
            <a:r>
              <a:rPr lang="en-US" altLang="zh-CN" dirty="0" smtClean="0"/>
              <a:t>)</a:t>
            </a:r>
            <a:r>
              <a:rPr lang="zh-CN" altLang="en-US" dirty="0" smtClean="0"/>
              <a:t>，</a:t>
            </a:r>
            <a:r>
              <a:rPr lang="zh-CN" altLang="en-US" dirty="0"/>
              <a:t>那么核函数值为</a:t>
            </a:r>
            <a:r>
              <a:rPr lang="en-US" altLang="zh-CN" dirty="0"/>
              <a:t>1</a:t>
            </a:r>
            <a:r>
              <a:rPr lang="zh-CN" altLang="en-US" dirty="0"/>
              <a:t>，如果</a:t>
            </a:r>
            <a:r>
              <a:rPr lang="en-US" altLang="zh-CN" dirty="0"/>
              <a:t>x</a:t>
            </a:r>
            <a:r>
              <a:rPr lang="zh-CN" altLang="en-US" dirty="0"/>
              <a:t>和</a:t>
            </a:r>
            <a:r>
              <a:rPr lang="en-US" altLang="zh-CN" dirty="0"/>
              <a:t>z</a:t>
            </a:r>
            <a:r>
              <a:rPr lang="zh-CN" altLang="en-US" dirty="0"/>
              <a:t>相差</a:t>
            </a:r>
            <a:r>
              <a:rPr lang="zh-CN" altLang="en-US" dirty="0" smtClean="0"/>
              <a:t>很大</a:t>
            </a:r>
            <a:r>
              <a:rPr lang="en-US" altLang="zh-CN" dirty="0" smtClean="0"/>
              <a:t>(              )</a:t>
            </a:r>
            <a:r>
              <a:rPr lang="zh-CN" altLang="en-US" dirty="0" smtClean="0"/>
              <a:t>，</a:t>
            </a:r>
            <a:r>
              <a:rPr lang="zh-CN" altLang="en-US" dirty="0"/>
              <a:t>那么核函数值约等于</a:t>
            </a:r>
            <a:r>
              <a:rPr lang="en-US" altLang="zh-CN" dirty="0"/>
              <a:t>0</a:t>
            </a:r>
            <a:r>
              <a:rPr lang="zh-CN" altLang="en-US" dirty="0" smtClean="0"/>
              <a:t>。</a:t>
            </a:r>
            <a:endParaRPr lang="en-US" altLang="zh-CN" dirty="0" smtClean="0"/>
          </a:p>
          <a:p>
            <a:pPr marL="0" indent="0">
              <a:buNone/>
            </a:pPr>
            <a:r>
              <a:rPr lang="zh-CN" altLang="en-US" dirty="0" smtClean="0"/>
              <a:t>由于</a:t>
            </a:r>
            <a:r>
              <a:rPr lang="zh-CN" altLang="en-US" dirty="0"/>
              <a:t>这个函数类似于高斯分布，因此称为高斯核函数，也叫做径向基函数</a:t>
            </a:r>
            <a:r>
              <a:rPr lang="en-US" altLang="zh-CN" dirty="0"/>
              <a:t>(Radial Basis Function </a:t>
            </a:r>
            <a:r>
              <a:rPr lang="zh-CN" altLang="en-US" dirty="0"/>
              <a:t>简称</a:t>
            </a:r>
            <a:r>
              <a:rPr lang="en-US" altLang="zh-CN" dirty="0"/>
              <a:t>RBF)</a:t>
            </a:r>
            <a:r>
              <a:rPr lang="zh-CN" altLang="en-US" dirty="0" smtClean="0"/>
              <a:t>。</a:t>
            </a:r>
            <a:endParaRPr lang="en-US" altLang="zh-CN" dirty="0" smtClean="0"/>
          </a:p>
          <a:p>
            <a:pPr marL="0" indent="0">
              <a:buNone/>
            </a:pPr>
            <a:r>
              <a:rPr lang="zh-CN" altLang="en-US" dirty="0" smtClean="0"/>
              <a:t>它</a:t>
            </a:r>
            <a:r>
              <a:rPr lang="zh-CN" altLang="en-US" dirty="0"/>
              <a:t>能够把原始特征映射到无穷维。</a:t>
            </a:r>
          </a:p>
        </p:txBody>
      </p:sp>
      <p:pic>
        <p:nvPicPr>
          <p:cNvPr id="6146" name="Picture 2" descr="clip_image04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340768"/>
            <a:ext cx="3356305" cy="79208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lip_image04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2292872"/>
            <a:ext cx="1368152" cy="39357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lip_image04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5857" y="2817072"/>
            <a:ext cx="1252208" cy="34600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365747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核函数举例</a:t>
            </a:r>
            <a:r>
              <a:rPr lang="en-US" altLang="zh-CN" dirty="0"/>
              <a:t>1——</a:t>
            </a:r>
            <a:r>
              <a:rPr lang="zh-CN" altLang="en-US" dirty="0"/>
              <a:t>高斯核</a:t>
            </a:r>
          </a:p>
        </p:txBody>
      </p:sp>
      <p:sp>
        <p:nvSpPr>
          <p:cNvPr id="3" name="内容占位符 2"/>
          <p:cNvSpPr>
            <a:spLocks noGrp="1"/>
          </p:cNvSpPr>
          <p:nvPr>
            <p:ph idx="1"/>
          </p:nvPr>
        </p:nvSpPr>
        <p:spPr/>
        <p:txBody>
          <a:bodyPr/>
          <a:lstStyle/>
          <a:p>
            <a:endParaRPr lang="zh-CN" altLang="en-US"/>
          </a:p>
        </p:txBody>
      </p:sp>
      <p:pic>
        <p:nvPicPr>
          <p:cNvPr id="7170" name="Picture 2" descr="clip_image04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5295900" cy="268605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img.blog.csdn.net/201309190956402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6274" y="4139653"/>
            <a:ext cx="5591175" cy="2686051"/>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1729043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为什么要用</a:t>
            </a:r>
            <a:r>
              <a:rPr lang="en-US" altLang="zh-CN" dirty="0" smtClean="0"/>
              <a:t>SVM(</a:t>
            </a:r>
            <a:r>
              <a:rPr lang="zh-CN" altLang="en-US" dirty="0"/>
              <a:t>个人观点</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分类效果好</a:t>
            </a:r>
            <a:endParaRPr lang="en-US" altLang="zh-CN" dirty="0" smtClean="0"/>
          </a:p>
          <a:p>
            <a:pPr lvl="1"/>
            <a:endParaRPr lang="en-US" altLang="zh-CN" dirty="0" smtClean="0"/>
          </a:p>
          <a:p>
            <a:pPr lvl="1"/>
            <a:endParaRPr lang="en-US" altLang="zh-CN" dirty="0"/>
          </a:p>
          <a:p>
            <a:pPr marL="457200" lvl="1" indent="0">
              <a:buNone/>
            </a:pPr>
            <a:endParaRPr lang="en-US" altLang="zh-CN" dirty="0" smtClean="0"/>
          </a:p>
          <a:p>
            <a:r>
              <a:rPr lang="zh-CN" altLang="en-US" dirty="0" smtClean="0"/>
              <a:t>上手快</a:t>
            </a:r>
            <a:endParaRPr lang="en-US" altLang="zh-CN" dirty="0" smtClean="0"/>
          </a:p>
          <a:p>
            <a:pPr lvl="1"/>
            <a:r>
              <a:rPr lang="en-US" altLang="zh-CN" dirty="0" smtClean="0"/>
              <a:t>N</a:t>
            </a:r>
            <a:r>
              <a:rPr lang="zh-CN" altLang="en-US" dirty="0" smtClean="0"/>
              <a:t>种语言的</a:t>
            </a:r>
            <a:r>
              <a:rPr lang="en-US" altLang="zh-CN" dirty="0" smtClean="0"/>
              <a:t>N</a:t>
            </a:r>
            <a:r>
              <a:rPr lang="zh-CN" altLang="en-US" dirty="0" smtClean="0"/>
              <a:t>个</a:t>
            </a:r>
            <a:r>
              <a:rPr lang="en-US" altLang="zh-CN" dirty="0" smtClean="0"/>
              <a:t>Toolkit</a:t>
            </a:r>
            <a:endParaRPr lang="en-US" altLang="zh-CN" dirty="0"/>
          </a:p>
          <a:p>
            <a:r>
              <a:rPr lang="zh-CN" altLang="en-US" dirty="0" smtClean="0"/>
              <a:t>理论基础完备</a:t>
            </a:r>
            <a:endParaRPr lang="en-US" altLang="zh-CN" dirty="0" smtClean="0"/>
          </a:p>
          <a:p>
            <a:pPr lvl="1"/>
            <a:r>
              <a:rPr lang="zh-CN" altLang="en-US" dirty="0" smtClean="0"/>
              <a:t>妇孺皆知的好模型</a:t>
            </a:r>
            <a:endParaRPr lang="en-US" altLang="zh-CN" dirty="0" smtClean="0"/>
          </a:p>
          <a:p>
            <a:r>
              <a:rPr lang="zh-CN" altLang="en-US" dirty="0" smtClean="0"/>
              <a:t>找工作需要它</a:t>
            </a:r>
            <a:r>
              <a:rPr lang="en-US" altLang="zh-CN" dirty="0" smtClean="0"/>
              <a:t>(</a:t>
            </a:r>
            <a:r>
              <a:rPr lang="zh-CN" altLang="en-US" dirty="0"/>
              <a:t>利益相关</a:t>
            </a:r>
            <a:r>
              <a:rPr lang="zh-CN" altLang="en-US" dirty="0" smtClean="0"/>
              <a:t>：面试狗一只</a:t>
            </a:r>
            <a:r>
              <a:rPr lang="en-US" altLang="zh-CN" dirty="0" smtClean="0"/>
              <a:t>)</a:t>
            </a:r>
          </a:p>
          <a:p>
            <a:pPr lvl="1"/>
            <a:r>
              <a:rPr lang="zh-CN" altLang="en-US" dirty="0" smtClean="0"/>
              <a:t>应用与原理</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916832"/>
            <a:ext cx="5410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4149080"/>
            <a:ext cx="3528392"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83877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074"/>
                                        </p:tgtEl>
                                        <p:attrNameLst>
                                          <p:attrName>style.visibility</p:attrName>
                                        </p:attrNameLst>
                                      </p:cBhvr>
                                      <p:to>
                                        <p:strVal val="visible"/>
                                      </p:to>
                                    </p:set>
                                    <p:animEffect transition="in" filter="fade">
                                      <p:cBhvr>
                                        <p:cTn id="41"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核函数</a:t>
            </a:r>
            <a:r>
              <a:rPr lang="zh-CN" altLang="en-US" dirty="0" smtClean="0"/>
              <a:t>举例</a:t>
            </a:r>
            <a:r>
              <a:rPr lang="en-US" altLang="zh-CN" dirty="0" smtClean="0"/>
              <a:t>2——sigmoid</a:t>
            </a:r>
            <a:r>
              <a:rPr lang="zh-CN" altLang="en-US" dirty="0" smtClean="0"/>
              <a:t>核</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r>
              <a:rPr lang="zh-CN" altLang="en-US" dirty="0"/>
              <a:t>既然高斯核函数能够比较</a:t>
            </a:r>
            <a:r>
              <a:rPr lang="en-US" altLang="zh-CN" dirty="0"/>
              <a:t>x</a:t>
            </a:r>
            <a:r>
              <a:rPr lang="zh-CN" altLang="en-US" dirty="0"/>
              <a:t>和</a:t>
            </a:r>
            <a:r>
              <a:rPr lang="en-US" altLang="zh-CN" dirty="0"/>
              <a:t>z</a:t>
            </a:r>
            <a:r>
              <a:rPr lang="zh-CN" altLang="en-US" dirty="0"/>
              <a:t>的相似度，并映射到</a:t>
            </a:r>
            <a:r>
              <a:rPr lang="en-US" altLang="zh-CN" dirty="0"/>
              <a:t>0</a:t>
            </a:r>
            <a:r>
              <a:rPr lang="zh-CN" altLang="en-US" dirty="0"/>
              <a:t>到</a:t>
            </a:r>
            <a:r>
              <a:rPr lang="en-US" altLang="zh-CN" dirty="0"/>
              <a:t>1</a:t>
            </a:r>
            <a:r>
              <a:rPr lang="zh-CN" altLang="en-US" dirty="0"/>
              <a:t>，回想</a:t>
            </a:r>
            <a:r>
              <a:rPr lang="en-US" altLang="zh-CN" dirty="0"/>
              <a:t>logistic</a:t>
            </a:r>
            <a:r>
              <a:rPr lang="zh-CN" altLang="en-US" dirty="0"/>
              <a:t>回归，</a:t>
            </a:r>
            <a:r>
              <a:rPr lang="en-US" altLang="zh-CN" dirty="0"/>
              <a:t>sigmoid</a:t>
            </a:r>
            <a:r>
              <a:rPr lang="zh-CN" altLang="en-US" dirty="0"/>
              <a:t>函数</a:t>
            </a:r>
            <a:r>
              <a:rPr lang="zh-CN" altLang="en-US" dirty="0" smtClean="0"/>
              <a:t>可以，因此</a:t>
            </a:r>
            <a:r>
              <a:rPr lang="zh-CN" altLang="en-US" dirty="0"/>
              <a:t>还有</a:t>
            </a:r>
            <a:r>
              <a:rPr lang="en-US" altLang="zh-CN" dirty="0"/>
              <a:t>sigmoid</a:t>
            </a:r>
            <a:r>
              <a:rPr lang="zh-CN" altLang="en-US" dirty="0"/>
              <a:t>核函数等等。</a:t>
            </a:r>
            <a:endParaRPr lang="en-US" altLang="zh-C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3384376" cy="618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内容占位符 2"/>
          <p:cNvSpPr txBox="1">
            <a:spLocks/>
          </p:cNvSpPr>
          <p:nvPr/>
        </p:nvSpPr>
        <p:spPr>
          <a:xfrm>
            <a:off x="521975" y="292494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zh-CN" dirty="0" smtClean="0"/>
          </a:p>
        </p:txBody>
      </p:sp>
      <p:pic>
        <p:nvPicPr>
          <p:cNvPr id="8197" name="Picture 5" descr="http://img.my.csdn.net/uploads/201304/05/1365174236_61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882999"/>
            <a:ext cx="3162300" cy="2609851"/>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descr="http://img.my.csdn.net/uploads/201304/05/1365174223_180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2064" y="4662445"/>
            <a:ext cx="2290761" cy="88674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312905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fade">
                                      <p:cBhvr>
                                        <p:cTn id="12" dur="500"/>
                                        <p:tgtEl>
                                          <p:spTgt spid="8197"/>
                                        </p:tgtEl>
                                      </p:cBhvr>
                                    </p:animEffect>
                                  </p:childTnLst>
                                </p:cTn>
                              </p:par>
                              <p:par>
                                <p:cTn id="13" presetID="10" presetClass="entr" presetSubtype="0" fill="hold" nodeType="withEffect">
                                  <p:stCondLst>
                                    <p:cond delay="0"/>
                                  </p:stCondLst>
                                  <p:childTnLst>
                                    <p:set>
                                      <p:cBhvr>
                                        <p:cTn id="14" dur="1" fill="hold">
                                          <p:stCondLst>
                                            <p:cond delay="0"/>
                                          </p:stCondLst>
                                        </p:cTn>
                                        <p:tgtEl>
                                          <p:spTgt spid="8199"/>
                                        </p:tgtEl>
                                        <p:attrNameLst>
                                          <p:attrName>style.visibility</p:attrName>
                                        </p:attrNameLst>
                                      </p:cBhvr>
                                      <p:to>
                                        <p:strVal val="visible"/>
                                      </p:to>
                                    </p:set>
                                    <p:animEffect transition="in" filter="fade">
                                      <p:cBhvr>
                                        <p:cTn id="15"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核函数举例</a:t>
            </a:r>
            <a:r>
              <a:rPr lang="en-US" altLang="zh-CN" dirty="0"/>
              <a:t>3——</a:t>
            </a:r>
            <a:r>
              <a:rPr lang="zh-CN" altLang="en-US" dirty="0"/>
              <a:t>多项式核</a:t>
            </a:r>
          </a:p>
        </p:txBody>
      </p:sp>
      <p:sp>
        <p:nvSpPr>
          <p:cNvPr id="3" name="内容占位符 2"/>
          <p:cNvSpPr>
            <a:spLocks noGrp="1"/>
          </p:cNvSpPr>
          <p:nvPr>
            <p:ph idx="1"/>
          </p:nvPr>
        </p:nvSpPr>
        <p:spPr/>
        <p:txBody>
          <a:bodyPr/>
          <a:lstStyle/>
          <a:p>
            <a:pPr marL="0" indent="0">
              <a:buNone/>
            </a:pPr>
            <a:endParaRPr lang="en-US" altLang="zh-CN" dirty="0"/>
          </a:p>
          <a:p>
            <a:r>
              <a:rPr lang="zh-CN" altLang="en-US" dirty="0"/>
              <a:t>刚才我们举的例子是这里多项式核的一个特例（</a:t>
            </a:r>
            <a:r>
              <a:rPr lang="en-US" altLang="zh-CN" dirty="0"/>
              <a:t>R = </a:t>
            </a:r>
            <a:r>
              <a:rPr lang="en-US" altLang="zh-CN" dirty="0" smtClean="0"/>
              <a:t>0</a:t>
            </a:r>
            <a:r>
              <a:rPr lang="zh-CN" altLang="en-US" dirty="0" smtClean="0"/>
              <a:t>，</a:t>
            </a:r>
            <a:r>
              <a:rPr lang="en-US" altLang="zh-CN" dirty="0"/>
              <a:t>d = 2</a:t>
            </a:r>
            <a:r>
              <a:rPr lang="zh-CN" altLang="en-US" dirty="0"/>
              <a:t>）</a:t>
            </a:r>
            <a:r>
              <a:rPr lang="zh-CN" altLang="en-US" dirty="0" smtClean="0"/>
              <a:t>。</a:t>
            </a:r>
            <a:endParaRPr lang="en-US" altLang="zh-CN" dirty="0" smtClean="0"/>
          </a:p>
          <a:p>
            <a:r>
              <a:rPr lang="zh-CN" altLang="en-US" dirty="0" smtClean="0"/>
              <a:t>虽然</a:t>
            </a:r>
            <a:r>
              <a:rPr lang="zh-CN" altLang="en-US" dirty="0"/>
              <a:t>比较麻烦，而且没有必要，不过这个核所对应的映射实际上是可以写出来</a:t>
            </a:r>
            <a:r>
              <a:rPr lang="zh-CN" altLang="en-US" dirty="0" smtClean="0"/>
              <a:t>的</a:t>
            </a:r>
            <a:r>
              <a:rPr lang="zh-CN" altLang="en-US" dirty="0"/>
              <a:t>。</a:t>
            </a:r>
            <a:endParaRPr lang="en-US" altLang="zh-CN" dirty="0" smtClean="0"/>
          </a:p>
        </p:txBody>
      </p:sp>
      <p:sp>
        <p:nvSpPr>
          <p:cNvPr id="4" name="AutoShape 2" descr="data:image/png;base64,iVBORw0KGgoAAAANSUhEUgAAAOgAAAAZCAYAAAA7Z2LEAAAHaUlEQVR4Ae2Z+TE1TRTGr6/e/8mADMiADMiADBABGSACRIAIyAARIAJEcL/+TdVzq53pbbY73JpTNTUzvZzlOUt3z6zNHc0mmhCYEPiVCPz3K7WalJoQmBCoEJgSdAqECYGREbi/v59tbW3NDg4OappMCVqDZGqYEFguAiTm3t5edVnJU4JaRKb3CYEREHh6egom6L8+dXl/f59tbGxUV598x+T18vIy29nZGVOFH7JzGNPPdmlV6OvrqzKFuPorVBozNzc3M/wFfXx8BOOstxUUpY6OjlYqOQFOdvE8NuV0of/y8nJsNXuVTwCfnJz0ynNoZuhMLqSIforP+fl5laS7u7vh4fxm6Uqfn5/zzc3N+dvbW1dWv3L+4eHh/OLiYlTdwNitIkmM0fP5+XlUPYcQ7oJ3CLbFPM/OzvgVGbzwiTtDzh8fH3/wOz4+njMvRPhofX190YXfYmNni1EdHlICOrD9NVNJDgAdswClHC6gtre39bhSd4rj9fX16DaBL4nqE7FB/NN+d3e36ErFDMnoFx0WN5vgYvRTmlob3AlalEOhVSacwDUGCeNUgSCAx17lh8KG2PIDuo2crvPRgTgP8SG5Qn0U1VDMkKBaMVlNlT8h/3U+g3Lm2d/fX7mzpwPtB3FmuL29/dG2rBcwdoGR/PjDB4fQfzR05AshuuuDC2fVh4eHxfsQdvQpUx8e9UFlCH1zPLEH4neIpZhe+MPHXfOIJfhdXV3N+AfqVtDqnB3yXzRBmSiHijGK2DYEpb5y0u8r+deCQ7bLMdizbAIzyQ/Jxi8Esf16i68UDG4FqPoVFG47VvWF+HVpG0omdlCExiL5PeQH6WU/Zmms5kp3/ESbW2EXH4kowtZ/1fjQdoG9tOtc7ItZht0qWbVx98kf57ezJWB5Zyln6eYM55So3mm3fPy5bZ+HlskZBHuWTWCcOoOxlfLPP9KPdv9sAx9t0Xjm7NM3DSmzyxlbdre1N3T+5MjhCkcV2yH8kYXcLjET/A+qjKcCUB1453Mw1dGvEhrnnF0jxlP1VEVOT09nVG3mrK2tVcu6nQR/KrwzyHYVvTeVycqDPIhtunSNCWOVYk6KWO18jFJj1QfGwerpBkherB8eYEoFtgSeskl8tI1yRXPR58/r6oOmMtGr1AfYgq2yydd7yGdsen19rWJWeSCdiVVsIDZihM6tKVRRqBZu2zp3gZas3Doc+1Va/PzDsT5y6BDM3f4OoPJqlRaPpvcmMrXaIkOfvWNVUHpQDbmWSSmM0QOdwS5HrMAuSOapD019+MDXIyezqQ/Q3fexL0vP+NIlRO0inkPtKTzEE4zBzq6ExKtLzCSm6NslZmpfcQENZdj+cLlqVSUq7ZYUPDkjc44SX/HTe5d7TqZkqVCUAAnQXcBuY4/05B4iih225gj78GeOJC83rqQ/J1OySn1ADObwJ2kYYy+OWLaNd5t0IbsoXOSE9QFzaU/hz1zktKXaFlfLMdsuthIs39zZujkFnT51YkxuC+aCIzmmzrVbC3akZPJhywGb/MDVRgNth5rMdTuW6BYphSsyOEawbeVuSX3089EPP4rAp812XPNj9yYym/oAG7RFj8lnTIiwXbEd6k+1aZ6PH+PxdY7AuAtFE1TKECCAoj03ACCUvTgAx6iJo2I8Qu3IRqfQnr+JTOYzHgJofjtwRs5RymbxihWyGG8KScgexmNripjHZYskQcXXc/V/f38v/IW9+I8i3JSQw/wQDk1lolsTH6BvG52b2uiPx1bOn24V9JurZyVuzke5/hpjv8EuvZw/2Sb45G//ePa3tGyb7BLPVsDJqM5GetZWQtsUn4dkaaze7V1nARcctmuuuWwp9FwiE0bYa22oCXANbJN0jg71D9WGT2RLSAa42H5wRl+XiNUWC0z8d20rLT9hZ9v1jr/xLeMstZUJn5wPiBcbl1Z+6r3tNlMxZ/FFFnj6WIRkgFdobkpXv692BkWgDUI5l49Gto+EJSl8auuoXHAQVIDCZamtTHRXsIaCTnIIELDRWLUv446O4JyiUHAw3upr3y3PnA+QAw6poLMy7LuVWeID5JEsbSmGT4wfBRs7/cuthHN/YUFv+skLCiHvPilmUnHljw891xI0BiYJEOrDEBQPkR1v3+2cXHBofKqSWhn2XTy4U2z4N+u2KtWVSgLspBqOQeCSk01wdAlg2VXiA8akElS8Su6lPmAX0YWaJmipLJKQ2AATS33ETC1BrZCSd4InpGDJXI3BGHfWrSqSO5ck+fUBNonrV0eeU0FHgKDjWIT8FMYESqrAlOhd6gNw6qMYlPoAWXZ1KrHHHzOG74jTrnJ7SVAA7CNpfEBjzwRHV6NjvGPtJEbXCh7jXdpegjE6stMZkigEy/K17KDwIPcvETGT2/WU2NNLgiKICreMxEmtciUGNx1DwAN0aqvclGfb8WwH7TcAnxf4D+0DCsUysQD/sYujj3HJs3TuA6feEhTFSdKhK3gJQH2OoSD0AXRfOoFxbDUB+1QC96XDMvmAPUXhLxE+6Ctm/geU06wNWivJe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27" y="1556792"/>
            <a:ext cx="4009405" cy="432048"/>
          </a:xfrm>
          <a:prstGeom prst="rect">
            <a:avLst/>
          </a:prstGeom>
        </p:spPr>
      </p:pic>
      <p:sp>
        <p:nvSpPr>
          <p:cNvPr id="5" name="灯片编号占位符 4"/>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384526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核函数</a:t>
            </a:r>
            <a:r>
              <a:rPr lang="zh-CN" altLang="en-US" dirty="0" smtClean="0"/>
              <a:t>举例</a:t>
            </a:r>
            <a:r>
              <a:rPr lang="en-US" altLang="zh-CN" dirty="0" smtClean="0"/>
              <a:t>4——</a:t>
            </a:r>
            <a:r>
              <a:rPr lang="zh-CN" altLang="en-US" dirty="0" smtClean="0"/>
              <a:t>线性核</a:t>
            </a:r>
            <a:endParaRPr lang="zh-CN" altLang="en-US" dirty="0"/>
          </a:p>
        </p:txBody>
      </p:sp>
      <p:sp>
        <p:nvSpPr>
          <p:cNvPr id="3" name="内容占位符 2"/>
          <p:cNvSpPr>
            <a:spLocks noGrp="1"/>
          </p:cNvSpPr>
          <p:nvPr>
            <p:ph idx="1"/>
          </p:nvPr>
        </p:nvSpPr>
        <p:spPr/>
        <p:txBody>
          <a:bodyPr/>
          <a:lstStyle/>
          <a:p>
            <a:endParaRPr lang="en-US" altLang="zh-CN" dirty="0" smtClean="0"/>
          </a:p>
          <a:p>
            <a:pPr marL="0" indent="0">
              <a:buNone/>
            </a:pPr>
            <a:r>
              <a:rPr lang="zh-CN" altLang="en-US" dirty="0"/>
              <a:t>这实际上就是原始空间中的内积</a:t>
            </a:r>
            <a:r>
              <a:rPr lang="zh-CN" altLang="en-US" dirty="0" smtClean="0"/>
              <a:t>。</a:t>
            </a:r>
            <a:endParaRPr lang="en-US" altLang="zh-CN" dirty="0" smtClean="0"/>
          </a:p>
          <a:p>
            <a:pPr marL="0" indent="0">
              <a:buNone/>
            </a:pPr>
            <a:r>
              <a:rPr lang="zh-CN" altLang="en-US" dirty="0" smtClean="0"/>
              <a:t>这个</a:t>
            </a:r>
            <a:r>
              <a:rPr lang="zh-CN" altLang="en-US" dirty="0"/>
              <a:t>核存在的主要目的是使得“映射后空间中的问题”和“映射前空间中的问题”两者在形式上统一</a:t>
            </a:r>
            <a:r>
              <a:rPr lang="zh-CN" altLang="en-US" dirty="0" smtClean="0"/>
              <a:t>起来</a:t>
            </a:r>
            <a:endParaRPr lang="en-US" altLang="zh-CN" dirty="0"/>
          </a:p>
        </p:txBody>
      </p:sp>
      <p:pic>
        <p:nvPicPr>
          <p:cNvPr id="14338" name="Picture 2" descr="http://img.my.csdn.net/uploads/201304/03/1364958354_72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49112"/>
            <a:ext cx="3312368" cy="41159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225441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核函数小结</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我们会经常遇到线性不可分的样例，此时，我们的常用做法是把样例特征映射到高维空间中</a:t>
            </a:r>
            <a:r>
              <a:rPr lang="zh-CN" altLang="en-US" dirty="0" smtClean="0"/>
              <a:t>去</a:t>
            </a:r>
            <a:endParaRPr lang="en-US" altLang="zh-CN" dirty="0" smtClean="0"/>
          </a:p>
          <a:p>
            <a:r>
              <a:rPr lang="zh-CN" altLang="en-US" dirty="0"/>
              <a:t>如果凡是遇到线性不可分的样例，一律映射到高维空间，那么这个维度大小是会高到可怕</a:t>
            </a:r>
            <a:r>
              <a:rPr lang="zh-CN" altLang="en-US" dirty="0" smtClean="0"/>
              <a:t>的</a:t>
            </a:r>
            <a:endParaRPr lang="en-US" altLang="zh-CN" dirty="0" smtClean="0"/>
          </a:p>
          <a:p>
            <a:r>
              <a:rPr lang="zh-CN" altLang="en-US" dirty="0"/>
              <a:t>核函数就隆重登场了，核函数的价值在于它虽然也是讲特征进行从低维到高维的转换，但核函数绝就绝在它事先在低维上进行计算，而将实质上的分类效果表现在了高维上，也就如上文所说的避免了直接在高维空间中的复杂计算</a:t>
            </a:r>
          </a:p>
        </p:txBody>
      </p:sp>
      <p:pic>
        <p:nvPicPr>
          <p:cNvPr id="16386" name="Picture 2" descr="http://img.my.csdn.net/uploads/201210/25/1351142877_84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5887062"/>
            <a:ext cx="3312368" cy="681343"/>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img.my.csdn.net/uploads/201304/03/1364956916_594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5949280"/>
            <a:ext cx="1872208" cy="55837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110197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88"/>
                                        </p:tgtEl>
                                        <p:attrNameLst>
                                          <p:attrName>style.visibility</p:attrName>
                                        </p:attrNameLst>
                                      </p:cBhvr>
                                      <p:to>
                                        <p:strVal val="visible"/>
                                      </p:to>
                                    </p:set>
                                    <p:animEffect transition="in" filter="fade">
                                      <p:cBhvr>
                                        <p:cTn id="22" dur="500"/>
                                        <p:tgtEl>
                                          <p:spTgt spid="16388"/>
                                        </p:tgtEl>
                                      </p:cBhvr>
                                    </p:animEffect>
                                  </p:childTnLst>
                                </p:cTn>
                              </p:par>
                              <p:par>
                                <p:cTn id="23" presetID="10" presetClass="entr" presetSubtype="0" fill="hold" nodeType="withEffect">
                                  <p:stCondLst>
                                    <p:cond delay="0"/>
                                  </p:stCondLst>
                                  <p:childTnLst>
                                    <p:set>
                                      <p:cBhvr>
                                        <p:cTn id="24" dur="1" fill="hold">
                                          <p:stCondLst>
                                            <p:cond delay="0"/>
                                          </p:stCondLst>
                                        </p:cTn>
                                        <p:tgtEl>
                                          <p:spTgt spid="16386"/>
                                        </p:tgtEl>
                                        <p:attrNameLst>
                                          <p:attrName>style.visibility</p:attrName>
                                        </p:attrNameLst>
                                      </p:cBhvr>
                                      <p:to>
                                        <p:strVal val="visible"/>
                                      </p:to>
                                    </p:set>
                                    <p:animEffect transition="in" filter="fade">
                                      <p:cBhvr>
                                        <p:cTn id="25"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核函数分类效果图</a:t>
            </a:r>
            <a:endParaRPr lang="zh-CN" altLang="en-US" dirty="0"/>
          </a:p>
        </p:txBody>
      </p:sp>
      <p:sp>
        <p:nvSpPr>
          <p:cNvPr id="3" name="内容占位符 2"/>
          <p:cNvSpPr>
            <a:spLocks noGrp="1"/>
          </p:cNvSpPr>
          <p:nvPr>
            <p:ph idx="1"/>
          </p:nvPr>
        </p:nvSpPr>
        <p:spPr/>
        <p:txBody>
          <a:bodyPr/>
          <a:lstStyle/>
          <a:p>
            <a:r>
              <a:rPr lang="zh-CN" altLang="en-US" dirty="0" smtClean="0"/>
              <a:t>篱笆部署问题</a:t>
            </a:r>
            <a:endParaRPr lang="zh-CN" altLang="en-US" dirty="0"/>
          </a:p>
        </p:txBody>
      </p:sp>
      <p:pic>
        <p:nvPicPr>
          <p:cNvPr id="15362" name="Picture 2" descr="http://img.blog.csdn.net/201311211054105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04864"/>
            <a:ext cx="6648673" cy="4416222"/>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3903" y="4972050"/>
            <a:ext cx="26289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390339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fade">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核函数还有什么值得我们注意的</a:t>
            </a:r>
            <a:endParaRPr lang="zh-CN" altLang="en-US" dirty="0"/>
          </a:p>
        </p:txBody>
      </p:sp>
      <p:sp>
        <p:nvSpPr>
          <p:cNvPr id="3" name="内容占位符 2"/>
          <p:cNvSpPr>
            <a:spLocks noGrp="1"/>
          </p:cNvSpPr>
          <p:nvPr>
            <p:ph idx="1"/>
          </p:nvPr>
        </p:nvSpPr>
        <p:spPr/>
        <p:txBody>
          <a:bodyPr/>
          <a:lstStyle/>
          <a:p>
            <a:r>
              <a:rPr lang="zh-CN" altLang="en-US" dirty="0"/>
              <a:t>既然有很多的核函数，针对具体问题该怎么选择</a:t>
            </a:r>
            <a:r>
              <a:rPr lang="zh-CN" altLang="en-US" dirty="0" smtClean="0"/>
              <a:t>？</a:t>
            </a:r>
            <a:endParaRPr lang="en-US" altLang="zh-CN" dirty="0"/>
          </a:p>
          <a:p>
            <a:pPr lvl="1"/>
            <a:r>
              <a:rPr lang="zh-CN" altLang="en-US" dirty="0"/>
              <a:t>对核函数的选择，现在还缺乏指导</a:t>
            </a:r>
            <a:r>
              <a:rPr lang="zh-CN" altLang="en-US" dirty="0" smtClean="0"/>
              <a:t>原则</a:t>
            </a:r>
            <a:endParaRPr lang="zh-CN" altLang="en-US" dirty="0"/>
          </a:p>
          <a:p>
            <a:r>
              <a:rPr lang="zh-CN" altLang="en-US" dirty="0"/>
              <a:t>如果使用核函数向高维空间映射后，问题仍然是线性不可分的，那怎么办</a:t>
            </a:r>
            <a:r>
              <a:rPr lang="zh-CN" altLang="en-US" dirty="0" smtClean="0"/>
              <a:t>？</a:t>
            </a:r>
            <a:endParaRPr lang="en-US" altLang="zh-CN" dirty="0" smtClean="0"/>
          </a:p>
          <a:p>
            <a:pPr lvl="1"/>
            <a:r>
              <a:rPr lang="zh-CN" altLang="en-US" dirty="0"/>
              <a:t>松弛变量</a:t>
            </a:r>
            <a:endParaRPr lang="en-US" altLang="zh-CN" dirty="0" smtClean="0"/>
          </a:p>
          <a:p>
            <a:endParaRPr lang="en-US" altLang="zh-CN" dirty="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408099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a:t>背景</a:t>
            </a:r>
            <a:endParaRPr lang="en-US" altLang="zh-CN" dirty="0" smtClean="0"/>
          </a:p>
          <a:p>
            <a:r>
              <a:rPr lang="zh-CN" altLang="en-US" dirty="0" smtClean="0"/>
              <a:t>线性分类</a:t>
            </a:r>
            <a:endParaRPr lang="en-US" altLang="zh-CN" dirty="0" smtClean="0"/>
          </a:p>
          <a:p>
            <a:r>
              <a:rPr lang="zh-CN" altLang="en-US" dirty="0" smtClean="0"/>
              <a:t>非线性分类</a:t>
            </a:r>
            <a:endParaRPr lang="en-US" altLang="zh-CN" dirty="0" smtClean="0"/>
          </a:p>
          <a:p>
            <a:r>
              <a:rPr lang="zh-CN" altLang="en-US" b="1" dirty="0" smtClean="0"/>
              <a:t>松弛变量</a:t>
            </a:r>
            <a:endParaRPr lang="en-US" altLang="zh-CN" b="1" dirty="0" smtClean="0"/>
          </a:p>
          <a:p>
            <a:r>
              <a:rPr lang="zh-CN" altLang="en-US" dirty="0"/>
              <a:t>多元</a:t>
            </a:r>
            <a:r>
              <a:rPr lang="zh-CN" altLang="en-US" dirty="0" smtClean="0"/>
              <a:t>分类</a:t>
            </a:r>
            <a:endParaRPr lang="en-US" altLang="zh-CN" dirty="0" smtClean="0"/>
          </a:p>
          <a:p>
            <a:r>
              <a:rPr lang="zh-CN" altLang="en-US" dirty="0" smtClean="0"/>
              <a:t>应用</a:t>
            </a:r>
            <a:endParaRPr lang="en-US" altLang="zh-CN" dirty="0" smtClean="0"/>
          </a:p>
          <a:p>
            <a:r>
              <a:rPr lang="zh-CN" altLang="en-US" dirty="0"/>
              <a:t>工具包</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20801454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问题的引入</a:t>
            </a:r>
            <a:endParaRPr lang="zh-CN" altLang="en-US" dirty="0"/>
          </a:p>
        </p:txBody>
      </p:sp>
      <p:sp>
        <p:nvSpPr>
          <p:cNvPr id="3" name="内容占位符 2"/>
          <p:cNvSpPr>
            <a:spLocks noGrp="1"/>
          </p:cNvSpPr>
          <p:nvPr>
            <p:ph idx="1"/>
          </p:nvPr>
        </p:nvSpPr>
        <p:spPr/>
        <p:txBody>
          <a:bodyPr/>
          <a:lstStyle/>
          <a:p>
            <a:r>
              <a:rPr lang="zh-CN" altLang="en-US" dirty="0"/>
              <a:t>现在我们已经把一个本来线性不可分的文本分类问题，通过映射到高维空间而变成了线性可分</a:t>
            </a:r>
            <a:r>
              <a:rPr lang="zh-CN" altLang="en-US" dirty="0" smtClean="0"/>
              <a:t>的</a:t>
            </a:r>
            <a:endParaRPr lang="zh-CN" altLang="en-US" dirty="0"/>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501007"/>
            <a:ext cx="4619625" cy="2933701"/>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30845554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问题的引入</a:t>
            </a:r>
          </a:p>
        </p:txBody>
      </p:sp>
      <p:sp>
        <p:nvSpPr>
          <p:cNvPr id="3" name="内容占位符 2"/>
          <p:cNvSpPr>
            <a:spLocks noGrp="1"/>
          </p:cNvSpPr>
          <p:nvPr>
            <p:ph idx="1"/>
          </p:nvPr>
        </p:nvSpPr>
        <p:spPr/>
        <p:txBody>
          <a:bodyPr/>
          <a:lstStyle/>
          <a:p>
            <a:r>
              <a:rPr lang="zh-CN" altLang="en-US" dirty="0"/>
              <a:t>圆形和方形的点各有成千上万</a:t>
            </a:r>
            <a:r>
              <a:rPr lang="zh-CN" altLang="en-US" dirty="0" smtClean="0"/>
              <a:t>个，</a:t>
            </a:r>
            <a:r>
              <a:rPr lang="zh-CN" altLang="en-US" dirty="0"/>
              <a:t>现在想象我们有</a:t>
            </a:r>
            <a:r>
              <a:rPr lang="zh-CN" altLang="en-US" dirty="0" smtClean="0"/>
              <a:t>另一个样</a:t>
            </a:r>
            <a:r>
              <a:rPr lang="zh-CN" altLang="en-US" dirty="0"/>
              <a:t>本点，但是这个样本的位置是这样的：</a:t>
            </a:r>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429000"/>
            <a:ext cx="4619625" cy="2933701"/>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1963130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近似线性可分问题</a:t>
            </a:r>
            <a:endParaRPr lang="zh-CN" altLang="en-US" dirty="0"/>
          </a:p>
        </p:txBody>
      </p:sp>
      <p:sp>
        <p:nvSpPr>
          <p:cNvPr id="3" name="内容占位符 2"/>
          <p:cNvSpPr>
            <a:spLocks noGrp="1"/>
          </p:cNvSpPr>
          <p:nvPr>
            <p:ph idx="1"/>
          </p:nvPr>
        </p:nvSpPr>
        <p:spPr/>
        <p:txBody>
          <a:bodyPr/>
          <a:lstStyle/>
          <a:p>
            <a:r>
              <a:rPr lang="zh-CN" altLang="en-US" sz="2800" dirty="0" smtClean="0"/>
              <a:t>就是</a:t>
            </a:r>
            <a:r>
              <a:rPr lang="zh-CN" altLang="en-US" sz="2800" dirty="0"/>
              <a:t>图中</a:t>
            </a:r>
            <a:r>
              <a:rPr lang="zh-CN" altLang="en-US" sz="2800" b="1" dirty="0"/>
              <a:t>黄色那个点</a:t>
            </a:r>
            <a:r>
              <a:rPr lang="zh-CN" altLang="en-US" sz="2800" dirty="0"/>
              <a:t>，</a:t>
            </a:r>
            <a:r>
              <a:rPr lang="zh-CN" altLang="en-US" sz="2800" dirty="0" smtClean="0"/>
              <a:t>它</a:t>
            </a:r>
            <a:r>
              <a:rPr lang="zh-CN" altLang="en-US" sz="2800" dirty="0"/>
              <a:t>是方形的，因而它是负类的一个样本，这单独的一个样本，使得原本线性可分的问题变成了线性不可分的。这样类似的问题（仅有少数点线性不可分）叫做“</a:t>
            </a:r>
            <a:r>
              <a:rPr lang="zh-CN" altLang="en-US" sz="2800" b="1" i="1" dirty="0"/>
              <a:t>近似线性可分</a:t>
            </a:r>
            <a:r>
              <a:rPr lang="zh-CN" altLang="en-US" sz="2800" dirty="0"/>
              <a:t>”的问题</a:t>
            </a:r>
            <a:r>
              <a:rPr lang="zh-CN" altLang="en-US" dirty="0"/>
              <a:t>。</a:t>
            </a:r>
          </a:p>
        </p:txBody>
      </p:sp>
      <p:pic>
        <p:nvPicPr>
          <p:cNvPr id="30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899519"/>
            <a:ext cx="4619625" cy="2933701"/>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59</a:t>
            </a:fld>
            <a:endParaRPr lang="zh-CN" altLang="en-US"/>
          </a:p>
        </p:txBody>
      </p:sp>
    </p:spTree>
    <p:extLst>
      <p:ext uri="{BB962C8B-B14F-4D97-AF65-F5344CB8AC3E}">
        <p14:creationId xmlns:p14="http://schemas.microsoft.com/office/powerpoint/2010/main" val="2953972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发展历史</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重要理论</a:t>
            </a:r>
            <a:r>
              <a:rPr lang="zh-CN" altLang="en-US" dirty="0" smtClean="0"/>
              <a:t>基础</a:t>
            </a:r>
            <a:r>
              <a:rPr lang="en-US" altLang="zh-CN" dirty="0" smtClean="0"/>
              <a:t>1</a:t>
            </a:r>
            <a:endParaRPr lang="zh-CN" altLang="en-US" dirty="0"/>
          </a:p>
          <a:p>
            <a:pPr lvl="1"/>
            <a:r>
              <a:rPr lang="en-US" altLang="zh-CN" dirty="0"/>
              <a:t>60</a:t>
            </a:r>
            <a:r>
              <a:rPr lang="zh-CN" altLang="en-US" dirty="0"/>
              <a:t>年代，</a:t>
            </a:r>
            <a:r>
              <a:rPr lang="en-US" altLang="zh-CN" u="sng" dirty="0" err="1"/>
              <a:t>Vapnik</a:t>
            </a:r>
            <a:r>
              <a:rPr lang="zh-CN" altLang="en-US" dirty="0"/>
              <a:t>和</a:t>
            </a:r>
            <a:r>
              <a:rPr lang="en-US" altLang="zh-CN" dirty="0" err="1"/>
              <a:t>Chervonenkis</a:t>
            </a:r>
            <a:r>
              <a:rPr lang="zh-CN" altLang="en-US" dirty="0"/>
              <a:t>提出</a:t>
            </a:r>
            <a:r>
              <a:rPr lang="en-US" altLang="zh-CN" u="sng" dirty="0"/>
              <a:t>VC</a:t>
            </a:r>
            <a:r>
              <a:rPr lang="zh-CN" altLang="en-US" u="sng" dirty="0"/>
              <a:t>维理论</a:t>
            </a:r>
          </a:p>
          <a:p>
            <a:r>
              <a:rPr lang="zh-CN" altLang="en-US" dirty="0"/>
              <a:t>重要理论基础</a:t>
            </a:r>
            <a:r>
              <a:rPr lang="en-US" altLang="zh-CN" dirty="0" smtClean="0"/>
              <a:t>2</a:t>
            </a:r>
            <a:endParaRPr lang="zh-CN" altLang="en-US" dirty="0"/>
          </a:p>
          <a:p>
            <a:pPr lvl="1"/>
            <a:r>
              <a:rPr lang="en-US" altLang="zh-CN" dirty="0"/>
              <a:t>1982</a:t>
            </a:r>
            <a:r>
              <a:rPr lang="zh-CN" altLang="en-US" dirty="0"/>
              <a:t>年，</a:t>
            </a:r>
            <a:r>
              <a:rPr lang="en-US" altLang="zh-CN" dirty="0" err="1"/>
              <a:t>Vapnik</a:t>
            </a:r>
            <a:r>
              <a:rPr lang="zh-CN" altLang="en-US" dirty="0"/>
              <a:t>提出</a:t>
            </a:r>
            <a:r>
              <a:rPr lang="zh-CN" altLang="en-US" u="sng" dirty="0"/>
              <a:t>结构风险最小化</a:t>
            </a:r>
            <a:r>
              <a:rPr lang="zh-CN" altLang="en-US" u="sng" dirty="0" smtClean="0"/>
              <a:t>理论</a:t>
            </a:r>
            <a:endParaRPr lang="en-US" altLang="zh-CN" u="sng" dirty="0" smtClean="0"/>
          </a:p>
          <a:p>
            <a:r>
              <a:rPr lang="zh-CN" altLang="en-US" dirty="0" smtClean="0"/>
              <a:t>支持</a:t>
            </a:r>
            <a:r>
              <a:rPr lang="zh-CN" altLang="en-US" dirty="0"/>
              <a:t>向量机</a:t>
            </a:r>
            <a:r>
              <a:rPr lang="en-US" altLang="zh-CN" dirty="0"/>
              <a:t>(Support Vector Machine)</a:t>
            </a:r>
            <a:r>
              <a:rPr lang="zh-CN" altLang="en-US" dirty="0" smtClean="0"/>
              <a:t>是</a:t>
            </a:r>
            <a:r>
              <a:rPr lang="en-US" altLang="zh-CN" dirty="0" smtClean="0"/>
              <a:t>Cortes</a:t>
            </a:r>
            <a:r>
              <a:rPr lang="zh-CN" altLang="en-US" dirty="0"/>
              <a:t>和</a:t>
            </a:r>
            <a:r>
              <a:rPr lang="en-US" altLang="zh-CN" dirty="0" err="1" smtClean="0"/>
              <a:t>Vapnik</a:t>
            </a:r>
            <a:r>
              <a:rPr lang="zh-CN" altLang="en-US" dirty="0"/>
              <a:t>于</a:t>
            </a:r>
            <a:r>
              <a:rPr lang="en-US" altLang="zh-CN" dirty="0"/>
              <a:t>1995</a:t>
            </a:r>
            <a:r>
              <a:rPr lang="zh-CN" altLang="en-US" dirty="0"/>
              <a:t>年首先提出</a:t>
            </a:r>
            <a:r>
              <a:rPr lang="zh-CN" altLang="en-US" dirty="0" smtClean="0"/>
              <a:t>的</a:t>
            </a:r>
            <a:endParaRPr lang="en-US" altLang="zh-CN" dirty="0" smtClean="0"/>
          </a:p>
          <a:p>
            <a:r>
              <a:rPr lang="zh-CN" altLang="en-US" dirty="0"/>
              <a:t>它在解决</a:t>
            </a:r>
            <a:r>
              <a:rPr lang="zh-CN" altLang="en-US" u="sng" dirty="0"/>
              <a:t>小样本</a:t>
            </a:r>
            <a:r>
              <a:rPr lang="zh-CN" altLang="en-US" dirty="0"/>
              <a:t>、</a:t>
            </a:r>
            <a:r>
              <a:rPr lang="zh-CN" altLang="en-US" u="sng" dirty="0"/>
              <a:t>非线性</a:t>
            </a:r>
            <a:r>
              <a:rPr lang="zh-CN" altLang="en-US" dirty="0"/>
              <a:t>及</a:t>
            </a:r>
            <a:r>
              <a:rPr lang="zh-CN" altLang="en-US" u="sng" dirty="0"/>
              <a:t>高维模式识别</a:t>
            </a:r>
            <a:r>
              <a:rPr lang="zh-CN" altLang="en-US" dirty="0"/>
              <a:t>中表现出许多特有的优势，并能够推广应用到函数拟合等其他机器学习问题</a:t>
            </a:r>
            <a:r>
              <a:rPr lang="zh-CN" altLang="en-US" dirty="0" smtClean="0"/>
              <a:t>中</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17580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Outlier</a:t>
            </a:r>
            <a:r>
              <a:rPr lang="zh-CN" altLang="en-US" dirty="0" smtClean="0"/>
              <a:t>的处理分析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有一万个点都符合某种规律（因而线性可分），有一个点不符合，那这一个点是否就代表了分类规则中我们没有考虑到的方面</a:t>
            </a:r>
            <a:r>
              <a:rPr lang="zh-CN" altLang="en-US" dirty="0" smtClean="0"/>
              <a:t>呢</a:t>
            </a:r>
            <a:endParaRPr lang="en-US" altLang="zh-CN" dirty="0" smtClean="0"/>
          </a:p>
          <a:p>
            <a:r>
              <a:rPr lang="zh-CN" altLang="en-US" dirty="0"/>
              <a:t>更有可能的是，这个样本点压根就是错误，是噪声，是提供训练集的同学人工分类时一打瞌睡错放进去的。所以我们会简单的忽略这个样本点，仍然使用原来的分类器，其效果丝毫不受影响。</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60</a:t>
            </a:fld>
            <a:endParaRPr lang="zh-CN" altLang="en-US"/>
          </a:p>
        </p:txBody>
      </p:sp>
    </p:spTree>
    <p:extLst>
      <p:ext uri="{BB962C8B-B14F-4D97-AF65-F5344CB8AC3E}">
        <p14:creationId xmlns:p14="http://schemas.microsoft.com/office/powerpoint/2010/main" val="138436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硬间隔分类问题</a:t>
            </a:r>
            <a:endParaRPr lang="zh-CN" altLang="en-US" dirty="0"/>
          </a:p>
        </p:txBody>
      </p:sp>
      <p:sp>
        <p:nvSpPr>
          <p:cNvPr id="3" name="内容占位符 2"/>
          <p:cNvSpPr>
            <a:spLocks noGrp="1"/>
          </p:cNvSpPr>
          <p:nvPr>
            <p:ph idx="1"/>
          </p:nvPr>
        </p:nvSpPr>
        <p:spPr/>
        <p:txBody>
          <a:bodyPr>
            <a:normAutofit fontScale="92500"/>
          </a:bodyPr>
          <a:lstStyle/>
          <a:p>
            <a:r>
              <a:rPr lang="zh-CN" altLang="en-US" dirty="0"/>
              <a:t>由于我们原本的优化问题的表达式中，确实要考虑所有的样本点（不能忽略某一个，因为程序它怎么知道该忽略哪一个呢？），在此基础上寻找正负类之间的最大几何间隔，而几何间隔本身代表的是距离，是非负的，像上面这种有噪声的情况会使得整个问题无解</a:t>
            </a:r>
            <a:r>
              <a:rPr lang="zh-CN" altLang="en-US" dirty="0" smtClean="0"/>
              <a:t>。</a:t>
            </a:r>
            <a:endParaRPr lang="en-US" altLang="zh-CN" dirty="0" smtClean="0"/>
          </a:p>
          <a:p>
            <a:r>
              <a:rPr lang="zh-CN" altLang="en-US" dirty="0" smtClean="0"/>
              <a:t>这种</a:t>
            </a:r>
            <a:r>
              <a:rPr lang="zh-CN" altLang="en-US" dirty="0"/>
              <a:t>解法其实也叫做“</a:t>
            </a:r>
            <a:r>
              <a:rPr lang="zh-CN" altLang="en-US" b="1" i="1" dirty="0"/>
              <a:t>硬间隔</a:t>
            </a:r>
            <a:r>
              <a:rPr lang="zh-CN" altLang="en-US" dirty="0"/>
              <a:t>”分类法，因为他硬性的要求所有样本点都满足和分类平面间的距离必须大于某个值。</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418304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如何评价硬间隔分类</a:t>
            </a:r>
            <a:endParaRPr lang="zh-CN" altLang="en-US" dirty="0"/>
          </a:p>
        </p:txBody>
      </p:sp>
      <p:sp>
        <p:nvSpPr>
          <p:cNvPr id="3" name="内容占位符 2"/>
          <p:cNvSpPr>
            <a:spLocks noGrp="1"/>
          </p:cNvSpPr>
          <p:nvPr>
            <p:ph idx="1"/>
          </p:nvPr>
        </p:nvSpPr>
        <p:spPr/>
        <p:txBody>
          <a:bodyPr/>
          <a:lstStyle/>
          <a:p>
            <a:r>
              <a:rPr lang="zh-CN" altLang="en-US" dirty="0"/>
              <a:t>硬间隔的分类法其结果容易受少数点的控制，这是很危险</a:t>
            </a:r>
            <a:r>
              <a:rPr lang="zh-CN" altLang="en-US" dirty="0" smtClean="0"/>
              <a:t>的</a:t>
            </a:r>
            <a:endParaRPr lang="en-US" altLang="zh-CN" dirty="0" smtClean="0"/>
          </a:p>
          <a:p>
            <a:r>
              <a:rPr lang="zh-CN" altLang="en-US" dirty="0"/>
              <a:t>解决</a:t>
            </a:r>
            <a:r>
              <a:rPr lang="zh-CN" altLang="en-US" dirty="0" smtClean="0"/>
              <a:t>方法：</a:t>
            </a:r>
            <a:endParaRPr lang="en-US" altLang="zh-CN" dirty="0" smtClean="0"/>
          </a:p>
          <a:p>
            <a:pPr lvl="1"/>
            <a:r>
              <a:rPr lang="zh-CN" altLang="en-US" dirty="0"/>
              <a:t>允许一些点到分类平面的距离不满足原先的</a:t>
            </a:r>
            <a:r>
              <a:rPr lang="zh-CN" altLang="en-US" dirty="0" smtClean="0"/>
              <a:t>要求</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62</a:t>
            </a:fld>
            <a:endParaRPr lang="zh-CN" altLang="en-US"/>
          </a:p>
        </p:txBody>
      </p:sp>
    </p:spTree>
    <p:extLst>
      <p:ext uri="{BB962C8B-B14F-4D97-AF65-F5344CB8AC3E}">
        <p14:creationId xmlns:p14="http://schemas.microsoft.com/office/powerpoint/2010/main" val="41939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松弛变量的引入</a:t>
            </a:r>
            <a:endParaRPr lang="zh-CN" altLang="en-US" dirty="0"/>
          </a:p>
        </p:txBody>
      </p:sp>
      <p:sp>
        <p:nvSpPr>
          <p:cNvPr id="3" name="内容占位符 2"/>
          <p:cNvSpPr>
            <a:spLocks noGrp="1"/>
          </p:cNvSpPr>
          <p:nvPr>
            <p:ph idx="1"/>
          </p:nvPr>
        </p:nvSpPr>
        <p:spPr/>
        <p:txBody>
          <a:bodyPr/>
          <a:lstStyle/>
          <a:p>
            <a:pPr marL="0" indent="0">
              <a:buNone/>
            </a:pPr>
            <a:endParaRPr lang="en-US" altLang="zh-CN" dirty="0"/>
          </a:p>
          <a:p>
            <a:r>
              <a:rPr lang="zh-CN" altLang="en-US" dirty="0"/>
              <a:t>意思是说离分类面最近的样本点函数间隔也要比</a:t>
            </a:r>
            <a:r>
              <a:rPr lang="en-US" altLang="zh-CN" dirty="0"/>
              <a:t>1</a:t>
            </a:r>
            <a:r>
              <a:rPr lang="zh-CN" altLang="en-US" dirty="0"/>
              <a:t>大。如果要引入容错性，就给</a:t>
            </a:r>
            <a:r>
              <a:rPr lang="en-US" altLang="zh-CN" dirty="0"/>
              <a:t>1</a:t>
            </a:r>
            <a:r>
              <a:rPr lang="zh-CN" altLang="en-US" dirty="0"/>
              <a:t>这个</a:t>
            </a:r>
            <a:r>
              <a:rPr lang="zh-CN" altLang="en-US" dirty="0" smtClean="0"/>
              <a:t>硬性的</a:t>
            </a:r>
            <a:r>
              <a:rPr lang="zh-CN" altLang="en-US" dirty="0"/>
              <a:t>阈值加一个松弛变量，即</a:t>
            </a:r>
            <a:r>
              <a:rPr lang="zh-CN" altLang="en-US" dirty="0" smtClean="0"/>
              <a:t>允许</a:t>
            </a:r>
            <a:endParaRPr lang="en-US" altLang="zh-CN" dirty="0" smtClean="0"/>
          </a:p>
          <a:p>
            <a:endParaRPr lang="en-US" altLang="zh-CN" dirty="0"/>
          </a:p>
          <a:p>
            <a:endParaRPr lang="en-US" altLang="zh-CN" dirty="0" smtClean="0"/>
          </a:p>
          <a:p>
            <a:r>
              <a:rPr lang="zh-CN" altLang="en-US" dirty="0"/>
              <a:t>因为松弛变量是非负的，因此最终的结果是要求间隔可以比</a:t>
            </a:r>
            <a:r>
              <a:rPr lang="en-US" altLang="zh-CN" dirty="0"/>
              <a:t>1</a:t>
            </a:r>
            <a:r>
              <a:rPr lang="zh-CN" altLang="en-US" dirty="0" smtClean="0"/>
              <a:t>小</a:t>
            </a:r>
            <a:endParaRPr lang="zh-CN" alt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946" y="1628800"/>
            <a:ext cx="49434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1115616" y="3861048"/>
            <a:ext cx="5609034" cy="974402"/>
            <a:chOff x="1115616" y="3861048"/>
            <a:chExt cx="5609034" cy="974402"/>
          </a:xfrm>
        </p:grpSpPr>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3861048"/>
              <a:ext cx="548640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4425875"/>
              <a:ext cx="11811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灯片编号占位符 4"/>
          <p:cNvSpPr>
            <a:spLocks noGrp="1"/>
          </p:cNvSpPr>
          <p:nvPr>
            <p:ph type="sldNum" sz="quarter" idx="12"/>
          </p:nvPr>
        </p:nvSpPr>
        <p:spPr/>
        <p:txBody>
          <a:bodyPr/>
          <a:lstStyle/>
          <a:p>
            <a:fld id="{0C913308-F349-4B6D-A68A-DD1791B4A57B}" type="slidenum">
              <a:rPr lang="zh-CN" altLang="en-US" smtClean="0"/>
              <a:t>63</a:t>
            </a:fld>
            <a:endParaRPr lang="zh-CN" altLang="en-US"/>
          </a:p>
        </p:txBody>
      </p:sp>
    </p:spTree>
    <p:extLst>
      <p:ext uri="{BB962C8B-B14F-4D97-AF65-F5344CB8AC3E}">
        <p14:creationId xmlns:p14="http://schemas.microsoft.com/office/powerpoint/2010/main" val="385077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松弛变量 值的确定</a:t>
            </a:r>
            <a:endParaRPr lang="zh-CN" altLang="en-US" dirty="0"/>
          </a:p>
        </p:txBody>
      </p:sp>
      <p:sp>
        <p:nvSpPr>
          <p:cNvPr id="3" name="内容占位符 2"/>
          <p:cNvSpPr>
            <a:spLocks noGrp="1"/>
          </p:cNvSpPr>
          <p:nvPr>
            <p:ph idx="1"/>
          </p:nvPr>
        </p:nvSpPr>
        <p:spPr/>
        <p:txBody>
          <a:bodyPr/>
          <a:lstStyle/>
          <a:p>
            <a:r>
              <a:rPr lang="zh-CN" altLang="en-US" dirty="0"/>
              <a:t>当某些点出现这种间隔比</a:t>
            </a:r>
            <a:r>
              <a:rPr lang="en-US" altLang="zh-CN" dirty="0"/>
              <a:t>1</a:t>
            </a:r>
            <a:r>
              <a:rPr lang="zh-CN" altLang="en-US" dirty="0"/>
              <a:t>小的情况时（这些点也叫离群点），意味着我们放弃了对这些点的精确分类，而这对我们的分类器来说是种</a:t>
            </a:r>
            <a:r>
              <a:rPr lang="zh-CN" altLang="en-US" dirty="0" smtClean="0"/>
              <a:t>损失</a:t>
            </a:r>
            <a:endParaRPr lang="en-US" altLang="zh-CN" dirty="0" smtClean="0"/>
          </a:p>
          <a:p>
            <a:r>
              <a:rPr lang="zh-CN" altLang="en-US" dirty="0"/>
              <a:t>但是放弃这些点也带来了好处，那就是使分类面不必向这些点的方向移动，因而可以得到更大的几何间隔（在低维空间看来，分类边界也更平滑）</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64</a:t>
            </a:fld>
            <a:endParaRPr lang="zh-CN" altLang="en-US"/>
          </a:p>
        </p:txBody>
      </p:sp>
    </p:spTree>
    <p:extLst>
      <p:ext uri="{BB962C8B-B14F-4D97-AF65-F5344CB8AC3E}">
        <p14:creationId xmlns:p14="http://schemas.microsoft.com/office/powerpoint/2010/main" val="258393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松弛变量 </a:t>
            </a:r>
            <a:r>
              <a:rPr lang="en-US" altLang="zh-CN" dirty="0" smtClean="0"/>
              <a:t>vs </a:t>
            </a:r>
            <a:r>
              <a:rPr lang="zh-CN" altLang="en-US" dirty="0" smtClean="0"/>
              <a:t>优化问题</a:t>
            </a:r>
            <a:endParaRPr lang="zh-CN" altLang="en-US" dirty="0"/>
          </a:p>
        </p:txBody>
      </p:sp>
      <p:sp>
        <p:nvSpPr>
          <p:cNvPr id="3" name="内容占位符 2"/>
          <p:cNvSpPr>
            <a:spLocks noGrp="1"/>
          </p:cNvSpPr>
          <p:nvPr>
            <p:ph idx="1"/>
          </p:nvPr>
        </p:nvSpPr>
        <p:spPr/>
        <p:txBody>
          <a:bodyPr/>
          <a:lstStyle/>
          <a:p>
            <a:r>
              <a:rPr lang="zh-CN" altLang="en-US" dirty="0"/>
              <a:t>我们原始的硬间隔分类对应的优化</a:t>
            </a:r>
            <a:r>
              <a:rPr lang="zh-CN" altLang="en-US" dirty="0" smtClean="0"/>
              <a:t>问题</a:t>
            </a:r>
            <a:endParaRPr lang="en-US" altLang="zh-CN" dirty="0" smtClean="0"/>
          </a:p>
          <a:p>
            <a:endParaRPr lang="en-US" altLang="zh-CN" dirty="0"/>
          </a:p>
          <a:p>
            <a:pPr marL="0" indent="0">
              <a:buNone/>
            </a:pPr>
            <a:endParaRPr lang="en-US" altLang="zh-CN" dirty="0"/>
          </a:p>
          <a:p>
            <a:r>
              <a:rPr lang="zh-CN" altLang="en-US" dirty="0" smtClean="0"/>
              <a:t>我们要把松弛变量加入到优化问题中，即将损失越小越好</a:t>
            </a:r>
            <a:endParaRPr lang="en-US" altLang="zh-CN" dirty="0" smtClean="0"/>
          </a:p>
          <a:p>
            <a:pPr lvl="1"/>
            <a:endParaRPr lang="zh-CN" altLang="en-US" dirty="0"/>
          </a:p>
        </p:txBody>
      </p:sp>
      <p:grpSp>
        <p:nvGrpSpPr>
          <p:cNvPr id="6" name="组合 5"/>
          <p:cNvGrpSpPr/>
          <p:nvPr/>
        </p:nvGrpSpPr>
        <p:grpSpPr>
          <a:xfrm>
            <a:off x="732120" y="4509120"/>
            <a:ext cx="7025258" cy="1891701"/>
            <a:chOff x="3203848" y="5030470"/>
            <a:chExt cx="7025258" cy="1891701"/>
          </a:xfrm>
        </p:grpSpPr>
        <p:grpSp>
          <p:nvGrpSpPr>
            <p:cNvPr id="5" name="组合 4"/>
            <p:cNvGrpSpPr/>
            <p:nvPr/>
          </p:nvGrpSpPr>
          <p:grpSpPr>
            <a:xfrm>
              <a:off x="3203848" y="5030470"/>
              <a:ext cx="7025258" cy="1429494"/>
              <a:chOff x="1314309" y="3914775"/>
              <a:chExt cx="7025258" cy="1429494"/>
            </a:xfrm>
          </p:grpSpPr>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317" y="4725144"/>
                <a:ext cx="695325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09" y="3914775"/>
                <a:ext cx="34290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6322096"/>
              <a:ext cx="11525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 name="组合 13"/>
          <p:cNvGrpSpPr/>
          <p:nvPr/>
        </p:nvGrpSpPr>
        <p:grpSpPr>
          <a:xfrm>
            <a:off x="722811" y="2420888"/>
            <a:ext cx="5904117" cy="951162"/>
            <a:chOff x="1083706" y="3645024"/>
            <a:chExt cx="6945869" cy="1118989"/>
          </a:xfrm>
        </p:grpSpPr>
        <p:pic>
          <p:nvPicPr>
            <p:cNvPr id="1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4221088"/>
              <a:ext cx="691515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3706" y="3645024"/>
              <a:ext cx="18478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灯片编号占位符 3"/>
          <p:cNvSpPr>
            <a:spLocks noGrp="1"/>
          </p:cNvSpPr>
          <p:nvPr>
            <p:ph type="sldNum" sz="quarter" idx="12"/>
          </p:nvPr>
        </p:nvSpPr>
        <p:spPr/>
        <p:txBody>
          <a:bodyPr/>
          <a:lstStyle/>
          <a:p>
            <a:fld id="{0C913308-F349-4B6D-A68A-DD1791B4A57B}" type="slidenum">
              <a:rPr lang="zh-CN" altLang="en-US" smtClean="0"/>
              <a:t>65</a:t>
            </a:fld>
            <a:endParaRPr lang="zh-CN" altLang="en-US"/>
          </a:p>
        </p:txBody>
      </p:sp>
    </p:spTree>
    <p:extLst>
      <p:ext uri="{BB962C8B-B14F-4D97-AF65-F5344CB8AC3E}">
        <p14:creationId xmlns:p14="http://schemas.microsoft.com/office/powerpoint/2010/main" val="37291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软间隔分类器</a:t>
            </a:r>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r>
              <a:rPr lang="zh-CN" altLang="en-US" dirty="0" smtClean="0"/>
              <a:t>如果是         ，则为</a:t>
            </a:r>
            <a:r>
              <a:rPr lang="zh-CN" altLang="en-US" dirty="0"/>
              <a:t>二阶软间隔</a:t>
            </a:r>
            <a:r>
              <a:rPr lang="zh-CN" altLang="en-US" dirty="0" smtClean="0"/>
              <a:t>分类器</a:t>
            </a:r>
            <a:endParaRPr lang="en-US" altLang="zh-CN" dirty="0" smtClean="0"/>
          </a:p>
          <a:p>
            <a:endParaRPr lang="en-US" altLang="zh-CN" dirty="0" smtClean="0"/>
          </a:p>
          <a:p>
            <a:r>
              <a:rPr lang="zh-CN" altLang="en-US" dirty="0" smtClean="0"/>
              <a:t>如果是         ，则为</a:t>
            </a:r>
            <a:r>
              <a:rPr lang="zh-CN" altLang="en-US" dirty="0"/>
              <a:t>一阶软间隔分类器</a:t>
            </a:r>
            <a:endParaRPr lang="en-US" altLang="zh-CN" dirty="0" smtClean="0"/>
          </a:p>
          <a:p>
            <a:endParaRPr lang="zh-CN" altLang="en-US" dirty="0"/>
          </a:p>
        </p:txBody>
      </p:sp>
      <p:grpSp>
        <p:nvGrpSpPr>
          <p:cNvPr id="7" name="组合 6"/>
          <p:cNvGrpSpPr/>
          <p:nvPr/>
        </p:nvGrpSpPr>
        <p:grpSpPr>
          <a:xfrm>
            <a:off x="732120" y="1193815"/>
            <a:ext cx="7025258" cy="1891701"/>
            <a:chOff x="3203848" y="5030470"/>
            <a:chExt cx="7025258" cy="1891701"/>
          </a:xfrm>
        </p:grpSpPr>
        <p:grpSp>
          <p:nvGrpSpPr>
            <p:cNvPr id="8" name="组合 7"/>
            <p:cNvGrpSpPr/>
            <p:nvPr/>
          </p:nvGrpSpPr>
          <p:grpSpPr>
            <a:xfrm>
              <a:off x="3203848" y="5030470"/>
              <a:ext cx="7025258" cy="1429494"/>
              <a:chOff x="1314309" y="3914775"/>
              <a:chExt cx="7025258" cy="1429494"/>
            </a:xfrm>
          </p:grpSpPr>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317" y="4725144"/>
                <a:ext cx="695325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09" y="3914775"/>
                <a:ext cx="34290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6322096"/>
              <a:ext cx="11525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1719" y="4291558"/>
            <a:ext cx="79057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6944" y="3085516"/>
            <a:ext cx="89535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66</a:t>
            </a:fld>
            <a:endParaRPr lang="zh-CN" altLang="en-US"/>
          </a:p>
        </p:txBody>
      </p:sp>
    </p:spTree>
    <p:extLst>
      <p:ext uri="{BB962C8B-B14F-4D97-AF65-F5344CB8AC3E}">
        <p14:creationId xmlns:p14="http://schemas.microsoft.com/office/powerpoint/2010/main" val="84708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267"/>
                                        </p:tgtEl>
                                        <p:attrNameLst>
                                          <p:attrName>style.visibility</p:attrName>
                                        </p:attrNameLst>
                                      </p:cBhvr>
                                      <p:to>
                                        <p:strVal val="visible"/>
                                      </p:to>
                                    </p:set>
                                    <p:animEffect transition="in" filter="fade">
                                      <p:cBhvr>
                                        <p:cTn id="10" dur="500"/>
                                        <p:tgtEl>
                                          <p:spTgt spid="1126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266"/>
                                        </p:tgtEl>
                                        <p:attrNameLst>
                                          <p:attrName>style.visibility</p:attrName>
                                        </p:attrNameLst>
                                      </p:cBhvr>
                                      <p:to>
                                        <p:strVal val="visible"/>
                                      </p:to>
                                    </p:set>
                                    <p:animEffect transition="in" filter="fade">
                                      <p:cBhvr>
                                        <p:cTn id="18"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惩罚因子</a:t>
            </a:r>
            <a:r>
              <a:rPr lang="en-US" altLang="zh-CN" dirty="0" smtClean="0"/>
              <a:t>C</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r>
              <a:rPr lang="zh-CN" altLang="en-US" dirty="0"/>
              <a:t>惩罚</a:t>
            </a:r>
            <a:r>
              <a:rPr lang="zh-CN" altLang="en-US" dirty="0" smtClean="0"/>
              <a:t>因子 </a:t>
            </a:r>
            <a:r>
              <a:rPr lang="en-US" altLang="zh-CN" dirty="0" smtClean="0"/>
              <a:t>C</a:t>
            </a:r>
          </a:p>
          <a:p>
            <a:pPr lvl="1"/>
            <a:r>
              <a:rPr lang="zh-CN" altLang="en-US" dirty="0" smtClean="0"/>
              <a:t>把</a:t>
            </a:r>
            <a:r>
              <a:rPr lang="zh-CN" altLang="en-US" dirty="0"/>
              <a:t>损失加入到目标函数里的时候，就需要一个惩罚因子（</a:t>
            </a:r>
            <a:r>
              <a:rPr lang="en-US" altLang="zh-CN" dirty="0"/>
              <a:t>cost</a:t>
            </a:r>
            <a:r>
              <a:rPr lang="zh-CN" altLang="en-US" dirty="0"/>
              <a:t>，</a:t>
            </a:r>
            <a:r>
              <a:rPr lang="zh-CN" altLang="en-US" dirty="0" smtClean="0"/>
              <a:t>也就是</a:t>
            </a:r>
            <a:r>
              <a:rPr lang="en-US" altLang="zh-CN" dirty="0" smtClean="0"/>
              <a:t>N</a:t>
            </a:r>
            <a:r>
              <a:rPr lang="zh-CN" altLang="en-US" dirty="0" smtClean="0"/>
              <a:t>中工具包中的参数</a:t>
            </a:r>
            <a:r>
              <a:rPr lang="en-US" altLang="zh-CN" dirty="0" smtClean="0"/>
              <a:t>C</a:t>
            </a:r>
            <a:r>
              <a:rPr lang="zh-CN" altLang="en-US" dirty="0"/>
              <a:t>）</a:t>
            </a:r>
          </a:p>
        </p:txBody>
      </p:sp>
      <p:grpSp>
        <p:nvGrpSpPr>
          <p:cNvPr id="5" name="组合 4"/>
          <p:cNvGrpSpPr/>
          <p:nvPr/>
        </p:nvGrpSpPr>
        <p:grpSpPr>
          <a:xfrm>
            <a:off x="732120" y="1393283"/>
            <a:ext cx="7025258" cy="1891701"/>
            <a:chOff x="3203848" y="5030470"/>
            <a:chExt cx="7025258" cy="1891701"/>
          </a:xfrm>
        </p:grpSpPr>
        <p:grpSp>
          <p:nvGrpSpPr>
            <p:cNvPr id="6" name="组合 5"/>
            <p:cNvGrpSpPr/>
            <p:nvPr/>
          </p:nvGrpSpPr>
          <p:grpSpPr>
            <a:xfrm>
              <a:off x="3203848" y="5030470"/>
              <a:ext cx="7025258" cy="1429494"/>
              <a:chOff x="1314309" y="3914775"/>
              <a:chExt cx="7025258" cy="1429494"/>
            </a:xfrm>
          </p:grpSpPr>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317" y="4725144"/>
                <a:ext cx="695325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09" y="3914775"/>
                <a:ext cx="34290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6322096"/>
              <a:ext cx="11525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灯片编号占位符 3"/>
          <p:cNvSpPr>
            <a:spLocks noGrp="1"/>
          </p:cNvSpPr>
          <p:nvPr>
            <p:ph type="sldNum" sz="quarter" idx="12"/>
          </p:nvPr>
        </p:nvSpPr>
        <p:spPr/>
        <p:txBody>
          <a:bodyPr/>
          <a:lstStyle/>
          <a:p>
            <a:fld id="{0C913308-F349-4B6D-A68A-DD1791B4A57B}" type="slidenum">
              <a:rPr lang="zh-CN" altLang="en-US" smtClean="0"/>
              <a:t>67</a:t>
            </a:fld>
            <a:endParaRPr lang="zh-CN" altLang="en-US"/>
          </a:p>
        </p:txBody>
      </p:sp>
    </p:spTree>
    <p:extLst>
      <p:ext uri="{BB962C8B-B14F-4D97-AF65-F5344CB8AC3E}">
        <p14:creationId xmlns:p14="http://schemas.microsoft.com/office/powerpoint/2010/main" val="64892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松弛变量</a:t>
            </a:r>
            <a:r>
              <a:rPr lang="en-US" altLang="zh-CN" dirty="0" smtClean="0"/>
              <a:t>&amp;</a:t>
            </a:r>
            <a:r>
              <a:rPr lang="zh-CN" altLang="en-US" dirty="0" smtClean="0"/>
              <a:t>惩罚因子的几点说明</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并非</a:t>
            </a:r>
            <a:r>
              <a:rPr lang="zh-CN" altLang="en-US" dirty="0"/>
              <a:t>所有的样本点都有一个松弛变量与其对应。实际上只有“离群点”</a:t>
            </a:r>
            <a:r>
              <a:rPr lang="zh-CN" altLang="en-US" dirty="0" smtClean="0"/>
              <a:t>才有，没</a:t>
            </a:r>
            <a:r>
              <a:rPr lang="zh-CN" altLang="en-US" dirty="0"/>
              <a:t>离群的点松弛变量都等于</a:t>
            </a:r>
            <a:r>
              <a:rPr lang="en-US" altLang="zh-CN" dirty="0" smtClean="0"/>
              <a:t>0</a:t>
            </a:r>
          </a:p>
          <a:p>
            <a:r>
              <a:rPr lang="zh-CN" altLang="en-US" dirty="0"/>
              <a:t>松弛变量的值实际上标示出了对应的点到底离群有多远，值越大，点就越</a:t>
            </a:r>
            <a:r>
              <a:rPr lang="zh-CN" altLang="en-US" dirty="0" smtClean="0"/>
              <a:t>远</a:t>
            </a:r>
            <a:endParaRPr lang="en-US" altLang="zh-CN" dirty="0" smtClean="0"/>
          </a:p>
          <a:p>
            <a:r>
              <a:rPr lang="zh-CN" altLang="en-US" dirty="0"/>
              <a:t>惩罚因子</a:t>
            </a:r>
            <a:r>
              <a:rPr lang="en-US" altLang="zh-CN" dirty="0"/>
              <a:t>C</a:t>
            </a:r>
            <a:r>
              <a:rPr lang="zh-CN" altLang="en-US" dirty="0"/>
              <a:t>决定了你有多重视离群点带来的损失，显然当所有离群点的松弛变量的和一定时，你定的</a:t>
            </a:r>
            <a:r>
              <a:rPr lang="en-US" altLang="zh-CN" dirty="0"/>
              <a:t>C</a:t>
            </a:r>
            <a:r>
              <a:rPr lang="zh-CN" altLang="en-US" dirty="0"/>
              <a:t>越大，对目标函数的损失也越</a:t>
            </a:r>
            <a:r>
              <a:rPr lang="zh-CN" altLang="en-US" dirty="0" smtClean="0"/>
              <a:t>大</a:t>
            </a:r>
            <a:endParaRPr lang="en-US" altLang="zh-CN" dirty="0" smtClean="0"/>
          </a:p>
          <a:p>
            <a:r>
              <a:rPr lang="zh-CN" altLang="en-US" dirty="0" smtClean="0"/>
              <a:t>惩罚</a:t>
            </a:r>
            <a:r>
              <a:rPr lang="zh-CN" altLang="en-US" dirty="0"/>
              <a:t>因子</a:t>
            </a:r>
            <a:r>
              <a:rPr lang="en-US" altLang="zh-CN" dirty="0"/>
              <a:t>C</a:t>
            </a:r>
            <a:r>
              <a:rPr lang="zh-CN" altLang="en-US" dirty="0"/>
              <a:t>不是一个变量，整个优化问题在解的时候，</a:t>
            </a:r>
            <a:r>
              <a:rPr lang="en-US" altLang="zh-CN" dirty="0"/>
              <a:t>C</a:t>
            </a:r>
            <a:r>
              <a:rPr lang="zh-CN" altLang="en-US" dirty="0"/>
              <a:t>是一</a:t>
            </a:r>
            <a:r>
              <a:rPr lang="zh-CN" altLang="en-US" dirty="0" smtClean="0"/>
              <a:t>个事先</a:t>
            </a:r>
            <a:r>
              <a:rPr lang="zh-CN" altLang="en-US" dirty="0"/>
              <a:t>指定的值</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68</a:t>
            </a:fld>
            <a:endParaRPr lang="zh-CN" altLang="en-US"/>
          </a:p>
        </p:txBody>
      </p:sp>
    </p:spTree>
    <p:extLst>
      <p:ext uri="{BB962C8B-B14F-4D97-AF65-F5344CB8AC3E}">
        <p14:creationId xmlns:p14="http://schemas.microsoft.com/office/powerpoint/2010/main" val="34569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核函数 </a:t>
            </a:r>
            <a:r>
              <a:rPr lang="en-US" altLang="zh-CN" dirty="0" smtClean="0"/>
              <a:t>vs </a:t>
            </a:r>
            <a:r>
              <a:rPr lang="zh-CN" altLang="en-US" dirty="0" smtClean="0"/>
              <a:t>松弛变量</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相同点：</a:t>
            </a:r>
            <a:endParaRPr lang="en-US" altLang="zh-CN" dirty="0"/>
          </a:p>
          <a:p>
            <a:pPr lvl="1"/>
            <a:r>
              <a:rPr lang="zh-CN" altLang="en-US" dirty="0"/>
              <a:t>都是解决线性不可分问题的</a:t>
            </a:r>
          </a:p>
          <a:p>
            <a:r>
              <a:rPr lang="zh-CN" altLang="en-US" dirty="0" smtClean="0"/>
              <a:t>不同点：</a:t>
            </a:r>
            <a:endParaRPr lang="en-US" altLang="zh-CN" dirty="0" smtClean="0"/>
          </a:p>
          <a:p>
            <a:pPr lvl="1"/>
            <a:r>
              <a:rPr lang="zh-CN" altLang="en-US" dirty="0"/>
              <a:t>在原始的低维空间中，样本相当的不可分，无论你怎么找分类平面，总会有大量的离群点，此时用核函数向高维空间映射一下，虽然结果仍然是不可分的，但比原始空间里的要更加接近线性可分的</a:t>
            </a:r>
            <a:r>
              <a:rPr lang="zh-CN" altLang="en-US" dirty="0" smtClean="0"/>
              <a:t>状态</a:t>
            </a:r>
            <a:endParaRPr lang="en-US" altLang="zh-CN" dirty="0" smtClean="0"/>
          </a:p>
          <a:p>
            <a:pPr lvl="1"/>
            <a:r>
              <a:rPr lang="zh-CN" altLang="en-US" dirty="0" smtClean="0"/>
              <a:t>达到</a:t>
            </a:r>
            <a:r>
              <a:rPr lang="zh-CN" altLang="en-US" dirty="0"/>
              <a:t>了近似线性可分的</a:t>
            </a:r>
            <a:r>
              <a:rPr lang="zh-CN" altLang="en-US" dirty="0" smtClean="0"/>
              <a:t>状态后，</a:t>
            </a:r>
            <a:r>
              <a:rPr lang="zh-CN" altLang="en-US" dirty="0"/>
              <a:t>此时再用松弛变量处理那些少数“冥顽不化”的离群</a:t>
            </a:r>
            <a:r>
              <a:rPr lang="zh-CN" altLang="en-US" dirty="0" smtClean="0"/>
              <a:t>点</a:t>
            </a:r>
            <a:endParaRPr lang="en-US" altLang="zh-CN" dirty="0" smtClean="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69</a:t>
            </a:fld>
            <a:endParaRPr lang="zh-CN" altLang="en-US"/>
          </a:p>
        </p:txBody>
      </p:sp>
    </p:spTree>
    <p:extLst>
      <p:ext uri="{BB962C8B-B14F-4D97-AF65-F5344CB8AC3E}">
        <p14:creationId xmlns:p14="http://schemas.microsoft.com/office/powerpoint/2010/main" val="156693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作者之一简介</a:t>
            </a:r>
            <a:endParaRPr lang="zh-CN" altLang="en-US" dirty="0"/>
          </a:p>
        </p:txBody>
      </p:sp>
      <p:sp>
        <p:nvSpPr>
          <p:cNvPr id="3" name="内容占位符 2"/>
          <p:cNvSpPr>
            <a:spLocks noGrp="1"/>
          </p:cNvSpPr>
          <p:nvPr>
            <p:ph idx="1"/>
          </p:nvPr>
        </p:nvSpPr>
        <p:spPr/>
        <p:txBody>
          <a:bodyPr/>
          <a:lstStyle/>
          <a:p>
            <a:r>
              <a:rPr lang="en-US" altLang="zh-CN" dirty="0" err="1" smtClean="0"/>
              <a:t>Vapnik</a:t>
            </a:r>
            <a:endParaRPr lang="en-US" altLang="zh-CN" dirty="0" smtClean="0"/>
          </a:p>
          <a:p>
            <a:pPr lvl="1"/>
            <a:r>
              <a:rPr lang="en-US" altLang="zh-CN" dirty="0"/>
              <a:t>《Statistical Learning Theory</a:t>
            </a:r>
            <a:r>
              <a:rPr lang="en-US" altLang="zh-CN" dirty="0" smtClean="0"/>
              <a:t>》</a:t>
            </a:r>
            <a:r>
              <a:rPr lang="zh-CN" altLang="en-US" dirty="0" smtClean="0"/>
              <a:t>作者</a:t>
            </a:r>
            <a:endParaRPr lang="en-US" altLang="zh-CN" dirty="0" smtClean="0"/>
          </a:p>
          <a:p>
            <a:pPr lvl="1"/>
            <a:r>
              <a:rPr lang="zh-CN" altLang="en-US" dirty="0"/>
              <a:t>书中详细的论证了</a:t>
            </a:r>
            <a:r>
              <a:rPr lang="zh-CN" altLang="en-US" b="1" dirty="0"/>
              <a:t>统计机器学习</a:t>
            </a:r>
            <a:r>
              <a:rPr lang="zh-CN" altLang="en-US" dirty="0"/>
              <a:t>之所以区别于传统机器学习的本质，就在于统计机器学习能够精确的给出学习效果，能够解答需要的样本数等等一系列问题。</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4374629"/>
            <a:ext cx="4019049" cy="2483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1718759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a:t>
            </a:r>
            <a:r>
              <a:rPr lang="zh-CN" altLang="en-US" dirty="0" smtClean="0"/>
              <a:t>的运用：数据</a:t>
            </a:r>
            <a:r>
              <a:rPr lang="zh-CN" altLang="en-US" dirty="0"/>
              <a:t>集</a:t>
            </a:r>
            <a:r>
              <a:rPr lang="zh-CN" altLang="en-US" dirty="0" smtClean="0"/>
              <a:t>偏斜</a:t>
            </a:r>
            <a:r>
              <a:rPr lang="en-US" altLang="zh-CN" dirty="0" smtClean="0"/>
              <a:t>(unbalanced</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它指的是参与分类的两个类别（也可以指多个类别）样本数量差异很大。比如说正类有</a:t>
            </a:r>
            <a:r>
              <a:rPr lang="en-US" altLang="zh-CN" dirty="0" smtClean="0"/>
              <a:t>10000</a:t>
            </a:r>
            <a:r>
              <a:rPr lang="zh-CN" altLang="en-US" dirty="0"/>
              <a:t>个样本，而负类只给了</a:t>
            </a:r>
            <a:r>
              <a:rPr lang="en-US" altLang="zh-CN" dirty="0"/>
              <a:t>100</a:t>
            </a:r>
            <a:r>
              <a:rPr lang="zh-CN" altLang="en-US" dirty="0"/>
              <a:t>个</a:t>
            </a:r>
          </a:p>
        </p:txBody>
      </p:sp>
      <p:pic>
        <p:nvPicPr>
          <p:cNvPr id="819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212976"/>
            <a:ext cx="4608512" cy="346904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70</a:t>
            </a:fld>
            <a:endParaRPr lang="zh-CN" altLang="en-US"/>
          </a:p>
        </p:txBody>
      </p:sp>
    </p:spTree>
    <p:extLst>
      <p:ext uri="{BB962C8B-B14F-4D97-AF65-F5344CB8AC3E}">
        <p14:creationId xmlns:p14="http://schemas.microsoft.com/office/powerpoint/2010/main" val="29960469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数据集偏斜</a:t>
            </a:r>
            <a:r>
              <a:rPr lang="en-US" altLang="zh-CN" dirty="0"/>
              <a:t>(unbalanced)</a:t>
            </a:r>
            <a:endParaRPr lang="zh-CN" altLang="en-US" dirty="0"/>
          </a:p>
        </p:txBody>
      </p:sp>
      <p:sp>
        <p:nvSpPr>
          <p:cNvPr id="3" name="内容占位符 2"/>
          <p:cNvSpPr>
            <a:spLocks noGrp="1"/>
          </p:cNvSpPr>
          <p:nvPr>
            <p:ph idx="1"/>
          </p:nvPr>
        </p:nvSpPr>
        <p:spPr>
          <a:xfrm>
            <a:off x="457200" y="1600200"/>
            <a:ext cx="8229600" cy="5068776"/>
          </a:xfrm>
        </p:spPr>
        <p:txBody>
          <a:bodyPr>
            <a:normAutofit/>
          </a:bodyPr>
          <a:lstStyle/>
          <a:p>
            <a:r>
              <a:rPr lang="zh-CN" altLang="en-US" dirty="0"/>
              <a:t>方形的点是负类。</a:t>
            </a:r>
            <a:r>
              <a:rPr lang="en-US" altLang="zh-CN" dirty="0"/>
              <a:t>H</a:t>
            </a:r>
            <a:r>
              <a:rPr lang="zh-CN" altLang="en-US" dirty="0"/>
              <a:t>，</a:t>
            </a:r>
            <a:r>
              <a:rPr lang="en-US" altLang="zh-CN" dirty="0"/>
              <a:t>H1</a:t>
            </a:r>
            <a:r>
              <a:rPr lang="zh-CN" altLang="en-US" dirty="0"/>
              <a:t>，</a:t>
            </a:r>
            <a:r>
              <a:rPr lang="en-US" altLang="zh-CN" dirty="0"/>
              <a:t>H2</a:t>
            </a:r>
            <a:r>
              <a:rPr lang="zh-CN" altLang="en-US" dirty="0"/>
              <a:t>是根据给的样本算出来的分类</a:t>
            </a:r>
            <a:r>
              <a:rPr lang="zh-CN" altLang="en-US" dirty="0" smtClean="0"/>
              <a:t>面</a:t>
            </a:r>
            <a:endParaRPr lang="en-US" altLang="zh-CN" dirty="0" smtClean="0"/>
          </a:p>
          <a:p>
            <a:r>
              <a:rPr lang="zh-CN" altLang="en-US" dirty="0"/>
              <a:t>两</a:t>
            </a:r>
            <a:r>
              <a:rPr lang="zh-CN" altLang="en-US" dirty="0" smtClean="0"/>
              <a:t>个灰色点</a:t>
            </a:r>
            <a:r>
              <a:rPr lang="zh-CN" altLang="en-US" dirty="0"/>
              <a:t>有提供的话，那算出来的分类面应该是</a:t>
            </a:r>
            <a:r>
              <a:rPr lang="en-US" altLang="zh-CN" dirty="0"/>
              <a:t>H’</a:t>
            </a:r>
            <a:r>
              <a:rPr lang="zh-CN" altLang="en-US" dirty="0"/>
              <a:t>，</a:t>
            </a:r>
            <a:r>
              <a:rPr lang="en-US" altLang="zh-CN" dirty="0"/>
              <a:t>H2’</a:t>
            </a:r>
            <a:r>
              <a:rPr lang="zh-CN" altLang="en-US" dirty="0"/>
              <a:t>和</a:t>
            </a:r>
            <a:r>
              <a:rPr lang="en-US" altLang="zh-CN" dirty="0" smtClean="0"/>
              <a:t>H1</a:t>
            </a:r>
          </a:p>
          <a:p>
            <a:r>
              <a:rPr lang="zh-CN" altLang="en-US" dirty="0"/>
              <a:t>负类给的样本点越多</a:t>
            </a:r>
            <a:r>
              <a:rPr lang="zh-CN" altLang="en-US" dirty="0" smtClean="0"/>
              <a:t>，</a:t>
            </a:r>
            <a:endParaRPr lang="en-US" altLang="zh-CN" dirty="0" smtClean="0"/>
          </a:p>
          <a:p>
            <a:pPr marL="0" indent="0">
              <a:buNone/>
            </a:pPr>
            <a:r>
              <a:rPr lang="zh-CN" altLang="en-US" dirty="0" smtClean="0"/>
              <a:t>就</a:t>
            </a:r>
            <a:r>
              <a:rPr lang="zh-CN" altLang="en-US" dirty="0"/>
              <a:t>越容易出现在灰色</a:t>
            </a:r>
            <a:r>
              <a:rPr lang="zh-CN" altLang="en-US" dirty="0" smtClean="0"/>
              <a:t>点</a:t>
            </a:r>
            <a:endParaRPr lang="en-US" altLang="zh-CN" dirty="0" smtClean="0"/>
          </a:p>
          <a:p>
            <a:pPr marL="0" indent="0">
              <a:buNone/>
            </a:pPr>
            <a:r>
              <a:rPr lang="zh-CN" altLang="en-US" dirty="0" smtClean="0"/>
              <a:t>附近</a:t>
            </a:r>
            <a:r>
              <a:rPr lang="zh-CN" altLang="en-US" dirty="0"/>
              <a:t>的点，我们算出</a:t>
            </a:r>
            <a:r>
              <a:rPr lang="zh-CN" altLang="en-US" dirty="0" smtClean="0"/>
              <a:t>的</a:t>
            </a:r>
            <a:endParaRPr lang="en-US" altLang="zh-CN" dirty="0" smtClean="0"/>
          </a:p>
          <a:p>
            <a:pPr marL="0" indent="0">
              <a:buNone/>
            </a:pPr>
            <a:r>
              <a:rPr lang="zh-CN" altLang="en-US" dirty="0" smtClean="0"/>
              <a:t>结果</a:t>
            </a:r>
            <a:r>
              <a:rPr lang="zh-CN" altLang="en-US" dirty="0"/>
              <a:t>也就越接近于</a:t>
            </a:r>
            <a:r>
              <a:rPr lang="zh-CN" altLang="en-US" dirty="0" smtClean="0"/>
              <a:t>真实</a:t>
            </a:r>
            <a:endParaRPr lang="en-US" altLang="zh-CN" dirty="0" smtClean="0"/>
          </a:p>
          <a:p>
            <a:pPr marL="0" indent="0">
              <a:buNone/>
            </a:pPr>
            <a:r>
              <a:rPr lang="zh-CN" altLang="en-US" dirty="0" smtClean="0"/>
              <a:t>的</a:t>
            </a:r>
            <a:r>
              <a:rPr lang="zh-CN" altLang="en-US" dirty="0"/>
              <a:t>分类面。</a:t>
            </a:r>
            <a:endParaRPr lang="en-US" altLang="zh-CN" dirty="0" smtClean="0"/>
          </a:p>
          <a:p>
            <a:endParaRPr lang="en-US" altLang="zh-CN" dirty="0" smtClean="0"/>
          </a:p>
        </p:txBody>
      </p:sp>
      <p:pic>
        <p:nvPicPr>
          <p:cNvPr id="9218"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668278"/>
            <a:ext cx="4283968" cy="322474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71</a:t>
            </a:fld>
            <a:endParaRPr lang="zh-CN" altLang="en-US"/>
          </a:p>
        </p:txBody>
      </p:sp>
    </p:spTree>
    <p:extLst>
      <p:ext uri="{BB962C8B-B14F-4D97-AF65-F5344CB8AC3E}">
        <p14:creationId xmlns:p14="http://schemas.microsoft.com/office/powerpoint/2010/main" val="306785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unbalanced</a:t>
            </a:r>
            <a:r>
              <a:rPr lang="zh-CN" altLang="en-US" dirty="0" smtClean="0"/>
              <a:t>问题的解决方法</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a:t>惩罚</a:t>
            </a:r>
            <a:r>
              <a:rPr lang="zh-CN" altLang="en-US" dirty="0" smtClean="0"/>
              <a:t>因子，那</a:t>
            </a:r>
            <a:r>
              <a:rPr lang="zh-CN" altLang="en-US" dirty="0"/>
              <a:t>就是给样本数量少的负类更大的惩罚因子，表示我们重视这部分</a:t>
            </a:r>
            <a:r>
              <a:rPr lang="zh-CN" altLang="en-US" dirty="0" smtClean="0"/>
              <a:t>样本</a:t>
            </a:r>
            <a:endParaRPr lang="zh-CN" altLang="en-US" dirty="0"/>
          </a:p>
        </p:txBody>
      </p:sp>
      <p:grpSp>
        <p:nvGrpSpPr>
          <p:cNvPr id="4" name="组合 3"/>
          <p:cNvGrpSpPr/>
          <p:nvPr/>
        </p:nvGrpSpPr>
        <p:grpSpPr>
          <a:xfrm>
            <a:off x="2555776" y="3211822"/>
            <a:ext cx="3471331" cy="1586483"/>
            <a:chOff x="2839577" y="2995414"/>
            <a:chExt cx="3471331" cy="1586483"/>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995414"/>
              <a:ext cx="346710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577" y="4077072"/>
              <a:ext cx="139065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灯片编号占位符 4"/>
          <p:cNvSpPr>
            <a:spLocks noGrp="1"/>
          </p:cNvSpPr>
          <p:nvPr>
            <p:ph type="sldNum" sz="quarter" idx="12"/>
          </p:nvPr>
        </p:nvSpPr>
        <p:spPr/>
        <p:txBody>
          <a:bodyPr/>
          <a:lstStyle/>
          <a:p>
            <a:fld id="{0C913308-F349-4B6D-A68A-DD1791B4A57B}" type="slidenum">
              <a:rPr lang="zh-CN" altLang="en-US" smtClean="0"/>
              <a:t>72</a:t>
            </a:fld>
            <a:endParaRPr lang="zh-CN" altLang="en-US"/>
          </a:p>
        </p:txBody>
      </p:sp>
    </p:spTree>
    <p:extLst>
      <p:ext uri="{BB962C8B-B14F-4D97-AF65-F5344CB8AC3E}">
        <p14:creationId xmlns:p14="http://schemas.microsoft.com/office/powerpoint/2010/main" val="39193444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unbalanced</a:t>
            </a:r>
            <a:r>
              <a:rPr lang="zh-CN" altLang="en-US" dirty="0"/>
              <a:t>问题的解决方法</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不一定是样本少，还可能是分布不够广</a:t>
            </a:r>
            <a:endParaRPr lang="en-US" altLang="zh-CN" dirty="0" smtClean="0"/>
          </a:p>
          <a:p>
            <a:pPr lvl="1"/>
            <a:r>
              <a:rPr lang="zh-CN" altLang="en-US" dirty="0" smtClean="0"/>
              <a:t>“政治类”</a:t>
            </a:r>
            <a:r>
              <a:rPr lang="en-US" altLang="zh-CN" dirty="0" smtClean="0"/>
              <a:t>vs</a:t>
            </a:r>
            <a:r>
              <a:rPr lang="zh-CN" altLang="en-US" dirty="0" smtClean="0"/>
              <a:t>“体育类”文本分类，体育类集中在“篮球”领域</a:t>
            </a:r>
            <a:endParaRPr lang="en-US" altLang="zh-CN" dirty="0" smtClean="0"/>
          </a:p>
          <a:p>
            <a:pPr lvl="1"/>
            <a:r>
              <a:rPr lang="zh-CN" altLang="en-US" dirty="0"/>
              <a:t>比如可以算算他们在空间中占据了多大的体积，例如给负类找一个</a:t>
            </a:r>
            <a:r>
              <a:rPr lang="zh-CN" altLang="en-US" dirty="0" smtClean="0"/>
              <a:t>超球，它</a:t>
            </a:r>
            <a:r>
              <a:rPr lang="zh-CN" altLang="en-US" dirty="0"/>
              <a:t>可以包含所有负类的样本，再给正类找一个，比比两个球的半径，就可以大致确定分布的</a:t>
            </a:r>
            <a:r>
              <a:rPr lang="zh-CN" altLang="en-US" dirty="0" smtClean="0"/>
              <a:t>情况</a:t>
            </a:r>
            <a:endParaRPr lang="en-US" altLang="zh-CN" dirty="0" smtClean="0"/>
          </a:p>
          <a:p>
            <a:pPr lvl="1"/>
            <a:r>
              <a:rPr lang="zh-CN" altLang="en-US" dirty="0" smtClean="0"/>
              <a:t>但是有些领域分布的确不够广，比如“高考作文” </a:t>
            </a:r>
            <a:r>
              <a:rPr lang="en-US" altLang="zh-CN" dirty="0" smtClean="0"/>
              <a:t>vs </a:t>
            </a:r>
            <a:r>
              <a:rPr lang="zh-CN" altLang="en-US" dirty="0" smtClean="0"/>
              <a:t>“</a:t>
            </a:r>
            <a:r>
              <a:rPr lang="en-US" altLang="zh-CN" dirty="0" smtClean="0"/>
              <a:t>C</a:t>
            </a:r>
            <a:r>
              <a:rPr lang="zh-CN" altLang="en-US" dirty="0" smtClean="0"/>
              <a:t>语言类”</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73</a:t>
            </a:fld>
            <a:endParaRPr lang="zh-CN" altLang="en-US"/>
          </a:p>
        </p:txBody>
      </p:sp>
    </p:spTree>
    <p:extLst>
      <p:ext uri="{BB962C8B-B14F-4D97-AF65-F5344CB8AC3E}">
        <p14:creationId xmlns:p14="http://schemas.microsoft.com/office/powerpoint/2010/main" val="369768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unbalanced</a:t>
            </a:r>
            <a:r>
              <a:rPr lang="zh-CN" altLang="en-US" dirty="0"/>
              <a:t>问题的解决</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简单的就是美的</a:t>
            </a:r>
            <a:endParaRPr lang="en-US" altLang="zh-CN" dirty="0" smtClean="0"/>
          </a:p>
          <a:p>
            <a:pPr lvl="1"/>
            <a:r>
              <a:rPr lang="en-US" altLang="zh-CN" dirty="0" err="1" smtClean="0"/>
              <a:t>Libsvm</a:t>
            </a:r>
            <a:r>
              <a:rPr lang="zh-CN" altLang="en-US" dirty="0" smtClean="0"/>
              <a:t>在</a:t>
            </a:r>
            <a:r>
              <a:rPr lang="zh-CN" altLang="en-US" dirty="0"/>
              <a:t>解决偏斜问题的</a:t>
            </a:r>
            <a:r>
              <a:rPr lang="zh-CN" altLang="en-US" dirty="0" smtClean="0"/>
              <a:t>时候用的是方案一，</a:t>
            </a:r>
            <a:r>
              <a:rPr lang="zh-CN" altLang="en-US" dirty="0"/>
              <a:t>样本数量的</a:t>
            </a:r>
            <a:r>
              <a:rPr lang="zh-CN" altLang="en-US" dirty="0" smtClean="0"/>
              <a:t>比</a:t>
            </a:r>
            <a:endParaRPr lang="en-US" altLang="zh-CN" dirty="0" smtClean="0"/>
          </a:p>
          <a:p>
            <a:pPr lvl="1"/>
            <a:r>
              <a:rPr lang="en-US" altLang="zh-CN" dirty="0" smtClean="0"/>
              <a:t>C</a:t>
            </a:r>
            <a:r>
              <a:rPr lang="zh-CN" altLang="en-US" dirty="0" smtClean="0"/>
              <a:t>的初始值根据参数调优计算出来</a:t>
            </a:r>
            <a:endParaRPr lang="en-US" altLang="zh-CN" dirty="0" smtClean="0"/>
          </a:p>
          <a:p>
            <a:pPr lvl="1"/>
            <a:r>
              <a:rPr lang="zh-CN" altLang="en-US" dirty="0" smtClean="0"/>
              <a:t>咱们</a:t>
            </a:r>
            <a:r>
              <a:rPr lang="zh-CN" altLang="en-US" dirty="0"/>
              <a:t>先假定说</a:t>
            </a:r>
            <a:r>
              <a:rPr lang="en-US" altLang="zh-CN" dirty="0"/>
              <a:t>C</a:t>
            </a:r>
            <a:r>
              <a:rPr lang="en-US" altLang="zh-CN" baseline="-25000" dirty="0"/>
              <a:t>+</a:t>
            </a:r>
            <a:r>
              <a:rPr lang="zh-CN" altLang="en-US" dirty="0"/>
              <a:t>是</a:t>
            </a:r>
            <a:r>
              <a:rPr lang="en-US" altLang="zh-CN" dirty="0"/>
              <a:t>5</a:t>
            </a:r>
            <a:r>
              <a:rPr lang="zh-CN" altLang="en-US" dirty="0"/>
              <a:t>这么大</a:t>
            </a:r>
            <a:r>
              <a:rPr lang="zh-CN" altLang="en-US" dirty="0" smtClean="0"/>
              <a:t>，</a:t>
            </a:r>
            <a:r>
              <a:rPr lang="en-US" altLang="zh-CN" dirty="0" smtClean="0"/>
              <a:t>C</a:t>
            </a:r>
            <a:r>
              <a:rPr lang="en-US" altLang="zh-CN" baseline="-25000" dirty="0" smtClean="0"/>
              <a:t>-</a:t>
            </a:r>
            <a:r>
              <a:rPr lang="zh-CN" altLang="en-US" dirty="0"/>
              <a:t>就可以定为</a:t>
            </a:r>
            <a:r>
              <a:rPr lang="en-US" altLang="zh-CN" dirty="0"/>
              <a:t>500</a:t>
            </a:r>
            <a:r>
              <a:rPr lang="zh-CN" altLang="en-US" dirty="0"/>
              <a:t>这么大</a:t>
            </a:r>
            <a:r>
              <a:rPr lang="zh-CN" altLang="en-US" dirty="0" smtClean="0"/>
              <a:t>（</a:t>
            </a:r>
            <a:r>
              <a:rPr lang="en-US" altLang="zh-CN" dirty="0" smtClean="0"/>
              <a:t>10000</a:t>
            </a:r>
            <a:r>
              <a:rPr lang="zh-CN" altLang="en-US" dirty="0"/>
              <a:t>：</a:t>
            </a:r>
            <a:r>
              <a:rPr lang="en-US" altLang="zh-CN" dirty="0"/>
              <a:t>100=100</a:t>
            </a:r>
            <a:r>
              <a:rPr lang="zh-CN" altLang="en-US" dirty="0"/>
              <a:t>：</a:t>
            </a:r>
            <a:r>
              <a:rPr lang="en-US" altLang="zh-CN" dirty="0" smtClean="0"/>
              <a:t>1</a:t>
            </a:r>
            <a:r>
              <a:rPr lang="zh-CN" altLang="en-US" dirty="0" smtClean="0"/>
              <a:t>）</a:t>
            </a:r>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34669"/>
            <a:ext cx="3288501" cy="2123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74</a:t>
            </a:fld>
            <a:endParaRPr lang="zh-CN" altLang="en-US"/>
          </a:p>
        </p:txBody>
      </p:sp>
    </p:spTree>
    <p:extLst>
      <p:ext uri="{BB962C8B-B14F-4D97-AF65-F5344CB8AC3E}">
        <p14:creationId xmlns:p14="http://schemas.microsoft.com/office/powerpoint/2010/main" val="88410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a:t>背景</a:t>
            </a:r>
            <a:endParaRPr lang="en-US" altLang="zh-CN" dirty="0" smtClean="0"/>
          </a:p>
          <a:p>
            <a:r>
              <a:rPr lang="zh-CN" altLang="en-US" dirty="0" smtClean="0"/>
              <a:t>线性分类</a:t>
            </a:r>
            <a:endParaRPr lang="en-US" altLang="zh-CN" dirty="0" smtClean="0"/>
          </a:p>
          <a:p>
            <a:r>
              <a:rPr lang="zh-CN" altLang="en-US" dirty="0" smtClean="0"/>
              <a:t>非线性分类</a:t>
            </a:r>
            <a:endParaRPr lang="en-US" altLang="zh-CN" dirty="0" smtClean="0"/>
          </a:p>
          <a:p>
            <a:r>
              <a:rPr lang="zh-CN" altLang="en-US" dirty="0" smtClean="0"/>
              <a:t>松弛变量</a:t>
            </a:r>
            <a:endParaRPr lang="en-US" altLang="zh-CN" dirty="0" smtClean="0"/>
          </a:p>
          <a:p>
            <a:r>
              <a:rPr lang="zh-CN" altLang="en-US" b="1" dirty="0"/>
              <a:t>多元</a:t>
            </a:r>
            <a:r>
              <a:rPr lang="zh-CN" altLang="en-US" b="1" dirty="0" smtClean="0"/>
              <a:t>分类</a:t>
            </a:r>
            <a:endParaRPr lang="en-US" altLang="zh-CN" b="1" dirty="0" smtClean="0"/>
          </a:p>
          <a:p>
            <a:r>
              <a:rPr lang="zh-CN" altLang="en-US" dirty="0" smtClean="0"/>
              <a:t>应用</a:t>
            </a:r>
            <a:endParaRPr lang="en-US" altLang="zh-CN" dirty="0" smtClean="0"/>
          </a:p>
          <a:p>
            <a:r>
              <a:rPr lang="zh-CN" altLang="en-US" dirty="0"/>
              <a:t>工具包</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75</a:t>
            </a:fld>
            <a:endParaRPr lang="zh-CN" altLang="en-US"/>
          </a:p>
        </p:txBody>
      </p:sp>
    </p:spTree>
    <p:extLst>
      <p:ext uri="{BB962C8B-B14F-4D97-AF65-F5344CB8AC3E}">
        <p14:creationId xmlns:p14="http://schemas.microsoft.com/office/powerpoint/2010/main" val="28322004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多元分类</a:t>
            </a:r>
            <a:endParaRPr lang="zh-CN" altLang="en-US" dirty="0"/>
          </a:p>
        </p:txBody>
      </p:sp>
      <p:sp>
        <p:nvSpPr>
          <p:cNvPr id="3" name="内容占位符 2"/>
          <p:cNvSpPr>
            <a:spLocks noGrp="1"/>
          </p:cNvSpPr>
          <p:nvPr>
            <p:ph idx="1"/>
          </p:nvPr>
        </p:nvSpPr>
        <p:spPr/>
        <p:txBody>
          <a:bodyPr/>
          <a:lstStyle/>
          <a:p>
            <a:r>
              <a:rPr lang="en-US" altLang="zh-CN" dirty="0"/>
              <a:t>SVM</a:t>
            </a:r>
            <a:r>
              <a:rPr lang="zh-CN" altLang="en-US" dirty="0"/>
              <a:t>是一种典型的两类分类器，即它只回答属于正类还是负类的</a:t>
            </a:r>
            <a:r>
              <a:rPr lang="zh-CN" altLang="en-US" dirty="0" smtClean="0"/>
              <a:t>问题</a:t>
            </a:r>
            <a:endParaRPr lang="en-US" altLang="zh-CN" dirty="0" smtClean="0"/>
          </a:p>
          <a:p>
            <a:r>
              <a:rPr lang="zh-CN" altLang="en-US" dirty="0"/>
              <a:t>而现实中要解决的问题，往往是多类的</a:t>
            </a:r>
            <a:r>
              <a:rPr lang="zh-CN" altLang="en-US" dirty="0" smtClean="0"/>
              <a:t>问题</a:t>
            </a:r>
            <a:endParaRPr lang="en-US" altLang="zh-CN" dirty="0" smtClean="0"/>
          </a:p>
          <a:p>
            <a:pPr marL="342900" lvl="1" indent="-342900">
              <a:buFont typeface="Arial" pitchFamily="34" charset="0"/>
              <a:buChar char="•"/>
            </a:pPr>
            <a:r>
              <a:rPr lang="zh-CN" altLang="en-US" dirty="0"/>
              <a:t>如何由两类分类器得到多类分类器，就是一个值得研究的问题</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76</a:t>
            </a:fld>
            <a:endParaRPr lang="zh-CN" altLang="en-US"/>
          </a:p>
        </p:txBody>
      </p:sp>
    </p:spTree>
    <p:extLst>
      <p:ext uri="{BB962C8B-B14F-4D97-AF65-F5344CB8AC3E}">
        <p14:creationId xmlns:p14="http://schemas.microsoft.com/office/powerpoint/2010/main" val="306544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a:t>
            </a:r>
            <a:r>
              <a:rPr lang="zh-CN" altLang="en-US" dirty="0" smtClean="0"/>
              <a:t>一：一次求解</a:t>
            </a:r>
            <a:r>
              <a:rPr lang="en-US" altLang="zh-CN" dirty="0" smtClean="0"/>
              <a:t>N</a:t>
            </a:r>
            <a:r>
              <a:rPr lang="zh-CN" altLang="en-US" dirty="0" smtClean="0"/>
              <a:t>个分类面</a:t>
            </a:r>
            <a:endParaRPr lang="zh-CN" altLang="en-US" dirty="0"/>
          </a:p>
        </p:txBody>
      </p:sp>
      <p:sp>
        <p:nvSpPr>
          <p:cNvPr id="3" name="内容占位符 2"/>
          <p:cNvSpPr>
            <a:spLocks noGrp="1"/>
          </p:cNvSpPr>
          <p:nvPr>
            <p:ph idx="1"/>
          </p:nvPr>
        </p:nvSpPr>
        <p:spPr/>
        <p:txBody>
          <a:bodyPr/>
          <a:lstStyle/>
          <a:p>
            <a:r>
              <a:rPr lang="zh-CN" altLang="en-US" dirty="0"/>
              <a:t>一次性考虑所有样本，并求解一个多目标函数的优化问题，一次性得到多个分类</a:t>
            </a:r>
            <a:r>
              <a:rPr lang="zh-CN" altLang="en-US" dirty="0" smtClean="0"/>
              <a:t>面</a:t>
            </a:r>
            <a:endParaRPr lang="en-US" altLang="zh-CN" dirty="0" smtClean="0"/>
          </a:p>
          <a:p>
            <a:r>
              <a:rPr lang="zh-CN" altLang="en-US" dirty="0"/>
              <a:t>可惜这种算法还基本停留在纸面上，因为一次性求解的方法计算量实在太大，大到无法实用的地步</a:t>
            </a:r>
          </a:p>
        </p:txBody>
      </p:sp>
      <p:pic>
        <p:nvPicPr>
          <p:cNvPr id="11266" name="Picture 2" descr="clip_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198" y="3829146"/>
            <a:ext cx="4033510" cy="3028854"/>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77</a:t>
            </a:fld>
            <a:endParaRPr lang="zh-CN" altLang="en-US"/>
          </a:p>
        </p:txBody>
      </p:sp>
    </p:spTree>
    <p:extLst>
      <p:ext uri="{BB962C8B-B14F-4D97-AF65-F5344CB8AC3E}">
        <p14:creationId xmlns:p14="http://schemas.microsoft.com/office/powerpoint/2010/main" val="65133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方案二：一类对其余</a:t>
            </a:r>
            <a:endParaRPr lang="zh-CN" altLang="en-US" dirty="0"/>
          </a:p>
        </p:txBody>
      </p:sp>
      <p:sp>
        <p:nvSpPr>
          <p:cNvPr id="3" name="内容占位符 2"/>
          <p:cNvSpPr>
            <a:spLocks noGrp="1"/>
          </p:cNvSpPr>
          <p:nvPr>
            <p:ph idx="1"/>
          </p:nvPr>
        </p:nvSpPr>
        <p:spPr>
          <a:xfrm>
            <a:off x="457200" y="1600200"/>
            <a:ext cx="8229600" cy="4925144"/>
          </a:xfrm>
        </p:spPr>
        <p:txBody>
          <a:bodyPr>
            <a:normAutofit lnSpcReduction="10000"/>
          </a:bodyPr>
          <a:lstStyle/>
          <a:p>
            <a:r>
              <a:rPr lang="zh-CN" altLang="en-US" dirty="0"/>
              <a:t>一类对余类法</a:t>
            </a:r>
            <a:r>
              <a:rPr lang="en-US" altLang="zh-CN" dirty="0"/>
              <a:t>(One versus rest</a:t>
            </a:r>
            <a:r>
              <a:rPr lang="zh-CN" altLang="en-US" dirty="0"/>
              <a:t>，</a:t>
            </a:r>
            <a:r>
              <a:rPr lang="en-US" altLang="zh-CN" dirty="0"/>
              <a:t>OVR</a:t>
            </a:r>
            <a:r>
              <a:rPr lang="en-US" altLang="zh-CN" dirty="0" smtClean="0"/>
              <a:t>)</a:t>
            </a:r>
            <a:endParaRPr lang="en-US" altLang="zh-CN" dirty="0"/>
          </a:p>
          <a:p>
            <a:pPr lvl="1"/>
            <a:r>
              <a:rPr lang="zh-CN" altLang="en-US" dirty="0"/>
              <a:t> 构造类别数</a:t>
            </a:r>
            <a:r>
              <a:rPr lang="en-US" altLang="zh-CN" dirty="0"/>
              <a:t>k</a:t>
            </a:r>
            <a:r>
              <a:rPr lang="zh-CN" altLang="en-US" dirty="0"/>
              <a:t>个的二元分类器</a:t>
            </a:r>
            <a:endParaRPr lang="en-US" altLang="zh-CN" dirty="0"/>
          </a:p>
          <a:p>
            <a:pPr lvl="1"/>
            <a:r>
              <a:rPr lang="zh-CN" altLang="en-US" dirty="0"/>
              <a:t>训练时第</a:t>
            </a:r>
            <a:r>
              <a:rPr lang="en-US" altLang="zh-CN" dirty="0" err="1"/>
              <a:t>i</a:t>
            </a:r>
            <a:r>
              <a:rPr lang="zh-CN" altLang="en-US" dirty="0"/>
              <a:t>个分类机取训练集中第</a:t>
            </a:r>
            <a:r>
              <a:rPr lang="en-US" altLang="zh-CN" dirty="0" err="1"/>
              <a:t>i</a:t>
            </a:r>
            <a:r>
              <a:rPr lang="zh-CN" altLang="en-US" dirty="0"/>
              <a:t>类为正类，其余类别点为负类</a:t>
            </a:r>
            <a:endParaRPr lang="en-US" altLang="zh-CN" dirty="0"/>
          </a:p>
          <a:p>
            <a:pPr lvl="1"/>
            <a:r>
              <a:rPr lang="zh-CN" altLang="en-US" dirty="0"/>
              <a:t>判别时，输入信号分别经过</a:t>
            </a:r>
            <a:r>
              <a:rPr lang="en-US" altLang="zh-CN" dirty="0"/>
              <a:t>k</a:t>
            </a:r>
            <a:r>
              <a:rPr lang="zh-CN" altLang="en-US" dirty="0"/>
              <a:t>个分类器输出</a:t>
            </a:r>
          </a:p>
          <a:p>
            <a:r>
              <a:rPr lang="zh-CN" altLang="en-US" dirty="0" smtClean="0"/>
              <a:t>优点</a:t>
            </a:r>
            <a:endParaRPr lang="en-US" altLang="zh-CN" dirty="0"/>
          </a:p>
          <a:p>
            <a:pPr lvl="1"/>
            <a:r>
              <a:rPr lang="zh-CN" altLang="en-US" dirty="0"/>
              <a:t>每个优化问题的规模比较小，而且分类的时候速度很快</a:t>
            </a:r>
            <a:endParaRPr lang="en-US" altLang="zh-CN" dirty="0" smtClean="0"/>
          </a:p>
          <a:p>
            <a:r>
              <a:rPr lang="zh-CN" altLang="en-US" dirty="0" smtClean="0"/>
              <a:t>缺点</a:t>
            </a:r>
            <a:endParaRPr lang="en-US" altLang="zh-CN" dirty="0" smtClean="0"/>
          </a:p>
          <a:p>
            <a:pPr lvl="1"/>
            <a:r>
              <a:rPr lang="zh-CN" altLang="en-US" dirty="0" smtClean="0"/>
              <a:t>分类重叠 </a:t>
            </a:r>
            <a:r>
              <a:rPr lang="en-US" altLang="zh-CN" dirty="0" smtClean="0"/>
              <a:t>&amp; </a:t>
            </a:r>
            <a:r>
              <a:rPr lang="zh-CN" altLang="en-US" dirty="0"/>
              <a:t>不可</a:t>
            </a:r>
            <a:r>
              <a:rPr lang="zh-CN" altLang="en-US" dirty="0" smtClean="0"/>
              <a:t>分类 </a:t>
            </a:r>
            <a:r>
              <a:rPr lang="en-US" altLang="zh-CN" dirty="0" smtClean="0"/>
              <a:t>&amp; </a:t>
            </a:r>
            <a:r>
              <a:rPr lang="zh-CN" altLang="en-US" dirty="0" smtClean="0"/>
              <a:t>人为的数据偏斜</a:t>
            </a:r>
            <a:endParaRPr lang="en-US" altLang="zh-CN" dirty="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78</a:t>
            </a:fld>
            <a:endParaRPr lang="zh-CN" altLang="en-US"/>
          </a:p>
        </p:txBody>
      </p:sp>
    </p:spTree>
    <p:extLst>
      <p:ext uri="{BB962C8B-B14F-4D97-AF65-F5344CB8AC3E}">
        <p14:creationId xmlns:p14="http://schemas.microsoft.com/office/powerpoint/2010/main" val="54890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方案三：一对一</a:t>
            </a:r>
            <a:endParaRPr lang="zh-CN" altLang="en-US" dirty="0"/>
          </a:p>
        </p:txBody>
      </p:sp>
      <p:sp>
        <p:nvSpPr>
          <p:cNvPr id="3" name="内容占位符 2"/>
          <p:cNvSpPr>
            <a:spLocks noGrp="1"/>
          </p:cNvSpPr>
          <p:nvPr>
            <p:ph idx="1"/>
          </p:nvPr>
        </p:nvSpPr>
        <p:spPr>
          <a:xfrm>
            <a:off x="457200" y="1600200"/>
            <a:ext cx="8229600" cy="5069160"/>
          </a:xfrm>
        </p:spPr>
        <p:txBody>
          <a:bodyPr>
            <a:normAutofit fontScale="92500" lnSpcReduction="20000"/>
          </a:bodyPr>
          <a:lstStyle/>
          <a:p>
            <a:r>
              <a:rPr lang="zh-CN" altLang="en-US" dirty="0"/>
              <a:t>该方法在每两类问训练一个分类器，因此对于一个</a:t>
            </a:r>
            <a:r>
              <a:rPr lang="en-US" altLang="zh-CN" dirty="0"/>
              <a:t>k</a:t>
            </a:r>
            <a:r>
              <a:rPr lang="zh-CN" altLang="en-US" dirty="0"/>
              <a:t>类问题，将有</a:t>
            </a:r>
            <a:r>
              <a:rPr lang="en-US" altLang="zh-CN" dirty="0" smtClean="0"/>
              <a:t>k(k-1)</a:t>
            </a:r>
            <a:r>
              <a:rPr lang="en-US" altLang="zh-CN" dirty="0"/>
              <a:t>/</a:t>
            </a:r>
            <a:r>
              <a:rPr lang="en-US" altLang="zh-CN" dirty="0" smtClean="0"/>
              <a:t>2</a:t>
            </a:r>
            <a:r>
              <a:rPr lang="zh-CN" altLang="en-US" dirty="0"/>
              <a:t>个</a:t>
            </a:r>
            <a:r>
              <a:rPr lang="zh-CN" altLang="en-US" dirty="0" smtClean="0"/>
              <a:t>分类器</a:t>
            </a:r>
            <a:endParaRPr lang="en-US" altLang="zh-CN" dirty="0" smtClean="0"/>
          </a:p>
          <a:p>
            <a:r>
              <a:rPr lang="zh-CN" altLang="en-US" dirty="0" smtClean="0"/>
              <a:t>优点</a:t>
            </a:r>
            <a:endParaRPr lang="en-US" altLang="zh-CN" dirty="0" smtClean="0"/>
          </a:p>
          <a:p>
            <a:pPr lvl="1"/>
            <a:r>
              <a:rPr lang="zh-CN" altLang="en-US" dirty="0" smtClean="0"/>
              <a:t>避免了数据偏斜</a:t>
            </a:r>
            <a:endParaRPr lang="en-US" altLang="zh-CN" dirty="0" smtClean="0"/>
          </a:p>
          <a:p>
            <a:pPr lvl="1"/>
            <a:r>
              <a:rPr lang="zh-CN" altLang="en-US" dirty="0"/>
              <a:t>训练阶段（也就是算出这些分类器的分类平面时）所用的总时间却比</a:t>
            </a:r>
            <a:r>
              <a:rPr lang="zh-CN" altLang="en-US" dirty="0" smtClean="0"/>
              <a:t>“</a:t>
            </a:r>
            <a:r>
              <a:rPr lang="en-US" altLang="zh-CN" dirty="0" smtClean="0"/>
              <a:t>OVR</a:t>
            </a:r>
            <a:r>
              <a:rPr lang="zh-CN" altLang="en-US" dirty="0" smtClean="0"/>
              <a:t>”</a:t>
            </a:r>
            <a:r>
              <a:rPr lang="zh-CN" altLang="en-US" dirty="0"/>
              <a:t>方法少</a:t>
            </a:r>
            <a:r>
              <a:rPr lang="zh-CN" altLang="en-US" dirty="0" smtClean="0"/>
              <a:t>很多</a:t>
            </a:r>
            <a:endParaRPr lang="en-US" altLang="zh-CN" dirty="0" smtClean="0"/>
          </a:p>
          <a:p>
            <a:pPr lvl="1"/>
            <a:r>
              <a:rPr lang="zh-CN" altLang="en-US" dirty="0" smtClean="0"/>
              <a:t>投票时也</a:t>
            </a:r>
            <a:r>
              <a:rPr lang="zh-CN" altLang="en-US" dirty="0"/>
              <a:t>会有分类重叠的现象，但不会有不可分类现象</a:t>
            </a:r>
            <a:endParaRPr lang="en-US" altLang="zh-CN" dirty="0"/>
          </a:p>
          <a:p>
            <a:r>
              <a:rPr lang="zh-CN" altLang="en-US" dirty="0" smtClean="0"/>
              <a:t>缺点</a:t>
            </a:r>
            <a:endParaRPr lang="en-US" altLang="zh-CN" dirty="0" smtClean="0"/>
          </a:p>
          <a:p>
            <a:pPr lvl="1"/>
            <a:r>
              <a:rPr lang="zh-CN" altLang="en-US" dirty="0" smtClean="0"/>
              <a:t>类别</a:t>
            </a:r>
            <a:r>
              <a:rPr lang="zh-CN" altLang="en-US" dirty="0"/>
              <a:t>数为</a:t>
            </a:r>
            <a:r>
              <a:rPr lang="en-US" altLang="zh-CN" dirty="0"/>
              <a:t>5</a:t>
            </a:r>
            <a:r>
              <a:rPr lang="zh-CN" altLang="en-US" dirty="0"/>
              <a:t>的</a:t>
            </a:r>
            <a:r>
              <a:rPr lang="zh-CN" altLang="en-US" dirty="0" smtClean="0"/>
              <a:t>时候，我们调用了</a:t>
            </a:r>
            <a:r>
              <a:rPr lang="en-US" altLang="zh-CN" dirty="0" smtClean="0"/>
              <a:t>10</a:t>
            </a:r>
            <a:r>
              <a:rPr lang="zh-CN" altLang="en-US" dirty="0" smtClean="0"/>
              <a:t>个分类器，</a:t>
            </a:r>
            <a:r>
              <a:rPr lang="zh-CN" altLang="en-US" dirty="0"/>
              <a:t>类别数如果是</a:t>
            </a:r>
            <a:r>
              <a:rPr lang="en-US" altLang="zh-CN" dirty="0"/>
              <a:t>1000</a:t>
            </a:r>
            <a:r>
              <a:rPr lang="zh-CN" altLang="en-US" dirty="0"/>
              <a:t>，要调用的分类器数目会上升至约</a:t>
            </a:r>
            <a:r>
              <a:rPr lang="en-US" altLang="zh-CN" dirty="0"/>
              <a:t>500,000</a:t>
            </a:r>
            <a:r>
              <a:rPr lang="zh-CN" altLang="en-US" dirty="0" smtClean="0"/>
              <a:t>个（但是时间上可能</a:t>
            </a:r>
            <a:r>
              <a:rPr lang="en-US" altLang="zh-CN" dirty="0" smtClean="0"/>
              <a:t>OVO</a:t>
            </a:r>
            <a:r>
              <a:rPr lang="zh-CN" altLang="en-US" dirty="0" smtClean="0"/>
              <a:t>还是比</a:t>
            </a:r>
            <a:r>
              <a:rPr lang="en-US" altLang="zh-CN" dirty="0" smtClean="0"/>
              <a:t>OVR</a:t>
            </a:r>
            <a:r>
              <a:rPr lang="zh-CN" altLang="en-US" dirty="0" smtClean="0"/>
              <a:t>少，因为考虑的样本数少）</a:t>
            </a:r>
            <a:endParaRPr lang="en-US" altLang="zh-CN" dirty="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79</a:t>
            </a:fld>
            <a:endParaRPr lang="zh-CN" altLang="en-US"/>
          </a:p>
        </p:txBody>
      </p:sp>
    </p:spTree>
    <p:extLst>
      <p:ext uri="{BB962C8B-B14F-4D97-AF65-F5344CB8AC3E}">
        <p14:creationId xmlns:p14="http://schemas.microsoft.com/office/powerpoint/2010/main" val="219206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a:t>理论</a:t>
            </a:r>
            <a:r>
              <a:rPr lang="zh-CN" altLang="en-US" dirty="0" smtClean="0"/>
              <a:t>基础</a:t>
            </a:r>
            <a:r>
              <a:rPr lang="en-US" altLang="zh-CN" dirty="0" smtClean="0"/>
              <a:t>1</a:t>
            </a:r>
            <a:r>
              <a:rPr lang="zh-CN" altLang="en-US" dirty="0" smtClean="0"/>
              <a:t>（比较八股）</a:t>
            </a:r>
            <a:endParaRPr lang="zh-CN" altLang="en-US" dirty="0"/>
          </a:p>
        </p:txBody>
      </p:sp>
      <p:sp>
        <p:nvSpPr>
          <p:cNvPr id="3" name="内容占位符 2"/>
          <p:cNvSpPr>
            <a:spLocks noGrp="1"/>
          </p:cNvSpPr>
          <p:nvPr>
            <p:ph idx="1"/>
          </p:nvPr>
        </p:nvSpPr>
        <p:spPr/>
        <p:txBody>
          <a:bodyPr/>
          <a:lstStyle/>
          <a:p>
            <a:r>
              <a:rPr lang="zh-CN" altLang="en-US" dirty="0"/>
              <a:t>统计</a:t>
            </a:r>
            <a:r>
              <a:rPr lang="zh-CN" altLang="en-US" dirty="0" smtClean="0"/>
              <a:t>学习理论</a:t>
            </a:r>
            <a:r>
              <a:rPr lang="zh-CN" altLang="en-US" dirty="0"/>
              <a:t>的</a:t>
            </a:r>
            <a:r>
              <a:rPr lang="en-US" altLang="zh-CN" dirty="0" smtClean="0"/>
              <a:t>VC</a:t>
            </a:r>
            <a:r>
              <a:rPr lang="zh-CN" altLang="en-US" dirty="0" smtClean="0"/>
              <a:t>维</a:t>
            </a:r>
            <a:r>
              <a:rPr lang="zh-CN" altLang="en-US" dirty="0"/>
              <a:t>理论</a:t>
            </a:r>
            <a:endParaRPr lang="en-US" altLang="zh-CN" dirty="0"/>
          </a:p>
          <a:p>
            <a:pPr lvl="1"/>
            <a:r>
              <a:rPr lang="en-US" altLang="zh-CN" dirty="0"/>
              <a:t>(Statistical Learning Theory</a:t>
            </a:r>
            <a:r>
              <a:rPr lang="zh-CN" altLang="en-US" dirty="0"/>
              <a:t>或</a:t>
            </a:r>
            <a:r>
              <a:rPr lang="en-US" altLang="zh-CN" dirty="0"/>
              <a:t>SLT</a:t>
            </a:r>
            <a:r>
              <a:rPr lang="en-US" altLang="zh-CN" dirty="0" smtClean="0"/>
              <a:t>)</a:t>
            </a:r>
            <a:r>
              <a:rPr lang="zh-CN" altLang="en-US" dirty="0" smtClean="0"/>
              <a:t>是</a:t>
            </a:r>
            <a:r>
              <a:rPr lang="zh-CN" altLang="en-US" dirty="0"/>
              <a:t>研究有限样本情况下机器学习规律的</a:t>
            </a:r>
            <a:r>
              <a:rPr lang="zh-CN" altLang="en-US" dirty="0" smtClean="0"/>
              <a:t>理论</a:t>
            </a:r>
            <a:endParaRPr lang="en-US" altLang="zh-CN" dirty="0" smtClean="0"/>
          </a:p>
          <a:p>
            <a:pPr lvl="1"/>
            <a:r>
              <a:rPr lang="en-US" altLang="zh-CN" dirty="0" smtClean="0"/>
              <a:t>(</a:t>
            </a:r>
            <a:r>
              <a:rPr lang="en-US" altLang="zh-CN" dirty="0" err="1" smtClean="0"/>
              <a:t>Vapnik-Chervonenkis</a:t>
            </a:r>
            <a:r>
              <a:rPr lang="en-US" altLang="zh-CN" dirty="0" smtClean="0"/>
              <a:t> Dimension)</a:t>
            </a:r>
            <a:r>
              <a:rPr lang="zh-CN" altLang="en-US" dirty="0"/>
              <a:t> </a:t>
            </a:r>
            <a:r>
              <a:rPr lang="zh-CN" altLang="en-US" dirty="0" smtClean="0"/>
              <a:t>反映</a:t>
            </a:r>
            <a:r>
              <a:rPr lang="zh-CN" altLang="en-US" dirty="0"/>
              <a:t>了函数集的学习能力，</a:t>
            </a:r>
            <a:r>
              <a:rPr lang="en-US" altLang="zh-CN" dirty="0">
                <a:hlinkClick r:id="rId3"/>
              </a:rPr>
              <a:t>VC</a:t>
            </a:r>
            <a:r>
              <a:rPr lang="zh-CN" altLang="en-US" dirty="0">
                <a:hlinkClick r:id="rId3"/>
              </a:rPr>
              <a:t>维</a:t>
            </a:r>
            <a:r>
              <a:rPr lang="zh-CN" altLang="en-US" dirty="0"/>
              <a:t>越大则学习机器越</a:t>
            </a:r>
            <a:r>
              <a:rPr lang="zh-CN" altLang="en-US" dirty="0" smtClean="0"/>
              <a:t>复杂</a:t>
            </a:r>
            <a:endParaRPr lang="en-US" altLang="zh-CN" dirty="0" smtClean="0"/>
          </a:p>
          <a:p>
            <a:pPr lvl="2"/>
            <a:endParaRPr lang="en-US" altLang="zh-CN" dirty="0" smtClean="0"/>
          </a:p>
          <a:p>
            <a:endParaRPr lang="en-US" altLang="zh-CN" dirty="0" smtClean="0"/>
          </a:p>
          <a:p>
            <a:endParaRPr lang="en-US" altLang="zh-CN" dirty="0"/>
          </a:p>
          <a:p>
            <a:endParaRPr lang="zh-CN" alt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4018012"/>
            <a:ext cx="2558801" cy="2839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4577916"/>
            <a:ext cx="5648699" cy="172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44929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fade">
                                      <p:cBhvr>
                                        <p:cTn id="17" dur="5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01"/>
                                        </p:tgtEl>
                                        <p:attrNameLst>
                                          <p:attrName>style.visibility</p:attrName>
                                        </p:attrNameLst>
                                      </p:cBhvr>
                                      <p:to>
                                        <p:strVal val="visible"/>
                                      </p:to>
                                    </p:set>
                                    <p:animEffect transition="in" filter="fade">
                                      <p:cBhvr>
                                        <p:cTn id="2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方案四：</a:t>
            </a:r>
            <a:r>
              <a:rPr lang="en-US" altLang="zh-CN" dirty="0"/>
              <a:t>DAG</a:t>
            </a:r>
            <a:r>
              <a:rPr lang="zh-CN" altLang="en-US" dirty="0" smtClean="0"/>
              <a:t>方法</a:t>
            </a:r>
            <a:r>
              <a:rPr lang="en-US" altLang="zh-CN" dirty="0" smtClean="0"/>
              <a:t>(</a:t>
            </a:r>
            <a:r>
              <a:rPr lang="zh-CN" altLang="en-US" dirty="0" smtClean="0"/>
              <a:t>有</a:t>
            </a:r>
            <a:r>
              <a:rPr lang="zh-CN" altLang="en-US" dirty="0"/>
              <a:t>向无环</a:t>
            </a:r>
            <a:r>
              <a:rPr lang="zh-CN" altLang="en-US" dirty="0" smtClean="0"/>
              <a:t>图</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smtClean="0"/>
              <a:t>DAG-SVMs</a:t>
            </a:r>
            <a:r>
              <a:rPr lang="zh-CN" altLang="en-US" dirty="0" smtClean="0"/>
              <a:t>是针对</a:t>
            </a:r>
            <a:r>
              <a:rPr lang="en-US" altLang="zh-CN" dirty="0" smtClean="0"/>
              <a:t>OVO</a:t>
            </a:r>
            <a:r>
              <a:rPr lang="zh-CN" altLang="en-US" dirty="0" smtClean="0"/>
              <a:t>存在</a:t>
            </a:r>
            <a:r>
              <a:rPr lang="zh-CN" altLang="en-US" dirty="0"/>
              <a:t>误</a:t>
            </a:r>
            <a:r>
              <a:rPr lang="zh-CN" altLang="en-US" dirty="0" smtClean="0"/>
              <a:t>分现象</a:t>
            </a:r>
            <a:r>
              <a:rPr lang="zh-CN" altLang="en-US" dirty="0"/>
              <a:t>提出</a:t>
            </a:r>
            <a:r>
              <a:rPr lang="zh-CN" altLang="en-US" dirty="0" smtClean="0"/>
              <a:t>的</a:t>
            </a:r>
            <a:endParaRPr lang="en-US" altLang="zh-CN" dirty="0" smtClean="0"/>
          </a:p>
          <a:p>
            <a:r>
              <a:rPr lang="zh-CN" altLang="en-US" dirty="0" smtClean="0"/>
              <a:t>这种</a:t>
            </a:r>
            <a:r>
              <a:rPr lang="zh-CN" altLang="en-US" dirty="0"/>
              <a:t>方法</a:t>
            </a:r>
            <a:r>
              <a:rPr lang="zh-CN" altLang="en-US" dirty="0" smtClean="0"/>
              <a:t>的</a:t>
            </a:r>
            <a:r>
              <a:rPr lang="en-US" altLang="zh-CN" dirty="0" smtClean="0"/>
              <a:t>k(k-1)</a:t>
            </a:r>
            <a:r>
              <a:rPr lang="en-US" altLang="zh-CN" dirty="0"/>
              <a:t>/</a:t>
            </a:r>
            <a:r>
              <a:rPr lang="en-US" altLang="zh-CN" dirty="0" smtClean="0"/>
              <a:t>2</a:t>
            </a:r>
            <a:r>
              <a:rPr lang="zh-CN" altLang="en-US" dirty="0" smtClean="0"/>
              <a:t>个分类器，构成</a:t>
            </a:r>
            <a:r>
              <a:rPr lang="zh-CN" altLang="en-US" dirty="0"/>
              <a:t>一个有向无环图。该有向无环图中含有</a:t>
            </a:r>
            <a:r>
              <a:rPr lang="en-US" altLang="zh-CN" dirty="0" smtClean="0"/>
              <a:t>k(k-1)/2</a:t>
            </a:r>
            <a:r>
              <a:rPr lang="zh-CN" altLang="en-US" dirty="0"/>
              <a:t>个内部节点和</a:t>
            </a:r>
            <a:r>
              <a:rPr lang="en-US" altLang="zh-CN" dirty="0"/>
              <a:t>k</a:t>
            </a:r>
            <a:r>
              <a:rPr lang="zh-CN" altLang="en-US" dirty="0"/>
              <a:t>个叶结点，每个节点对应一个二类</a:t>
            </a:r>
            <a:r>
              <a:rPr lang="zh-CN" altLang="en-US" dirty="0" smtClean="0"/>
              <a:t>分类器</a:t>
            </a:r>
            <a:endParaRPr lang="zh-CN" altLang="en-US" dirty="0"/>
          </a:p>
        </p:txBody>
      </p:sp>
      <p:pic>
        <p:nvPicPr>
          <p:cNvPr id="12290" name="Picture 2" descr="SVM多类分类方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787774"/>
            <a:ext cx="4391025" cy="303847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80</a:t>
            </a:fld>
            <a:endParaRPr lang="zh-CN" altLang="en-US"/>
          </a:p>
        </p:txBody>
      </p:sp>
    </p:spTree>
    <p:extLst>
      <p:ext uri="{BB962C8B-B14F-4D97-AF65-F5344CB8AC3E}">
        <p14:creationId xmlns:p14="http://schemas.microsoft.com/office/powerpoint/2010/main" val="376225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方案四：</a:t>
            </a:r>
            <a:r>
              <a:rPr lang="en-US" altLang="zh-CN" dirty="0"/>
              <a:t>DAG</a:t>
            </a:r>
            <a:r>
              <a:rPr lang="zh-CN" altLang="en-US" dirty="0" smtClean="0"/>
              <a:t>方法</a:t>
            </a:r>
            <a:r>
              <a:rPr lang="en-US" altLang="zh-CN" dirty="0" smtClean="0"/>
              <a:t>(</a:t>
            </a:r>
            <a:r>
              <a:rPr lang="zh-CN" altLang="en-US" dirty="0" smtClean="0"/>
              <a:t>有</a:t>
            </a:r>
            <a:r>
              <a:rPr lang="zh-CN" altLang="en-US" dirty="0"/>
              <a:t>向无环</a:t>
            </a:r>
            <a:r>
              <a:rPr lang="zh-CN" altLang="en-US" dirty="0" smtClean="0"/>
              <a:t>图</a:t>
            </a:r>
            <a:r>
              <a:rPr lang="en-US" altLang="zh-CN" dirty="0" smtClean="0"/>
              <a:t>)</a:t>
            </a:r>
            <a:endParaRPr lang="zh-CN" altLang="en-US" dirty="0"/>
          </a:p>
        </p:txBody>
      </p:sp>
      <p:sp>
        <p:nvSpPr>
          <p:cNvPr id="3" name="内容占位符 2"/>
          <p:cNvSpPr>
            <a:spLocks noGrp="1"/>
          </p:cNvSpPr>
          <p:nvPr>
            <p:ph idx="1"/>
          </p:nvPr>
        </p:nvSpPr>
        <p:spPr>
          <a:xfrm>
            <a:off x="457200" y="1600200"/>
            <a:ext cx="8229600" cy="5141168"/>
          </a:xfrm>
        </p:spPr>
        <p:txBody>
          <a:bodyPr>
            <a:normAutofit/>
          </a:bodyPr>
          <a:lstStyle/>
          <a:p>
            <a:r>
              <a:rPr lang="zh-CN" altLang="en-US" dirty="0" smtClean="0"/>
              <a:t>优点</a:t>
            </a:r>
            <a:endParaRPr lang="en-US" altLang="zh-CN" dirty="0"/>
          </a:p>
          <a:p>
            <a:pPr lvl="1"/>
            <a:r>
              <a:rPr lang="zh-CN" altLang="en-US" dirty="0"/>
              <a:t>简单易行，只需要使用</a:t>
            </a:r>
            <a:r>
              <a:rPr lang="en-US" altLang="zh-CN" dirty="0"/>
              <a:t>k-1</a:t>
            </a:r>
            <a:r>
              <a:rPr lang="zh-CN" altLang="en-US" dirty="0"/>
              <a:t>个决策函数即可得出结果，较“一对一</a:t>
            </a:r>
            <a:r>
              <a:rPr lang="en-US" altLang="zh-CN" dirty="0"/>
              <a:t>"</a:t>
            </a:r>
            <a:r>
              <a:rPr lang="zh-CN" altLang="en-US" dirty="0"/>
              <a:t>方法提高了测试速度，而且不存在误分、拒分区域</a:t>
            </a:r>
            <a:endParaRPr lang="en-US" altLang="zh-CN" dirty="0"/>
          </a:p>
          <a:p>
            <a:pPr lvl="1"/>
            <a:r>
              <a:rPr lang="zh-CN" altLang="en-US" dirty="0"/>
              <a:t>由于其特殊的结构，</a:t>
            </a:r>
            <a:endParaRPr lang="en-US" altLang="zh-CN" dirty="0"/>
          </a:p>
          <a:p>
            <a:pPr marL="457200" lvl="1" indent="0">
              <a:buNone/>
            </a:pPr>
            <a:r>
              <a:rPr lang="zh-CN" altLang="en-US" dirty="0"/>
              <a:t>故有一定的容错性，分</a:t>
            </a:r>
            <a:endParaRPr lang="en-US" altLang="zh-CN" dirty="0"/>
          </a:p>
          <a:p>
            <a:pPr marL="457200" lvl="1" indent="0">
              <a:buNone/>
            </a:pPr>
            <a:r>
              <a:rPr lang="zh-CN" altLang="en-US" dirty="0"/>
              <a:t>类精度较一般的二叉树</a:t>
            </a:r>
            <a:endParaRPr lang="en-US" altLang="zh-CN" dirty="0"/>
          </a:p>
          <a:p>
            <a:pPr marL="457200" lvl="1" indent="0">
              <a:buNone/>
            </a:pPr>
            <a:r>
              <a:rPr lang="zh-CN" altLang="en-US" dirty="0"/>
              <a:t>方法高</a:t>
            </a:r>
          </a:p>
          <a:p>
            <a:r>
              <a:rPr lang="zh-CN" altLang="en-US" dirty="0" smtClean="0"/>
              <a:t>缺点</a:t>
            </a:r>
            <a:endParaRPr lang="en-US" altLang="zh-CN" dirty="0" smtClean="0"/>
          </a:p>
          <a:p>
            <a:pPr lvl="1"/>
            <a:r>
              <a:rPr lang="zh-CN" altLang="en-US" dirty="0" smtClean="0"/>
              <a:t>误差</a:t>
            </a:r>
            <a:r>
              <a:rPr lang="zh-CN" altLang="en-US" dirty="0"/>
              <a:t>积累</a:t>
            </a:r>
            <a:endParaRPr lang="en-US" altLang="zh-CN" dirty="0" smtClean="0"/>
          </a:p>
          <a:p>
            <a:endParaRPr lang="en-US" altLang="zh-CN" dirty="0"/>
          </a:p>
          <a:p>
            <a:endParaRPr lang="en-US" altLang="zh-CN" dirty="0" smtClean="0"/>
          </a:p>
          <a:p>
            <a:endParaRPr lang="zh-CN" altLang="en-US" dirty="0"/>
          </a:p>
        </p:txBody>
      </p:sp>
      <p:pic>
        <p:nvPicPr>
          <p:cNvPr id="12290" name="Picture 2" descr="SVM多类分类方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657" y="3535660"/>
            <a:ext cx="4391025" cy="303847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81</a:t>
            </a:fld>
            <a:endParaRPr lang="zh-CN" altLang="en-US"/>
          </a:p>
        </p:txBody>
      </p:sp>
    </p:spTree>
    <p:extLst>
      <p:ext uri="{BB962C8B-B14F-4D97-AF65-F5344CB8AC3E}">
        <p14:creationId xmlns:p14="http://schemas.microsoft.com/office/powerpoint/2010/main" val="405231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方案四：</a:t>
            </a:r>
            <a:r>
              <a:rPr lang="en-US" altLang="zh-CN" dirty="0"/>
              <a:t>DAG</a:t>
            </a:r>
            <a:r>
              <a:rPr lang="zh-CN" altLang="en-US" dirty="0" smtClean="0"/>
              <a:t>方法</a:t>
            </a:r>
            <a:r>
              <a:rPr lang="en-US" altLang="zh-CN" dirty="0" smtClean="0"/>
              <a:t>(</a:t>
            </a:r>
            <a:r>
              <a:rPr lang="zh-CN" altLang="en-US" dirty="0" smtClean="0"/>
              <a:t>有</a:t>
            </a:r>
            <a:r>
              <a:rPr lang="zh-CN" altLang="en-US" dirty="0"/>
              <a:t>向无环</a:t>
            </a:r>
            <a:r>
              <a:rPr lang="zh-CN" altLang="en-US" dirty="0" smtClean="0"/>
              <a:t>图</a:t>
            </a:r>
            <a:r>
              <a:rPr lang="en-US" altLang="zh-CN" dirty="0" smtClean="0"/>
              <a:t>)</a:t>
            </a:r>
            <a:endParaRPr lang="zh-CN" altLang="en-US" dirty="0"/>
          </a:p>
        </p:txBody>
      </p:sp>
      <p:sp>
        <p:nvSpPr>
          <p:cNvPr id="3" name="内容占位符 2"/>
          <p:cNvSpPr>
            <a:spLocks noGrp="1"/>
          </p:cNvSpPr>
          <p:nvPr>
            <p:ph idx="1"/>
          </p:nvPr>
        </p:nvSpPr>
        <p:spPr>
          <a:xfrm>
            <a:off x="457200" y="1600200"/>
            <a:ext cx="8229600" cy="5141168"/>
          </a:xfrm>
        </p:spPr>
        <p:txBody>
          <a:bodyPr>
            <a:normAutofit lnSpcReduction="10000"/>
          </a:bodyPr>
          <a:lstStyle/>
          <a:p>
            <a:r>
              <a:rPr lang="en-US" altLang="zh-CN" dirty="0" smtClean="0"/>
              <a:t>DAG</a:t>
            </a:r>
            <a:r>
              <a:rPr lang="zh-CN" altLang="en-US" dirty="0" smtClean="0"/>
              <a:t>的错误累积</a:t>
            </a:r>
            <a:endParaRPr lang="en-US" altLang="zh-CN" dirty="0" smtClean="0"/>
          </a:p>
          <a:p>
            <a:pPr lvl="1"/>
            <a:r>
              <a:rPr lang="zh-CN" altLang="en-US" dirty="0"/>
              <a:t>错误累积在一对其余和一对一方法中也都存在，</a:t>
            </a:r>
            <a:r>
              <a:rPr lang="en-US" altLang="zh-CN" dirty="0"/>
              <a:t>DAG</a:t>
            </a:r>
            <a:r>
              <a:rPr lang="zh-CN" altLang="en-US" dirty="0"/>
              <a:t>方法好于它们的地方就在于，累积的上限，不管是大是小，总是有定论的，有理论</a:t>
            </a:r>
            <a:r>
              <a:rPr lang="zh-CN" altLang="en-US" dirty="0" smtClean="0"/>
              <a:t>证明</a:t>
            </a:r>
            <a:endParaRPr lang="en-US" altLang="zh-CN" dirty="0" smtClean="0"/>
          </a:p>
          <a:p>
            <a:pPr lvl="1"/>
            <a:r>
              <a:rPr lang="zh-CN" altLang="en-US" dirty="0" smtClean="0"/>
              <a:t>而</a:t>
            </a:r>
            <a:r>
              <a:rPr lang="zh-CN" altLang="en-US" dirty="0"/>
              <a:t>一对其余和一对一方法中，尽管每一个两类分类器的泛化误差限是知道的，但是合起来做多类分类的时候，误差上界是多少</a:t>
            </a:r>
            <a:endParaRPr lang="en-US" altLang="zh-CN" dirty="0"/>
          </a:p>
          <a:p>
            <a:r>
              <a:rPr lang="en-US" altLang="zh-CN" dirty="0"/>
              <a:t>DAG</a:t>
            </a:r>
            <a:r>
              <a:rPr lang="zh-CN" altLang="en-US" dirty="0"/>
              <a:t>方法根节点的</a:t>
            </a:r>
            <a:r>
              <a:rPr lang="zh-CN" altLang="en-US" dirty="0" smtClean="0"/>
              <a:t>选取</a:t>
            </a:r>
            <a:endParaRPr lang="en-US" altLang="zh-CN" dirty="0" smtClean="0"/>
          </a:p>
          <a:p>
            <a:pPr lvl="1"/>
            <a:r>
              <a:rPr lang="zh-CN" altLang="en-US" dirty="0"/>
              <a:t>我们就总取在两类分类中正确率最高的那个分类器作根</a:t>
            </a:r>
            <a:r>
              <a:rPr lang="zh-CN" altLang="en-US" dirty="0" smtClean="0"/>
              <a:t>节点</a:t>
            </a:r>
            <a:endParaRPr lang="en-US" altLang="zh-CN" dirty="0" smtClean="0"/>
          </a:p>
          <a:p>
            <a:pPr lvl="1"/>
            <a:r>
              <a:rPr lang="zh-CN" altLang="en-US" dirty="0"/>
              <a:t>置信</a:t>
            </a:r>
            <a:r>
              <a:rPr lang="zh-CN" altLang="en-US" dirty="0" smtClean="0"/>
              <a:t>度最大的路径</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82</a:t>
            </a:fld>
            <a:endParaRPr lang="zh-CN" altLang="en-US"/>
          </a:p>
        </p:txBody>
      </p:sp>
    </p:spTree>
    <p:extLst>
      <p:ext uri="{BB962C8B-B14F-4D97-AF65-F5344CB8AC3E}">
        <p14:creationId xmlns:p14="http://schemas.microsoft.com/office/powerpoint/2010/main" val="114606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其他方案：决策树、</a:t>
            </a:r>
            <a:r>
              <a:rPr lang="en-US" altLang="zh-CN" dirty="0" smtClean="0"/>
              <a:t>ECOC</a:t>
            </a:r>
            <a:endParaRPr lang="zh-CN" altLang="en-US" dirty="0"/>
          </a:p>
        </p:txBody>
      </p:sp>
      <p:sp>
        <p:nvSpPr>
          <p:cNvPr id="3" name="内容占位符 2"/>
          <p:cNvSpPr>
            <a:spLocks noGrp="1"/>
          </p:cNvSpPr>
          <p:nvPr>
            <p:ph idx="1"/>
          </p:nvPr>
        </p:nvSpPr>
        <p:spPr>
          <a:xfrm>
            <a:off x="457200" y="1600200"/>
            <a:ext cx="8229600" cy="4925144"/>
          </a:xfrm>
        </p:spPr>
        <p:txBody>
          <a:bodyPr>
            <a:normAutofit lnSpcReduction="10000"/>
          </a:bodyPr>
          <a:lstStyle/>
          <a:p>
            <a:r>
              <a:rPr lang="zh-CN" altLang="en-US" dirty="0"/>
              <a:t>决策树</a:t>
            </a:r>
            <a:r>
              <a:rPr lang="zh-CN" altLang="en-US" dirty="0" smtClean="0"/>
              <a:t>方法</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纠错输出编码</a:t>
            </a:r>
            <a:r>
              <a:rPr lang="zh-CN" altLang="en-US" dirty="0" smtClean="0"/>
              <a:t>法</a:t>
            </a:r>
            <a:r>
              <a:rPr lang="en-US" altLang="zh-CN" dirty="0" smtClean="0"/>
              <a:t>(ECOC)</a:t>
            </a:r>
          </a:p>
          <a:p>
            <a:pPr lvl="1"/>
            <a:r>
              <a:rPr lang="en-US" altLang="zh-CN" dirty="0" smtClean="0"/>
              <a:t>K</a:t>
            </a:r>
            <a:r>
              <a:rPr lang="zh-CN" altLang="en-US" dirty="0" smtClean="0"/>
              <a:t>*</a:t>
            </a:r>
            <a:r>
              <a:rPr lang="en-US" altLang="zh-CN" dirty="0" smtClean="0"/>
              <a:t>L</a:t>
            </a:r>
            <a:r>
              <a:rPr lang="zh-CN" altLang="en-US" dirty="0" smtClean="0"/>
              <a:t>维编码矩阵</a:t>
            </a:r>
            <a:endParaRPr lang="en-US" altLang="zh-CN" dirty="0" smtClean="0"/>
          </a:p>
          <a:p>
            <a:pPr lvl="1"/>
            <a:r>
              <a:rPr lang="zh-CN" altLang="en-US" dirty="0"/>
              <a:t>类别</a:t>
            </a:r>
            <a:r>
              <a:rPr lang="zh-CN" altLang="en-US" dirty="0" smtClean="0"/>
              <a:t>判定用汉明距离</a:t>
            </a:r>
            <a:endParaRPr lang="en-US" altLang="zh-CN" dirty="0" smtClean="0"/>
          </a:p>
          <a:p>
            <a:endParaRPr lang="en-US" altLang="zh-CN" dirty="0"/>
          </a:p>
          <a:p>
            <a:endParaRPr lang="en-US" altLang="zh-CN" dirty="0" smtClean="0"/>
          </a:p>
          <a:p>
            <a:endParaRPr lang="en-US" altLang="zh-CN" dirty="0"/>
          </a:p>
          <a:p>
            <a:endParaRPr lang="en-US" altLang="zh-CN" dirty="0" smtClean="0"/>
          </a:p>
          <a:p>
            <a:pPr lvl="1"/>
            <a:endParaRPr lang="zh-CN" altLang="en-US" dirty="0"/>
          </a:p>
        </p:txBody>
      </p:sp>
      <p:pic>
        <p:nvPicPr>
          <p:cNvPr id="13314" name="Picture 2" descr="SVM多类分类方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204864"/>
            <a:ext cx="5295900" cy="250507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83</a:t>
            </a:fld>
            <a:endParaRPr lang="zh-CN" altLang="en-US"/>
          </a:p>
        </p:txBody>
      </p:sp>
    </p:spTree>
    <p:extLst>
      <p:ext uri="{BB962C8B-B14F-4D97-AF65-F5344CB8AC3E}">
        <p14:creationId xmlns:p14="http://schemas.microsoft.com/office/powerpoint/2010/main" val="43742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a:t>背景</a:t>
            </a:r>
            <a:endParaRPr lang="en-US" altLang="zh-CN" dirty="0" smtClean="0"/>
          </a:p>
          <a:p>
            <a:r>
              <a:rPr lang="zh-CN" altLang="en-US" dirty="0" smtClean="0"/>
              <a:t>线性分类</a:t>
            </a:r>
            <a:endParaRPr lang="en-US" altLang="zh-CN" dirty="0" smtClean="0"/>
          </a:p>
          <a:p>
            <a:r>
              <a:rPr lang="zh-CN" altLang="en-US" dirty="0" smtClean="0"/>
              <a:t>非线性分类</a:t>
            </a:r>
            <a:endParaRPr lang="en-US" altLang="zh-CN" dirty="0" smtClean="0"/>
          </a:p>
          <a:p>
            <a:r>
              <a:rPr lang="zh-CN" altLang="en-US" dirty="0" smtClean="0"/>
              <a:t>松弛变量</a:t>
            </a:r>
            <a:endParaRPr lang="en-US" altLang="zh-CN" dirty="0" smtClean="0"/>
          </a:p>
          <a:p>
            <a:r>
              <a:rPr lang="zh-CN" altLang="en-US" dirty="0"/>
              <a:t>多元</a:t>
            </a:r>
            <a:r>
              <a:rPr lang="zh-CN" altLang="en-US" dirty="0" smtClean="0"/>
              <a:t>分类</a:t>
            </a:r>
            <a:endParaRPr lang="en-US" altLang="zh-CN" dirty="0" smtClean="0"/>
          </a:p>
          <a:p>
            <a:r>
              <a:rPr lang="zh-CN" altLang="en-US" b="1" dirty="0" smtClean="0"/>
              <a:t>应用</a:t>
            </a:r>
            <a:endParaRPr lang="en-US" altLang="zh-CN" b="1" dirty="0" smtClean="0"/>
          </a:p>
          <a:p>
            <a:r>
              <a:rPr lang="zh-CN" altLang="en-US" dirty="0"/>
              <a:t>工具包</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84</a:t>
            </a:fld>
            <a:endParaRPr lang="zh-CN" altLang="en-US"/>
          </a:p>
        </p:txBody>
      </p:sp>
    </p:spTree>
    <p:extLst>
      <p:ext uri="{BB962C8B-B14F-4D97-AF65-F5344CB8AC3E}">
        <p14:creationId xmlns:p14="http://schemas.microsoft.com/office/powerpoint/2010/main" val="42921658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的应用</a:t>
            </a:r>
            <a:endParaRPr lang="zh-CN" altLang="en-US" dirty="0"/>
          </a:p>
        </p:txBody>
      </p:sp>
      <p:sp>
        <p:nvSpPr>
          <p:cNvPr id="3" name="内容占位符 2"/>
          <p:cNvSpPr>
            <a:spLocks noGrp="1"/>
          </p:cNvSpPr>
          <p:nvPr>
            <p:ph idx="1"/>
          </p:nvPr>
        </p:nvSpPr>
        <p:spPr>
          <a:xfrm>
            <a:off x="457200" y="1600200"/>
            <a:ext cx="8229600" cy="4997152"/>
          </a:xfrm>
        </p:spPr>
        <p:txBody>
          <a:bodyPr>
            <a:normAutofit fontScale="92500" lnSpcReduction="10000"/>
          </a:bodyPr>
          <a:lstStyle/>
          <a:p>
            <a:r>
              <a:rPr lang="zh-CN" altLang="en-US" dirty="0"/>
              <a:t>文本</a:t>
            </a:r>
            <a:r>
              <a:rPr lang="zh-CN" altLang="en-US" dirty="0" smtClean="0"/>
              <a:t>分类</a:t>
            </a:r>
            <a:r>
              <a:rPr lang="en-US" altLang="zh-CN" dirty="0" smtClean="0"/>
              <a:t>(</a:t>
            </a:r>
            <a:r>
              <a:rPr lang="zh-CN" altLang="en-US" dirty="0" smtClean="0"/>
              <a:t>下页详谈</a:t>
            </a:r>
            <a:r>
              <a:rPr lang="en-US" altLang="zh-CN" dirty="0" smtClean="0"/>
              <a:t>)</a:t>
            </a:r>
            <a:endParaRPr lang="en-US" altLang="zh-CN" dirty="0"/>
          </a:p>
          <a:p>
            <a:r>
              <a:rPr lang="zh-CN" altLang="en-US" dirty="0" smtClean="0"/>
              <a:t>图像处理</a:t>
            </a:r>
            <a:endParaRPr lang="en-US" altLang="zh-CN" dirty="0" smtClean="0"/>
          </a:p>
          <a:p>
            <a:pPr lvl="1"/>
            <a:r>
              <a:rPr lang="zh-CN" altLang="en-US" dirty="0"/>
              <a:t>图像</a:t>
            </a:r>
            <a:r>
              <a:rPr lang="zh-CN" altLang="en-US" dirty="0" smtClean="0"/>
              <a:t>过滤、图片分类与检索</a:t>
            </a:r>
            <a:endParaRPr lang="en-US" altLang="zh-CN" dirty="0" smtClean="0"/>
          </a:p>
          <a:p>
            <a:r>
              <a:rPr lang="zh-CN" altLang="en-US" dirty="0" smtClean="0"/>
              <a:t>生物信息技术</a:t>
            </a:r>
            <a:endParaRPr lang="en-US" altLang="zh-CN" dirty="0" smtClean="0"/>
          </a:p>
          <a:p>
            <a:pPr lvl="1"/>
            <a:r>
              <a:rPr lang="zh-CN" altLang="en-US" dirty="0" smtClean="0"/>
              <a:t>蛋白质分类</a:t>
            </a:r>
            <a:endParaRPr lang="en-US" altLang="zh-CN" dirty="0" smtClean="0"/>
          </a:p>
          <a:p>
            <a:pPr lvl="1"/>
            <a:r>
              <a:rPr lang="zh-CN" altLang="en-US" dirty="0" smtClean="0"/>
              <a:t>语音识别</a:t>
            </a:r>
            <a:endParaRPr lang="en-US" altLang="zh-CN" dirty="0" smtClean="0"/>
          </a:p>
          <a:p>
            <a:pPr lvl="1"/>
            <a:r>
              <a:rPr lang="zh-CN" altLang="en-US" dirty="0"/>
              <a:t>人脸</a:t>
            </a:r>
            <a:r>
              <a:rPr lang="zh-CN" altLang="en-US" dirty="0" smtClean="0"/>
              <a:t>检测、指纹识别</a:t>
            </a:r>
            <a:endParaRPr lang="en-US" altLang="zh-CN" dirty="0"/>
          </a:p>
          <a:p>
            <a:r>
              <a:rPr lang="zh-CN" altLang="en-US" dirty="0"/>
              <a:t>手写字体</a:t>
            </a:r>
            <a:r>
              <a:rPr lang="zh-CN" altLang="en-US" dirty="0" smtClean="0"/>
              <a:t>识别</a:t>
            </a:r>
            <a:endParaRPr lang="en-US" altLang="zh-CN" dirty="0" smtClean="0"/>
          </a:p>
          <a:p>
            <a:r>
              <a:rPr lang="zh-CN" altLang="en-US" dirty="0"/>
              <a:t>网络</a:t>
            </a:r>
            <a:r>
              <a:rPr lang="zh-CN" altLang="en-US" dirty="0" smtClean="0"/>
              <a:t>入侵检测、口令认证、网页分类</a:t>
            </a:r>
            <a:endParaRPr lang="en-US" altLang="zh-CN" dirty="0" smtClean="0"/>
          </a:p>
          <a:p>
            <a:r>
              <a:rPr lang="en-US" altLang="zh-CN" dirty="0"/>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85</a:t>
            </a:fld>
            <a:endParaRPr lang="zh-CN" altLang="en-US"/>
          </a:p>
        </p:txBody>
      </p:sp>
    </p:spTree>
    <p:extLst>
      <p:ext uri="{BB962C8B-B14F-4D97-AF65-F5344CB8AC3E}">
        <p14:creationId xmlns:p14="http://schemas.microsoft.com/office/powerpoint/2010/main" val="400596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的文本分类应用</a:t>
            </a:r>
            <a:endParaRPr lang="zh-CN" altLang="en-US" dirty="0"/>
          </a:p>
        </p:txBody>
      </p:sp>
      <p:sp>
        <p:nvSpPr>
          <p:cNvPr id="3" name="内容占位符 2"/>
          <p:cNvSpPr>
            <a:spLocks noGrp="1"/>
          </p:cNvSpPr>
          <p:nvPr>
            <p:ph idx="1"/>
          </p:nvPr>
        </p:nvSpPr>
        <p:spPr>
          <a:xfrm>
            <a:off x="457200" y="1600200"/>
            <a:ext cx="8229600" cy="4925144"/>
          </a:xfrm>
        </p:spPr>
        <p:txBody>
          <a:bodyPr>
            <a:normAutofit/>
          </a:bodyPr>
          <a:lstStyle/>
          <a:p>
            <a:r>
              <a:rPr lang="zh-CN" altLang="en-US" dirty="0"/>
              <a:t>例</a:t>
            </a:r>
            <a:r>
              <a:rPr lang="en-US" altLang="zh-CN" dirty="0"/>
              <a:t>:</a:t>
            </a:r>
          </a:p>
          <a:p>
            <a:r>
              <a:rPr lang="en-US" altLang="zh-CN" dirty="0" smtClean="0"/>
              <a:t>Topic </a:t>
            </a:r>
            <a:r>
              <a:rPr lang="zh-CN" altLang="en-US" dirty="0" smtClean="0"/>
              <a:t>分类 </a:t>
            </a:r>
            <a:endParaRPr lang="en-US" altLang="zh-CN" dirty="0" smtClean="0"/>
          </a:p>
          <a:p>
            <a:pPr lvl="1"/>
            <a:r>
              <a:rPr lang="en-US" altLang="zh-CN" dirty="0" smtClean="0"/>
              <a:t>14</a:t>
            </a:r>
            <a:r>
              <a:rPr lang="zh-CN" altLang="en-US" dirty="0"/>
              <a:t>万条微信数据，</a:t>
            </a:r>
            <a:r>
              <a:rPr lang="en-US" altLang="zh-CN" dirty="0"/>
              <a:t>33</a:t>
            </a:r>
            <a:r>
              <a:rPr lang="zh-CN" altLang="en-US" dirty="0"/>
              <a:t>个类别。</a:t>
            </a:r>
            <a:r>
              <a:rPr lang="en-US" altLang="zh-CN" dirty="0"/>
              <a:t>3000</a:t>
            </a:r>
            <a:r>
              <a:rPr lang="zh-CN" altLang="en-US" dirty="0"/>
              <a:t>条测试数据，其余数据为训练数据。</a:t>
            </a:r>
            <a:endParaRPr lang="en-US" altLang="zh-CN" dirty="0"/>
          </a:p>
          <a:p>
            <a:r>
              <a:rPr lang="en-US" altLang="zh-CN" dirty="0" smtClean="0"/>
              <a:t>Emotion </a:t>
            </a:r>
            <a:r>
              <a:rPr lang="zh-CN" altLang="en-US" dirty="0" smtClean="0"/>
              <a:t>分类</a:t>
            </a:r>
            <a:endParaRPr lang="en-US" altLang="zh-CN" dirty="0"/>
          </a:p>
          <a:p>
            <a:pPr lvl="1"/>
            <a:r>
              <a:rPr lang="en-US" altLang="zh-CN" dirty="0"/>
              <a:t>8000</a:t>
            </a:r>
            <a:r>
              <a:rPr lang="zh-CN" altLang="en-US" dirty="0"/>
              <a:t>句微博，</a:t>
            </a:r>
            <a:r>
              <a:rPr lang="en-US" altLang="zh-CN" dirty="0"/>
              <a:t>3</a:t>
            </a:r>
            <a:r>
              <a:rPr lang="zh-CN" altLang="en-US" dirty="0"/>
              <a:t>个类别。</a:t>
            </a:r>
            <a:r>
              <a:rPr lang="en-US" altLang="zh-CN" dirty="0"/>
              <a:t>2000</a:t>
            </a:r>
            <a:r>
              <a:rPr lang="zh-CN" altLang="en-US" dirty="0"/>
              <a:t>句测试数据，其余数据训练。</a:t>
            </a:r>
            <a:endParaRPr lang="en-US" altLang="zh-CN" dirty="0"/>
          </a:p>
          <a:p>
            <a:r>
              <a:rPr lang="zh-CN" altLang="en-US" dirty="0" smtClean="0"/>
              <a:t>省略恢复</a:t>
            </a:r>
            <a:endParaRPr lang="en-US" altLang="zh-CN" dirty="0" smtClean="0"/>
          </a:p>
          <a:p>
            <a:pPr lvl="1"/>
            <a:r>
              <a:rPr lang="zh-CN" altLang="en-US" dirty="0" smtClean="0"/>
              <a:t>“小明买了苹果，很甜。”</a:t>
            </a:r>
            <a:endParaRPr lang="en-US" altLang="zh-CN" dirty="0"/>
          </a:p>
          <a:p>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86</a:t>
            </a:fld>
            <a:endParaRPr lang="zh-CN" altLang="en-US"/>
          </a:p>
        </p:txBody>
      </p:sp>
    </p:spTree>
    <p:extLst>
      <p:ext uri="{BB962C8B-B14F-4D97-AF65-F5344CB8AC3E}">
        <p14:creationId xmlns:p14="http://schemas.microsoft.com/office/powerpoint/2010/main" val="360314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a:t>背景</a:t>
            </a:r>
            <a:endParaRPr lang="en-US" altLang="zh-CN" dirty="0" smtClean="0"/>
          </a:p>
          <a:p>
            <a:r>
              <a:rPr lang="zh-CN" altLang="en-US" dirty="0" smtClean="0"/>
              <a:t>线性分类</a:t>
            </a:r>
            <a:endParaRPr lang="en-US" altLang="zh-CN" dirty="0" smtClean="0"/>
          </a:p>
          <a:p>
            <a:r>
              <a:rPr lang="zh-CN" altLang="en-US" dirty="0" smtClean="0"/>
              <a:t>非线性分类</a:t>
            </a:r>
            <a:endParaRPr lang="en-US" altLang="zh-CN" dirty="0" smtClean="0"/>
          </a:p>
          <a:p>
            <a:r>
              <a:rPr lang="zh-CN" altLang="en-US" dirty="0" smtClean="0"/>
              <a:t>松弛变量</a:t>
            </a:r>
            <a:endParaRPr lang="en-US" altLang="zh-CN" dirty="0" smtClean="0"/>
          </a:p>
          <a:p>
            <a:r>
              <a:rPr lang="zh-CN" altLang="en-US" dirty="0"/>
              <a:t>多元</a:t>
            </a:r>
            <a:r>
              <a:rPr lang="zh-CN" altLang="en-US" dirty="0" smtClean="0"/>
              <a:t>分类</a:t>
            </a:r>
            <a:endParaRPr lang="en-US" altLang="zh-CN" dirty="0" smtClean="0"/>
          </a:p>
          <a:p>
            <a:r>
              <a:rPr lang="zh-CN" altLang="en-US" dirty="0" smtClean="0"/>
              <a:t>应用</a:t>
            </a:r>
            <a:endParaRPr lang="en-US" altLang="zh-CN" dirty="0" smtClean="0"/>
          </a:p>
          <a:p>
            <a:r>
              <a:rPr lang="zh-CN" altLang="en-US" b="1" dirty="0"/>
              <a:t>工具包</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87</a:t>
            </a:fld>
            <a:endParaRPr lang="zh-CN" altLang="en-US"/>
          </a:p>
        </p:txBody>
      </p:sp>
    </p:spTree>
    <p:extLst>
      <p:ext uri="{BB962C8B-B14F-4D97-AF65-F5344CB8AC3E}">
        <p14:creationId xmlns:p14="http://schemas.microsoft.com/office/powerpoint/2010/main" val="328751542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工具包</a:t>
            </a:r>
            <a:endParaRPr lang="zh-CN" altLang="en-US" dirty="0"/>
          </a:p>
        </p:txBody>
      </p:sp>
      <p:sp>
        <p:nvSpPr>
          <p:cNvPr id="3" name="内容占位符 2"/>
          <p:cNvSpPr>
            <a:spLocks noGrp="1"/>
          </p:cNvSpPr>
          <p:nvPr>
            <p:ph idx="1"/>
          </p:nvPr>
        </p:nvSpPr>
        <p:spPr/>
        <p:txBody>
          <a:bodyPr/>
          <a:lstStyle/>
          <a:p>
            <a:r>
              <a:rPr lang="en-US" altLang="zh-CN" dirty="0" err="1" smtClean="0"/>
              <a:t>Libsvm</a:t>
            </a:r>
            <a:endParaRPr lang="en-US" altLang="zh-CN" dirty="0" smtClean="0"/>
          </a:p>
          <a:p>
            <a:r>
              <a:rPr lang="en-US" altLang="zh-CN" dirty="0" err="1" smtClean="0"/>
              <a:t>Liblinear</a:t>
            </a:r>
            <a:r>
              <a:rPr lang="en-US" altLang="zh-CN" dirty="0"/>
              <a:t> </a:t>
            </a:r>
            <a:endParaRPr lang="en-US" altLang="zh-CN" dirty="0" smtClean="0"/>
          </a:p>
          <a:p>
            <a:r>
              <a:rPr lang="en-US" altLang="zh-CN" dirty="0" err="1" smtClean="0"/>
              <a:t>Svm_perf</a:t>
            </a:r>
            <a:endParaRPr lang="en-US" altLang="zh-CN" dirty="0" smtClean="0"/>
          </a:p>
          <a:p>
            <a:r>
              <a:rPr lang="en-US" altLang="zh-CN" dirty="0" err="1" smtClean="0"/>
              <a:t>LibShortText</a:t>
            </a:r>
            <a:endParaRPr lang="en-US" altLang="zh-CN" dirty="0" smtClean="0"/>
          </a:p>
          <a:p>
            <a:r>
              <a:rPr lang="en-US" altLang="zh-CN" dirty="0" smtClean="0"/>
              <a:t>……</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430" y="1772816"/>
            <a:ext cx="3600400" cy="4533837"/>
          </a:xfrm>
          <a:prstGeom prst="rect">
            <a:avLst/>
          </a:prstGeom>
        </p:spPr>
      </p:pic>
      <p:sp>
        <p:nvSpPr>
          <p:cNvPr id="5" name="灯片编号占位符 4"/>
          <p:cNvSpPr>
            <a:spLocks noGrp="1"/>
          </p:cNvSpPr>
          <p:nvPr>
            <p:ph type="sldNum" sz="quarter" idx="12"/>
          </p:nvPr>
        </p:nvSpPr>
        <p:spPr/>
        <p:txBody>
          <a:bodyPr/>
          <a:lstStyle/>
          <a:p>
            <a:fld id="{0C913308-F349-4B6D-A68A-DD1791B4A57B}" type="slidenum">
              <a:rPr lang="zh-CN" altLang="en-US" smtClean="0"/>
              <a:t>88</a:t>
            </a:fld>
            <a:endParaRPr lang="zh-CN" altLang="en-US"/>
          </a:p>
        </p:txBody>
      </p:sp>
    </p:spTree>
    <p:extLst>
      <p:ext uri="{BB962C8B-B14F-4D97-AF65-F5344CB8AC3E}">
        <p14:creationId xmlns:p14="http://schemas.microsoft.com/office/powerpoint/2010/main" val="33037016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Libsvm</a:t>
            </a:r>
            <a:r>
              <a:rPr lang="zh-CN" altLang="en-US" dirty="0" smtClean="0"/>
              <a:t>简介</a:t>
            </a:r>
            <a:endParaRPr lang="zh-CN" altLang="en-US" dirty="0"/>
          </a:p>
        </p:txBody>
      </p:sp>
      <p:sp>
        <p:nvSpPr>
          <p:cNvPr id="3" name="内容占位符 2"/>
          <p:cNvSpPr>
            <a:spLocks noGrp="1"/>
          </p:cNvSpPr>
          <p:nvPr>
            <p:ph idx="1"/>
          </p:nvPr>
        </p:nvSpPr>
        <p:spPr>
          <a:xfrm>
            <a:off x="457200" y="1600200"/>
            <a:ext cx="8229600" cy="4853136"/>
          </a:xfrm>
        </p:spPr>
        <p:txBody>
          <a:bodyPr>
            <a:normAutofit/>
          </a:bodyPr>
          <a:lstStyle/>
          <a:p>
            <a:r>
              <a:rPr lang="en-US" altLang="zh-CN" dirty="0" err="1"/>
              <a:t>LibSVM</a:t>
            </a:r>
            <a:r>
              <a:rPr lang="zh-CN" altLang="en-US" dirty="0" smtClean="0"/>
              <a:t>是林</a:t>
            </a:r>
            <a:r>
              <a:rPr lang="zh-CN" altLang="en-US" dirty="0"/>
              <a:t>智仁</a:t>
            </a:r>
            <a:r>
              <a:rPr lang="en-US" altLang="zh-CN" dirty="0"/>
              <a:t>(</a:t>
            </a:r>
            <a:r>
              <a:rPr lang="en-US" altLang="zh-CN" dirty="0" err="1" smtClean="0"/>
              <a:t>Chih</a:t>
            </a:r>
            <a:r>
              <a:rPr lang="en-US" altLang="zh-CN" dirty="0" smtClean="0"/>
              <a:t>-Jen Lin</a:t>
            </a:r>
            <a:r>
              <a:rPr lang="en-US" altLang="zh-CN" dirty="0"/>
              <a:t>) </a:t>
            </a:r>
            <a:r>
              <a:rPr lang="zh-CN" altLang="en-US" dirty="0" smtClean="0"/>
              <a:t>教授开发</a:t>
            </a:r>
            <a:endParaRPr lang="en-US" altLang="zh-CN" dirty="0" smtClean="0"/>
          </a:p>
          <a:p>
            <a:r>
              <a:rPr lang="zh-CN" altLang="en-US" dirty="0"/>
              <a:t>可以很方便的对数据做分类或</a:t>
            </a:r>
            <a:r>
              <a:rPr lang="zh-CN" altLang="en-US" dirty="0" smtClean="0"/>
              <a:t>回归</a:t>
            </a:r>
            <a:endParaRPr lang="en-US" altLang="zh-CN" dirty="0" smtClean="0"/>
          </a:p>
          <a:p>
            <a:r>
              <a:rPr lang="zh-CN" altLang="en-US" dirty="0"/>
              <a:t>程序小，运用灵活，输入参数少，并且是开源的，易于扩展，因此成为目前国内应用最多的</a:t>
            </a:r>
            <a:r>
              <a:rPr lang="en-US" altLang="zh-CN" dirty="0"/>
              <a:t>SVM</a:t>
            </a:r>
            <a:r>
              <a:rPr lang="zh-CN" altLang="en-US" dirty="0"/>
              <a:t>的</a:t>
            </a:r>
            <a:r>
              <a:rPr lang="zh-CN" altLang="en-US" dirty="0" smtClean="0"/>
              <a:t>库</a:t>
            </a:r>
            <a:endParaRPr lang="en-US" altLang="zh-CN" dirty="0" smtClean="0"/>
          </a:p>
          <a:p>
            <a:r>
              <a:rPr lang="en-US" altLang="zh-CN" dirty="0"/>
              <a:t>The current release (Version 3.20, November 2014) </a:t>
            </a:r>
            <a:endParaRPr lang="en-US" altLang="zh-CN" dirty="0" smtClean="0"/>
          </a:p>
          <a:p>
            <a:pPr lvl="1"/>
            <a:endParaRPr lang="en-US" altLang="zh-CN" dirty="0" smtClean="0"/>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850854"/>
            <a:ext cx="19526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734" y="4850854"/>
            <a:ext cx="225315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89</a:t>
            </a:fld>
            <a:endParaRPr lang="zh-CN" altLang="en-US"/>
          </a:p>
        </p:txBody>
      </p:sp>
    </p:spTree>
    <p:extLst>
      <p:ext uri="{BB962C8B-B14F-4D97-AF65-F5344CB8AC3E}">
        <p14:creationId xmlns:p14="http://schemas.microsoft.com/office/powerpoint/2010/main" val="350248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194"/>
                                        </p:tgtEl>
                                        <p:attrNameLst>
                                          <p:attrName>style.visibility</p:attrName>
                                        </p:attrNameLst>
                                      </p:cBhvr>
                                      <p:to>
                                        <p:strVal val="visible"/>
                                      </p:to>
                                    </p:set>
                                    <p:animEffect transition="in" filter="fade">
                                      <p:cBhvr>
                                        <p:cTn id="27" dur="500"/>
                                        <p:tgtEl>
                                          <p:spTgt spid="819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199"/>
                                        </p:tgtEl>
                                        <p:attrNameLst>
                                          <p:attrName>style.visibility</p:attrName>
                                        </p:attrNameLst>
                                      </p:cBhvr>
                                      <p:to>
                                        <p:strVal val="visible"/>
                                      </p:to>
                                    </p:set>
                                    <p:animEffect transition="in" filter="fade">
                                      <p:cBhvr>
                                        <p:cTn id="32"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a:t>理论</a:t>
            </a:r>
            <a:r>
              <a:rPr lang="zh-CN" altLang="en-US" dirty="0" smtClean="0"/>
              <a:t>基础</a:t>
            </a:r>
            <a:r>
              <a:rPr lang="en-US" altLang="zh-CN" dirty="0" smtClean="0"/>
              <a:t>2</a:t>
            </a:r>
            <a:r>
              <a:rPr lang="zh-CN" altLang="en-US" dirty="0" smtClean="0"/>
              <a:t>（比较八股）</a:t>
            </a:r>
            <a:endParaRPr lang="zh-CN" altLang="en-US" dirty="0"/>
          </a:p>
        </p:txBody>
      </p:sp>
      <p:sp>
        <p:nvSpPr>
          <p:cNvPr id="3" name="内容占位符 2"/>
          <p:cNvSpPr>
            <a:spLocks noGrp="1"/>
          </p:cNvSpPr>
          <p:nvPr>
            <p:ph idx="1"/>
          </p:nvPr>
        </p:nvSpPr>
        <p:spPr>
          <a:xfrm>
            <a:off x="457200" y="1600200"/>
            <a:ext cx="8075240" cy="5069160"/>
          </a:xfrm>
        </p:spPr>
        <p:txBody>
          <a:bodyPr>
            <a:normAutofit/>
          </a:bodyPr>
          <a:lstStyle/>
          <a:p>
            <a:r>
              <a:rPr lang="zh-CN" altLang="en-US" dirty="0" smtClean="0"/>
              <a:t>结构风险最小化</a:t>
            </a:r>
            <a:endParaRPr lang="en-US" altLang="zh-CN" dirty="0"/>
          </a:p>
          <a:p>
            <a:pPr lvl="1"/>
            <a:r>
              <a:rPr lang="zh-CN" altLang="en-US" dirty="0"/>
              <a:t>机器学习本质</a:t>
            </a:r>
            <a:r>
              <a:rPr lang="zh-CN" altLang="en-US" dirty="0" smtClean="0"/>
              <a:t>上就是</a:t>
            </a:r>
            <a:r>
              <a:rPr lang="zh-CN" altLang="en-US" dirty="0"/>
              <a:t>一种对问题真实模型的</a:t>
            </a:r>
            <a:r>
              <a:rPr lang="zh-CN" altLang="en-US" dirty="0" smtClean="0"/>
              <a:t>逼近。这个与问题真实解之间的误差，就叫做</a:t>
            </a:r>
            <a:r>
              <a:rPr lang="zh-CN" altLang="en-US" b="1" dirty="0" smtClean="0"/>
              <a:t>风险</a:t>
            </a:r>
            <a:r>
              <a:rPr lang="zh-CN" altLang="en-US" dirty="0" smtClean="0"/>
              <a:t>。</a:t>
            </a:r>
            <a:endParaRPr lang="en-US" altLang="zh-CN" dirty="0" smtClean="0"/>
          </a:p>
          <a:p>
            <a:pPr lvl="1"/>
            <a:r>
              <a:rPr lang="zh-CN" altLang="en-US" dirty="0"/>
              <a:t>结构化风险 </a:t>
            </a:r>
            <a:r>
              <a:rPr lang="en-US" altLang="zh-CN" dirty="0"/>
              <a:t>= </a:t>
            </a:r>
            <a:r>
              <a:rPr lang="zh-CN" altLang="en-US" dirty="0"/>
              <a:t>经验风险 </a:t>
            </a:r>
            <a:r>
              <a:rPr lang="en-US" altLang="zh-CN" dirty="0"/>
              <a:t>+ </a:t>
            </a:r>
            <a:r>
              <a:rPr lang="zh-CN" altLang="en-US" dirty="0"/>
              <a:t>置信风险</a:t>
            </a:r>
            <a:endParaRPr lang="en-US" altLang="zh-CN" dirty="0"/>
          </a:p>
          <a:p>
            <a:pPr lvl="1"/>
            <a:r>
              <a:rPr lang="zh-CN" altLang="en-US" dirty="0"/>
              <a:t>经验风险 </a:t>
            </a:r>
            <a:r>
              <a:rPr lang="en-US" altLang="zh-CN" dirty="0"/>
              <a:t>=  </a:t>
            </a:r>
            <a:r>
              <a:rPr lang="zh-CN" altLang="en-US" dirty="0"/>
              <a:t>分类器在给定样本上的误差</a:t>
            </a:r>
            <a:endParaRPr lang="en-US" altLang="zh-CN" dirty="0"/>
          </a:p>
          <a:p>
            <a:pPr lvl="1"/>
            <a:r>
              <a:rPr lang="zh-CN" altLang="en-US" dirty="0"/>
              <a:t>置信风险 </a:t>
            </a:r>
            <a:r>
              <a:rPr lang="en-US" altLang="zh-CN" dirty="0"/>
              <a:t>= </a:t>
            </a:r>
            <a:r>
              <a:rPr lang="zh-CN" altLang="en-US" dirty="0"/>
              <a:t>分类器在未知文本上分类的结果的</a:t>
            </a:r>
            <a:r>
              <a:rPr lang="zh-CN" altLang="en-US" dirty="0" smtClean="0"/>
              <a:t>误差，代表</a:t>
            </a:r>
            <a:r>
              <a:rPr lang="zh-CN" altLang="en-US" dirty="0"/>
              <a:t>了我们在多大程度上可以信任分类器在未知文本上分类的结果。（无法准确估值，给出估计的区间）</a:t>
            </a:r>
          </a:p>
          <a:p>
            <a:pPr lvl="1"/>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107889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Libsvm</a:t>
            </a:r>
            <a:r>
              <a:rPr lang="zh-CN" altLang="en-US" dirty="0" smtClean="0"/>
              <a:t>工具包</a:t>
            </a:r>
            <a:endParaRPr lang="zh-CN" altLang="en-US" dirty="0"/>
          </a:p>
        </p:txBody>
      </p:sp>
      <p:sp>
        <p:nvSpPr>
          <p:cNvPr id="3" name="内容占位符 2"/>
          <p:cNvSpPr>
            <a:spLocks noGrp="1"/>
          </p:cNvSpPr>
          <p:nvPr>
            <p:ph idx="1"/>
          </p:nvPr>
        </p:nvSpPr>
        <p:spPr>
          <a:xfrm>
            <a:off x="457200" y="1600200"/>
            <a:ext cx="8229600" cy="5257800"/>
          </a:xfrm>
        </p:spPr>
        <p:txBody>
          <a:bodyPr>
            <a:normAutofit fontScale="92500"/>
          </a:bodyPr>
          <a:lstStyle/>
          <a:p>
            <a:r>
              <a:rPr lang="zh-CN" altLang="en-US" dirty="0" smtClean="0"/>
              <a:t>工具包组成</a:t>
            </a:r>
            <a:endParaRPr lang="en-US" altLang="zh-CN" dirty="0" smtClean="0"/>
          </a:p>
          <a:p>
            <a:pPr lvl="1"/>
            <a:r>
              <a:rPr lang="en-US" altLang="zh-CN" dirty="0" smtClean="0"/>
              <a:t>Java</a:t>
            </a:r>
          </a:p>
          <a:p>
            <a:pPr lvl="1"/>
            <a:r>
              <a:rPr lang="en-US" altLang="zh-CN" dirty="0" err="1" smtClean="0"/>
              <a:t>Matlab</a:t>
            </a:r>
            <a:endParaRPr lang="en-US" altLang="zh-CN" dirty="0" smtClean="0"/>
          </a:p>
          <a:p>
            <a:pPr lvl="1"/>
            <a:r>
              <a:rPr lang="en-US" altLang="zh-CN" dirty="0" smtClean="0"/>
              <a:t>Python</a:t>
            </a:r>
          </a:p>
          <a:p>
            <a:pPr lvl="1"/>
            <a:r>
              <a:rPr lang="en-US" altLang="zh-CN" dirty="0" err="1" smtClean="0"/>
              <a:t>svm</a:t>
            </a:r>
            <a:r>
              <a:rPr lang="en-US" altLang="zh-CN" dirty="0" smtClean="0"/>
              <a:t>-toy(</a:t>
            </a:r>
            <a:r>
              <a:rPr lang="zh-CN" altLang="en-US" dirty="0"/>
              <a:t>一个可视化的工具</a:t>
            </a:r>
            <a:r>
              <a:rPr lang="en-US" altLang="zh-CN" dirty="0"/>
              <a:t>, </a:t>
            </a:r>
            <a:r>
              <a:rPr lang="zh-CN" altLang="en-US" dirty="0"/>
              <a:t>用来展示训练数据和分类界面</a:t>
            </a:r>
            <a:r>
              <a:rPr lang="en-US" altLang="zh-CN" dirty="0"/>
              <a:t>, </a:t>
            </a:r>
            <a:r>
              <a:rPr lang="zh-CN" altLang="en-US" dirty="0"/>
              <a:t>里面是源码</a:t>
            </a:r>
            <a:r>
              <a:rPr lang="en-US" altLang="zh-CN" dirty="0"/>
              <a:t>, </a:t>
            </a:r>
            <a:r>
              <a:rPr lang="zh-CN" altLang="en-US" dirty="0"/>
              <a:t>其编译后的程序在</a:t>
            </a:r>
            <a:r>
              <a:rPr lang="en-US" altLang="zh-CN" dirty="0"/>
              <a:t>windows</a:t>
            </a:r>
            <a:r>
              <a:rPr lang="zh-CN" altLang="en-US" dirty="0"/>
              <a:t>文件夹下</a:t>
            </a:r>
            <a:r>
              <a:rPr lang="en-US" altLang="zh-CN" dirty="0" smtClean="0"/>
              <a:t>)</a:t>
            </a:r>
          </a:p>
          <a:p>
            <a:pPr lvl="1"/>
            <a:r>
              <a:rPr lang="en-US" altLang="zh-CN" dirty="0" smtClean="0"/>
              <a:t>Tools(</a:t>
            </a:r>
            <a:r>
              <a:rPr lang="zh-CN" altLang="en-US" dirty="0"/>
              <a:t>四个</a:t>
            </a:r>
            <a:r>
              <a:rPr lang="en-US" altLang="zh-CN" dirty="0"/>
              <a:t>python</a:t>
            </a:r>
            <a:r>
              <a:rPr lang="zh-CN" altLang="en-US" dirty="0"/>
              <a:t>文件</a:t>
            </a:r>
            <a:r>
              <a:rPr lang="en-US" altLang="zh-CN" dirty="0"/>
              <a:t>, </a:t>
            </a:r>
            <a:r>
              <a:rPr lang="zh-CN" altLang="en-US" dirty="0"/>
              <a:t>用来数据集抽样</a:t>
            </a:r>
            <a:r>
              <a:rPr lang="en-US" altLang="zh-CN" dirty="0"/>
              <a:t>(subset), </a:t>
            </a:r>
            <a:r>
              <a:rPr lang="zh-CN" altLang="en-US" dirty="0"/>
              <a:t>参数</a:t>
            </a:r>
            <a:r>
              <a:rPr lang="zh-CN" altLang="en-US" dirty="0" smtClean="0"/>
              <a:t>优选</a:t>
            </a:r>
            <a:r>
              <a:rPr lang="en-US" altLang="zh-CN" dirty="0" smtClean="0"/>
              <a:t>(grid), </a:t>
            </a:r>
            <a:r>
              <a:rPr lang="zh-CN" altLang="en-US" dirty="0"/>
              <a:t>集成测试</a:t>
            </a:r>
            <a:r>
              <a:rPr lang="en-US" altLang="zh-CN" dirty="0"/>
              <a:t>(easy), </a:t>
            </a:r>
            <a:r>
              <a:rPr lang="zh-CN" altLang="en-US" dirty="0"/>
              <a:t>数据检查</a:t>
            </a:r>
            <a:r>
              <a:rPr lang="en-US" altLang="zh-CN" dirty="0"/>
              <a:t>(</a:t>
            </a:r>
            <a:r>
              <a:rPr lang="en-US" altLang="zh-CN" dirty="0" err="1"/>
              <a:t>checkdata</a:t>
            </a:r>
            <a:r>
              <a:rPr lang="en-US" altLang="zh-CN" dirty="0" smtClean="0"/>
              <a:t>))</a:t>
            </a:r>
          </a:p>
          <a:p>
            <a:pPr lvl="1"/>
            <a:r>
              <a:rPr lang="en-US" altLang="zh-CN" dirty="0" smtClean="0"/>
              <a:t>Windows(</a:t>
            </a:r>
            <a:r>
              <a:rPr lang="zh-CN" altLang="en-US" dirty="0"/>
              <a:t>包含</a:t>
            </a:r>
            <a:r>
              <a:rPr lang="en-US" altLang="zh-CN" dirty="0" err="1"/>
              <a:t>libSVM</a:t>
            </a:r>
            <a:r>
              <a:rPr lang="zh-CN" altLang="en-US" dirty="0"/>
              <a:t>四个</a:t>
            </a:r>
            <a:r>
              <a:rPr lang="en-US" altLang="zh-CN" dirty="0"/>
              <a:t>exe</a:t>
            </a:r>
            <a:r>
              <a:rPr lang="zh-CN" altLang="en-US" dirty="0"/>
              <a:t>程序包</a:t>
            </a:r>
            <a:r>
              <a:rPr lang="en-US" altLang="zh-CN" dirty="0" smtClean="0"/>
              <a:t>)</a:t>
            </a:r>
          </a:p>
          <a:p>
            <a:pPr lvl="1"/>
            <a:r>
              <a:rPr lang="zh-CN" altLang="en-US" dirty="0" smtClean="0"/>
              <a:t>其他</a:t>
            </a:r>
            <a:r>
              <a:rPr lang="en-US" altLang="zh-CN" dirty="0" smtClean="0"/>
              <a:t>.c .h</a:t>
            </a:r>
            <a:r>
              <a:rPr lang="zh-CN" altLang="en-US" dirty="0" smtClean="0"/>
              <a:t>源码</a:t>
            </a:r>
            <a:endParaRPr lang="en-US" altLang="zh-CN" dirty="0" smtClean="0"/>
          </a:p>
          <a:p>
            <a:pPr lvl="1"/>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90</a:t>
            </a:fld>
            <a:endParaRPr lang="zh-CN" altLang="en-US"/>
          </a:p>
        </p:txBody>
      </p:sp>
    </p:spTree>
    <p:extLst>
      <p:ext uri="{BB962C8B-B14F-4D97-AF65-F5344CB8AC3E}">
        <p14:creationId xmlns:p14="http://schemas.microsoft.com/office/powerpoint/2010/main" val="377314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Libsvm</a:t>
            </a:r>
            <a:r>
              <a:rPr lang="zh-CN" altLang="en-US" dirty="0" smtClean="0"/>
              <a:t>工具包常用命令</a:t>
            </a:r>
            <a:endParaRPr lang="zh-CN" altLang="en-US" dirty="0"/>
          </a:p>
        </p:txBody>
      </p:sp>
      <p:sp>
        <p:nvSpPr>
          <p:cNvPr id="3" name="内容占位符 2"/>
          <p:cNvSpPr>
            <a:spLocks noGrp="1"/>
          </p:cNvSpPr>
          <p:nvPr>
            <p:ph idx="1"/>
          </p:nvPr>
        </p:nvSpPr>
        <p:spPr/>
        <p:txBody>
          <a:bodyPr>
            <a:normAutofit/>
          </a:bodyPr>
          <a:lstStyle/>
          <a:p>
            <a:r>
              <a:rPr lang="en-US" altLang="zh-CN" dirty="0" err="1" smtClean="0"/>
              <a:t>Svmtrain</a:t>
            </a:r>
            <a:endParaRPr lang="en-US" altLang="zh-CN" dirty="0" smtClean="0"/>
          </a:p>
          <a:p>
            <a:pPr lvl="1"/>
            <a:r>
              <a:rPr lang="en-US" altLang="zh-CN" dirty="0"/>
              <a:t> </a:t>
            </a:r>
            <a:r>
              <a:rPr lang="en-US" altLang="zh-CN" dirty="0" err="1"/>
              <a:t>svmtrain</a:t>
            </a:r>
            <a:r>
              <a:rPr lang="en-US" altLang="zh-CN" dirty="0"/>
              <a:t> [options] </a:t>
            </a:r>
            <a:r>
              <a:rPr lang="en-US" altLang="zh-CN" dirty="0" err="1"/>
              <a:t>training_set_file</a:t>
            </a:r>
            <a:r>
              <a:rPr lang="en-US" altLang="zh-CN" dirty="0"/>
              <a:t> [</a:t>
            </a:r>
            <a:r>
              <a:rPr lang="en-US" altLang="zh-CN" dirty="0" err="1"/>
              <a:t>model_file</a:t>
            </a:r>
            <a:r>
              <a:rPr lang="en-US" altLang="zh-CN" dirty="0"/>
              <a:t>]</a:t>
            </a:r>
            <a:endParaRPr lang="en-US" altLang="zh-CN" dirty="0" smtClean="0"/>
          </a:p>
          <a:p>
            <a:r>
              <a:rPr lang="en-US" altLang="zh-CN" dirty="0" err="1" smtClean="0"/>
              <a:t>Svmpredict</a:t>
            </a:r>
            <a:r>
              <a:rPr lang="en-US" altLang="zh-CN" dirty="0" smtClean="0"/>
              <a:t> </a:t>
            </a:r>
          </a:p>
          <a:p>
            <a:pPr lvl="1"/>
            <a:r>
              <a:rPr lang="en-US" altLang="zh-CN" dirty="0" err="1"/>
              <a:t>svmpredict</a:t>
            </a:r>
            <a:r>
              <a:rPr lang="en-US" altLang="zh-CN" dirty="0"/>
              <a:t> [options] </a:t>
            </a:r>
            <a:r>
              <a:rPr lang="en-US" altLang="zh-CN" dirty="0" err="1"/>
              <a:t>test_file</a:t>
            </a:r>
            <a:r>
              <a:rPr lang="en-US" altLang="zh-CN" dirty="0"/>
              <a:t> </a:t>
            </a:r>
            <a:r>
              <a:rPr lang="en-US" altLang="zh-CN" dirty="0" err="1"/>
              <a:t>model_file</a:t>
            </a:r>
            <a:r>
              <a:rPr lang="en-US" altLang="zh-CN" dirty="0"/>
              <a:t> </a:t>
            </a:r>
            <a:r>
              <a:rPr lang="en-US" altLang="zh-CN" dirty="0" err="1"/>
              <a:t>output_file</a:t>
            </a:r>
            <a:endParaRPr lang="en-US" altLang="zh-CN" dirty="0"/>
          </a:p>
          <a:p>
            <a:r>
              <a:rPr lang="en-US" altLang="zh-CN" dirty="0" err="1" smtClean="0"/>
              <a:t>Svmscale</a:t>
            </a:r>
            <a:endParaRPr lang="en-US" altLang="zh-CN" dirty="0" smtClean="0"/>
          </a:p>
          <a:p>
            <a:pPr lvl="1" fontAlgn="base"/>
            <a:r>
              <a:rPr lang="en-US" altLang="zh-CN" dirty="0" err="1"/>
              <a:t>svmscale</a:t>
            </a:r>
            <a:r>
              <a:rPr lang="en-US" altLang="zh-CN" dirty="0"/>
              <a:t> </a:t>
            </a:r>
            <a:r>
              <a:rPr lang="en-US" altLang="zh-CN" dirty="0" smtClean="0"/>
              <a:t>[options] </a:t>
            </a:r>
            <a:r>
              <a:rPr lang="en-US" altLang="zh-CN" dirty="0"/>
              <a:t>filename</a:t>
            </a:r>
          </a:p>
          <a:p>
            <a:pPr lvl="1"/>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91</a:t>
            </a:fld>
            <a:endParaRPr lang="zh-CN" altLang="en-US"/>
          </a:p>
        </p:txBody>
      </p:sp>
    </p:spTree>
    <p:extLst>
      <p:ext uri="{BB962C8B-B14F-4D97-AF65-F5344CB8AC3E}">
        <p14:creationId xmlns:p14="http://schemas.microsoft.com/office/powerpoint/2010/main" val="363476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Libsvm</a:t>
            </a:r>
            <a:r>
              <a:rPr lang="zh-CN" altLang="en-US" dirty="0" smtClean="0"/>
              <a:t>模型文件</a:t>
            </a:r>
            <a:endParaRPr lang="zh-CN" altLang="en-US" dirty="0"/>
          </a:p>
        </p:txBody>
      </p:sp>
      <p:sp>
        <p:nvSpPr>
          <p:cNvPr id="3" name="内容占位符 2"/>
          <p:cNvSpPr>
            <a:spLocks noGrp="1"/>
          </p:cNvSpPr>
          <p:nvPr>
            <p:ph idx="1"/>
          </p:nvPr>
        </p:nvSpPr>
        <p:spPr/>
        <p:txBody>
          <a:bodyPr/>
          <a:lstStyle/>
          <a:p>
            <a:r>
              <a:rPr lang="en-US" altLang="zh-CN" dirty="0" err="1" smtClean="0"/>
              <a:t>X.model</a:t>
            </a:r>
            <a:endParaRPr lang="en-US" altLang="zh-CN" dirty="0" smtClean="0"/>
          </a:p>
          <a:p>
            <a:pPr lvl="1"/>
            <a:endParaRPr lang="zh-CN" altLang="en-US" dirty="0"/>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492896"/>
            <a:ext cx="577909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92</a:t>
            </a:fld>
            <a:endParaRPr lang="zh-CN" altLang="en-US"/>
          </a:p>
        </p:txBody>
      </p:sp>
    </p:spTree>
    <p:extLst>
      <p:ext uri="{BB962C8B-B14F-4D97-AF65-F5344CB8AC3E}">
        <p14:creationId xmlns:p14="http://schemas.microsoft.com/office/powerpoint/2010/main" val="12893417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Libsvm</a:t>
            </a:r>
            <a:r>
              <a:rPr lang="zh-CN" altLang="en-US" dirty="0" smtClean="0"/>
              <a:t>源码数据结构举例</a:t>
            </a:r>
            <a:endParaRPr lang="zh-CN" altLang="en-US" dirty="0"/>
          </a:p>
        </p:txBody>
      </p:sp>
      <p:sp>
        <p:nvSpPr>
          <p:cNvPr id="3" name="内容占位符 2"/>
          <p:cNvSpPr>
            <a:spLocks noGrp="1"/>
          </p:cNvSpPr>
          <p:nvPr>
            <p:ph idx="1"/>
          </p:nvPr>
        </p:nvSpPr>
        <p:spPr/>
        <p:txBody>
          <a:bodyPr/>
          <a:lstStyle/>
          <a:p>
            <a:r>
              <a:rPr lang="en-US" altLang="zh-CN" dirty="0" smtClean="0"/>
              <a:t>SVM node</a:t>
            </a:r>
          </a:p>
          <a:p>
            <a:endParaRPr lang="en-US" altLang="zh-CN" dirty="0"/>
          </a:p>
          <a:p>
            <a:endParaRPr lang="en-US" altLang="zh-CN" dirty="0" smtClean="0"/>
          </a:p>
          <a:p>
            <a:endParaRPr lang="en-US" altLang="zh-CN" dirty="0"/>
          </a:p>
          <a:p>
            <a:r>
              <a:rPr lang="en-US" altLang="zh-CN" dirty="0" smtClean="0"/>
              <a:t>SVM model</a:t>
            </a:r>
          </a:p>
          <a:p>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79" y="2323356"/>
            <a:ext cx="484822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307" y="4653136"/>
            <a:ext cx="482917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93</a:t>
            </a:fld>
            <a:endParaRPr lang="zh-CN" altLang="en-US"/>
          </a:p>
        </p:txBody>
      </p:sp>
    </p:spTree>
    <p:extLst>
      <p:ext uri="{BB962C8B-B14F-4D97-AF65-F5344CB8AC3E}">
        <p14:creationId xmlns:p14="http://schemas.microsoft.com/office/powerpoint/2010/main" val="298407899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Libsvm</a:t>
            </a:r>
            <a:r>
              <a:rPr lang="zh-CN" altLang="en-US" dirty="0"/>
              <a:t>源码</a:t>
            </a:r>
            <a:r>
              <a:rPr lang="zh-CN" altLang="en-US" dirty="0" smtClean="0"/>
              <a:t>数据结构</a:t>
            </a:r>
            <a:r>
              <a:rPr lang="zh-CN" altLang="en-US" dirty="0"/>
              <a:t>举例</a:t>
            </a:r>
          </a:p>
        </p:txBody>
      </p:sp>
      <p:sp>
        <p:nvSpPr>
          <p:cNvPr id="3" name="内容占位符 2"/>
          <p:cNvSpPr>
            <a:spLocks noGrp="1"/>
          </p:cNvSpPr>
          <p:nvPr>
            <p:ph idx="1"/>
          </p:nvPr>
        </p:nvSpPr>
        <p:spPr/>
        <p:txBody>
          <a:bodyPr/>
          <a:lstStyle/>
          <a:p>
            <a:r>
              <a:rPr lang="en-US" altLang="zh-CN" dirty="0" smtClean="0"/>
              <a:t>SVM problem</a:t>
            </a:r>
          </a:p>
          <a:p>
            <a:endParaRPr lang="en-US" altLang="zh-CN" dirty="0"/>
          </a:p>
          <a:p>
            <a:endParaRPr lang="en-US" altLang="zh-CN" dirty="0" smtClean="0"/>
          </a:p>
          <a:p>
            <a:endParaRPr lang="en-US" altLang="zh-CN" dirty="0"/>
          </a:p>
          <a:p>
            <a:r>
              <a:rPr lang="en-US" altLang="zh-CN" dirty="0" err="1" smtClean="0"/>
              <a:t>svm_train</a:t>
            </a:r>
            <a:r>
              <a:rPr lang="zh-CN" altLang="en-US" dirty="0" smtClean="0"/>
              <a:t>调用的</a:t>
            </a:r>
            <a:r>
              <a:rPr lang="en-US" altLang="zh-CN" dirty="0" err="1" smtClean="0"/>
              <a:t>svm_group_class</a:t>
            </a:r>
            <a:endParaRPr lang="en-US" altLang="zh-CN" dirty="0" smtClean="0"/>
          </a:p>
          <a:p>
            <a:endParaRPr lang="en-US" altLang="zh-CN" dirty="0" smtClean="0"/>
          </a:p>
          <a:p>
            <a:endParaRPr lang="zh-CN" alt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266206"/>
            <a:ext cx="50577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descr="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769" y="4654624"/>
            <a:ext cx="5429579" cy="194421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94</a:t>
            </a:fld>
            <a:endParaRPr lang="zh-CN" altLang="en-US"/>
          </a:p>
        </p:txBody>
      </p:sp>
    </p:spTree>
    <p:extLst>
      <p:ext uri="{BB962C8B-B14F-4D97-AF65-F5344CB8AC3E}">
        <p14:creationId xmlns:p14="http://schemas.microsoft.com/office/powerpoint/2010/main" val="32030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fade">
                                      <p:cBhvr>
                                        <p:cTn id="12"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Liblinear</a:t>
            </a:r>
            <a:endParaRPr lang="zh-CN" altLang="en-US" dirty="0"/>
          </a:p>
        </p:txBody>
      </p:sp>
      <p:sp>
        <p:nvSpPr>
          <p:cNvPr id="3" name="内容占位符 2"/>
          <p:cNvSpPr>
            <a:spLocks noGrp="1"/>
          </p:cNvSpPr>
          <p:nvPr>
            <p:ph idx="1"/>
          </p:nvPr>
        </p:nvSpPr>
        <p:spPr>
          <a:xfrm>
            <a:off x="457200" y="1600200"/>
            <a:ext cx="8229600" cy="4853136"/>
          </a:xfrm>
        </p:spPr>
        <p:txBody>
          <a:bodyPr>
            <a:normAutofit/>
          </a:bodyPr>
          <a:lstStyle/>
          <a:p>
            <a:r>
              <a:rPr lang="en-US" altLang="zh-CN" dirty="0" err="1" smtClean="0"/>
              <a:t>Liblinear</a:t>
            </a:r>
            <a:endParaRPr lang="en-US" altLang="zh-CN" dirty="0" smtClean="0"/>
          </a:p>
          <a:p>
            <a:pPr lvl="1"/>
            <a:r>
              <a:rPr lang="zh-CN" altLang="en-US" dirty="0" smtClean="0"/>
              <a:t>线性分类器</a:t>
            </a:r>
            <a:endParaRPr lang="en-US" altLang="zh-CN" dirty="0" smtClean="0"/>
          </a:p>
          <a:p>
            <a:pPr lvl="1"/>
            <a:r>
              <a:rPr lang="zh-CN" altLang="en-US" dirty="0"/>
              <a:t>主要为大规模数据的线性模型</a:t>
            </a:r>
            <a:r>
              <a:rPr lang="zh-CN" altLang="en-US" dirty="0" smtClean="0"/>
              <a:t>设计</a:t>
            </a:r>
            <a:endParaRPr lang="en-US" altLang="zh-CN" dirty="0" smtClean="0"/>
          </a:p>
          <a:p>
            <a:pPr lvl="1"/>
            <a:r>
              <a:rPr lang="zh-CN" altLang="en-US" dirty="0"/>
              <a:t>由于采用线性核</a:t>
            </a:r>
            <a:r>
              <a:rPr lang="en-US" altLang="zh-CN" dirty="0"/>
              <a:t>,</a:t>
            </a:r>
            <a:r>
              <a:rPr lang="zh-CN" altLang="en-US" dirty="0"/>
              <a:t>所以不需要计算</a:t>
            </a:r>
            <a:r>
              <a:rPr lang="en-US" altLang="zh-CN" dirty="0"/>
              <a:t>kernel value,</a:t>
            </a:r>
            <a:r>
              <a:rPr lang="zh-CN" altLang="en-US" dirty="0"/>
              <a:t>速度更</a:t>
            </a:r>
            <a:r>
              <a:rPr lang="zh-CN" altLang="en-US" dirty="0" smtClean="0"/>
              <a:t>快</a:t>
            </a:r>
            <a:endParaRPr lang="en-US" altLang="zh-CN" dirty="0" smtClean="0"/>
          </a:p>
          <a:p>
            <a:pPr lvl="1"/>
            <a:r>
              <a:rPr lang="zh-CN" altLang="en-US" dirty="0" smtClean="0"/>
              <a:t>缺点</a:t>
            </a:r>
            <a:r>
              <a:rPr lang="zh-CN" altLang="en-US" dirty="0"/>
              <a:t>就是太吃内存了。</a:t>
            </a:r>
            <a:r>
              <a:rPr lang="en-US" altLang="zh-CN" dirty="0"/>
              <a:t>10G</a:t>
            </a:r>
            <a:r>
              <a:rPr lang="zh-CN" altLang="en-US" dirty="0"/>
              <a:t>的数据量需要接近</a:t>
            </a:r>
            <a:r>
              <a:rPr lang="en-US" altLang="zh-CN" dirty="0"/>
              <a:t>50G</a:t>
            </a:r>
            <a:r>
              <a:rPr lang="zh-CN" altLang="en-US" dirty="0"/>
              <a:t>的内存，数据量再大就没法做了 </a:t>
            </a:r>
            <a:endParaRPr lang="en-US" altLang="zh-CN" dirty="0"/>
          </a:p>
          <a:p>
            <a:endParaRPr lang="en-US" altLang="zh-CN" dirty="0" smtClean="0"/>
          </a:p>
          <a:p>
            <a:endParaRPr lang="en-US" altLang="zh-CN" dirty="0" smtClean="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863" y="4850854"/>
            <a:ext cx="19526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95</a:t>
            </a:fld>
            <a:endParaRPr lang="zh-CN" altLang="en-US"/>
          </a:p>
        </p:txBody>
      </p:sp>
    </p:spTree>
    <p:extLst>
      <p:ext uri="{BB962C8B-B14F-4D97-AF65-F5344CB8AC3E}">
        <p14:creationId xmlns:p14="http://schemas.microsoft.com/office/powerpoint/2010/main" val="219404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什么时候用</a:t>
            </a:r>
            <a:r>
              <a:rPr lang="en-US" altLang="zh-CN" dirty="0" err="1" smtClean="0"/>
              <a:t>Liblinear</a:t>
            </a:r>
            <a:endParaRPr lang="zh-CN" altLang="en-US" dirty="0"/>
          </a:p>
        </p:txBody>
      </p:sp>
      <p:sp>
        <p:nvSpPr>
          <p:cNvPr id="3" name="内容占位符 2"/>
          <p:cNvSpPr>
            <a:spLocks noGrp="1"/>
          </p:cNvSpPr>
          <p:nvPr>
            <p:ph idx="1"/>
          </p:nvPr>
        </p:nvSpPr>
        <p:spPr>
          <a:xfrm>
            <a:off x="457200" y="1600200"/>
            <a:ext cx="8229600" cy="4853136"/>
          </a:xfrm>
        </p:spPr>
        <p:txBody>
          <a:bodyPr>
            <a:normAutofit/>
          </a:bodyPr>
          <a:lstStyle/>
          <a:p>
            <a:r>
              <a:rPr lang="zh-CN" altLang="en-US" dirty="0"/>
              <a:t>当你面对海量的数据时，这里的海量通常是百万级别</a:t>
            </a:r>
            <a:r>
              <a:rPr lang="zh-CN" altLang="en-US" dirty="0" smtClean="0"/>
              <a:t>以上</a:t>
            </a:r>
            <a:endParaRPr lang="en-US" altLang="zh-CN" dirty="0" smtClean="0"/>
          </a:p>
          <a:p>
            <a:pPr lvl="1"/>
            <a:r>
              <a:rPr lang="zh-CN" altLang="en-US" dirty="0" smtClean="0"/>
              <a:t>海量</a:t>
            </a:r>
            <a:r>
              <a:rPr lang="zh-CN" altLang="en-US" dirty="0"/>
              <a:t>数据分为两个层次：样本数量和特征的数量。</a:t>
            </a:r>
          </a:p>
          <a:p>
            <a:r>
              <a:rPr lang="zh-CN" altLang="en-US" dirty="0"/>
              <a:t>使用线性和非线性映射训练模型得到相近的</a:t>
            </a:r>
            <a:r>
              <a:rPr lang="zh-CN" altLang="en-US" dirty="0" smtClean="0"/>
              <a:t>效果</a:t>
            </a:r>
            <a:endParaRPr lang="zh-CN" altLang="en-US" dirty="0"/>
          </a:p>
          <a:p>
            <a:r>
              <a:rPr lang="zh-CN" altLang="en-US" dirty="0"/>
              <a:t>对模型训练的时间效率要求</a:t>
            </a:r>
            <a:r>
              <a:rPr lang="zh-CN" altLang="en-US" dirty="0" smtClean="0"/>
              <a:t>较高</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96</a:t>
            </a:fld>
            <a:endParaRPr lang="zh-CN" altLang="en-US"/>
          </a:p>
        </p:txBody>
      </p:sp>
    </p:spTree>
    <p:extLst>
      <p:ext uri="{BB962C8B-B14F-4D97-AF65-F5344CB8AC3E}">
        <p14:creationId xmlns:p14="http://schemas.microsoft.com/office/powerpoint/2010/main" val="109348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Liblinear</a:t>
            </a:r>
            <a:r>
              <a:rPr lang="zh-CN" altLang="en-US" dirty="0" smtClean="0"/>
              <a:t>高效分类的理论基础</a:t>
            </a:r>
            <a:endParaRPr lang="zh-CN" altLang="en-US" dirty="0"/>
          </a:p>
        </p:txBody>
      </p:sp>
      <p:sp>
        <p:nvSpPr>
          <p:cNvPr id="3" name="内容占位符 2"/>
          <p:cNvSpPr>
            <a:spLocks noGrp="1"/>
          </p:cNvSpPr>
          <p:nvPr>
            <p:ph idx="1"/>
          </p:nvPr>
        </p:nvSpPr>
        <p:spPr>
          <a:xfrm>
            <a:off x="457200" y="1600200"/>
            <a:ext cx="8229600" cy="4781128"/>
          </a:xfrm>
        </p:spPr>
        <p:txBody>
          <a:bodyPr>
            <a:normAutofit lnSpcReduction="10000"/>
          </a:bodyPr>
          <a:lstStyle/>
          <a:p>
            <a:r>
              <a:rPr lang="en-US" altLang="zh-CN" dirty="0"/>
              <a:t>trust region </a:t>
            </a:r>
            <a:r>
              <a:rPr lang="en-US" altLang="zh-CN" dirty="0" smtClean="0"/>
              <a:t>method</a:t>
            </a:r>
          </a:p>
          <a:p>
            <a:pPr lvl="1"/>
            <a:r>
              <a:rPr lang="en-US" altLang="zh-CN" dirty="0"/>
              <a:t>trust region method</a:t>
            </a:r>
            <a:r>
              <a:rPr lang="zh-CN" altLang="en-US" dirty="0"/>
              <a:t>是个优化的框架，</a:t>
            </a:r>
            <a:r>
              <a:rPr lang="en-US" altLang="zh-CN" dirty="0"/>
              <a:t>a dual to line </a:t>
            </a:r>
            <a:r>
              <a:rPr lang="en-US" altLang="zh-CN" dirty="0" smtClean="0"/>
              <a:t>search</a:t>
            </a:r>
          </a:p>
          <a:p>
            <a:pPr lvl="1"/>
            <a:r>
              <a:rPr lang="en-US" altLang="zh-CN" dirty="0"/>
              <a:t>x_k+1 = </a:t>
            </a:r>
            <a:r>
              <a:rPr lang="en-US" altLang="zh-CN" dirty="0" err="1"/>
              <a:t>x_k</a:t>
            </a:r>
            <a:r>
              <a:rPr lang="en-US" altLang="zh-CN" dirty="0"/>
              <a:t> + alpha * </a:t>
            </a:r>
            <a:r>
              <a:rPr lang="en-US" altLang="zh-CN" dirty="0" err="1" smtClean="0"/>
              <a:t>p_k</a:t>
            </a:r>
            <a:endParaRPr lang="en-US" altLang="zh-CN" dirty="0" smtClean="0"/>
          </a:p>
          <a:p>
            <a:pPr lvl="1"/>
            <a:r>
              <a:rPr lang="zh-CN" altLang="en-US" dirty="0" smtClean="0"/>
              <a:t>它</a:t>
            </a:r>
            <a:r>
              <a:rPr lang="zh-CN" altLang="en-US" dirty="0"/>
              <a:t>是先确定一个</a:t>
            </a:r>
            <a:r>
              <a:rPr lang="en-US" altLang="zh-CN" dirty="0"/>
              <a:t>region(</a:t>
            </a:r>
            <a:r>
              <a:rPr lang="en-US" altLang="zh-CN" dirty="0" err="1"/>
              <a:t>hyperball</a:t>
            </a:r>
            <a:r>
              <a:rPr lang="en-US" altLang="zh-CN" dirty="0"/>
              <a:t>)</a:t>
            </a:r>
            <a:r>
              <a:rPr lang="zh-CN" altLang="en-US" dirty="0"/>
              <a:t>，或者说先确定它的半径</a:t>
            </a:r>
            <a:r>
              <a:rPr lang="en-US" altLang="zh-CN" dirty="0" smtClean="0"/>
              <a:t>delta(</a:t>
            </a:r>
            <a:r>
              <a:rPr lang="zh-CN" altLang="en-US" dirty="0" smtClean="0"/>
              <a:t>因为</a:t>
            </a:r>
            <a:r>
              <a:rPr lang="zh-CN" altLang="en-US" dirty="0"/>
              <a:t>球心就是</a:t>
            </a:r>
            <a:r>
              <a:rPr lang="en-US" altLang="zh-CN" dirty="0" err="1" smtClean="0"/>
              <a:t>x_k</a:t>
            </a:r>
            <a:r>
              <a:rPr lang="en-US" altLang="zh-CN" dirty="0" smtClean="0"/>
              <a:t>)</a:t>
            </a:r>
            <a:r>
              <a:rPr lang="zh-CN" altLang="en-US" dirty="0" smtClean="0"/>
              <a:t>，</a:t>
            </a:r>
            <a:r>
              <a:rPr lang="zh-CN" altLang="en-US" dirty="0"/>
              <a:t>然后在此球内优化泰勒展式的局部</a:t>
            </a:r>
            <a:r>
              <a:rPr lang="zh-CN" altLang="en-US" dirty="0" smtClean="0"/>
              <a:t>模型</a:t>
            </a:r>
            <a:r>
              <a:rPr lang="en-US" altLang="zh-CN" dirty="0" smtClean="0"/>
              <a:t>(</a:t>
            </a:r>
            <a:r>
              <a:rPr lang="zh-CN" altLang="en-US" dirty="0" smtClean="0"/>
              <a:t>一般</a:t>
            </a:r>
            <a:r>
              <a:rPr lang="zh-CN" altLang="en-US" dirty="0"/>
              <a:t>都是二</a:t>
            </a:r>
            <a:r>
              <a:rPr lang="zh-CN" altLang="en-US" dirty="0" smtClean="0"/>
              <a:t>阶</a:t>
            </a:r>
            <a:r>
              <a:rPr lang="en-US" altLang="zh-CN" dirty="0" smtClean="0"/>
              <a:t>)</a:t>
            </a:r>
            <a:r>
              <a:rPr lang="zh-CN" altLang="en-US" dirty="0" smtClean="0"/>
              <a:t>寻找</a:t>
            </a:r>
            <a:r>
              <a:rPr lang="zh-CN" altLang="en-US" dirty="0"/>
              <a:t>方向</a:t>
            </a:r>
            <a:r>
              <a:rPr lang="en-US" altLang="zh-CN" dirty="0" err="1"/>
              <a:t>p_k</a:t>
            </a:r>
            <a:r>
              <a:rPr lang="zh-CN" altLang="en-US" dirty="0"/>
              <a:t>，如果优化成功则球心转移，并扩大半径；如果不成功则球心不变，缩小半径。并如此</a:t>
            </a:r>
            <a:r>
              <a:rPr lang="zh-CN" altLang="en-US" dirty="0" smtClean="0"/>
              <a:t>反复。（区别于</a:t>
            </a:r>
            <a:r>
              <a:rPr lang="en-US" altLang="zh-CN" dirty="0"/>
              <a:t>line search </a:t>
            </a:r>
            <a:r>
              <a:rPr lang="zh-CN" altLang="en-US" dirty="0" smtClean="0"/>
              <a:t>先确定</a:t>
            </a:r>
            <a:r>
              <a:rPr lang="en-US" altLang="zh-CN" dirty="0" err="1" smtClean="0"/>
              <a:t>p_k</a:t>
            </a:r>
            <a:r>
              <a:rPr lang="zh-CN" altLang="en-US" dirty="0" smtClean="0"/>
              <a:t>后优化</a:t>
            </a:r>
            <a:r>
              <a:rPr lang="en-US" altLang="zh-CN" dirty="0" smtClean="0"/>
              <a:t>alpha</a:t>
            </a:r>
            <a:r>
              <a:rPr lang="zh-CN" altLang="en-US" dirty="0" smtClean="0"/>
              <a:t>）</a:t>
            </a:r>
            <a:endParaRPr lang="en-US" altLang="zh-CN" dirty="0"/>
          </a:p>
          <a:p>
            <a:endParaRPr lang="en-US" altLang="zh-CN" dirty="0" smtClean="0"/>
          </a:p>
          <a:p>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97</a:t>
            </a:fld>
            <a:endParaRPr lang="zh-CN" altLang="en-US"/>
          </a:p>
        </p:txBody>
      </p:sp>
    </p:spTree>
    <p:extLst>
      <p:ext uri="{BB962C8B-B14F-4D97-AF65-F5344CB8AC3E}">
        <p14:creationId xmlns:p14="http://schemas.microsoft.com/office/powerpoint/2010/main" val="9185162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Liblinear</a:t>
            </a:r>
            <a:r>
              <a:rPr lang="zh-CN" altLang="en-US" dirty="0" smtClean="0"/>
              <a:t>高效分类的理论基础</a:t>
            </a:r>
            <a:endParaRPr lang="zh-CN" altLang="en-US" dirty="0"/>
          </a:p>
        </p:txBody>
      </p:sp>
      <p:sp>
        <p:nvSpPr>
          <p:cNvPr id="3" name="内容占位符 2"/>
          <p:cNvSpPr>
            <a:spLocks noGrp="1"/>
          </p:cNvSpPr>
          <p:nvPr>
            <p:ph idx="1"/>
          </p:nvPr>
        </p:nvSpPr>
        <p:spPr>
          <a:xfrm>
            <a:off x="457200" y="1600200"/>
            <a:ext cx="8229600" cy="4781128"/>
          </a:xfrm>
        </p:spPr>
        <p:txBody>
          <a:bodyPr>
            <a:normAutofit/>
          </a:bodyPr>
          <a:lstStyle/>
          <a:p>
            <a:r>
              <a:rPr lang="en-US" altLang="zh-CN" dirty="0"/>
              <a:t> truncated newton </a:t>
            </a:r>
            <a:r>
              <a:rPr lang="en-US" altLang="zh-CN" dirty="0" smtClean="0"/>
              <a:t>method</a:t>
            </a:r>
          </a:p>
          <a:p>
            <a:pPr lvl="1"/>
            <a:r>
              <a:rPr lang="en-US" altLang="zh-CN" dirty="0" smtClean="0"/>
              <a:t>truncated </a:t>
            </a:r>
            <a:r>
              <a:rPr lang="en-US" altLang="zh-CN" dirty="0"/>
              <a:t>newton method</a:t>
            </a:r>
            <a:r>
              <a:rPr lang="zh-CN" altLang="en-US" dirty="0"/>
              <a:t>是指牛顿法中计算</a:t>
            </a:r>
            <a:r>
              <a:rPr lang="en-US" altLang="zh-CN" dirty="0"/>
              <a:t>H * </a:t>
            </a:r>
            <a:r>
              <a:rPr lang="en-US" altLang="zh-CN" dirty="0" err="1"/>
              <a:t>p_k</a:t>
            </a:r>
            <a:r>
              <a:rPr lang="en-US" altLang="zh-CN" dirty="0"/>
              <a:t> + g = 0</a:t>
            </a:r>
            <a:r>
              <a:rPr lang="zh-CN" altLang="en-US" dirty="0"/>
              <a:t>时采用数值迭代解决这个线性系统问题而不是直接高斯消元，其中</a:t>
            </a:r>
            <a:r>
              <a:rPr lang="en-US" altLang="zh-CN" dirty="0"/>
              <a:t>g</a:t>
            </a:r>
            <a:r>
              <a:rPr lang="zh-CN" altLang="en-US" dirty="0"/>
              <a:t>和</a:t>
            </a:r>
            <a:r>
              <a:rPr lang="en-US" altLang="zh-CN" dirty="0"/>
              <a:t>H</a:t>
            </a:r>
            <a:r>
              <a:rPr lang="zh-CN" altLang="en-US" dirty="0"/>
              <a:t>分别是目标函数的一阶导和二阶导</a:t>
            </a:r>
            <a:r>
              <a:rPr lang="zh-CN" altLang="en-US" dirty="0" smtClean="0"/>
              <a:t>。</a:t>
            </a:r>
            <a:endParaRPr lang="en-US" altLang="zh-CN" dirty="0" smtClean="0"/>
          </a:p>
          <a:p>
            <a:pPr lvl="1"/>
            <a:r>
              <a:rPr lang="zh-CN" altLang="en-US" dirty="0" smtClean="0"/>
              <a:t>通常</a:t>
            </a:r>
            <a:r>
              <a:rPr lang="zh-CN" altLang="en-US" dirty="0"/>
              <a:t>情况下，这里可以用共轭梯度的近似解来逼近。</a:t>
            </a:r>
            <a:endParaRPr lang="en-US" altLang="zh-CN" dirty="0" smtClean="0"/>
          </a:p>
          <a:p>
            <a:pPr lvl="1"/>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98</a:t>
            </a:fld>
            <a:endParaRPr lang="zh-CN" altLang="en-US"/>
          </a:p>
        </p:txBody>
      </p:sp>
    </p:spTree>
    <p:extLst>
      <p:ext uri="{BB962C8B-B14F-4D97-AF65-F5344CB8AC3E}">
        <p14:creationId xmlns:p14="http://schemas.microsoft.com/office/powerpoint/2010/main" val="348425945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Svm_perf</a:t>
            </a:r>
            <a:endParaRPr lang="zh-CN" altLang="en-US" dirty="0"/>
          </a:p>
        </p:txBody>
      </p:sp>
      <p:sp>
        <p:nvSpPr>
          <p:cNvPr id="3" name="内容占位符 2"/>
          <p:cNvSpPr>
            <a:spLocks noGrp="1"/>
          </p:cNvSpPr>
          <p:nvPr>
            <p:ph idx="1"/>
          </p:nvPr>
        </p:nvSpPr>
        <p:spPr/>
        <p:txBody>
          <a:bodyPr/>
          <a:lstStyle/>
          <a:p>
            <a:r>
              <a:rPr lang="en-US" altLang="zh-CN" dirty="0" smtClean="0"/>
              <a:t>Made by </a:t>
            </a:r>
            <a:r>
              <a:rPr lang="zh-CN" altLang="en-US" dirty="0" smtClean="0"/>
              <a:t>康</a:t>
            </a:r>
            <a:r>
              <a:rPr lang="zh-CN" altLang="en-US" dirty="0"/>
              <a:t>奈尔</a:t>
            </a:r>
            <a:r>
              <a:rPr lang="zh-CN" altLang="en-US" dirty="0" smtClean="0"/>
              <a:t>大学</a:t>
            </a:r>
            <a:endParaRPr lang="en-US" altLang="zh-CN" dirty="0" smtClean="0"/>
          </a:p>
          <a:p>
            <a:r>
              <a:rPr lang="zh-CN" altLang="en-US" dirty="0"/>
              <a:t>对计算机硬件的性能要求比</a:t>
            </a:r>
            <a:r>
              <a:rPr lang="en-US" altLang="zh-CN" dirty="0" err="1"/>
              <a:t>liblinear</a:t>
            </a:r>
            <a:r>
              <a:rPr lang="zh-CN" altLang="en-US" dirty="0"/>
              <a:t>要</a:t>
            </a:r>
            <a:r>
              <a:rPr lang="zh-CN" altLang="en-US" dirty="0" smtClean="0"/>
              <a:t>低</a:t>
            </a:r>
            <a:endParaRPr lang="en-US" altLang="zh-CN" dirty="0" smtClean="0"/>
          </a:p>
          <a:p>
            <a:r>
              <a:rPr lang="en-US" altLang="zh-CN" dirty="0" smtClean="0"/>
              <a:t>See also</a:t>
            </a:r>
          </a:p>
          <a:p>
            <a:endParaRPr lang="en-US" altLang="zh-CN" dirty="0"/>
          </a:p>
          <a:p>
            <a:endParaRPr lang="en-US" altLang="zh-CN" dirty="0" smtClean="0"/>
          </a:p>
          <a:p>
            <a:endParaRPr lang="en-US" altLang="zh-CN" dirty="0"/>
          </a:p>
          <a:p>
            <a:r>
              <a:rPr lang="en-US" altLang="zh-CN" dirty="0" smtClean="0"/>
              <a:t>Friendly to our</a:t>
            </a:r>
          </a:p>
          <a:p>
            <a:endParaRPr lang="en-US" altLang="zh-CN" dirty="0" smtClean="0"/>
          </a:p>
          <a:p>
            <a:pPr lvl="1"/>
            <a:endParaRPr lang="en-US" altLang="zh-CN" dirty="0" smtClean="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45024"/>
            <a:ext cx="91154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661248"/>
            <a:ext cx="67341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6324600"/>
            <a:ext cx="68008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2" name="Picture 2" descr="Picture of Thorsten Joachim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1759" y="116632"/>
            <a:ext cx="1364362" cy="1944216"/>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268760"/>
            <a:ext cx="1018208" cy="979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99</a:t>
            </a:fld>
            <a:endParaRPr lang="zh-CN" altLang="en-US"/>
          </a:p>
        </p:txBody>
      </p:sp>
    </p:spTree>
    <p:extLst>
      <p:ext uri="{BB962C8B-B14F-4D97-AF65-F5344CB8AC3E}">
        <p14:creationId xmlns:p14="http://schemas.microsoft.com/office/powerpoint/2010/main" val="172311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43"/>
                                        </p:tgtEl>
                                        <p:attrNameLst>
                                          <p:attrName>style.visibility</p:attrName>
                                        </p:attrNameLst>
                                      </p:cBhvr>
                                      <p:to>
                                        <p:strVal val="visible"/>
                                      </p:to>
                                    </p:set>
                                    <p:animEffect transition="in" filter="fade">
                                      <p:cBhvr>
                                        <p:cTn id="10" dur="500"/>
                                        <p:tgtEl>
                                          <p:spTgt spid="102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9458"/>
                                        </p:tgtEl>
                                        <p:attrNameLst>
                                          <p:attrName>style.visibility</p:attrName>
                                        </p:attrNameLst>
                                      </p:cBhvr>
                                      <p:to>
                                        <p:strVal val="visible"/>
                                      </p:to>
                                    </p:set>
                                    <p:animEffect transition="in" filter="fade">
                                      <p:cBhvr>
                                        <p:cTn id="23" dur="500"/>
                                        <p:tgtEl>
                                          <p:spTgt spid="1945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9459"/>
                                        </p:tgtEl>
                                        <p:attrNameLst>
                                          <p:attrName>style.visibility</p:attrName>
                                        </p:attrNameLst>
                                      </p:cBhvr>
                                      <p:to>
                                        <p:strVal val="visible"/>
                                      </p:to>
                                    </p:set>
                                    <p:animEffect transition="in" filter="fade">
                                      <p:cBhvr>
                                        <p:cTn id="31" dur="500"/>
                                        <p:tgtEl>
                                          <p:spTgt spid="1945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460"/>
                                        </p:tgtEl>
                                        <p:attrNameLst>
                                          <p:attrName>style.visibility</p:attrName>
                                        </p:attrNameLst>
                                      </p:cBhvr>
                                      <p:to>
                                        <p:strVal val="visible"/>
                                      </p:to>
                                    </p:set>
                                    <p:animEffect transition="in" filter="fade">
                                      <p:cBhvr>
                                        <p:cTn id="36" dur="500"/>
                                        <p:tgtEl>
                                          <p:spTgt spid="1946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242"/>
                                        </p:tgtEl>
                                        <p:attrNameLst>
                                          <p:attrName>style.visibility</p:attrName>
                                        </p:attrNameLst>
                                      </p:cBhvr>
                                      <p:to>
                                        <p:strVal val="visible"/>
                                      </p:to>
                                    </p:set>
                                    <p:animEffect transition="in" filter="fade">
                                      <p:cBhvr>
                                        <p:cTn id="41"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2238</TotalTime>
  <Words>6794</Words>
  <Application>Microsoft Office PowerPoint</Application>
  <PresentationFormat>全屏显示(4:3)</PresentationFormat>
  <Paragraphs>878</Paragraphs>
  <Slides>105</Slides>
  <Notes>23</Notes>
  <HiddenSlides>0</HiddenSlides>
  <MMClips>0</MMClips>
  <ScaleCrop>false</ScaleCrop>
  <HeadingPairs>
    <vt:vector size="4" baseType="variant">
      <vt:variant>
        <vt:lpstr>主题</vt:lpstr>
      </vt:variant>
      <vt:variant>
        <vt:i4>1</vt:i4>
      </vt:variant>
      <vt:variant>
        <vt:lpstr>幻灯片标题</vt:lpstr>
      </vt:variant>
      <vt:variant>
        <vt:i4>105</vt:i4>
      </vt:variant>
    </vt:vector>
  </HeadingPairs>
  <TitlesOfParts>
    <vt:vector size="106" baseType="lpstr">
      <vt:lpstr>Office 主题</vt:lpstr>
      <vt:lpstr>SVM原理与应用</vt:lpstr>
      <vt:lpstr>大纲</vt:lpstr>
      <vt:lpstr>大纲</vt:lpstr>
      <vt:lpstr>SVM背景</vt:lpstr>
      <vt:lpstr>为什么要用SVM(个人观点)</vt:lpstr>
      <vt:lpstr>SVM发展历史</vt:lpstr>
      <vt:lpstr>作者之一简介</vt:lpstr>
      <vt:lpstr>SVM理论基础1（比较八股）</vt:lpstr>
      <vt:lpstr>SVM理论基础2（比较八股）</vt:lpstr>
      <vt:lpstr>SVM理论基础2（比较八股）</vt:lpstr>
      <vt:lpstr>SVM理论基础（小结）</vt:lpstr>
      <vt:lpstr>SVM特性</vt:lpstr>
      <vt:lpstr>大纲</vt:lpstr>
      <vt:lpstr>线性分类器</vt:lpstr>
      <vt:lpstr>线性函数？</vt:lpstr>
      <vt:lpstr>线性函数分类问题</vt:lpstr>
      <vt:lpstr>分类面的决定</vt:lpstr>
      <vt:lpstr>分类面的“好坏”量化</vt:lpstr>
      <vt:lpstr>“分类间隔”的引入</vt:lpstr>
      <vt:lpstr>分类间隔</vt:lpstr>
      <vt:lpstr>分类间隔几何间隔</vt:lpstr>
      <vt:lpstr>量化问题之“支持向量”</vt:lpstr>
      <vt:lpstr>量化问题之“最大化间隔”</vt:lpstr>
      <vt:lpstr>量化问题之“最大化间隔”</vt:lpstr>
      <vt:lpstr>几何间隔的现实含义</vt:lpstr>
      <vt:lpstr>几何间隔的存在意义</vt:lpstr>
      <vt:lpstr>Maximum Margin</vt:lpstr>
      <vt:lpstr>minimize ||w||</vt:lpstr>
      <vt:lpstr>如何解二次规划问题</vt:lpstr>
      <vt:lpstr>求解步骤</vt:lpstr>
      <vt:lpstr>PowerPoint 演示文稿</vt:lpstr>
      <vt:lpstr>PowerPoint 演示文稿</vt:lpstr>
      <vt:lpstr>PowerPoint 演示文稿</vt:lpstr>
      <vt:lpstr>PowerPoint 演示文稿</vt:lpstr>
      <vt:lpstr> 表达式的感性分析(番外篇)</vt:lpstr>
      <vt:lpstr>分类函数的预测</vt:lpstr>
      <vt:lpstr>大纲</vt:lpstr>
      <vt:lpstr>非线性分类——问题的引入</vt:lpstr>
      <vt:lpstr>非线性分类——问题的引入</vt:lpstr>
      <vt:lpstr>非线性分类——问题的引入</vt:lpstr>
      <vt:lpstr>非线性分类——问题的引入</vt:lpstr>
      <vt:lpstr>核函数——例子引入</vt:lpstr>
      <vt:lpstr>核函数——例子引入</vt:lpstr>
      <vt:lpstr>核函数——形式化定义</vt:lpstr>
      <vt:lpstr>核函数</vt:lpstr>
      <vt:lpstr>核函数——例子1</vt:lpstr>
      <vt:lpstr>核函数——例子2</vt:lpstr>
      <vt:lpstr>核函数举例1——高斯核</vt:lpstr>
      <vt:lpstr>核函数举例1——高斯核</vt:lpstr>
      <vt:lpstr>核函数举例2——sigmoid核</vt:lpstr>
      <vt:lpstr>核函数举例3——多项式核</vt:lpstr>
      <vt:lpstr>核函数举例4——线性核</vt:lpstr>
      <vt:lpstr>核函数小结</vt:lpstr>
      <vt:lpstr>核函数分类效果图</vt:lpstr>
      <vt:lpstr>核函数还有什么值得我们注意的</vt:lpstr>
      <vt:lpstr>大纲</vt:lpstr>
      <vt:lpstr>问题的引入</vt:lpstr>
      <vt:lpstr>问题的引入</vt:lpstr>
      <vt:lpstr>近似线性可分问题</vt:lpstr>
      <vt:lpstr>Outlier的处理分析</vt:lpstr>
      <vt:lpstr>硬间隔分类问题</vt:lpstr>
      <vt:lpstr>如何评价硬间隔分类</vt:lpstr>
      <vt:lpstr>松弛变量的引入</vt:lpstr>
      <vt:lpstr>松弛变量 值的确定</vt:lpstr>
      <vt:lpstr>松弛变量 vs 优化问题</vt:lpstr>
      <vt:lpstr>软间隔分类器</vt:lpstr>
      <vt:lpstr>惩罚因子C</vt:lpstr>
      <vt:lpstr>松弛变量&amp;惩罚因子的几点说明</vt:lpstr>
      <vt:lpstr>核函数 vs 松弛变量</vt:lpstr>
      <vt:lpstr>C的运用：数据集偏斜(unbalanced)</vt:lpstr>
      <vt:lpstr>数据集偏斜(unbalanced)</vt:lpstr>
      <vt:lpstr>unbalanced问题的解决方法(1)</vt:lpstr>
      <vt:lpstr>unbalanced问题的解决方法(2)</vt:lpstr>
      <vt:lpstr>unbalanced问题的解决方法</vt:lpstr>
      <vt:lpstr>大纲</vt:lpstr>
      <vt:lpstr>多元分类</vt:lpstr>
      <vt:lpstr>方案一：一次求解N个分类面</vt:lpstr>
      <vt:lpstr>方案二：一类对其余</vt:lpstr>
      <vt:lpstr>方案三：一对一</vt:lpstr>
      <vt:lpstr>方案四：DAG方法(有向无环图)</vt:lpstr>
      <vt:lpstr>方案四：DAG方法(有向无环图)</vt:lpstr>
      <vt:lpstr>方案四：DAG方法(有向无环图)</vt:lpstr>
      <vt:lpstr>其他方案：决策树、ECOC</vt:lpstr>
      <vt:lpstr>大纲</vt:lpstr>
      <vt:lpstr>SVM的应用</vt:lpstr>
      <vt:lpstr>SVM的文本分类应用</vt:lpstr>
      <vt:lpstr>大纲</vt:lpstr>
      <vt:lpstr>SVM工具包</vt:lpstr>
      <vt:lpstr>Libsvm简介</vt:lpstr>
      <vt:lpstr>Libsvm工具包</vt:lpstr>
      <vt:lpstr>Libsvm工具包常用命令</vt:lpstr>
      <vt:lpstr>Libsvm模型文件</vt:lpstr>
      <vt:lpstr>Libsvm源码数据结构举例</vt:lpstr>
      <vt:lpstr>Libsvm源码数据结构举例</vt:lpstr>
      <vt:lpstr>Liblinear</vt:lpstr>
      <vt:lpstr>什么时候用Liblinear</vt:lpstr>
      <vt:lpstr>Liblinear高效分类的理论基础</vt:lpstr>
      <vt:lpstr>Liblinear高效分类的理论基础</vt:lpstr>
      <vt:lpstr>Svm_perf</vt:lpstr>
      <vt:lpstr>LibShortText</vt:lpstr>
      <vt:lpstr>LibShortText</vt:lpstr>
      <vt:lpstr>LibShortText</vt:lpstr>
      <vt:lpstr>总结</vt:lpstr>
      <vt:lpstr>参考</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SVM原理与应用</dc:title>
  <dc:creator>Administrator</dc:creator>
  <cp:lastModifiedBy>Windows 用户</cp:lastModifiedBy>
  <cp:revision>103</cp:revision>
  <dcterms:created xsi:type="dcterms:W3CDTF">2014-11-09T06:48:40Z</dcterms:created>
  <dcterms:modified xsi:type="dcterms:W3CDTF">2015-08-26T17:58:10Z</dcterms:modified>
</cp:coreProperties>
</file>