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2.xml" ContentType="application/vnd.openxmlformats-officedocument.drawingml.chart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6" r:id="rId1"/>
  </p:sldMasterIdLst>
  <p:notesMasterIdLst>
    <p:notesMasterId r:id="rId77"/>
  </p:notesMasterIdLst>
  <p:sldIdLst>
    <p:sldId id="282" r:id="rId2"/>
    <p:sldId id="450" r:id="rId3"/>
    <p:sldId id="536" r:id="rId4"/>
    <p:sldId id="520" r:id="rId5"/>
    <p:sldId id="455" r:id="rId6"/>
    <p:sldId id="456" r:id="rId7"/>
    <p:sldId id="457" r:id="rId8"/>
    <p:sldId id="458" r:id="rId9"/>
    <p:sldId id="474" r:id="rId10"/>
    <p:sldId id="459" r:id="rId11"/>
    <p:sldId id="460" r:id="rId12"/>
    <p:sldId id="461" r:id="rId13"/>
    <p:sldId id="462" r:id="rId14"/>
    <p:sldId id="463" r:id="rId15"/>
    <p:sldId id="537" r:id="rId16"/>
    <p:sldId id="465" r:id="rId17"/>
    <p:sldId id="467" r:id="rId18"/>
    <p:sldId id="468" r:id="rId19"/>
    <p:sldId id="473" r:id="rId20"/>
    <p:sldId id="469" r:id="rId21"/>
    <p:sldId id="470" r:id="rId22"/>
    <p:sldId id="471" r:id="rId23"/>
    <p:sldId id="472" r:id="rId24"/>
    <p:sldId id="498" r:id="rId25"/>
    <p:sldId id="475" r:id="rId26"/>
    <p:sldId id="476" r:id="rId27"/>
    <p:sldId id="477" r:id="rId28"/>
    <p:sldId id="538" r:id="rId29"/>
    <p:sldId id="479" r:id="rId30"/>
    <p:sldId id="454" r:id="rId31"/>
    <p:sldId id="481" r:id="rId32"/>
    <p:sldId id="482" r:id="rId33"/>
    <p:sldId id="483" r:id="rId34"/>
    <p:sldId id="484" r:id="rId35"/>
    <p:sldId id="485" r:id="rId36"/>
    <p:sldId id="486" r:id="rId37"/>
    <p:sldId id="480" r:id="rId38"/>
    <p:sldId id="488" r:id="rId39"/>
    <p:sldId id="489" r:id="rId40"/>
    <p:sldId id="490" r:id="rId41"/>
    <p:sldId id="491" r:id="rId42"/>
    <p:sldId id="493" r:id="rId43"/>
    <p:sldId id="494" r:id="rId44"/>
    <p:sldId id="495" r:id="rId45"/>
    <p:sldId id="497" r:id="rId46"/>
    <p:sldId id="504" r:id="rId47"/>
    <p:sldId id="505" r:id="rId48"/>
    <p:sldId id="496" r:id="rId49"/>
    <p:sldId id="499" r:id="rId50"/>
    <p:sldId id="500" r:id="rId51"/>
    <p:sldId id="539" r:id="rId52"/>
    <p:sldId id="501" r:id="rId53"/>
    <p:sldId id="511" r:id="rId54"/>
    <p:sldId id="513" r:id="rId55"/>
    <p:sldId id="514" r:id="rId56"/>
    <p:sldId id="516" r:id="rId57"/>
    <p:sldId id="519" r:id="rId58"/>
    <p:sldId id="518" r:id="rId59"/>
    <p:sldId id="510" r:id="rId60"/>
    <p:sldId id="524" r:id="rId61"/>
    <p:sldId id="526" r:id="rId62"/>
    <p:sldId id="527" r:id="rId63"/>
    <p:sldId id="530" r:id="rId64"/>
    <p:sldId id="531" r:id="rId65"/>
    <p:sldId id="532" r:id="rId66"/>
    <p:sldId id="543" r:id="rId67"/>
    <p:sldId id="541" r:id="rId68"/>
    <p:sldId id="542" r:id="rId69"/>
    <p:sldId id="544" r:id="rId70"/>
    <p:sldId id="525" r:id="rId71"/>
    <p:sldId id="528" r:id="rId72"/>
    <p:sldId id="529" r:id="rId73"/>
    <p:sldId id="533" r:id="rId74"/>
    <p:sldId id="535" r:id="rId75"/>
    <p:sldId id="534" r:id="rId76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FD2EF"/>
    <a:srgbClr val="C7D3D7"/>
    <a:srgbClr val="000000"/>
    <a:srgbClr val="3399FF"/>
    <a:srgbClr val="4BA5FF"/>
    <a:srgbClr val="FF0066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23" autoAdjust="0"/>
    <p:restoredTop sz="75111" autoAdjust="0"/>
  </p:normalViewPr>
  <p:slideViewPr>
    <p:cSldViewPr>
      <p:cViewPr varScale="1">
        <p:scale>
          <a:sx n="52" d="100"/>
          <a:sy n="52" d="100"/>
        </p:scale>
        <p:origin x="-1920" y="-102"/>
      </p:cViewPr>
      <p:guideLst>
        <p:guide orient="horz" pos="2160"/>
        <p:guide pos="2887"/>
      </p:guideLst>
    </p:cSldViewPr>
  </p:slideViewPr>
  <p:outlineViewPr>
    <p:cViewPr>
      <p:scale>
        <a:sx n="33" d="100"/>
        <a:sy n="33" d="100"/>
      </p:scale>
      <p:origin x="0" y="10374"/>
    </p:cViewPr>
  </p:outlin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Work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Work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7.3702387811279704E-2"/>
          <c:y val="6.0708263069139998E-2"/>
          <c:w val="0.90439680558222901"/>
          <c:h val="0.85748403287700303"/>
        </c:manualLayout>
      </c:layout>
      <c:lineChart>
        <c:grouping val="standard"/>
        <c:varyColors val="0"/>
        <c:ser>
          <c:idx val="0"/>
          <c:order val="0"/>
          <c:marker>
            <c:symbol val="none"/>
          </c:marker>
          <c:cat>
            <c:numRef>
              <c:f>Sheet1!$C$3:$C$102</c:f>
              <c:numCache>
                <c:formatCode>General</c:formatCode>
                <c:ptCount val="100"/>
                <c:pt idx="0">
                  <c:v>1</c:v>
                </c:pt>
                <c:pt idx="1">
                  <c:v>3</c:v>
                </c:pt>
                <c:pt idx="2">
                  <c:v>5</c:v>
                </c:pt>
                <c:pt idx="3">
                  <c:v>7</c:v>
                </c:pt>
                <c:pt idx="4">
                  <c:v>9</c:v>
                </c:pt>
                <c:pt idx="5">
                  <c:v>11</c:v>
                </c:pt>
                <c:pt idx="6">
                  <c:v>13</c:v>
                </c:pt>
                <c:pt idx="7">
                  <c:v>15</c:v>
                </c:pt>
                <c:pt idx="8">
                  <c:v>17</c:v>
                </c:pt>
                <c:pt idx="9">
                  <c:v>19</c:v>
                </c:pt>
                <c:pt idx="10">
                  <c:v>21</c:v>
                </c:pt>
                <c:pt idx="11">
                  <c:v>23</c:v>
                </c:pt>
                <c:pt idx="12">
                  <c:v>25</c:v>
                </c:pt>
                <c:pt idx="13">
                  <c:v>27</c:v>
                </c:pt>
                <c:pt idx="14">
                  <c:v>29</c:v>
                </c:pt>
                <c:pt idx="15">
                  <c:v>31</c:v>
                </c:pt>
                <c:pt idx="16">
                  <c:v>33</c:v>
                </c:pt>
                <c:pt idx="17">
                  <c:v>35</c:v>
                </c:pt>
                <c:pt idx="18">
                  <c:v>37</c:v>
                </c:pt>
                <c:pt idx="19">
                  <c:v>39</c:v>
                </c:pt>
                <c:pt idx="20">
                  <c:v>41</c:v>
                </c:pt>
                <c:pt idx="21">
                  <c:v>43</c:v>
                </c:pt>
                <c:pt idx="22">
                  <c:v>45</c:v>
                </c:pt>
                <c:pt idx="23">
                  <c:v>47</c:v>
                </c:pt>
                <c:pt idx="24">
                  <c:v>49</c:v>
                </c:pt>
                <c:pt idx="25">
                  <c:v>51</c:v>
                </c:pt>
                <c:pt idx="26">
                  <c:v>53</c:v>
                </c:pt>
                <c:pt idx="27">
                  <c:v>55</c:v>
                </c:pt>
                <c:pt idx="28">
                  <c:v>57</c:v>
                </c:pt>
                <c:pt idx="29">
                  <c:v>59</c:v>
                </c:pt>
                <c:pt idx="30">
                  <c:v>61</c:v>
                </c:pt>
                <c:pt idx="31">
                  <c:v>63</c:v>
                </c:pt>
                <c:pt idx="32">
                  <c:v>65</c:v>
                </c:pt>
                <c:pt idx="33">
                  <c:v>67</c:v>
                </c:pt>
                <c:pt idx="34">
                  <c:v>69</c:v>
                </c:pt>
                <c:pt idx="35">
                  <c:v>71</c:v>
                </c:pt>
                <c:pt idx="36">
                  <c:v>73</c:v>
                </c:pt>
                <c:pt idx="37">
                  <c:v>75</c:v>
                </c:pt>
                <c:pt idx="38">
                  <c:v>77</c:v>
                </c:pt>
                <c:pt idx="39">
                  <c:v>79</c:v>
                </c:pt>
                <c:pt idx="40">
                  <c:v>81</c:v>
                </c:pt>
                <c:pt idx="41">
                  <c:v>83</c:v>
                </c:pt>
                <c:pt idx="42">
                  <c:v>85</c:v>
                </c:pt>
                <c:pt idx="43">
                  <c:v>87</c:v>
                </c:pt>
                <c:pt idx="44">
                  <c:v>89</c:v>
                </c:pt>
                <c:pt idx="45">
                  <c:v>91</c:v>
                </c:pt>
                <c:pt idx="46">
                  <c:v>93</c:v>
                </c:pt>
                <c:pt idx="47">
                  <c:v>95</c:v>
                </c:pt>
                <c:pt idx="48">
                  <c:v>97</c:v>
                </c:pt>
                <c:pt idx="49">
                  <c:v>99</c:v>
                </c:pt>
                <c:pt idx="50">
                  <c:v>101</c:v>
                </c:pt>
                <c:pt idx="51">
                  <c:v>103</c:v>
                </c:pt>
                <c:pt idx="52">
                  <c:v>105</c:v>
                </c:pt>
                <c:pt idx="53">
                  <c:v>107</c:v>
                </c:pt>
                <c:pt idx="54">
                  <c:v>109</c:v>
                </c:pt>
                <c:pt idx="55">
                  <c:v>111</c:v>
                </c:pt>
                <c:pt idx="56">
                  <c:v>113</c:v>
                </c:pt>
                <c:pt idx="57">
                  <c:v>115</c:v>
                </c:pt>
                <c:pt idx="58">
                  <c:v>117</c:v>
                </c:pt>
                <c:pt idx="59">
                  <c:v>119</c:v>
                </c:pt>
                <c:pt idx="60">
                  <c:v>121</c:v>
                </c:pt>
                <c:pt idx="61">
                  <c:v>123</c:v>
                </c:pt>
                <c:pt idx="62">
                  <c:v>125</c:v>
                </c:pt>
                <c:pt idx="63">
                  <c:v>127</c:v>
                </c:pt>
                <c:pt idx="64">
                  <c:v>129</c:v>
                </c:pt>
                <c:pt idx="65">
                  <c:v>131</c:v>
                </c:pt>
                <c:pt idx="66">
                  <c:v>133</c:v>
                </c:pt>
                <c:pt idx="67">
                  <c:v>135</c:v>
                </c:pt>
                <c:pt idx="68">
                  <c:v>137</c:v>
                </c:pt>
                <c:pt idx="69">
                  <c:v>139</c:v>
                </c:pt>
                <c:pt idx="70">
                  <c:v>141</c:v>
                </c:pt>
                <c:pt idx="71">
                  <c:v>143</c:v>
                </c:pt>
                <c:pt idx="72">
                  <c:v>145</c:v>
                </c:pt>
                <c:pt idx="73">
                  <c:v>147</c:v>
                </c:pt>
                <c:pt idx="74">
                  <c:v>149</c:v>
                </c:pt>
                <c:pt idx="75">
                  <c:v>151</c:v>
                </c:pt>
                <c:pt idx="76">
                  <c:v>153</c:v>
                </c:pt>
                <c:pt idx="77">
                  <c:v>155</c:v>
                </c:pt>
                <c:pt idx="78">
                  <c:v>157</c:v>
                </c:pt>
                <c:pt idx="79">
                  <c:v>159</c:v>
                </c:pt>
                <c:pt idx="80">
                  <c:v>161</c:v>
                </c:pt>
                <c:pt idx="81">
                  <c:v>163</c:v>
                </c:pt>
                <c:pt idx="82">
                  <c:v>165</c:v>
                </c:pt>
                <c:pt idx="83">
                  <c:v>167</c:v>
                </c:pt>
                <c:pt idx="84">
                  <c:v>169</c:v>
                </c:pt>
                <c:pt idx="85">
                  <c:v>171</c:v>
                </c:pt>
                <c:pt idx="86">
                  <c:v>173</c:v>
                </c:pt>
                <c:pt idx="87">
                  <c:v>175</c:v>
                </c:pt>
                <c:pt idx="88">
                  <c:v>177</c:v>
                </c:pt>
                <c:pt idx="89">
                  <c:v>179</c:v>
                </c:pt>
                <c:pt idx="90">
                  <c:v>181</c:v>
                </c:pt>
                <c:pt idx="91">
                  <c:v>183</c:v>
                </c:pt>
                <c:pt idx="92">
                  <c:v>185</c:v>
                </c:pt>
                <c:pt idx="93">
                  <c:v>187</c:v>
                </c:pt>
                <c:pt idx="94">
                  <c:v>189</c:v>
                </c:pt>
                <c:pt idx="95">
                  <c:v>191</c:v>
                </c:pt>
                <c:pt idx="96">
                  <c:v>193</c:v>
                </c:pt>
                <c:pt idx="97">
                  <c:v>195</c:v>
                </c:pt>
                <c:pt idx="98">
                  <c:v>197</c:v>
                </c:pt>
                <c:pt idx="99">
                  <c:v>199</c:v>
                </c:pt>
              </c:numCache>
            </c:numRef>
          </c:cat>
          <c:val>
            <c:numRef>
              <c:f>Sheet1!$D$3:$D$102</c:f>
              <c:numCache>
                <c:formatCode>General</c:formatCode>
                <c:ptCount val="100"/>
                <c:pt idx="0">
                  <c:v>0.4</c:v>
                </c:pt>
                <c:pt idx="1">
                  <c:v>0.35199999999999998</c:v>
                </c:pt>
                <c:pt idx="2">
                  <c:v>0.31744</c:v>
                </c:pt>
                <c:pt idx="3">
                  <c:v>0.28979199999999999</c:v>
                </c:pt>
                <c:pt idx="4">
                  <c:v>0.26656767999999997</c:v>
                </c:pt>
                <c:pt idx="5">
                  <c:v>0.24650186752</c:v>
                </c:pt>
                <c:pt idx="6">
                  <c:v>0.228843952538</c:v>
                </c:pt>
                <c:pt idx="7">
                  <c:v>0.21310318261</c:v>
                </c:pt>
                <c:pt idx="8">
                  <c:v>0.198936489676</c:v>
                </c:pt>
                <c:pt idx="9">
                  <c:v>0.186092021415</c:v>
                </c:pt>
                <c:pt idx="10">
                  <c:v>0.17437786636200001</c:v>
                </c:pt>
                <c:pt idx="11">
                  <c:v>0.16364344064</c:v>
                </c:pt>
                <c:pt idx="12">
                  <c:v>0.153767768976</c:v>
                </c:pt>
                <c:pt idx="13">
                  <c:v>0.14465176436300001</c:v>
                </c:pt>
                <c:pt idx="14">
                  <c:v>0.13621294866399999</c:v>
                </c:pt>
                <c:pt idx="15">
                  <c:v>0.128381727695</c:v>
                </c:pt>
                <c:pt idx="16">
                  <c:v>0.121098692194</c:v>
                </c:pt>
                <c:pt idx="17">
                  <c:v>0.114312616763</c:v>
                </c:pt>
                <c:pt idx="18">
                  <c:v>0.10797894635999999</c:v>
                </c:pt>
                <c:pt idx="19">
                  <c:v>0.102058631289</c:v>
                </c:pt>
                <c:pt idx="20">
                  <c:v>9.6517216382900006E-2</c:v>
                </c:pt>
                <c:pt idx="21">
                  <c:v>9.1324118984800001E-2</c:v>
                </c:pt>
                <c:pt idx="22">
                  <c:v>8.6452049425899999E-2</c:v>
                </c:pt>
                <c:pt idx="23">
                  <c:v>8.18765406227E-2</c:v>
                </c:pt>
                <c:pt idx="24">
                  <c:v>7.7575562347699994E-2</c:v>
                </c:pt>
                <c:pt idx="25">
                  <c:v>7.3529201986599999E-2</c:v>
                </c:pt>
                <c:pt idx="26">
                  <c:v>6.9719398077400005E-2</c:v>
                </c:pt>
                <c:pt idx="27">
                  <c:v>6.6129716171799996E-2</c:v>
                </c:pt>
                <c:pt idx="28">
                  <c:v>6.2745158946600002E-2</c:v>
                </c:pt>
                <c:pt idx="29">
                  <c:v>5.9552004267800003E-2</c:v>
                </c:pt>
                <c:pt idx="30">
                  <c:v>5.6537666251100002E-2</c:v>
                </c:pt>
                <c:pt idx="31">
                  <c:v>5.3690575375999999E-2</c:v>
                </c:pt>
                <c:pt idx="32">
                  <c:v>5.1000074498899997E-2</c:v>
                </c:pt>
                <c:pt idx="33">
                  <c:v>4.8456328215199997E-2</c:v>
                </c:pt>
                <c:pt idx="34">
                  <c:v>4.60502434951E-2</c:v>
                </c:pt>
                <c:pt idx="35">
                  <c:v>4.3773399897100003E-2</c:v>
                </c:pt>
                <c:pt idx="36">
                  <c:v>4.1617987957600001E-2</c:v>
                </c:pt>
                <c:pt idx="37">
                  <c:v>3.9576754596500001E-2</c:v>
                </c:pt>
                <c:pt idx="38">
                  <c:v>3.7642954570300001E-2</c:v>
                </c:pt>
                <c:pt idx="39">
                  <c:v>3.5810307160799998E-2</c:v>
                </c:pt>
                <c:pt idx="40">
                  <c:v>3.4072957416599998E-2</c:v>
                </c:pt>
                <c:pt idx="41">
                  <c:v>3.2425441366500003E-2</c:v>
                </c:pt>
                <c:pt idx="42">
                  <c:v>3.0862654713199999E-2</c:v>
                </c:pt>
                <c:pt idx="43">
                  <c:v>2.93798245864E-2</c:v>
                </c:pt>
                <c:pt idx="44">
                  <c:v>2.7972483993300001E-2</c:v>
                </c:pt>
                <c:pt idx="45">
                  <c:v>2.6636448657E-2</c:v>
                </c:pt>
                <c:pt idx="46">
                  <c:v>2.5367795972399999E-2</c:v>
                </c:pt>
                <c:pt idx="47">
                  <c:v>2.4162845848099999E-2</c:v>
                </c:pt>
                <c:pt idx="48">
                  <c:v>2.301814323E-2</c:v>
                </c:pt>
                <c:pt idx="49">
                  <c:v>2.1930442130100002E-2</c:v>
                </c:pt>
                <c:pt idx="50">
                  <c:v>2.0896691004699999E-2</c:v>
                </c:pt>
                <c:pt idx="51">
                  <c:v>1.99140193467E-2</c:v>
                </c:pt>
                <c:pt idx="52">
                  <c:v>1.8979725370299998E-2</c:v>
                </c:pt>
                <c:pt idx="53">
                  <c:v>1.8091264683299999E-2</c:v>
                </c:pt>
                <c:pt idx="54">
                  <c:v>1.7246239852100002E-2</c:v>
                </c:pt>
                <c:pt idx="55">
                  <c:v>1.6442390776400001E-2</c:v>
                </c:pt>
                <c:pt idx="56">
                  <c:v>1.5677585798599999E-2</c:v>
                </c:pt>
                <c:pt idx="57">
                  <c:v>1.4949813482900001E-2</c:v>
                </c:pt>
                <c:pt idx="58">
                  <c:v>1.42571750031E-2</c:v>
                </c:pt>
                <c:pt idx="59">
                  <c:v>1.35978770874E-2</c:v>
                </c:pt>
                <c:pt idx="60">
                  <c:v>1.29702254717E-2</c:v>
                </c:pt>
                <c:pt idx="61">
                  <c:v>1.23726188186E-2</c:v>
                </c:pt>
                <c:pt idx="62">
                  <c:v>1.18035430637E-2</c:v>
                </c:pt>
                <c:pt idx="63">
                  <c:v>1.12615661543E-2</c:v>
                </c:pt>
                <c:pt idx="64">
                  <c:v>1.07453331482E-2</c:v>
                </c:pt>
                <c:pt idx="65">
                  <c:v>1.02535616444E-2</c:v>
                </c:pt>
                <c:pt idx="66">
                  <c:v>9.7850375208500002E-3</c:v>
                </c:pt>
                <c:pt idx="67">
                  <c:v>9.3386109529599998E-3</c:v>
                </c:pt>
                <c:pt idx="68">
                  <c:v>8.91319269415E-3</c:v>
                </c:pt>
                <c:pt idx="69">
                  <c:v>8.5077505970600001E-3</c:v>
                </c:pt>
                <c:pt idx="70">
                  <c:v>8.1213063582400002E-3</c:v>
                </c:pt>
                <c:pt idx="71">
                  <c:v>7.7529324697300003E-3</c:v>
                </c:pt>
                <c:pt idx="72">
                  <c:v>7.4017493626900004E-3</c:v>
                </c:pt>
                <c:pt idx="73">
                  <c:v>7.0669227291300001E-3</c:v>
                </c:pt>
                <c:pt idx="74">
                  <c:v>6.7476610093500002E-3</c:v>
                </c:pt>
                <c:pt idx="75">
                  <c:v>6.4432130333600002E-3</c:v>
                </c:pt>
                <c:pt idx="76">
                  <c:v>6.1528658057299996E-3</c:v>
                </c:pt>
                <c:pt idx="77">
                  <c:v>5.8759424239600002E-3</c:v>
                </c:pt>
                <c:pt idx="78">
                  <c:v>5.6118001213399998E-3</c:v>
                </c:pt>
                <c:pt idx="79">
                  <c:v>5.3598284260799999E-3</c:v>
                </c:pt>
                <c:pt idx="80">
                  <c:v>5.1194474288099997E-3</c:v>
                </c:pt>
                <c:pt idx="81">
                  <c:v>4.89010615141E-3</c:v>
                </c:pt>
                <c:pt idx="82">
                  <c:v>4.6712810106299997E-3</c:v>
                </c:pt>
                <c:pt idx="83">
                  <c:v>4.4624743702699997E-3</c:v>
                </c:pt>
                <c:pt idx="84">
                  <c:v>4.2632131763300002E-3</c:v>
                </c:pt>
                <c:pt idx="85">
                  <c:v>4.0730476698300003E-3</c:v>
                </c:pt>
                <c:pt idx="86">
                  <c:v>3.8915501724699998E-3</c:v>
                </c:pt>
                <c:pt idx="87">
                  <c:v>3.7183139404999999E-3</c:v>
                </c:pt>
                <c:pt idx="88">
                  <c:v>3.5529520827100002E-3</c:v>
                </c:pt>
                <c:pt idx="89">
                  <c:v>3.3950965384700002E-3</c:v>
                </c:pt>
                <c:pt idx="90">
                  <c:v>3.24439711223E-3</c:v>
                </c:pt>
                <c:pt idx="91">
                  <c:v>3.1005205611099999E-3</c:v>
                </c:pt>
                <c:pt idx="92">
                  <c:v>2.96314973231E-3</c:v>
                </c:pt>
                <c:pt idx="93">
                  <c:v>2.8319827473800002E-3</c:v>
                </c:pt>
                <c:pt idx="94">
                  <c:v>2.7067322307199999E-3</c:v>
                </c:pt>
                <c:pt idx="95">
                  <c:v>2.5871245794300002E-3</c:v>
                </c:pt>
                <c:pt idx="96">
                  <c:v>2.4728992724600001E-3</c:v>
                </c:pt>
                <c:pt idx="97">
                  <c:v>2.3638082163899999E-3</c:v>
                </c:pt>
                <c:pt idx="98">
                  <c:v>2.25961512611E-3</c:v>
                </c:pt>
                <c:pt idx="99">
                  <c:v>2.1600949380599999E-3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3953152"/>
        <c:axId val="73619648"/>
      </c:lineChart>
      <c:catAx>
        <c:axId val="8395315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73619648"/>
        <c:crosses val="autoZero"/>
        <c:auto val="1"/>
        <c:lblAlgn val="ctr"/>
        <c:lblOffset val="100"/>
        <c:noMultiLvlLbl val="0"/>
      </c:catAx>
      <c:valAx>
        <c:axId val="7361964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8395315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marker>
            <c:symbol val="none"/>
          </c:marker>
          <c:val>
            <c:numRef>
              <c:f>Sheet1!$B$1:$B$100</c:f>
              <c:numCache>
                <c:formatCode>General</c:formatCode>
                <c:ptCount val="100"/>
                <c:pt idx="0">
                  <c:v>0</c:v>
                </c:pt>
                <c:pt idx="1">
                  <c:v>0.25</c:v>
                </c:pt>
                <c:pt idx="2">
                  <c:v>0.296296296296296</c:v>
                </c:pt>
                <c:pt idx="3">
                  <c:v>0.31640625</c:v>
                </c:pt>
                <c:pt idx="4">
                  <c:v>0.32768000000000003</c:v>
                </c:pt>
                <c:pt idx="5">
                  <c:v>0.33489797668038401</c:v>
                </c:pt>
                <c:pt idx="6">
                  <c:v>0.33991667708911399</c:v>
                </c:pt>
                <c:pt idx="7">
                  <c:v>0.34360891580581698</c:v>
                </c:pt>
                <c:pt idx="8">
                  <c:v>0.34643941611461798</c:v>
                </c:pt>
                <c:pt idx="9">
                  <c:v>0.34867844009999999</c:v>
                </c:pt>
                <c:pt idx="10">
                  <c:v>0.35049389948139198</c:v>
                </c:pt>
                <c:pt idx="11">
                  <c:v>0.35199562801413697</c:v>
                </c:pt>
                <c:pt idx="12">
                  <c:v>0.35325849847116098</c:v>
                </c:pt>
                <c:pt idx="13">
                  <c:v>0.35433531021985898</c:v>
                </c:pt>
                <c:pt idx="14">
                  <c:v>0.355264366494144</c:v>
                </c:pt>
                <c:pt idx="15">
                  <c:v>0.35607413045179298</c:v>
                </c:pt>
                <c:pt idx="16">
                  <c:v>0.35678619474629297</c:v>
                </c:pt>
                <c:pt idx="17">
                  <c:v>0.35741723679466297</c:v>
                </c:pt>
                <c:pt idx="18">
                  <c:v>0.35798034220346397</c:v>
                </c:pt>
                <c:pt idx="19">
                  <c:v>0.35848592240854199</c:v>
                </c:pt>
                <c:pt idx="20">
                  <c:v>0.35894236464095303</c:v>
                </c:pt>
                <c:pt idx="21">
                  <c:v>0.35935650109560702</c:v>
                </c:pt>
                <c:pt idx="22">
                  <c:v>0.35973395338014202</c:v>
                </c:pt>
                <c:pt idx="23">
                  <c:v>0.36007938928552302</c:v>
                </c:pt>
                <c:pt idx="24">
                  <c:v>0.360396716858018</c:v>
                </c:pt>
                <c:pt idx="25">
                  <c:v>0.36068923293650401</c:v>
                </c:pt>
                <c:pt idx="26">
                  <c:v>0.36095973815091398</c:v>
                </c:pt>
                <c:pt idx="27">
                  <c:v>0.36121062689684302</c:v>
                </c:pt>
                <c:pt idx="28">
                  <c:v>0.361443958416996</c:v>
                </c:pt>
                <c:pt idx="29">
                  <c:v>0.36166151346161002</c:v>
                </c:pt>
                <c:pt idx="30">
                  <c:v>0.36186483982970302</c:v>
                </c:pt>
                <c:pt idx="31">
                  <c:v>0.36205528925631603</c:v>
                </c:pt>
                <c:pt idx="32">
                  <c:v>0.36223404750551502</c:v>
                </c:pt>
                <c:pt idx="33">
                  <c:v>0.36240215908566398</c:v>
                </c:pt>
                <c:pt idx="34">
                  <c:v>0.36256054767581403</c:v>
                </c:pt>
                <c:pt idx="35">
                  <c:v>0.36271003310707201</c:v>
                </c:pt>
                <c:pt idx="36">
                  <c:v>0.36285134555833598</c:v>
                </c:pt>
                <c:pt idx="37">
                  <c:v>0.36298513748531303</c:v>
                </c:pt>
                <c:pt idx="38">
                  <c:v>0.36311199369415198</c:v>
                </c:pt>
                <c:pt idx="39">
                  <c:v>0.36323243988788001</c:v>
                </c:pt>
                <c:pt idx="40">
                  <c:v>0.36334694994907701</c:v>
                </c:pt>
                <c:pt idx="41">
                  <c:v>0.36345595217160198</c:v>
                </c:pt>
                <c:pt idx="42">
                  <c:v>0.363559834614128</c:v>
                </c:pt>
                <c:pt idx="43">
                  <c:v>0.36365894971657797</c:v>
                </c:pt>
                <c:pt idx="44">
                  <c:v>0.36375361829518998</c:v>
                </c:pt>
                <c:pt idx="45">
                  <c:v>0.36384413301167201</c:v>
                </c:pt>
                <c:pt idx="46">
                  <c:v>0.36393076139545799</c:v>
                </c:pt>
                <c:pt idx="47">
                  <c:v>0.36401374848483398</c:v>
                </c:pt>
                <c:pt idx="48">
                  <c:v>0.364093319141859</c:v>
                </c:pt>
                <c:pt idx="49">
                  <c:v>0.36416968008711598</c:v>
                </c:pt>
                <c:pt idx="50">
                  <c:v>0.36424302169309902</c:v>
                </c:pt>
                <c:pt idx="51">
                  <c:v>0.36431351956897001</c:v>
                </c:pt>
                <c:pt idx="52">
                  <c:v>0.36438133596447603</c:v>
                </c:pt>
                <c:pt idx="53">
                  <c:v>0.36444662101664299</c:v>
                </c:pt>
                <c:pt idx="54">
                  <c:v>0.36450951385942199</c:v>
                </c:pt>
                <c:pt idx="55">
                  <c:v>0.36457014361354201</c:v>
                </c:pt>
                <c:pt idx="56">
                  <c:v>0.36462863027138798</c:v>
                </c:pt>
                <c:pt idx="57">
                  <c:v>0.36468508548967798</c:v>
                </c:pt>
                <c:pt idx="58">
                  <c:v>0.36473961330094101</c:v>
                </c:pt>
                <c:pt idx="59">
                  <c:v>0.36479231075334401</c:v>
                </c:pt>
                <c:pt idx="60">
                  <c:v>0.36484326848716903</c:v>
                </c:pt>
                <c:pt idx="61">
                  <c:v>0.36489257125508701</c:v>
                </c:pt>
                <c:pt idx="62">
                  <c:v>0.36494029839256897</c:v>
                </c:pt>
                <c:pt idx="63">
                  <c:v>0.36498652424390698</c:v>
                </c:pt>
                <c:pt idx="64">
                  <c:v>0.36503131854865201</c:v>
                </c:pt>
                <c:pt idx="65">
                  <c:v>0.36507474679266999</c:v>
                </c:pt>
                <c:pt idx="66">
                  <c:v>0.36511687052761299</c:v>
                </c:pt>
                <c:pt idx="67">
                  <c:v>0.36515774766198</c:v>
                </c:pt>
                <c:pt idx="68">
                  <c:v>0.36519743272671801</c:v>
                </c:pt>
                <c:pt idx="69">
                  <c:v>0.36523597711796102</c:v>
                </c:pt>
                <c:pt idx="70">
                  <c:v>0.36527342931908102</c:v>
                </c:pt>
                <c:pt idx="71">
                  <c:v>0.36530983510416098</c:v>
                </c:pt>
                <c:pt idx="72">
                  <c:v>0.36534523772462102</c:v>
                </c:pt>
                <c:pt idx="73">
                  <c:v>0.36537967808066701</c:v>
                </c:pt>
                <c:pt idx="74">
                  <c:v>0.36541319487888901</c:v>
                </c:pt>
                <c:pt idx="75">
                  <c:v>0.36544582477739601</c:v>
                </c:pt>
                <c:pt idx="76">
                  <c:v>0.36547760251957101</c:v>
                </c:pt>
                <c:pt idx="77">
                  <c:v>0.365508561057451</c:v>
                </c:pt>
                <c:pt idx="78">
                  <c:v>0.36553873166572598</c:v>
                </c:pt>
                <c:pt idx="79">
                  <c:v>0.36556814404711802</c:v>
                </c:pt>
                <c:pt idx="80">
                  <c:v>0.36559682642992403</c:v>
                </c:pt>
                <c:pt idx="81">
                  <c:v>0.36562480565838501</c:v>
                </c:pt>
                <c:pt idx="82">
                  <c:v>0.36565210727647701</c:v>
                </c:pt>
                <c:pt idx="83">
                  <c:v>0.36567875560570501</c:v>
                </c:pt>
                <c:pt idx="84">
                  <c:v>0.365704773817361</c:v>
                </c:pt>
                <c:pt idx="85">
                  <c:v>0.36573018399973101</c:v>
                </c:pt>
                <c:pt idx="86">
                  <c:v>0.36575500722064203</c:v>
                </c:pt>
                <c:pt idx="87">
                  <c:v>0.365779263585709</c:v>
                </c:pt>
                <c:pt idx="88">
                  <c:v>0.36580297229265002</c:v>
                </c:pt>
                <c:pt idx="89">
                  <c:v>0.36582615168197402</c:v>
                </c:pt>
                <c:pt idx="90">
                  <c:v>0.36584881928427399</c:v>
                </c:pt>
                <c:pt idx="91">
                  <c:v>0.36587099186446698</c:v>
                </c:pt>
                <c:pt idx="92">
                  <c:v>0.36589268546314702</c:v>
                </c:pt>
                <c:pt idx="93">
                  <c:v>0.36591391543525997</c:v>
                </c:pt>
                <c:pt idx="94">
                  <c:v>0.365934696486372</c:v>
                </c:pt>
                <c:pt idx="95">
                  <c:v>0.36595504270664198</c:v>
                </c:pt>
                <c:pt idx="96">
                  <c:v>0.36597496760266601</c:v>
                </c:pt>
                <c:pt idx="97">
                  <c:v>0.365994484127388</c:v>
                </c:pt>
                <c:pt idx="98">
                  <c:v>0.36601360470818201</c:v>
                </c:pt>
                <c:pt idx="99">
                  <c:v>0.36603234127322898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2351616"/>
        <c:axId val="82559552"/>
      </c:lineChart>
      <c:catAx>
        <c:axId val="82351616"/>
        <c:scaling>
          <c:orientation val="minMax"/>
        </c:scaling>
        <c:delete val="0"/>
        <c:axPos val="b"/>
        <c:majorTickMark val="out"/>
        <c:minorTickMark val="none"/>
        <c:tickLblPos val="nextTo"/>
        <c:crossAx val="82559552"/>
        <c:crosses val="autoZero"/>
        <c:auto val="1"/>
        <c:lblAlgn val="ctr"/>
        <c:lblOffset val="100"/>
        <c:noMultiLvlLbl val="0"/>
      </c:catAx>
      <c:valAx>
        <c:axId val="8255955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8235161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image" Target="../media/image21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image" Target="../media/image24.emf"/><Relationship Id="rId4" Type="http://schemas.openxmlformats.org/officeDocument/2006/relationships/image" Target="../media/image2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FD58967C-4173-46E0-AD21-E3A7A5BEDCE1}" type="datetime1">
              <a:rPr lang="zh-CN" altLang="en-US"/>
              <a:pPr>
                <a:defRPr/>
              </a:pPr>
              <a:t>2015/8/27</a:t>
            </a:fld>
            <a:endParaRPr lang="zh-CN" altLang="en-US"/>
          </a:p>
        </p:txBody>
      </p:sp>
      <p:sp>
        <p:nvSpPr>
          <p:cNvPr id="10244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6149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30000"/>
              </a:spcBef>
              <a:defRPr/>
            </a:pPr>
            <a:r>
              <a:rPr lang="zh-CN" altLang="zh-CN" sz="1200" smtClean="0"/>
              <a:t>单击此处编辑母版文本样式</a:t>
            </a:r>
          </a:p>
          <a:p>
            <a:pPr>
              <a:spcBef>
                <a:spcPct val="30000"/>
              </a:spcBef>
              <a:defRPr/>
            </a:pPr>
            <a:r>
              <a:rPr lang="zh-CN" altLang="zh-CN" sz="1200" smtClean="0"/>
              <a:t>第二级</a:t>
            </a:r>
          </a:p>
          <a:p>
            <a:pPr>
              <a:spcBef>
                <a:spcPct val="30000"/>
              </a:spcBef>
              <a:defRPr/>
            </a:pPr>
            <a:r>
              <a:rPr lang="zh-CN" altLang="zh-CN" sz="1200" smtClean="0"/>
              <a:t>第三级</a:t>
            </a:r>
          </a:p>
          <a:p>
            <a:pPr>
              <a:spcBef>
                <a:spcPct val="30000"/>
              </a:spcBef>
              <a:defRPr/>
            </a:pPr>
            <a:r>
              <a:rPr lang="zh-CN" altLang="zh-CN" sz="1200" smtClean="0"/>
              <a:t>第四级</a:t>
            </a:r>
          </a:p>
          <a:p>
            <a:pPr>
              <a:spcBef>
                <a:spcPct val="30000"/>
              </a:spcBef>
              <a:defRPr/>
            </a:pPr>
            <a:r>
              <a:rPr lang="zh-CN" altLang="zh-CN" sz="1200" smtClean="0"/>
              <a:t>第五级</a:t>
            </a: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B48F4047-DDD3-4059-BCF1-60B79CB8D20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4322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charset="0"/>
            </a:endParaRPr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378C5F9E-2F10-45B1-9710-CCA431424CA4}" type="slidenum">
              <a:rPr lang="zh-CN" altLang="en-US" smtClean="0"/>
              <a:pPr/>
              <a:t>1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也是将数据分成</a:t>
            </a:r>
            <a:r>
              <a:rPr lang="en-US" altLang="zh-CN" dirty="0" smtClean="0"/>
              <a:t>M</a:t>
            </a:r>
            <a:r>
              <a:rPr lang="zh-CN" altLang="en-US" dirty="0" smtClean="0"/>
              <a:t>部分</a:t>
            </a:r>
            <a:endParaRPr lang="en-US" altLang="zh-CN" dirty="0" smtClean="0"/>
          </a:p>
          <a:p>
            <a:r>
              <a:rPr lang="zh-CN" altLang="en-US" dirty="0" smtClean="0"/>
              <a:t>这个</a:t>
            </a:r>
            <a:r>
              <a:rPr lang="en-US" altLang="zh-CN" dirty="0" smtClean="0"/>
              <a:t>M</a:t>
            </a:r>
            <a:r>
              <a:rPr lang="zh-CN" altLang="en-US" dirty="0" smtClean="0"/>
              <a:t>部分与刚才的分成</a:t>
            </a:r>
            <a:r>
              <a:rPr lang="en-US" altLang="zh-CN" dirty="0" smtClean="0"/>
              <a:t>m</a:t>
            </a:r>
            <a:r>
              <a:rPr lang="zh-CN" altLang="en-US" dirty="0" smtClean="0"/>
              <a:t>份有什么不同呢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8F4047-DDD3-4059-BCF1-60B79CB8D208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09263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他是有放回抽取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用抽样方法模拟</a:t>
            </a:r>
            <a:r>
              <a:rPr lang="en-US" altLang="zh-CN" dirty="0" smtClean="0"/>
              <a:t>training data</a:t>
            </a:r>
            <a:r>
              <a:rPr lang="zh-CN" altLang="en-US" dirty="0" smtClean="0"/>
              <a:t>的分布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8F4047-DDD3-4059-BCF1-60B79CB8D208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18673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因为是随机抽取，那么每个样本被抽到的概率有多少呢？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那么这样的抽样到底重合度有多少呢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8F4047-DDD3-4059-BCF1-60B79CB8D208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69710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y=(1-1/n)^n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则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lny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=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nln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(1-1/n)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令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t=1/n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则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n-&gt;∞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时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t-&gt;0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lim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(n→∞)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nln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(1-1/n)=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lim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(t→0)[ln(1-t)]/t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由罗毕达法则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lim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(t→0)[ln(1-t)]/t=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lim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(t→0)[ln(1-t)]/t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=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lim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(t→0)1/(t-1)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=-1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所以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lim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(n→∞)(1-1/n)^n=1/e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8F4047-DDD3-4059-BCF1-60B79CB8D208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54751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比如我们提供的数据有部分错误</a:t>
            </a:r>
            <a:endParaRPr lang="en-US" altLang="zh-CN" dirty="0" smtClean="0"/>
          </a:p>
          <a:p>
            <a:r>
              <a:rPr lang="zh-CN" altLang="en-US" dirty="0" smtClean="0"/>
              <a:t>标语料的时候饿了标错了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那么我们</a:t>
            </a:r>
            <a:r>
              <a:rPr lang="en-US" altLang="zh-CN" dirty="0" smtClean="0"/>
              <a:t>bootstrapping</a:t>
            </a:r>
            <a:r>
              <a:rPr lang="zh-CN" altLang="en-US" dirty="0" smtClean="0"/>
              <a:t>的时候会避免其中的三分之一的噪声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8F4047-DDD3-4059-BCF1-60B79CB8D208}" type="slidenum">
              <a:rPr lang="zh-CN" altLang="en-US" smtClean="0"/>
              <a:pPr>
                <a:defRPr/>
              </a:pPr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86616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可以降低模型们的方差</a:t>
            </a:r>
            <a:endParaRPr lang="en-US" altLang="zh-CN" dirty="0" smtClean="0"/>
          </a:p>
          <a:p>
            <a:r>
              <a:rPr lang="zh-CN" altLang="en-US" dirty="0" smtClean="0"/>
              <a:t>更不易受噪声影响 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Bagging</a:t>
            </a:r>
            <a:r>
              <a:rPr lang="zh-CN" altLang="en-US" dirty="0" smtClean="0"/>
              <a:t>广泛用在</a:t>
            </a:r>
            <a:endParaRPr lang="en-US" altLang="zh-CN" dirty="0" smtClean="0"/>
          </a:p>
          <a:p>
            <a:r>
              <a:rPr lang="zh-CN" altLang="en-US" dirty="0" smtClean="0"/>
              <a:t>不稳定的模型；</a:t>
            </a:r>
            <a:endParaRPr lang="en-US" altLang="zh-CN" dirty="0" smtClean="0"/>
          </a:p>
          <a:p>
            <a:r>
              <a:rPr lang="zh-CN" altLang="en-US" dirty="0" smtClean="0"/>
              <a:t>倾向于过拟合的模型；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8F4047-DDD3-4059-BCF1-60B79CB8D208}" type="slidenum">
              <a:rPr lang="zh-CN" altLang="en-US" smtClean="0"/>
              <a:pPr>
                <a:defRPr/>
              </a:pPr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9284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8F4047-DDD3-4059-BCF1-60B79CB8D208}" type="slidenum">
              <a:rPr lang="zh-CN" altLang="en-US" smtClean="0"/>
              <a:pPr>
                <a:defRPr/>
              </a:pPr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5975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通过改变样本分布，使得分类器不断增加对分错样本的重视程度，即他们的权重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8F4047-DDD3-4059-BCF1-60B79CB8D208}" type="slidenum">
              <a:rPr lang="zh-CN" altLang="en-US" smtClean="0"/>
              <a:pPr>
                <a:defRPr/>
              </a:pPr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14029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两个分错</a:t>
            </a:r>
            <a:endParaRPr lang="en-US" altLang="zh-CN" dirty="0" smtClean="0"/>
          </a:p>
          <a:p>
            <a:r>
              <a:rPr lang="zh-CN" altLang="en-US" dirty="0" smtClean="0"/>
              <a:t>我们怎么变权重呢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8F4047-DDD3-4059-BCF1-60B79CB8D208}" type="slidenum">
              <a:rPr lang="zh-CN" altLang="en-US" smtClean="0"/>
              <a:pPr>
                <a:defRPr/>
              </a:pPr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6643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还有一个分错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8F4047-DDD3-4059-BCF1-60B79CB8D208}" type="slidenum">
              <a:rPr lang="zh-CN" altLang="en-US" smtClean="0"/>
              <a:pPr>
                <a:defRPr/>
              </a:pPr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1084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了解集成学习之前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8F4047-DDD3-4059-BCF1-60B79CB8D208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4554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8F4047-DDD3-4059-BCF1-60B79CB8D208}" type="slidenum">
              <a:rPr lang="zh-CN" altLang="en-US" smtClean="0"/>
              <a:pPr>
                <a:defRPr/>
              </a:pPr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14942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同时将不同的分类器加权投票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对</a:t>
            </a:r>
            <a:r>
              <a:rPr lang="en-US" altLang="zh-CN" dirty="0" smtClean="0"/>
              <a:t>weak2</a:t>
            </a:r>
            <a:r>
              <a:rPr lang="zh-CN" altLang="en-US" dirty="0" smtClean="0"/>
              <a:t>给更大的权重，因为他至分错一个样本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8F4047-DDD3-4059-BCF1-60B79CB8D208}" type="slidenum">
              <a:rPr lang="zh-CN" altLang="en-US" smtClean="0"/>
              <a:pPr>
                <a:defRPr/>
              </a:pPr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12537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K=0</a:t>
            </a:r>
            <a:r>
              <a:rPr lang="en-US" altLang="zh-CN" baseline="0" dirty="0" smtClean="0"/>
              <a:t> </a:t>
            </a:r>
            <a:r>
              <a:rPr lang="zh-CN" altLang="en-US" dirty="0" smtClean="0"/>
              <a:t>初始化</a:t>
            </a:r>
            <a:r>
              <a:rPr lang="en-US" altLang="zh-CN" dirty="0" smtClean="0"/>
              <a:t>weight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计算每个样本的分类误差，前面乘以</a:t>
            </a:r>
            <a:r>
              <a:rPr lang="en-US" altLang="zh-CN" dirty="0" smtClean="0"/>
              <a:t>weight</a:t>
            </a:r>
            <a:r>
              <a:rPr lang="zh-CN" altLang="en-US" dirty="0" smtClean="0"/>
              <a:t>，组成加权分类误差 </a:t>
            </a:r>
            <a:r>
              <a:rPr lang="en-US" altLang="zh-CN" dirty="0" smtClean="0"/>
              <a:t>weighted error </a:t>
            </a:r>
          </a:p>
          <a:p>
            <a:r>
              <a:rPr lang="zh-CN" altLang="en-US" dirty="0" smtClean="0"/>
              <a:t>根据分类误差计算分类器的系数</a:t>
            </a:r>
            <a:r>
              <a:rPr lang="zh-CN" altLang="en-US" baseline="0" dirty="0" smtClean="0"/>
              <a:t> 即给分类器打的分值，可以看出，误差越小，权值越大</a:t>
            </a:r>
            <a:endParaRPr lang="en-US" altLang="zh-CN" baseline="0" dirty="0" smtClean="0"/>
          </a:p>
          <a:p>
            <a:r>
              <a:rPr lang="zh-CN" altLang="en-US" baseline="0" dirty="0" smtClean="0"/>
              <a:t>更新权重公式，见下图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8F4047-DDD3-4059-BCF1-60B79CB8D208}" type="slidenum">
              <a:rPr lang="zh-CN" altLang="en-US" smtClean="0"/>
              <a:pPr>
                <a:defRPr/>
              </a:pPr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2505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Z</a:t>
            </a:r>
            <a:r>
              <a:rPr lang="zh-CN" altLang="en-US" dirty="0" smtClean="0"/>
              <a:t>为归一化因子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两个约束条件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8F4047-DDD3-4059-BCF1-60B79CB8D208}" type="slidenum">
              <a:rPr lang="zh-CN" altLang="en-US" smtClean="0"/>
              <a:pPr>
                <a:defRPr/>
              </a:pPr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6037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这里</a:t>
            </a:r>
            <a:r>
              <a:rPr lang="en-US" altLang="zh-CN" dirty="0" smtClean="0"/>
              <a:t>label</a:t>
            </a:r>
            <a:r>
              <a:rPr lang="zh-CN" altLang="en-US" dirty="0" smtClean="0"/>
              <a:t>为实际值</a:t>
            </a:r>
            <a:endParaRPr lang="en-US" altLang="zh-CN" dirty="0" smtClean="0"/>
          </a:p>
          <a:p>
            <a:r>
              <a:rPr lang="en-US" altLang="zh-CN" dirty="0" smtClean="0"/>
              <a:t>Classifier(x)</a:t>
            </a:r>
            <a:r>
              <a:rPr lang="zh-CN" altLang="en-US" dirty="0" smtClean="0"/>
              <a:t>为预测结果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如果两者不同，为负值</a:t>
            </a:r>
            <a:endParaRPr lang="en-US" altLang="zh-CN" dirty="0" smtClean="0"/>
          </a:p>
          <a:p>
            <a:r>
              <a:rPr lang="zh-CN" altLang="en-US" dirty="0" smtClean="0"/>
              <a:t>整体权重值大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每次更新都是基于前一步的</a:t>
            </a:r>
            <a:r>
              <a:rPr lang="en-US" altLang="zh-CN" dirty="0" err="1" smtClean="0"/>
              <a:t>wi</a:t>
            </a:r>
            <a:r>
              <a:rPr lang="zh-CN" altLang="en-US" dirty="0" smtClean="0"/>
              <a:t>，而非基于全局更新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8F4047-DDD3-4059-BCF1-60B79CB8D208}" type="slidenum">
              <a:rPr lang="zh-CN" altLang="en-US" smtClean="0"/>
              <a:pPr>
                <a:defRPr/>
              </a:pPr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8303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那么这时候误差率应该是</a:t>
            </a:r>
            <a:r>
              <a:rPr lang="en-US" altLang="zh-CN" dirty="0" smtClean="0"/>
              <a:t>0.3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分类器为以</a:t>
            </a:r>
            <a:r>
              <a:rPr lang="en-US" altLang="zh-CN" dirty="0" smtClean="0"/>
              <a:t>2.5</a:t>
            </a:r>
            <a:r>
              <a:rPr lang="zh-CN" altLang="en-US" dirty="0" smtClean="0"/>
              <a:t>分隔线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8F4047-DDD3-4059-BCF1-60B79CB8D208}" type="slidenum">
              <a:rPr lang="zh-CN" altLang="en-US" smtClean="0"/>
              <a:pPr>
                <a:defRPr/>
              </a:pPr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36046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计算</a:t>
            </a:r>
            <a:r>
              <a:rPr lang="en-US" altLang="zh-CN" dirty="0" smtClean="0"/>
              <a:t>classifier</a:t>
            </a:r>
            <a:r>
              <a:rPr lang="zh-CN" altLang="en-US" dirty="0" smtClean="0"/>
              <a:t>系数</a:t>
            </a:r>
            <a:endParaRPr lang="en-US" altLang="zh-CN" dirty="0" smtClean="0"/>
          </a:p>
          <a:p>
            <a:r>
              <a:rPr lang="zh-CN" altLang="en-US" dirty="0" smtClean="0"/>
              <a:t>更新样本权值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8F4047-DDD3-4059-BCF1-60B79CB8D208}" type="slidenum">
              <a:rPr lang="zh-CN" altLang="en-US" smtClean="0"/>
              <a:pPr>
                <a:defRPr/>
              </a:pPr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815722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marL="0" marR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susceptible to uniform noise</a:t>
            </a:r>
            <a:r>
              <a:rPr lang="zh-CN" altLang="en-US" baseline="0" dirty="0" smtClean="0"/>
              <a:t> 拟合噪声</a:t>
            </a:r>
            <a:endParaRPr lang="en-US" altLang="zh-CN" baseline="0" dirty="0" smtClean="0"/>
          </a:p>
          <a:p>
            <a:pPr marL="0" marR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dirty="0" smtClean="0"/>
          </a:p>
          <a:p>
            <a:pPr marL="0" marR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 err="1" smtClean="0"/>
              <a:t>Adaboost</a:t>
            </a:r>
            <a:r>
              <a:rPr lang="zh-CN" altLang="en-US" baseline="0" dirty="0" smtClean="0"/>
              <a:t>效果取决于数据质量以及弱分类器准确率</a:t>
            </a:r>
            <a:endParaRPr lang="en-US" altLang="zh-CN" baseline="0" dirty="0" smtClean="0"/>
          </a:p>
          <a:p>
            <a:pPr marL="0" marR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dirty="0" smtClean="0"/>
          </a:p>
          <a:p>
            <a:pPr marL="0" marR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aseline="0" dirty="0" smtClean="0"/>
              <a:t>如果</a:t>
            </a:r>
            <a:r>
              <a:rPr lang="en-US" altLang="zh-CN" baseline="0" dirty="0" smtClean="0"/>
              <a:t>weak classifier</a:t>
            </a:r>
            <a:r>
              <a:rPr lang="zh-CN" altLang="en-US" baseline="0" dirty="0" smtClean="0"/>
              <a:t>过于复杂，容易过拟合</a:t>
            </a:r>
            <a:endParaRPr lang="en-US" altLang="zh-CN" baseline="0" dirty="0" smtClean="0"/>
          </a:p>
          <a:p>
            <a:pPr marL="0" marR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aseline="0" dirty="0" smtClean="0"/>
              <a:t>如果过于简单，欠拟合</a:t>
            </a:r>
            <a:endParaRPr lang="en-US" altLang="zh-CN" baseline="0" dirty="0" smtClean="0"/>
          </a:p>
          <a:p>
            <a:pPr marL="0" marR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dirty="0" smtClean="0"/>
          </a:p>
          <a:p>
            <a:pPr marL="0" marR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 err="1" smtClean="0"/>
              <a:t>Adaboost</a:t>
            </a:r>
            <a:r>
              <a:rPr lang="zh-CN" altLang="en-US" baseline="0" dirty="0" smtClean="0"/>
              <a:t>在某些任务上会过拟合</a:t>
            </a:r>
            <a:endParaRPr lang="en-US" altLang="zh-CN" baseline="0" dirty="0" smtClean="0"/>
          </a:p>
          <a:p>
            <a:pPr marL="0" marR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dirty="0" smtClean="0"/>
          </a:p>
          <a:p>
            <a:pPr marL="0" marR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8F4047-DDD3-4059-BCF1-60B79CB8D208}" type="slidenum">
              <a:rPr lang="zh-CN" altLang="en-US" smtClean="0"/>
              <a:pPr>
                <a:defRPr/>
              </a:pPr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27704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Bagging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采用均匀取样，而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Boosting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根据错误率来取样，因此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Boosting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的分类精度要优于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Bagging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Bagging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的训练集的选择是随机的，各轮训练集之间相互独立，而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Boostlng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的各轮训练集的选择与前面各轮的学习结果有关；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Bagging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的各个预测函数没有权重，而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Boosting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是有权重的；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Bagging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的各个预测函数可以并行生成，而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Boosting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的各个预测函数只能顺序生成。对于象神经网络这样极为耗时的学习方法。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Bagging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可通过并行训练节省大量时间开销。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bagging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boosting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都可以有效地提高分类的准确性。在大多数数据集中，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boosting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的准确性比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bagging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高。在有些数据集中，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boosting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会引起退化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---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Overfit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8F4047-DDD3-4059-BCF1-60B79CB8D208}" type="slidenum">
              <a:rPr lang="zh-CN" altLang="en-US" smtClean="0"/>
              <a:pPr>
                <a:defRPr/>
              </a:pPr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57683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在介绍之前接下来的任务之前</a:t>
            </a:r>
            <a:endParaRPr lang="en-US" altLang="zh-CN" dirty="0" smtClean="0"/>
          </a:p>
          <a:p>
            <a:r>
              <a:rPr lang="zh-CN" altLang="en-US" dirty="0" smtClean="0"/>
              <a:t>贴一下周志华的</a:t>
            </a:r>
            <a:r>
              <a:rPr lang="en-US" altLang="zh-CN" dirty="0" smtClean="0"/>
              <a:t>boosting 25</a:t>
            </a:r>
            <a:r>
              <a:rPr lang="zh-CN" altLang="en-US" dirty="0" smtClean="0"/>
              <a:t>年的</a:t>
            </a:r>
            <a:r>
              <a:rPr lang="en-US" altLang="zh-CN" dirty="0" smtClean="0"/>
              <a:t>Slides</a:t>
            </a:r>
            <a:r>
              <a:rPr lang="zh-CN" altLang="en-US" dirty="0" smtClean="0"/>
              <a:t>截图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8F4047-DDD3-4059-BCF1-60B79CB8D208}" type="slidenum">
              <a:rPr lang="zh-CN" altLang="en-US" smtClean="0"/>
              <a:pPr>
                <a:defRPr/>
              </a:pPr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96324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错误率为</a:t>
            </a:r>
            <a:r>
              <a:rPr lang="en-US" altLang="zh-CN" dirty="0" smtClean="0"/>
              <a:t>0.4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8F4047-DDD3-4059-BCF1-60B79CB8D208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173625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这里简单介绍一下</a:t>
            </a:r>
            <a:endParaRPr lang="en-US" altLang="zh-CN" dirty="0" smtClean="0"/>
          </a:p>
          <a:p>
            <a:r>
              <a:rPr lang="zh-CN" altLang="en-US" dirty="0" smtClean="0"/>
              <a:t>没有深入公式推理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8F4047-DDD3-4059-BCF1-60B79CB8D208}" type="slidenum">
              <a:rPr lang="zh-CN" altLang="en-US" smtClean="0"/>
              <a:pPr>
                <a:defRPr/>
              </a:pPr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763858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1995</a:t>
            </a:r>
            <a:r>
              <a:rPr lang="zh-CN" altLang="en-US" dirty="0" smtClean="0"/>
              <a:t>年提出概念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对</a:t>
            </a:r>
            <a:r>
              <a:rPr lang="en-US" altLang="zh-CN" dirty="0" smtClean="0"/>
              <a:t>Bagging</a:t>
            </a:r>
            <a:r>
              <a:rPr lang="zh-CN" altLang="en-US" dirty="0" smtClean="0"/>
              <a:t>方法青出于蓝而胜于蓝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8F4047-DDD3-4059-BCF1-60B79CB8D208}" type="slidenum">
              <a:rPr lang="zh-CN" altLang="en-US" smtClean="0"/>
              <a:pPr>
                <a:defRPr/>
              </a:pPr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848005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1075" name="Notes Placeholder 2"/>
          <p:cNvSpPr>
            <a:spLocks noGrp="1"/>
          </p:cNvSpPr>
          <p:nvPr>
            <p:ph type="body" idx="1"/>
          </p:nvPr>
        </p:nvSpPr>
        <p:spPr>
          <a:xfrm>
            <a:off x="686098" y="4343704"/>
            <a:ext cx="5485805" cy="411389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/>
          <a:p>
            <a:r>
              <a:rPr lang="en-US" altLang="zh-CN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fusion </a:t>
            </a:r>
            <a:r>
              <a:rPr lang="zh-CN" altLang="en-US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融合</a:t>
            </a:r>
            <a:endParaRPr lang="en-US" altLang="zh-CN" dirty="0" smtClean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endParaRPr lang="en-US" altLang="zh-CN" dirty="0" smtClean="0">
              <a:latin typeface="Arial" pitchFamily="34" charset="0"/>
              <a:ea typeface="宋体" pitchFamily="2" charset="-122"/>
              <a:cs typeface="+mn-cs"/>
            </a:endParaRPr>
          </a:p>
          <a:p>
            <a:r>
              <a:rPr lang="zh-CN" altLang="en-US" dirty="0" smtClean="0">
                <a:latin typeface="Arial" pitchFamily="34" charset="0"/>
                <a:ea typeface="宋体" pitchFamily="2" charset="-122"/>
                <a:cs typeface="+mn-cs"/>
              </a:rPr>
              <a:t>有</a:t>
            </a:r>
            <a:r>
              <a:rPr lang="en-US" altLang="zh-CN" dirty="0" smtClean="0">
                <a:latin typeface="Arial" pitchFamily="34" charset="0"/>
                <a:ea typeface="宋体" pitchFamily="2" charset="-122"/>
                <a:cs typeface="+mn-cs"/>
              </a:rPr>
              <a:t>bagging</a:t>
            </a:r>
            <a:r>
              <a:rPr lang="zh-CN" altLang="en-US" dirty="0" smtClean="0">
                <a:latin typeface="Arial" pitchFamily="34" charset="0"/>
                <a:ea typeface="宋体" pitchFamily="2" charset="-122"/>
                <a:cs typeface="+mn-cs"/>
              </a:rPr>
              <a:t>的优点：</a:t>
            </a:r>
            <a:r>
              <a:rPr lang="zh-CN" altLang="en-US" baseline="0" dirty="0" smtClean="0">
                <a:latin typeface="Arial" pitchFamily="34" charset="0"/>
                <a:ea typeface="宋体" pitchFamily="2" charset="-122"/>
                <a:cs typeface="+mn-cs"/>
              </a:rPr>
              <a:t> 鲁棒性强、容错能力强</a:t>
            </a:r>
            <a:endParaRPr lang="en-US" altLang="zh-CN" baseline="0" dirty="0" smtClean="0">
              <a:latin typeface="Arial" pitchFamily="34" charset="0"/>
              <a:ea typeface="宋体" pitchFamily="2" charset="-122"/>
              <a:cs typeface="+mn-cs"/>
            </a:endParaRPr>
          </a:p>
          <a:p>
            <a:r>
              <a:rPr lang="zh-CN" altLang="en-US" baseline="0" dirty="0" smtClean="0">
                <a:latin typeface="Arial" pitchFamily="34" charset="0"/>
                <a:ea typeface="宋体" pitchFamily="2" charset="-122"/>
                <a:cs typeface="+mn-cs"/>
              </a:rPr>
              <a:t>同时新优点：训练速度快，采样创新点；  可以并行训练</a:t>
            </a:r>
            <a:r>
              <a:rPr lang="en-US" altLang="zh-CN" baseline="0" dirty="0" smtClean="0">
                <a:latin typeface="Arial" pitchFamily="34" charset="0"/>
                <a:ea typeface="宋体" pitchFamily="2" charset="-122"/>
                <a:cs typeface="+mn-cs"/>
              </a:rPr>
              <a:t>tree</a:t>
            </a:r>
          </a:p>
          <a:p>
            <a:endParaRPr lang="en-US" altLang="zh-CN" baseline="0" dirty="0" smtClean="0">
              <a:latin typeface="Arial" pitchFamily="34" charset="0"/>
              <a:ea typeface="宋体" pitchFamily="2" charset="-122"/>
              <a:cs typeface="+mn-cs"/>
            </a:endParaRPr>
          </a:p>
          <a:p>
            <a:r>
              <a:rPr lang="zh-CN" altLang="en-US" baseline="0" dirty="0" smtClean="0">
                <a:latin typeface="Arial" pitchFamily="34" charset="0"/>
                <a:ea typeface="宋体" pitchFamily="2" charset="-122"/>
                <a:cs typeface="+mn-cs"/>
              </a:rPr>
              <a:t>缺点；</a:t>
            </a:r>
            <a:r>
              <a:rPr lang="en-US" altLang="zh-CN" baseline="0" dirty="0" smtClean="0">
                <a:latin typeface="Arial" pitchFamily="34" charset="0"/>
                <a:ea typeface="宋体" pitchFamily="2" charset="-122"/>
                <a:cs typeface="+mn-cs"/>
              </a:rPr>
              <a:t>feature</a:t>
            </a:r>
            <a:r>
              <a:rPr lang="zh-CN" altLang="en-US" baseline="0" dirty="0" smtClean="0">
                <a:latin typeface="Arial" pitchFamily="34" charset="0"/>
                <a:ea typeface="宋体" pitchFamily="2" charset="-122"/>
                <a:cs typeface="+mn-cs"/>
              </a:rPr>
              <a:t>采样的时候不可控制，小样本效果不好</a:t>
            </a:r>
            <a:endParaRPr lang="en-US" altLang="zh-CN" baseline="0" dirty="0" smtClean="0">
              <a:latin typeface="Arial" pitchFamily="34" charset="0"/>
              <a:ea typeface="宋体" pitchFamily="2" charset="-122"/>
              <a:cs typeface="+mn-cs"/>
            </a:endParaRPr>
          </a:p>
          <a:p>
            <a:endParaRPr lang="en-US" altLang="zh-CN" dirty="0" smtClean="0"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1310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 sz="2300">
                <a:solidFill>
                  <a:schemeClr val="tx1"/>
                </a:solidFill>
                <a:latin typeface="Comic Sans MS" pitchFamily="66" charset="0"/>
              </a:defRPr>
            </a:lvl1pPr>
            <a:lvl2pPr marL="702756" indent="-270291" defTabSz="914485" eaLnBrk="0" hangingPunct="0">
              <a:defRPr sz="2300">
                <a:solidFill>
                  <a:schemeClr val="tx1"/>
                </a:solidFill>
                <a:latin typeface="Comic Sans MS" pitchFamily="66" charset="0"/>
              </a:defRPr>
            </a:lvl2pPr>
            <a:lvl3pPr marL="1081164" indent="-216233" defTabSz="914485" eaLnBrk="0" hangingPunct="0">
              <a:defRPr sz="2300">
                <a:solidFill>
                  <a:schemeClr val="tx1"/>
                </a:solidFill>
                <a:latin typeface="Comic Sans MS" pitchFamily="66" charset="0"/>
              </a:defRPr>
            </a:lvl3pPr>
            <a:lvl4pPr marL="1513629" indent="-216233" defTabSz="914485" eaLnBrk="0" hangingPunct="0">
              <a:defRPr sz="2300">
                <a:solidFill>
                  <a:schemeClr val="tx1"/>
                </a:solidFill>
                <a:latin typeface="Comic Sans MS" pitchFamily="66" charset="0"/>
              </a:defRPr>
            </a:lvl4pPr>
            <a:lvl5pPr marL="1946095" indent="-216233" defTabSz="914485" eaLnBrk="0" hangingPunct="0">
              <a:defRPr sz="2300">
                <a:solidFill>
                  <a:schemeClr val="tx1"/>
                </a:solidFill>
                <a:latin typeface="Comic Sans MS" pitchFamily="66" charset="0"/>
              </a:defRPr>
            </a:lvl5pPr>
            <a:lvl6pPr marL="2378560" indent="-216233" defTabSz="914485" eaLnBrk="0" fontAlgn="base" hangingPunct="0">
              <a:spcBef>
                <a:spcPct val="5000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</a:defRPr>
            </a:lvl6pPr>
            <a:lvl7pPr marL="2811026" indent="-216233" defTabSz="914485" eaLnBrk="0" fontAlgn="base" hangingPunct="0">
              <a:spcBef>
                <a:spcPct val="5000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</a:defRPr>
            </a:lvl7pPr>
            <a:lvl8pPr marL="3243491" indent="-216233" defTabSz="914485" eaLnBrk="0" fontAlgn="base" hangingPunct="0">
              <a:spcBef>
                <a:spcPct val="5000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</a:defRPr>
            </a:lvl8pPr>
            <a:lvl9pPr marL="3675957" indent="-216233" defTabSz="914485" eaLnBrk="0" fontAlgn="base" hangingPunct="0">
              <a:spcBef>
                <a:spcPct val="5000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fld id="{F7DFE138-E9B5-456F-810A-72D77BD67673}" type="slidenum">
              <a:rPr lang="zh-CN" altLang="en-US" sz="1200">
                <a:latin typeface="Arial" charset="0"/>
              </a:rPr>
              <a:pPr eaLnBrk="1" hangingPunct="1"/>
              <a:t>59</a:t>
            </a:fld>
            <a:endParaRPr lang="en-US" altLang="zh-CN" sz="120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那么另外一个应用</a:t>
            </a:r>
            <a:r>
              <a:rPr lang="en-US" altLang="zh-CN" dirty="0" smtClean="0"/>
              <a:t>GBDT</a:t>
            </a:r>
            <a:r>
              <a:rPr lang="zh-CN" altLang="en-US" dirty="0" smtClean="0"/>
              <a:t>就名字多了去了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这里要注意的是 </a:t>
            </a:r>
            <a:r>
              <a:rPr lang="en-US" altLang="zh-CN" dirty="0" smtClean="0"/>
              <a:t>GBDT</a:t>
            </a:r>
            <a:r>
              <a:rPr lang="zh-CN" altLang="en-US" dirty="0" smtClean="0"/>
              <a:t>是个回归树，</a:t>
            </a:r>
            <a:r>
              <a:rPr lang="en-US" altLang="zh-CN" dirty="0" smtClean="0"/>
              <a:t>DT</a:t>
            </a:r>
            <a:r>
              <a:rPr lang="zh-CN" altLang="en-US" dirty="0" smtClean="0"/>
              <a:t>指的是</a:t>
            </a:r>
            <a:r>
              <a:rPr lang="en-US" altLang="zh-CN" dirty="0" smtClean="0"/>
              <a:t>DT</a:t>
            </a:r>
            <a:r>
              <a:rPr lang="zh-CN" altLang="en-US" dirty="0" smtClean="0"/>
              <a:t>中的回归树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决策树分为回归树和分类树</a:t>
            </a:r>
            <a:endParaRPr lang="en-US" altLang="zh-CN" dirty="0" smtClean="0"/>
          </a:p>
          <a:p>
            <a:r>
              <a:rPr lang="zh-CN" altLang="en-US" dirty="0" smtClean="0"/>
              <a:t>回归树预测楼市房价</a:t>
            </a:r>
            <a:endParaRPr lang="en-US" altLang="zh-CN" dirty="0" smtClean="0"/>
          </a:p>
          <a:p>
            <a:r>
              <a:rPr lang="zh-CN" altLang="en-US" dirty="0" smtClean="0"/>
              <a:t>分类树预测楼有没有卖出去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8F4047-DDD3-4059-BCF1-60B79CB8D208}" type="slidenum">
              <a:rPr lang="zh-CN" altLang="en-US" smtClean="0"/>
              <a:pPr>
                <a:defRPr/>
              </a:pPr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95302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初值问题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8F4047-DDD3-4059-BCF1-60B79CB8D208}" type="slidenum">
              <a:rPr lang="zh-CN" altLang="en-US" smtClean="0"/>
              <a:pPr>
                <a:defRPr/>
              </a:pPr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924636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相信从刚才房价的例子相信大家已经对</a:t>
            </a:r>
            <a:r>
              <a:rPr lang="en-US" altLang="zh-CN" dirty="0" smtClean="0"/>
              <a:t>GBDT</a:t>
            </a:r>
            <a:r>
              <a:rPr lang="zh-CN" altLang="en-US" dirty="0" smtClean="0"/>
              <a:t>的特点拨云见日了</a:t>
            </a:r>
            <a:endParaRPr lang="en-US" altLang="zh-CN" dirty="0" smtClean="0"/>
          </a:p>
          <a:p>
            <a:r>
              <a:rPr lang="zh-CN" altLang="en-US" dirty="0" smtClean="0"/>
              <a:t>那么他区别于</a:t>
            </a:r>
            <a:r>
              <a:rPr lang="en-US" altLang="zh-CN" dirty="0" smtClean="0"/>
              <a:t>Bagging</a:t>
            </a:r>
            <a:r>
              <a:rPr lang="zh-CN" altLang="en-US" dirty="0" smtClean="0"/>
              <a:t>的地方是什么呢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8F4047-DDD3-4059-BCF1-60B79CB8D208}" type="slidenum">
              <a:rPr lang="zh-CN" altLang="en-US" smtClean="0"/>
              <a:pPr>
                <a:defRPr/>
              </a:pPr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69045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那么有没有其他版本的</a:t>
            </a:r>
            <a:r>
              <a:rPr lang="en-US" altLang="zh-CN" dirty="0" smtClean="0"/>
              <a:t>GBDT </a:t>
            </a:r>
            <a:r>
              <a:rPr lang="zh-CN" altLang="en-US" dirty="0" smtClean="0"/>
              <a:t>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8F4047-DDD3-4059-BCF1-60B79CB8D208}" type="slidenum">
              <a:rPr lang="zh-CN" altLang="en-US" smtClean="0"/>
              <a:pPr>
                <a:defRPr/>
              </a:pPr>
              <a:t>69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67318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刚才是三个</a:t>
            </a:r>
            <a:r>
              <a:rPr lang="en-US" altLang="zh-CN" dirty="0" smtClean="0"/>
              <a:t>model</a:t>
            </a:r>
          </a:p>
          <a:p>
            <a:r>
              <a:rPr lang="zh-CN" altLang="en-US" dirty="0" smtClean="0"/>
              <a:t>如果给足够多的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的话</a:t>
            </a:r>
            <a:r>
              <a:rPr lang="zh-CN" altLang="en-US" baseline="0" dirty="0" smtClean="0"/>
              <a:t> 错误率会随之不断下降 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最后</a:t>
            </a:r>
            <a:r>
              <a:rPr lang="en-US" altLang="zh-CN" baseline="0" dirty="0" smtClean="0"/>
              <a:t>200</a:t>
            </a:r>
            <a:r>
              <a:rPr lang="zh-CN" altLang="en-US" baseline="0" dirty="0" smtClean="0"/>
              <a:t>个</a:t>
            </a:r>
            <a:r>
              <a:rPr lang="en-US" altLang="zh-CN" baseline="0" dirty="0" smtClean="0"/>
              <a:t>model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8F4047-DDD3-4059-BCF1-60B79CB8D208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5582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分类器之间应该具有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差异性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，想想看啊，如果使用的是同一个分类器，那么集成起来的分类结果是不会有变化的。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分类器的精度，每个个体分类器的分类精度必须大于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0.5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。如下面的图，可以看到如果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p&lt;0.5,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那么随着集成规模的增加，分类精度会下降，但是如果大于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5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的话，那么最终分类精准度是可以趋于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8F4047-DDD3-4059-BCF1-60B79CB8D208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0508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那么我们首先就想到了用不同的机器学习算法训练模型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8F4047-DDD3-4059-BCF1-60B79CB8D208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83000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8F4047-DDD3-4059-BCF1-60B79CB8D208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12994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既然用不同的分类器不好使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我们可以尝试方案二，将数据分几部分</a:t>
            </a:r>
            <a:endParaRPr lang="en-US" altLang="zh-CN" dirty="0" smtClean="0"/>
          </a:p>
          <a:p>
            <a:r>
              <a:rPr lang="zh-CN" altLang="en-US" dirty="0" smtClean="0"/>
              <a:t>每部分用学出一个模型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8F4047-DDD3-4059-BCF1-60B79CB8D208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49717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优点不易过拟合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缺点显而易见</a:t>
            </a:r>
            <a:endParaRPr lang="en-US" altLang="zh-CN" dirty="0" smtClean="0"/>
          </a:p>
          <a:p>
            <a:r>
              <a:rPr lang="zh-CN" altLang="en-US" dirty="0" smtClean="0"/>
              <a:t>数据量不足导致训练出的模型不具有普适性，推广能力较差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8F4047-DDD3-4059-BCF1-60B79CB8D208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9864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30AF43-B715-415A-9CEF-A06B92F456D6}" type="datetime1">
              <a:rPr lang="zh-CN" altLang="en-US"/>
              <a:pPr>
                <a:defRPr/>
              </a:pPr>
              <a:t>2015/8/27</a:t>
            </a:fld>
            <a:endParaRPr lang="zh-CN" altLang="en-US" sz="1800">
              <a:latin typeface="Arial" pitchFamily="34" charset="0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132260-34FB-49FA-AB8F-8D486B34E844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3040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EB246A-F79B-44C8-A006-6744B26399BD}" type="datetime1">
              <a:rPr lang="zh-CN" altLang="en-US"/>
              <a:pPr>
                <a:defRPr/>
              </a:pPr>
              <a:t>2015/8/27</a:t>
            </a:fld>
            <a:endParaRPr lang="zh-CN" altLang="en-US" sz="1800">
              <a:latin typeface="Arial" pitchFamily="34" charset="0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E74BC1-008C-4B40-BCCA-D0A3CC46A323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711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40513" y="476250"/>
            <a:ext cx="2057400" cy="58943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476250"/>
            <a:ext cx="6019800" cy="58943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DAFA50-3413-4FCC-B6DA-E17892CFA034}" type="datetime1">
              <a:rPr lang="zh-CN" altLang="en-US"/>
              <a:pPr>
                <a:defRPr/>
              </a:pPr>
              <a:t>2015/8/27</a:t>
            </a:fld>
            <a:endParaRPr lang="zh-CN" altLang="en-US" sz="1800">
              <a:latin typeface="Arial" pitchFamily="34" charset="0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C982AF-DF95-492F-A906-AF5E6B64CCDF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631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A93B54-85A8-4788-BB28-70D67550BB7D}" type="datetime1">
              <a:rPr lang="zh-CN" altLang="en-US"/>
              <a:pPr>
                <a:defRPr/>
              </a:pPr>
              <a:t>2015/8/27</a:t>
            </a:fld>
            <a:endParaRPr lang="zh-CN" altLang="en-US" sz="1800">
              <a:latin typeface="Arial" pitchFamily="34" charset="0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DE88C2-DD7B-4661-8680-76BDE5447800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83621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5138FE-2C32-4BEC-B4DA-3A94D7135697}" type="datetime1">
              <a:rPr lang="zh-CN" altLang="en-US"/>
              <a:pPr>
                <a:defRPr/>
              </a:pPr>
              <a:t>2015/8/27</a:t>
            </a:fld>
            <a:endParaRPr lang="zh-CN" altLang="en-US" sz="1800">
              <a:latin typeface="Arial" pitchFamily="34" charset="0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D2814F-A062-4413-9E29-DA4FF1A70B9B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6293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84467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84467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DA1308-B0A3-4292-B695-947574B043F9}" type="datetime1">
              <a:rPr lang="zh-CN" altLang="en-US"/>
              <a:pPr>
                <a:defRPr/>
              </a:pPr>
              <a:t>2015/8/27</a:t>
            </a:fld>
            <a:endParaRPr lang="zh-CN" altLang="en-US" sz="1800">
              <a:latin typeface="Arial" pitchFamily="34" charset="0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30B6C5-F027-49C4-A2C9-33E8A1968C82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532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11E4A9-63C5-4460-9C80-1CAA46E72349}" type="datetime1">
              <a:rPr lang="zh-CN" altLang="en-US"/>
              <a:pPr>
                <a:defRPr/>
              </a:pPr>
              <a:t>2015/8/27</a:t>
            </a:fld>
            <a:endParaRPr lang="zh-CN" altLang="en-US" sz="1800">
              <a:latin typeface="Arial" pitchFamily="34" charset="0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746E4C-88F1-450C-9450-5D24218CE0A0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2270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85CDCA-2994-47C8-B04A-2CFB55ABAECB}" type="datetime1">
              <a:rPr lang="zh-CN" altLang="en-US"/>
              <a:pPr>
                <a:defRPr/>
              </a:pPr>
              <a:t>2015/8/27</a:t>
            </a:fld>
            <a:endParaRPr lang="zh-CN" altLang="en-US" sz="1800">
              <a:latin typeface="Arial" pitchFamily="34" charset="0"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DB8B1B-DF48-4684-A713-B64B1DDF8B4C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4114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8A2E38-10DE-430A-B9FD-D6C4C145817C}" type="datetime1">
              <a:rPr lang="zh-CN" altLang="en-US"/>
              <a:pPr>
                <a:defRPr/>
              </a:pPr>
              <a:t>2015/8/27</a:t>
            </a:fld>
            <a:endParaRPr lang="zh-CN" altLang="en-US" sz="1800">
              <a:latin typeface="Arial" pitchFamily="34" charset="0"/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252702-BE84-45EF-9F35-A59C3C61DAA2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6278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9E546A-498B-4361-BEE8-1AD075634C7A}" type="datetime1">
              <a:rPr lang="zh-CN" altLang="en-US"/>
              <a:pPr>
                <a:defRPr/>
              </a:pPr>
              <a:t>2015/8/27</a:t>
            </a:fld>
            <a:endParaRPr lang="zh-CN" altLang="en-US" sz="1800">
              <a:latin typeface="Arial" pitchFamily="34" charset="0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17F961-0CF0-433B-91C2-6BBE3326CC4C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41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Times New Roman" pitchFamily="18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E517C0-5C51-414F-9B20-DB9D9D895720}" type="datetime1">
              <a:rPr lang="zh-CN" altLang="en-US"/>
              <a:pPr>
                <a:defRPr/>
              </a:pPr>
              <a:t>2015/8/27</a:t>
            </a:fld>
            <a:endParaRPr lang="zh-CN" altLang="en-US" sz="1800">
              <a:latin typeface="Arial" pitchFamily="34" charset="0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99B463-6199-45E1-8080-E079895EE173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327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68313" y="4762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Times New Roman" pitchFamily="18" charset="0"/>
              </a:rPr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844675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Times New Roman" pitchFamily="18" charset="0"/>
              </a:rPr>
              <a:t>单击此处编辑母版文本样式</a:t>
            </a:r>
          </a:p>
          <a:p>
            <a:pPr lvl="1"/>
            <a:r>
              <a:rPr lang="zh-CN" altLang="zh-CN" smtClean="0">
                <a:sym typeface="Times New Roman" pitchFamily="18" charset="0"/>
              </a:rPr>
              <a:t>第二级</a:t>
            </a:r>
          </a:p>
          <a:p>
            <a:pPr lvl="2"/>
            <a:r>
              <a:rPr lang="zh-CN" altLang="zh-CN" smtClean="0">
                <a:sym typeface="Times New Roman" pitchFamily="18" charset="0"/>
              </a:rPr>
              <a:t>第三级</a:t>
            </a:r>
          </a:p>
          <a:p>
            <a:pPr lvl="3"/>
            <a:r>
              <a:rPr lang="zh-CN" altLang="zh-CN" smtClean="0">
                <a:sym typeface="Times New Roman" pitchFamily="18" charset="0"/>
              </a:rPr>
              <a:t>第四级</a:t>
            </a:r>
          </a:p>
          <a:p>
            <a:pPr lvl="4"/>
            <a:r>
              <a:rPr lang="zh-CN" altLang="zh-CN" smtClean="0">
                <a:sym typeface="Times New Roman" pitchFamily="18" charset="0"/>
              </a:rPr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sym typeface="Times New Roman" pitchFamily="18" charset="0"/>
              </a:defRPr>
            </a:lvl1pPr>
          </a:lstStyle>
          <a:p>
            <a:pPr>
              <a:defRPr/>
            </a:pPr>
            <a:fld id="{22C6AB9F-DB62-4DA1-8019-EB3E599218F6}" type="datetime1">
              <a:rPr lang="zh-CN" altLang="en-US"/>
              <a:pPr>
                <a:defRPr/>
              </a:pPr>
              <a:t>2015/8/27</a:t>
            </a:fld>
            <a:endParaRPr lang="zh-CN" altLang="en-US" sz="1800">
              <a:latin typeface="Arial" pitchFamily="34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sym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  <a:sym typeface="Times New Roman" pitchFamily="18" charset="0"/>
              </a:defRPr>
            </a:lvl1pPr>
          </a:lstStyle>
          <a:p>
            <a:pPr>
              <a:defRPr/>
            </a:pPr>
            <a:fld id="{8CEECBA3-F2E9-422F-9416-9D2B44035F9E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latin typeface="Arial" pitchFamily="34" charset="0"/>
            </a:endParaRP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26200"/>
            <a:ext cx="374390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Text Box 8"/>
          <p:cNvSpPr>
            <a:spLocks noChangeArrowheads="1"/>
          </p:cNvSpPr>
          <p:nvPr/>
        </p:nvSpPr>
        <p:spPr bwMode="auto">
          <a:xfrm>
            <a:off x="71438" y="6448425"/>
            <a:ext cx="360046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sz="1600" b="1" dirty="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sym typeface="Times New Roman" pitchFamily="18" charset="0"/>
              </a:rPr>
              <a:t>哈工大社会计算与信息检索研究中心</a:t>
            </a:r>
            <a:endParaRPr lang="zh-CN" altLang="en-US" dirty="0" smtClean="0"/>
          </a:p>
        </p:txBody>
      </p:sp>
      <p:pic>
        <p:nvPicPr>
          <p:cNvPr id="1033" name="Picture 14" descr="hit-scir-web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488" y="30163"/>
            <a:ext cx="219392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7" r:id="rId1"/>
    <p:sldLayoutId id="2147483898" r:id="rId2"/>
    <p:sldLayoutId id="2147483899" r:id="rId3"/>
    <p:sldLayoutId id="2147483900" r:id="rId4"/>
    <p:sldLayoutId id="2147483901" r:id="rId5"/>
    <p:sldLayoutId id="2147483902" r:id="rId6"/>
    <p:sldLayoutId id="2147483903" r:id="rId7"/>
    <p:sldLayoutId id="2147483904" r:id="rId8"/>
    <p:sldLayoutId id="2147483905" r:id="rId9"/>
    <p:sldLayoutId id="2147483906" r:id="rId10"/>
    <p:sldLayoutId id="2147483907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Times New Roman" pitchFamily="18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ndara" pitchFamily="34" charset="0"/>
          <a:ea typeface="华文新魏" pitchFamily="2" charset="-122"/>
          <a:sym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ndara" pitchFamily="34" charset="0"/>
          <a:ea typeface="华文新魏" pitchFamily="2" charset="-122"/>
          <a:sym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ndara" pitchFamily="34" charset="0"/>
          <a:ea typeface="华文新魏" pitchFamily="2" charset="-122"/>
          <a:sym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ndara" pitchFamily="34" charset="0"/>
          <a:ea typeface="华文新魏" pitchFamily="2" charset="-122"/>
          <a:sym typeface="Times New Roman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  <a:sym typeface="Times New Roman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  <a:sym typeface="Times New Roman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  <a:sym typeface="Times New Roman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  <a:sym typeface="Times New Roman" pitchFamily="18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SzPct val="5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  <a:sym typeface="Times New Roman" pitchFamily="18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Clr>
          <a:srgbClr val="9999FF"/>
        </a:buClr>
        <a:buSzPct val="50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  <a:sym typeface="Times New Roman" pitchFamily="18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sym typeface="Times New Roman" pitchFamily="18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Clr>
          <a:srgbClr val="9999FF"/>
        </a:buClr>
        <a:buSzPct val="5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  <a:sym typeface="Times New Roman" pitchFamily="18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sym typeface="Times New Roman" pitchFamily="18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sym typeface="Times New Roman" pitchFamily="18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sym typeface="Times New Roman" pitchFamily="18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sym typeface="Times New Roman" pitchFamily="18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sym typeface="Times New Roman" pitchFamily="18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12.jpeg"/><Relationship Id="rId7" Type="http://schemas.openxmlformats.org/officeDocument/2006/relationships/image" Target="../media/image1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2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1.e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23.e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2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27.emf"/><Relationship Id="rId5" Type="http://schemas.openxmlformats.org/officeDocument/2006/relationships/image" Target="../media/image24.emf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26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8.emf"/><Relationship Id="rId4" Type="http://schemas.openxmlformats.org/officeDocument/2006/relationships/oleObject" Target="../embeddings/oleObject9.bin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3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29.wmf"/><Relationship Id="rId4" Type="http://schemas.openxmlformats.org/officeDocument/2006/relationships/oleObject" Target="../embeddings/oleObject10.bin"/><Relationship Id="rId9" Type="http://schemas.openxmlformats.org/officeDocument/2006/relationships/image" Target="../media/image31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3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32.wmf"/><Relationship Id="rId4" Type="http://schemas.openxmlformats.org/officeDocument/2006/relationships/oleObject" Target="../embeddings/oleObject13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34.wmf"/><Relationship Id="rId4" Type="http://schemas.openxmlformats.org/officeDocument/2006/relationships/oleObject" Target="../embeddings/oleObject15.bin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jpeg"/><Relationship Id="rId4" Type="http://schemas.openxmlformats.org/officeDocument/2006/relationships/image" Target="../media/image45.jpe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.bin"/><Relationship Id="rId4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684213" y="1484313"/>
            <a:ext cx="7772400" cy="1470025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altLang="zh-CN" sz="4800" dirty="0" smtClean="0">
                <a:latin typeface="+mj-ea"/>
              </a:rPr>
              <a:t>Bagging &amp; Boosting</a:t>
            </a:r>
            <a:endParaRPr lang="zh-CN" altLang="en-US" sz="4800" dirty="0" smtClean="0">
              <a:latin typeface="+mj-ea"/>
            </a:endParaRPr>
          </a:p>
        </p:txBody>
      </p:sp>
      <p:sp>
        <p:nvSpPr>
          <p:cNvPr id="2054" name="副标题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marL="0" indent="0" algn="ctr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  <a:latin typeface="Ebrima" pitchFamily="2" charset="0"/>
                <a:sym typeface="楷体_GB2312" pitchFamily="49" charset="-122"/>
              </a:rPr>
              <a:t>HITSCIR-TM</a:t>
            </a:r>
          </a:p>
          <a:p>
            <a:pPr marL="0" indent="0" algn="ctr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800" dirty="0" err="1" smtClean="0">
                <a:solidFill>
                  <a:schemeClr val="bg1">
                    <a:lumMod val="65000"/>
                  </a:schemeClr>
                </a:solidFill>
                <a:latin typeface="Ebrima" pitchFamily="2" charset="0"/>
                <a:sym typeface="楷体_GB2312" pitchFamily="49" charset="-122"/>
              </a:rPr>
              <a:t>zkli</a:t>
            </a:r>
            <a:r>
              <a:rPr lang="en-US" altLang="zh-CN" sz="2800" dirty="0" smtClean="0">
                <a:solidFill>
                  <a:schemeClr val="bg1">
                    <a:lumMod val="65000"/>
                  </a:schemeClr>
                </a:solidFill>
                <a:latin typeface="Ebrima" pitchFamily="2" charset="0"/>
                <a:sym typeface="楷体_GB2312" pitchFamily="49" charset="-122"/>
              </a:rPr>
              <a:t>-</a:t>
            </a:r>
            <a:r>
              <a:rPr lang="zh-CN" altLang="en-US" sz="2800" dirty="0" smtClean="0">
                <a:solidFill>
                  <a:schemeClr val="bg1">
                    <a:lumMod val="65000"/>
                  </a:schemeClr>
                </a:solidFill>
                <a:latin typeface="Ebrima" pitchFamily="2" charset="0"/>
                <a:sym typeface="楷体_GB2312" pitchFamily="49" charset="-122"/>
              </a:rPr>
              <a:t>李泽魁</a:t>
            </a:r>
            <a:endParaRPr lang="en-US" altLang="zh-CN" sz="2800" dirty="0" smtClean="0">
              <a:solidFill>
                <a:schemeClr val="bg1">
                  <a:lumMod val="65000"/>
                </a:schemeClr>
              </a:solidFill>
              <a:latin typeface="Ebrima" pitchFamily="2" charset="0"/>
              <a:sym typeface="楷体_GB2312" pitchFamily="49" charset="-122"/>
            </a:endParaRPr>
          </a:p>
          <a:p>
            <a:pPr marL="0" indent="0" algn="ctr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endParaRPr lang="en-US" altLang="zh-CN" sz="2800" dirty="0" smtClean="0">
              <a:solidFill>
                <a:schemeClr val="bg1">
                  <a:lumMod val="65000"/>
                </a:schemeClr>
              </a:solidFill>
              <a:latin typeface="Ebrima" pitchFamily="2" charset="0"/>
              <a:ea typeface="华文新魏" pitchFamily="2" charset="-122"/>
              <a:sym typeface="楷体_GB2312" pitchFamily="49" charset="-122"/>
            </a:endParaRPr>
          </a:p>
          <a:p>
            <a:pPr marL="0" indent="0" algn="ctr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800" dirty="0" smtClean="0">
                <a:solidFill>
                  <a:schemeClr val="bg1">
                    <a:lumMod val="65000"/>
                  </a:schemeClr>
                </a:solidFill>
                <a:latin typeface="Ebrima" pitchFamily="2" charset="0"/>
                <a:ea typeface="华文新魏" pitchFamily="2" charset="-122"/>
                <a:sym typeface="楷体_GB2312" pitchFamily="49" charset="-122"/>
              </a:rPr>
              <a:t>March. 24, 2015</a:t>
            </a:r>
            <a:endParaRPr lang="zh-CN" altLang="en-US" sz="2800" dirty="0" smtClean="0">
              <a:solidFill>
                <a:schemeClr val="bg1">
                  <a:lumMod val="65000"/>
                </a:schemeClr>
              </a:solidFill>
              <a:latin typeface="Ebrima" pitchFamily="2" charset="0"/>
              <a:ea typeface="华文新魏" pitchFamily="2" charset="-122"/>
              <a:sym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539552" y="566192"/>
            <a:ext cx="8153400" cy="990600"/>
          </a:xfrm>
        </p:spPr>
        <p:txBody>
          <a:bodyPr/>
          <a:lstStyle/>
          <a:p>
            <a:r>
              <a:rPr lang="en-US" dirty="0" smtClean="0"/>
              <a:t>Obtaining independent classifiers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804541" y="5697252"/>
            <a:ext cx="733185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Where to we get</a:t>
            </a:r>
            <a:r>
              <a:rPr lang="en-US" sz="3200" i="1" dirty="0" smtClean="0">
                <a:solidFill>
                  <a:srgbClr val="FF0000"/>
                </a:solidFill>
              </a:rPr>
              <a:t> m </a:t>
            </a:r>
            <a:r>
              <a:rPr lang="en-US" sz="3200" dirty="0" smtClean="0">
                <a:solidFill>
                  <a:srgbClr val="FF0000"/>
                </a:solidFill>
              </a:rPr>
              <a:t>independent classifiers?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6" name="Rectangle 48"/>
          <p:cNvSpPr/>
          <p:nvPr/>
        </p:nvSpPr>
        <p:spPr>
          <a:xfrm>
            <a:off x="3221673" y="1827820"/>
            <a:ext cx="4086631" cy="3581400"/>
          </a:xfrm>
          <a:prstGeom prst="rect">
            <a:avLst/>
          </a:prstGeom>
          <a:solidFill>
            <a:srgbClr val="FF0000">
              <a:alpha val="26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49"/>
          <p:cNvSpPr/>
          <p:nvPr/>
        </p:nvSpPr>
        <p:spPr>
          <a:xfrm>
            <a:off x="1098780" y="3008813"/>
            <a:ext cx="1476980" cy="1232785"/>
          </a:xfrm>
          <a:prstGeom prst="rect">
            <a:avLst/>
          </a:prstGeom>
          <a:solidFill>
            <a:srgbClr val="FFFF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1088073" y="3149278"/>
            <a:ext cx="14876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Training</a:t>
            </a:r>
          </a:p>
          <a:p>
            <a:pPr algn="ctr"/>
            <a:r>
              <a:rPr lang="en-US" sz="2800" dirty="0" smtClean="0"/>
              <a:t>Data</a:t>
            </a:r>
            <a:endParaRPr lang="en-US" sz="2800" dirty="0"/>
          </a:p>
        </p:txBody>
      </p:sp>
      <p:grpSp>
        <p:nvGrpSpPr>
          <p:cNvPr id="29" name="Group 37"/>
          <p:cNvGrpSpPr/>
          <p:nvPr/>
        </p:nvGrpSpPr>
        <p:grpSpPr>
          <a:xfrm>
            <a:off x="5928396" y="1980220"/>
            <a:ext cx="1022235" cy="551708"/>
            <a:chOff x="7391399" y="3505200"/>
            <a:chExt cx="1398808" cy="1371600"/>
          </a:xfrm>
          <a:effectLst/>
        </p:grpSpPr>
        <p:sp>
          <p:nvSpPr>
            <p:cNvPr id="30" name="Rounded Rectangle 52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391399" y="3653754"/>
              <a:ext cx="1398808" cy="6547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model 1</a:t>
              </a:r>
              <a:endParaRPr lang="en-US" sz="2000" dirty="0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3521631" y="2055618"/>
            <a:ext cx="1433631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66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learning </a:t>
            </a:r>
            <a:r>
              <a:rPr lang="en-US" sz="2000" dirty="0" err="1" smtClean="0"/>
              <a:t>alg</a:t>
            </a:r>
            <a:endParaRPr lang="en-US" sz="2000" dirty="0"/>
          </a:p>
        </p:txBody>
      </p:sp>
      <p:sp>
        <p:nvSpPr>
          <p:cNvPr id="33" name="TextBox 32"/>
          <p:cNvSpPr txBox="1"/>
          <p:nvPr/>
        </p:nvSpPr>
        <p:spPr>
          <a:xfrm>
            <a:off x="3475928" y="2808758"/>
            <a:ext cx="1433631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66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learning </a:t>
            </a:r>
            <a:r>
              <a:rPr lang="en-US" sz="2000" dirty="0" err="1" smtClean="0"/>
              <a:t>alg</a:t>
            </a:r>
            <a:endParaRPr lang="en-US" sz="2000" dirty="0"/>
          </a:p>
        </p:txBody>
      </p:sp>
      <p:sp>
        <p:nvSpPr>
          <p:cNvPr id="34" name="TextBox 33"/>
          <p:cNvSpPr txBox="1"/>
          <p:nvPr/>
        </p:nvSpPr>
        <p:spPr>
          <a:xfrm rot="5400000">
            <a:off x="5007660" y="3498690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…</a:t>
            </a:r>
            <a:endParaRPr lang="en-US" sz="3600" dirty="0"/>
          </a:p>
        </p:txBody>
      </p:sp>
      <p:cxnSp>
        <p:nvCxnSpPr>
          <p:cNvPr id="35" name="Straight Arrow Connector 57"/>
          <p:cNvCxnSpPr/>
          <p:nvPr/>
        </p:nvCxnSpPr>
        <p:spPr>
          <a:xfrm flipV="1">
            <a:off x="2575760" y="2397836"/>
            <a:ext cx="868431" cy="985185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58"/>
          <p:cNvCxnSpPr/>
          <p:nvPr/>
        </p:nvCxnSpPr>
        <p:spPr>
          <a:xfrm flipV="1">
            <a:off x="2575760" y="3008813"/>
            <a:ext cx="868431" cy="69264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59"/>
          <p:cNvCxnSpPr/>
          <p:nvPr/>
        </p:nvCxnSpPr>
        <p:spPr>
          <a:xfrm>
            <a:off x="2575760" y="4103385"/>
            <a:ext cx="868431" cy="651236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60"/>
          <p:cNvCxnSpPr>
            <a:stCxn id="32" idx="3"/>
            <a:endCxn id="30" idx="1"/>
          </p:cNvCxnSpPr>
          <p:nvPr/>
        </p:nvCxnSpPr>
        <p:spPr>
          <a:xfrm>
            <a:off x="4955262" y="2255673"/>
            <a:ext cx="973135" cy="40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9" name="Group 37"/>
          <p:cNvGrpSpPr/>
          <p:nvPr/>
        </p:nvGrpSpPr>
        <p:grpSpPr>
          <a:xfrm>
            <a:off x="5922133" y="2697221"/>
            <a:ext cx="1022235" cy="551708"/>
            <a:chOff x="7391399" y="3505200"/>
            <a:chExt cx="1398809" cy="1371600"/>
          </a:xfrm>
          <a:effectLst/>
        </p:grpSpPr>
        <p:sp>
          <p:nvSpPr>
            <p:cNvPr id="40" name="Rounded Rectangle 62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391399" y="3653754"/>
              <a:ext cx="1398809" cy="9947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model 2</a:t>
              </a:r>
              <a:endParaRPr lang="en-US" sz="2000" dirty="0"/>
            </a:p>
          </p:txBody>
        </p:sp>
      </p:grpSp>
      <p:cxnSp>
        <p:nvCxnSpPr>
          <p:cNvPr id="42" name="Straight Arrow Connector 64"/>
          <p:cNvCxnSpPr/>
          <p:nvPr/>
        </p:nvCxnSpPr>
        <p:spPr>
          <a:xfrm>
            <a:off x="5161270" y="3026631"/>
            <a:ext cx="760863" cy="40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528834" y="4453957"/>
            <a:ext cx="1433631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66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learning </a:t>
            </a:r>
            <a:r>
              <a:rPr lang="en-US" sz="2000" dirty="0" err="1" smtClean="0"/>
              <a:t>alg</a:t>
            </a:r>
            <a:endParaRPr lang="en-US" sz="2000" dirty="0"/>
          </a:p>
        </p:txBody>
      </p:sp>
      <p:grpSp>
        <p:nvGrpSpPr>
          <p:cNvPr id="44" name="Group 66"/>
          <p:cNvGrpSpPr/>
          <p:nvPr/>
        </p:nvGrpSpPr>
        <p:grpSpPr>
          <a:xfrm>
            <a:off x="5975041" y="4342420"/>
            <a:ext cx="1051790" cy="551708"/>
            <a:chOff x="7391399" y="3505200"/>
            <a:chExt cx="1439251" cy="1371600"/>
          </a:xfrm>
          <a:effectLst/>
        </p:grpSpPr>
        <p:sp>
          <p:nvSpPr>
            <p:cNvPr id="45" name="Rounded Rectangle 67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391399" y="3653754"/>
              <a:ext cx="1439251" cy="9947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model m</a:t>
              </a:r>
              <a:endParaRPr lang="en-US" sz="2000" dirty="0"/>
            </a:p>
          </p:txBody>
        </p:sp>
      </p:grpSp>
      <p:cxnSp>
        <p:nvCxnSpPr>
          <p:cNvPr id="47" name="Straight Arrow Connector 69"/>
          <p:cNvCxnSpPr/>
          <p:nvPr/>
        </p:nvCxnSpPr>
        <p:spPr>
          <a:xfrm>
            <a:off x="5214176" y="4671830"/>
            <a:ext cx="760863" cy="40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3276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dirty="0" smtClean="0"/>
              <a:t>Idea 1: different learning methods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521895" y="1676400"/>
            <a:ext cx="1736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decision tree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21895" y="2281535"/>
            <a:ext cx="6915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k-</a:t>
            </a:r>
            <a:r>
              <a:rPr lang="en-US" sz="2400" dirty="0" err="1" smtClean="0">
                <a:solidFill>
                  <a:srgbClr val="0000FF"/>
                </a:solidFill>
              </a:rPr>
              <a:t>nn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21895" y="2819400"/>
            <a:ext cx="1521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perceptron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21895" y="3429000"/>
            <a:ext cx="16617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naïve </a:t>
            </a:r>
            <a:r>
              <a:rPr lang="en-US" sz="2400" dirty="0" err="1" smtClean="0">
                <a:solidFill>
                  <a:srgbClr val="0000FF"/>
                </a:solidFill>
              </a:rPr>
              <a:t>bayes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21896" y="4038600"/>
            <a:ext cx="2514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gradient descent variant 1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21895" y="4876800"/>
            <a:ext cx="2514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gradient descent variant 2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 rot="5400000">
            <a:off x="6942364" y="5805264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…</a:t>
            </a:r>
            <a:endParaRPr lang="en-US" sz="3600" dirty="0"/>
          </a:p>
        </p:txBody>
      </p:sp>
      <p:sp>
        <p:nvSpPr>
          <p:cNvPr id="10" name="TextBox 9"/>
          <p:cNvSpPr txBox="1"/>
          <p:nvPr/>
        </p:nvSpPr>
        <p:spPr>
          <a:xfrm>
            <a:off x="2694573" y="5803941"/>
            <a:ext cx="16879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Pros/cons?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1" name="Rectangle 34"/>
          <p:cNvSpPr/>
          <p:nvPr/>
        </p:nvSpPr>
        <p:spPr>
          <a:xfrm>
            <a:off x="287524" y="2844287"/>
            <a:ext cx="1476980" cy="1232785"/>
          </a:xfrm>
          <a:prstGeom prst="rect">
            <a:avLst/>
          </a:prstGeom>
          <a:solidFill>
            <a:srgbClr val="FFFF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76001" y="3014953"/>
            <a:ext cx="14876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Training</a:t>
            </a:r>
          </a:p>
          <a:p>
            <a:pPr algn="ctr"/>
            <a:r>
              <a:rPr lang="en-US" sz="2800" dirty="0" smtClean="0"/>
              <a:t>Data</a:t>
            </a:r>
            <a:endParaRPr lang="en-US" sz="2800" dirty="0"/>
          </a:p>
        </p:txBody>
      </p:sp>
      <p:grpSp>
        <p:nvGrpSpPr>
          <p:cNvPr id="13" name="Group 37"/>
          <p:cNvGrpSpPr/>
          <p:nvPr/>
        </p:nvGrpSpPr>
        <p:grpSpPr>
          <a:xfrm>
            <a:off x="5169945" y="1752600"/>
            <a:ext cx="1022235" cy="551708"/>
            <a:chOff x="7391399" y="3505200"/>
            <a:chExt cx="1398808" cy="1371600"/>
          </a:xfrm>
          <a:effectLst/>
        </p:grpSpPr>
        <p:sp>
          <p:nvSpPr>
            <p:cNvPr id="14" name="Rounded Rectangle 37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391399" y="3653754"/>
              <a:ext cx="1398808" cy="6547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model 1</a:t>
              </a:r>
              <a:endParaRPr lang="en-US" sz="2000" dirty="0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2707054" y="1827998"/>
            <a:ext cx="1725152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66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learning </a:t>
            </a:r>
            <a:r>
              <a:rPr lang="en-US" sz="2000" dirty="0" err="1" smtClean="0"/>
              <a:t>alg</a:t>
            </a:r>
            <a:r>
              <a:rPr lang="en-US" sz="2000" dirty="0" smtClean="0"/>
              <a:t> 1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2699792" y="2581138"/>
            <a:ext cx="1725152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66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learning </a:t>
            </a:r>
            <a:r>
              <a:rPr lang="en-US" sz="2000" dirty="0" err="1" smtClean="0"/>
              <a:t>alg</a:t>
            </a:r>
            <a:r>
              <a:rPr lang="en-US" sz="2000" dirty="0" smtClean="0"/>
              <a:t> 2</a:t>
            </a:r>
            <a:endParaRPr lang="en-US" sz="2000" dirty="0"/>
          </a:p>
        </p:txBody>
      </p:sp>
      <p:sp>
        <p:nvSpPr>
          <p:cNvPr id="18" name="TextBox 17"/>
          <p:cNvSpPr txBox="1"/>
          <p:nvPr/>
        </p:nvSpPr>
        <p:spPr>
          <a:xfrm rot="5400000">
            <a:off x="3599892" y="3271070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…</a:t>
            </a:r>
            <a:endParaRPr lang="en-US" sz="3600" dirty="0"/>
          </a:p>
        </p:txBody>
      </p:sp>
      <p:cxnSp>
        <p:nvCxnSpPr>
          <p:cNvPr id="19" name="Straight Arrow Connector 42"/>
          <p:cNvCxnSpPr/>
          <p:nvPr/>
        </p:nvCxnSpPr>
        <p:spPr>
          <a:xfrm flipV="1">
            <a:off x="1761183" y="2170216"/>
            <a:ext cx="868431" cy="985185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43"/>
          <p:cNvCxnSpPr/>
          <p:nvPr/>
        </p:nvCxnSpPr>
        <p:spPr>
          <a:xfrm flipV="1">
            <a:off x="1761183" y="2781193"/>
            <a:ext cx="868431" cy="69264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44"/>
          <p:cNvCxnSpPr/>
          <p:nvPr/>
        </p:nvCxnSpPr>
        <p:spPr>
          <a:xfrm>
            <a:off x="1761183" y="3875765"/>
            <a:ext cx="868431" cy="651236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45"/>
          <p:cNvCxnSpPr/>
          <p:nvPr/>
        </p:nvCxnSpPr>
        <p:spPr>
          <a:xfrm>
            <a:off x="4502454" y="2028053"/>
            <a:ext cx="681614" cy="40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" name="Group 37"/>
          <p:cNvGrpSpPr/>
          <p:nvPr/>
        </p:nvGrpSpPr>
        <p:grpSpPr>
          <a:xfrm>
            <a:off x="5169945" y="2469601"/>
            <a:ext cx="1022235" cy="551708"/>
            <a:chOff x="7391399" y="3505200"/>
            <a:chExt cx="1398809" cy="1371600"/>
          </a:xfrm>
          <a:effectLst/>
        </p:grpSpPr>
        <p:sp>
          <p:nvSpPr>
            <p:cNvPr id="24" name="Rounded Rectangle 47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391399" y="3653754"/>
              <a:ext cx="1398809" cy="9947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model 2</a:t>
              </a:r>
              <a:endParaRPr lang="en-US" sz="2000" dirty="0"/>
            </a:p>
          </p:txBody>
        </p:sp>
      </p:grpSp>
      <p:cxnSp>
        <p:nvCxnSpPr>
          <p:cNvPr id="26" name="Straight Arrow Connector 49"/>
          <p:cNvCxnSpPr/>
          <p:nvPr/>
        </p:nvCxnSpPr>
        <p:spPr>
          <a:xfrm>
            <a:off x="4423205" y="2799011"/>
            <a:ext cx="760863" cy="40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714257" y="4226337"/>
            <a:ext cx="1725152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66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learning </a:t>
            </a:r>
            <a:r>
              <a:rPr lang="en-US" sz="2000" dirty="0" err="1" smtClean="0"/>
              <a:t>alg</a:t>
            </a:r>
            <a:r>
              <a:rPr lang="en-US" sz="2000" dirty="0" smtClean="0"/>
              <a:t> 3</a:t>
            </a:r>
            <a:endParaRPr lang="en-US" sz="2000" dirty="0"/>
          </a:p>
        </p:txBody>
      </p:sp>
      <p:grpSp>
        <p:nvGrpSpPr>
          <p:cNvPr id="28" name="Group 51"/>
          <p:cNvGrpSpPr/>
          <p:nvPr/>
        </p:nvGrpSpPr>
        <p:grpSpPr>
          <a:xfrm>
            <a:off x="5212398" y="4114800"/>
            <a:ext cx="1051790" cy="551708"/>
            <a:chOff x="7391399" y="3505200"/>
            <a:chExt cx="1439251" cy="1371600"/>
          </a:xfrm>
          <a:effectLst/>
        </p:grpSpPr>
        <p:sp>
          <p:nvSpPr>
            <p:cNvPr id="29" name="Rounded Rectangle 52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391399" y="3653754"/>
              <a:ext cx="1439251" cy="9947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model m</a:t>
              </a:r>
              <a:endParaRPr lang="en-US" sz="2000" dirty="0"/>
            </a:p>
          </p:txBody>
        </p:sp>
      </p:grpSp>
      <p:cxnSp>
        <p:nvCxnSpPr>
          <p:cNvPr id="31" name="Straight Arrow Connector 54"/>
          <p:cNvCxnSpPr/>
          <p:nvPr/>
        </p:nvCxnSpPr>
        <p:spPr>
          <a:xfrm>
            <a:off x="4459209" y="4444210"/>
            <a:ext cx="760863" cy="40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561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dirty="0" smtClean="0"/>
              <a:t>Idea 1: different learning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Pros:</a:t>
            </a:r>
          </a:p>
          <a:p>
            <a:pPr lvl="1"/>
            <a:r>
              <a:rPr lang="en-US" dirty="0" smtClean="0"/>
              <a:t>Lots of existing classifiers already</a:t>
            </a:r>
          </a:p>
          <a:p>
            <a:pPr lvl="1"/>
            <a:r>
              <a:rPr lang="en-US" dirty="0" smtClean="0"/>
              <a:t>Can work well for some problems</a:t>
            </a:r>
          </a:p>
          <a:p>
            <a:pPr marL="320040" lvl="1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Cons/concerns:</a:t>
            </a:r>
          </a:p>
          <a:p>
            <a:pPr lvl="1"/>
            <a:r>
              <a:rPr lang="en-US" dirty="0" smtClean="0"/>
              <a:t>Often, classifiers are not independent, that is, </a:t>
            </a:r>
            <a:r>
              <a:rPr lang="en-US" b="1" dirty="0" smtClean="0">
                <a:solidFill>
                  <a:srgbClr val="FF6600"/>
                </a:solidFill>
              </a:rPr>
              <a:t>they make the same mistakes!</a:t>
            </a:r>
          </a:p>
          <a:p>
            <a:pPr lvl="2"/>
            <a:r>
              <a:rPr lang="en-US" dirty="0" smtClean="0"/>
              <a:t>e.g. many of these classifiers are linear models</a:t>
            </a:r>
          </a:p>
          <a:p>
            <a:pPr lvl="2"/>
            <a:r>
              <a:rPr lang="en-US" dirty="0" smtClean="0"/>
              <a:t>voting won’t help us if they’re making the same mistakes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76870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dirty="0" smtClean="0"/>
              <a:t>Idea 2: split up training data</a:t>
            </a:r>
            <a:endParaRPr lang="en-US" dirty="0"/>
          </a:p>
        </p:txBody>
      </p:sp>
      <p:sp>
        <p:nvSpPr>
          <p:cNvPr id="3" name="Rectangle 3"/>
          <p:cNvSpPr/>
          <p:nvPr/>
        </p:nvSpPr>
        <p:spPr>
          <a:xfrm>
            <a:off x="713049" y="1905000"/>
            <a:ext cx="1476980" cy="2827803"/>
          </a:xfrm>
          <a:prstGeom prst="rect">
            <a:avLst/>
          </a:prstGeom>
          <a:solidFill>
            <a:srgbClr val="FFFF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02342" y="2827803"/>
            <a:ext cx="14876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Training</a:t>
            </a:r>
          </a:p>
          <a:p>
            <a:pPr algn="ctr"/>
            <a:r>
              <a:rPr lang="en-US" sz="2800" dirty="0" smtClean="0"/>
              <a:t>Data</a:t>
            </a:r>
            <a:endParaRPr lang="en-US" sz="2800" dirty="0"/>
          </a:p>
        </p:txBody>
      </p:sp>
      <p:grpSp>
        <p:nvGrpSpPr>
          <p:cNvPr id="5" name="Group 37"/>
          <p:cNvGrpSpPr/>
          <p:nvPr/>
        </p:nvGrpSpPr>
        <p:grpSpPr>
          <a:xfrm>
            <a:off x="7120612" y="1835017"/>
            <a:ext cx="1022235" cy="551708"/>
            <a:chOff x="7391399" y="3505200"/>
            <a:chExt cx="1398808" cy="1371600"/>
          </a:xfrm>
          <a:effectLst/>
        </p:grpSpPr>
        <p:sp>
          <p:nvSpPr>
            <p:cNvPr id="6" name="Rounded Rectangle 6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391399" y="3653754"/>
              <a:ext cx="1398808" cy="6547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model 1</a:t>
              </a:r>
              <a:endParaRPr lang="en-US" sz="20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669096" y="1905000"/>
            <a:ext cx="1433631" cy="400110"/>
          </a:xfrm>
          <a:prstGeom prst="rect">
            <a:avLst/>
          </a:prstGeom>
          <a:solidFill>
            <a:srgbClr val="F1CCB5"/>
          </a:solidFill>
          <a:ln>
            <a:solidFill>
              <a:srgbClr val="FF66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learning </a:t>
            </a:r>
            <a:r>
              <a:rPr lang="en-US" sz="2000" dirty="0" err="1" smtClean="0"/>
              <a:t>alg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 rot="5400000">
            <a:off x="6423457" y="3258979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…</a:t>
            </a:r>
            <a:endParaRPr lang="en-US" sz="3600" dirty="0"/>
          </a:p>
        </p:txBody>
      </p:sp>
      <p:cxnSp>
        <p:nvCxnSpPr>
          <p:cNvPr id="10" name="Straight Arrow Connector 15"/>
          <p:cNvCxnSpPr/>
          <p:nvPr/>
        </p:nvCxnSpPr>
        <p:spPr>
          <a:xfrm>
            <a:off x="6423457" y="2158125"/>
            <a:ext cx="646331" cy="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145096" y="1905000"/>
            <a:ext cx="840019" cy="400110"/>
          </a:xfrm>
          <a:prstGeom prst="rect">
            <a:avLst/>
          </a:prstGeom>
          <a:solidFill>
            <a:srgbClr val="FFFF00"/>
          </a:solidFill>
          <a:ln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part 1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 rot="5400000">
            <a:off x="4257624" y="3258979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…</a:t>
            </a:r>
            <a:endParaRPr lang="en-US" sz="3600" dirty="0"/>
          </a:p>
        </p:txBody>
      </p:sp>
      <p:cxnSp>
        <p:nvCxnSpPr>
          <p:cNvPr id="13" name="Straight Arrow Connector 31"/>
          <p:cNvCxnSpPr/>
          <p:nvPr/>
        </p:nvCxnSpPr>
        <p:spPr>
          <a:xfrm flipV="1">
            <a:off x="4065755" y="2158126"/>
            <a:ext cx="603341" cy="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Group 37"/>
          <p:cNvGrpSpPr/>
          <p:nvPr/>
        </p:nvGrpSpPr>
        <p:grpSpPr>
          <a:xfrm>
            <a:off x="7120608" y="2438400"/>
            <a:ext cx="1022235" cy="551708"/>
            <a:chOff x="7391399" y="3505200"/>
            <a:chExt cx="1398809" cy="1371600"/>
          </a:xfrm>
          <a:effectLst/>
        </p:grpSpPr>
        <p:sp>
          <p:nvSpPr>
            <p:cNvPr id="15" name="Rounded Rectangle 37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391399" y="3653754"/>
              <a:ext cx="1398809" cy="9947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model 2</a:t>
              </a:r>
              <a:endParaRPr lang="en-US" sz="200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4669096" y="2508383"/>
            <a:ext cx="1433631" cy="400110"/>
          </a:xfrm>
          <a:prstGeom prst="rect">
            <a:avLst/>
          </a:prstGeom>
          <a:solidFill>
            <a:srgbClr val="F1CCB5"/>
          </a:solidFill>
          <a:ln>
            <a:solidFill>
              <a:srgbClr val="FF66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learning </a:t>
            </a:r>
            <a:r>
              <a:rPr lang="en-US" sz="2000" dirty="0" err="1" smtClean="0"/>
              <a:t>alg</a:t>
            </a:r>
            <a:endParaRPr lang="en-US" sz="2000" dirty="0"/>
          </a:p>
        </p:txBody>
      </p:sp>
      <p:cxnSp>
        <p:nvCxnSpPr>
          <p:cNvPr id="18" name="Straight Arrow Connector 40"/>
          <p:cNvCxnSpPr/>
          <p:nvPr/>
        </p:nvCxnSpPr>
        <p:spPr>
          <a:xfrm>
            <a:off x="6423457" y="2761508"/>
            <a:ext cx="646331" cy="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145096" y="2508383"/>
            <a:ext cx="840019" cy="400110"/>
          </a:xfrm>
          <a:prstGeom prst="rect">
            <a:avLst/>
          </a:prstGeom>
          <a:solidFill>
            <a:srgbClr val="FFFF00"/>
          </a:solidFill>
          <a:ln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part 2</a:t>
            </a:r>
            <a:endParaRPr lang="en-US" sz="2000" dirty="0"/>
          </a:p>
        </p:txBody>
      </p:sp>
      <p:cxnSp>
        <p:nvCxnSpPr>
          <p:cNvPr id="20" name="Straight Arrow Connector 42"/>
          <p:cNvCxnSpPr/>
          <p:nvPr/>
        </p:nvCxnSpPr>
        <p:spPr>
          <a:xfrm flipV="1">
            <a:off x="4065755" y="2761509"/>
            <a:ext cx="603341" cy="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" name="Group 37"/>
          <p:cNvGrpSpPr/>
          <p:nvPr/>
        </p:nvGrpSpPr>
        <p:grpSpPr>
          <a:xfrm>
            <a:off x="7120610" y="4248892"/>
            <a:ext cx="1051790" cy="551708"/>
            <a:chOff x="7391399" y="3505200"/>
            <a:chExt cx="1439251" cy="1371600"/>
          </a:xfrm>
          <a:effectLst/>
        </p:grpSpPr>
        <p:sp>
          <p:nvSpPr>
            <p:cNvPr id="22" name="Rounded Rectangle 44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391399" y="3653754"/>
              <a:ext cx="1439251" cy="9947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model m</a:t>
              </a:r>
              <a:endParaRPr lang="en-US" sz="2000" dirty="0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4669096" y="4318875"/>
            <a:ext cx="1433631" cy="400110"/>
          </a:xfrm>
          <a:prstGeom prst="rect">
            <a:avLst/>
          </a:prstGeom>
          <a:solidFill>
            <a:srgbClr val="F1CCB5"/>
          </a:solidFill>
          <a:ln>
            <a:solidFill>
              <a:srgbClr val="FF66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learning </a:t>
            </a:r>
            <a:r>
              <a:rPr lang="en-US" sz="2000" dirty="0" err="1" smtClean="0"/>
              <a:t>alg</a:t>
            </a:r>
            <a:endParaRPr lang="en-US" sz="2000" dirty="0"/>
          </a:p>
        </p:txBody>
      </p:sp>
      <p:cxnSp>
        <p:nvCxnSpPr>
          <p:cNvPr id="25" name="Straight Arrow Connector 47"/>
          <p:cNvCxnSpPr/>
          <p:nvPr/>
        </p:nvCxnSpPr>
        <p:spPr>
          <a:xfrm>
            <a:off x="6423457" y="4572000"/>
            <a:ext cx="646331" cy="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145096" y="4318875"/>
            <a:ext cx="869574" cy="400110"/>
          </a:xfrm>
          <a:prstGeom prst="rect">
            <a:avLst/>
          </a:prstGeom>
          <a:solidFill>
            <a:srgbClr val="FFFF00"/>
          </a:solidFill>
          <a:ln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part m</a:t>
            </a:r>
            <a:endParaRPr lang="en-US" sz="2000" dirty="0"/>
          </a:p>
        </p:txBody>
      </p:sp>
      <p:cxnSp>
        <p:nvCxnSpPr>
          <p:cNvPr id="27" name="Straight Arrow Connector 49"/>
          <p:cNvCxnSpPr/>
          <p:nvPr/>
        </p:nvCxnSpPr>
        <p:spPr>
          <a:xfrm flipV="1">
            <a:off x="4065755" y="4572001"/>
            <a:ext cx="603341" cy="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42738" y="4953000"/>
            <a:ext cx="81577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Use the same learning algorithm, but train on different parts of the training data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1304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dirty="0" smtClean="0"/>
              <a:t>Idea </a:t>
            </a:r>
            <a:r>
              <a:rPr lang="en-US" dirty="0"/>
              <a:t>2</a:t>
            </a:r>
            <a:r>
              <a:rPr lang="en-US" dirty="0" smtClean="0"/>
              <a:t>: split up training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Pros:</a:t>
            </a:r>
          </a:p>
          <a:p>
            <a:pPr lvl="1"/>
            <a:r>
              <a:rPr lang="en-US" dirty="0" smtClean="0"/>
              <a:t>Learning from different data, so can’t </a:t>
            </a:r>
            <a:r>
              <a:rPr lang="en-US" dirty="0" err="1" smtClean="0"/>
              <a:t>overfit</a:t>
            </a:r>
            <a:r>
              <a:rPr lang="en-US" dirty="0"/>
              <a:t> </a:t>
            </a:r>
            <a:r>
              <a:rPr lang="en-US" dirty="0" smtClean="0"/>
              <a:t>to same examples</a:t>
            </a:r>
          </a:p>
          <a:p>
            <a:pPr lvl="1"/>
            <a:r>
              <a:rPr lang="en-US" dirty="0" smtClean="0"/>
              <a:t>Easy to implement</a:t>
            </a:r>
          </a:p>
          <a:p>
            <a:pPr lvl="1"/>
            <a:r>
              <a:rPr lang="en-US" dirty="0" smtClean="0"/>
              <a:t>fast</a:t>
            </a:r>
          </a:p>
          <a:p>
            <a:pPr marL="320040" lvl="1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Cons/concerns:</a:t>
            </a:r>
          </a:p>
          <a:p>
            <a:pPr lvl="1"/>
            <a:r>
              <a:rPr lang="en-US" dirty="0" smtClean="0"/>
              <a:t>Each classifier is only training on a small amount of data</a:t>
            </a:r>
          </a:p>
          <a:p>
            <a:pPr lvl="1"/>
            <a:r>
              <a:rPr lang="en-US" dirty="0" smtClean="0"/>
              <a:t>Not clear why this would do any better than training on full data and using good regularization</a:t>
            </a:r>
          </a:p>
        </p:txBody>
      </p:sp>
    </p:spTree>
    <p:extLst>
      <p:ext uri="{BB962C8B-B14F-4D97-AF65-F5344CB8AC3E}">
        <p14:creationId xmlns:p14="http://schemas.microsoft.com/office/powerpoint/2010/main" val="3845286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Ensemble Methods</a:t>
            </a:r>
          </a:p>
          <a:p>
            <a:r>
              <a:rPr lang="en-US" altLang="zh-CN" b="1" dirty="0" smtClean="0"/>
              <a:t>Bagging</a:t>
            </a:r>
          </a:p>
          <a:p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Boosting</a:t>
            </a:r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Random </a:t>
            </a: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Forests</a:t>
            </a:r>
          </a:p>
          <a:p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Gradient Boosting Decision Trees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038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dirty="0" smtClean="0"/>
              <a:t>Idea 3: bagging</a:t>
            </a:r>
            <a:endParaRPr lang="en-US" dirty="0"/>
          </a:p>
        </p:txBody>
      </p:sp>
      <p:sp>
        <p:nvSpPr>
          <p:cNvPr id="3" name="Rectangle 3"/>
          <p:cNvSpPr/>
          <p:nvPr/>
        </p:nvSpPr>
        <p:spPr>
          <a:xfrm>
            <a:off x="294093" y="2936777"/>
            <a:ext cx="1476980" cy="1806939"/>
          </a:xfrm>
          <a:prstGeom prst="rect">
            <a:avLst/>
          </a:prstGeom>
          <a:solidFill>
            <a:srgbClr val="FFFF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83386" y="3379347"/>
            <a:ext cx="14876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Training</a:t>
            </a:r>
          </a:p>
          <a:p>
            <a:pPr algn="ctr"/>
            <a:r>
              <a:rPr lang="en-US" sz="2800" dirty="0" smtClean="0"/>
              <a:t>Data</a:t>
            </a:r>
            <a:endParaRPr lang="en-US" sz="2800" dirty="0"/>
          </a:p>
        </p:txBody>
      </p:sp>
      <p:grpSp>
        <p:nvGrpSpPr>
          <p:cNvPr id="5" name="Group 37"/>
          <p:cNvGrpSpPr/>
          <p:nvPr/>
        </p:nvGrpSpPr>
        <p:grpSpPr>
          <a:xfrm>
            <a:off x="7721064" y="2006733"/>
            <a:ext cx="1022235" cy="551708"/>
            <a:chOff x="7391399" y="3505200"/>
            <a:chExt cx="1398808" cy="1371600"/>
          </a:xfrm>
          <a:effectLst/>
        </p:grpSpPr>
        <p:sp>
          <p:nvSpPr>
            <p:cNvPr id="6" name="Rounded Rectangle 6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391399" y="3653754"/>
              <a:ext cx="1398808" cy="6547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model 1</a:t>
              </a:r>
              <a:endParaRPr lang="en-US" sz="20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269548" y="2076716"/>
            <a:ext cx="1433631" cy="400110"/>
          </a:xfrm>
          <a:prstGeom prst="rect">
            <a:avLst/>
          </a:prstGeom>
          <a:solidFill>
            <a:srgbClr val="F1CCB5"/>
          </a:solidFill>
          <a:ln>
            <a:solidFill>
              <a:srgbClr val="FF66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learning </a:t>
            </a:r>
            <a:r>
              <a:rPr lang="en-US" sz="2000" dirty="0" err="1" smtClean="0"/>
              <a:t>alg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 rot="5400000">
            <a:off x="5715000" y="3143606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…</a:t>
            </a:r>
            <a:endParaRPr lang="en-US" sz="3600" dirty="0"/>
          </a:p>
        </p:txBody>
      </p:sp>
      <p:cxnSp>
        <p:nvCxnSpPr>
          <p:cNvPr id="10" name="Straight Arrow Connector 10"/>
          <p:cNvCxnSpPr/>
          <p:nvPr/>
        </p:nvCxnSpPr>
        <p:spPr>
          <a:xfrm>
            <a:off x="7023909" y="2329841"/>
            <a:ext cx="646331" cy="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rot="5400000">
            <a:off x="2565400" y="3546377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…</a:t>
            </a:r>
            <a:endParaRPr lang="en-US" sz="3600" dirty="0"/>
          </a:p>
        </p:txBody>
      </p:sp>
      <p:cxnSp>
        <p:nvCxnSpPr>
          <p:cNvPr id="12" name="Straight Arrow Connector 13"/>
          <p:cNvCxnSpPr/>
          <p:nvPr/>
        </p:nvCxnSpPr>
        <p:spPr>
          <a:xfrm flipV="1">
            <a:off x="4666207" y="2329842"/>
            <a:ext cx="603341" cy="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37"/>
          <p:cNvGrpSpPr/>
          <p:nvPr/>
        </p:nvGrpSpPr>
        <p:grpSpPr>
          <a:xfrm>
            <a:off x="7721062" y="4420608"/>
            <a:ext cx="1051790" cy="551708"/>
            <a:chOff x="7391399" y="3505200"/>
            <a:chExt cx="1439251" cy="1371600"/>
          </a:xfrm>
          <a:effectLst/>
        </p:grpSpPr>
        <p:sp>
          <p:nvSpPr>
            <p:cNvPr id="14" name="Rounded Rectangle 22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391399" y="3653754"/>
              <a:ext cx="1439251" cy="9947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model m</a:t>
              </a:r>
              <a:endParaRPr lang="en-US" sz="2000" dirty="0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5269548" y="4490591"/>
            <a:ext cx="1433631" cy="400110"/>
          </a:xfrm>
          <a:prstGeom prst="rect">
            <a:avLst/>
          </a:prstGeom>
          <a:solidFill>
            <a:srgbClr val="F1CCB5"/>
          </a:solidFill>
          <a:ln>
            <a:solidFill>
              <a:srgbClr val="FF66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learning </a:t>
            </a:r>
            <a:r>
              <a:rPr lang="en-US" sz="2000" dirty="0" err="1" smtClean="0"/>
              <a:t>alg</a:t>
            </a:r>
            <a:endParaRPr lang="en-US" sz="2000" dirty="0"/>
          </a:p>
        </p:txBody>
      </p:sp>
      <p:cxnSp>
        <p:nvCxnSpPr>
          <p:cNvPr id="17" name="Straight Arrow Connector 25"/>
          <p:cNvCxnSpPr/>
          <p:nvPr/>
        </p:nvCxnSpPr>
        <p:spPr>
          <a:xfrm>
            <a:off x="7023909" y="4743716"/>
            <a:ext cx="646331" cy="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27"/>
          <p:cNvCxnSpPr/>
          <p:nvPr/>
        </p:nvCxnSpPr>
        <p:spPr>
          <a:xfrm flipV="1">
            <a:off x="4666207" y="4743717"/>
            <a:ext cx="603341" cy="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30"/>
          <p:cNvCxnSpPr/>
          <p:nvPr/>
        </p:nvCxnSpPr>
        <p:spPr>
          <a:xfrm flipV="1">
            <a:off x="1771073" y="2558441"/>
            <a:ext cx="819727" cy="820906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31"/>
          <p:cNvCxnSpPr/>
          <p:nvPr/>
        </p:nvCxnSpPr>
        <p:spPr>
          <a:xfrm>
            <a:off x="1771073" y="4490591"/>
            <a:ext cx="819727" cy="488956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37"/>
          <p:cNvSpPr/>
          <p:nvPr/>
        </p:nvSpPr>
        <p:spPr>
          <a:xfrm>
            <a:off x="2743200" y="1412776"/>
            <a:ext cx="1476980" cy="1828801"/>
          </a:xfrm>
          <a:prstGeom prst="rect">
            <a:avLst/>
          </a:prstGeom>
          <a:solidFill>
            <a:srgbClr val="FFFF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732493" y="1827226"/>
            <a:ext cx="14876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Training</a:t>
            </a:r>
          </a:p>
          <a:p>
            <a:pPr algn="ctr"/>
            <a:r>
              <a:rPr lang="en-US" sz="2800" dirty="0" smtClean="0"/>
              <a:t>Data 1</a:t>
            </a:r>
            <a:endParaRPr lang="en-US" sz="2800" dirty="0"/>
          </a:p>
        </p:txBody>
      </p:sp>
      <p:sp>
        <p:nvSpPr>
          <p:cNvPr id="23" name="Rectangle 40"/>
          <p:cNvSpPr/>
          <p:nvPr/>
        </p:nvSpPr>
        <p:spPr>
          <a:xfrm>
            <a:off x="2790220" y="4480362"/>
            <a:ext cx="1476980" cy="1733016"/>
          </a:xfrm>
          <a:prstGeom prst="rect">
            <a:avLst/>
          </a:prstGeom>
          <a:solidFill>
            <a:srgbClr val="FFFF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779513" y="4841777"/>
            <a:ext cx="14876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Training</a:t>
            </a:r>
          </a:p>
          <a:p>
            <a:pPr algn="ctr"/>
            <a:r>
              <a:rPr lang="en-US" sz="2800" dirty="0" smtClean="0"/>
              <a:t>Data m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7978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bagging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30359" y="4897962"/>
            <a:ext cx="1825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6600"/>
                </a:solidFill>
              </a:rPr>
              <a:t>Training data</a:t>
            </a:r>
            <a:endParaRPr lang="en-US" sz="2400" dirty="0">
              <a:solidFill>
                <a:srgbClr val="FF6600"/>
              </a:solidFill>
            </a:endParaRPr>
          </a:p>
        </p:txBody>
      </p:sp>
      <p:pic>
        <p:nvPicPr>
          <p:cNvPr id="43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6785" y="5787100"/>
            <a:ext cx="418573" cy="246219"/>
          </a:xfrm>
          <a:prstGeom prst="rect">
            <a:avLst/>
          </a:prstGeom>
        </p:spPr>
      </p:pic>
      <p:pic>
        <p:nvPicPr>
          <p:cNvPr id="44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7861" y="5028487"/>
            <a:ext cx="418573" cy="246219"/>
          </a:xfrm>
          <a:prstGeom prst="rect">
            <a:avLst/>
          </a:prstGeom>
        </p:spPr>
      </p:pic>
      <p:pic>
        <p:nvPicPr>
          <p:cNvPr id="45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8005" y="5028487"/>
            <a:ext cx="428780" cy="420373"/>
          </a:xfrm>
          <a:prstGeom prst="rect">
            <a:avLst/>
          </a:prstGeom>
        </p:spPr>
      </p:pic>
      <p:pic>
        <p:nvPicPr>
          <p:cNvPr id="46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8369" y="5408410"/>
            <a:ext cx="431361" cy="246219"/>
          </a:xfrm>
          <a:prstGeom prst="rect">
            <a:avLst/>
          </a:prstGeom>
        </p:spPr>
      </p:pic>
      <p:pic>
        <p:nvPicPr>
          <p:cNvPr id="47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6644" y="5540037"/>
            <a:ext cx="431361" cy="246219"/>
          </a:xfrm>
          <a:prstGeom prst="rect">
            <a:avLst/>
          </a:prstGeom>
        </p:spPr>
      </p:pic>
      <p:pic>
        <p:nvPicPr>
          <p:cNvPr id="48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94407" y="5654629"/>
            <a:ext cx="375843" cy="378690"/>
          </a:xfrm>
          <a:prstGeom prst="rect">
            <a:avLst/>
          </a:prstGeom>
        </p:spPr>
      </p:pic>
      <p:pic>
        <p:nvPicPr>
          <p:cNvPr id="49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2467" y="5975532"/>
            <a:ext cx="418573" cy="246219"/>
          </a:xfrm>
          <a:prstGeom prst="rect">
            <a:avLst/>
          </a:prstGeom>
        </p:spPr>
      </p:pic>
      <p:pic>
        <p:nvPicPr>
          <p:cNvPr id="50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2116" y="5729313"/>
            <a:ext cx="418573" cy="246219"/>
          </a:xfrm>
          <a:prstGeom prst="rect">
            <a:avLst/>
          </a:prstGeom>
        </p:spPr>
      </p:pic>
      <p:pic>
        <p:nvPicPr>
          <p:cNvPr id="51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1320" y="5729313"/>
            <a:ext cx="428780" cy="420373"/>
          </a:xfrm>
          <a:prstGeom prst="rect">
            <a:avLst/>
          </a:prstGeom>
        </p:spPr>
      </p:pic>
      <p:pic>
        <p:nvPicPr>
          <p:cNvPr id="52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5358" y="5004537"/>
            <a:ext cx="431361" cy="246219"/>
          </a:xfrm>
          <a:prstGeom prst="rect">
            <a:avLst/>
          </a:prstGeom>
        </p:spPr>
      </p:pic>
      <p:pic>
        <p:nvPicPr>
          <p:cNvPr id="53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3046" y="6354222"/>
            <a:ext cx="431361" cy="246219"/>
          </a:xfrm>
          <a:prstGeom prst="rect">
            <a:avLst/>
          </a:prstGeom>
        </p:spPr>
      </p:pic>
      <p:pic>
        <p:nvPicPr>
          <p:cNvPr id="54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50447" y="6221751"/>
            <a:ext cx="375843" cy="378690"/>
          </a:xfrm>
          <a:prstGeom prst="rect">
            <a:avLst/>
          </a:prstGeom>
        </p:spPr>
      </p:pic>
      <p:sp>
        <p:nvSpPr>
          <p:cNvPr id="55" name="Up Arrow 28"/>
          <p:cNvSpPr/>
          <p:nvPr/>
        </p:nvSpPr>
        <p:spPr>
          <a:xfrm>
            <a:off x="3383719" y="4114800"/>
            <a:ext cx="1644500" cy="682282"/>
          </a:xfrm>
          <a:prstGeom prst="upArrow">
            <a:avLst/>
          </a:prstGeom>
          <a:solidFill>
            <a:srgbClr val="0080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29"/>
          <p:cNvCxnSpPr/>
          <p:nvPr/>
        </p:nvCxnSpPr>
        <p:spPr>
          <a:xfrm flipV="1">
            <a:off x="152400" y="4800600"/>
            <a:ext cx="8763000" cy="7620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55031" y="1676400"/>
            <a:ext cx="2317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“Training” data 1</a:t>
            </a:r>
            <a:endParaRPr lang="en-US" sz="2400" dirty="0"/>
          </a:p>
        </p:txBody>
      </p:sp>
      <p:pic>
        <p:nvPicPr>
          <p:cNvPr id="58" name="Picture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2126" y="2364974"/>
            <a:ext cx="418573" cy="246219"/>
          </a:xfrm>
          <a:prstGeom prst="rect">
            <a:avLst/>
          </a:prstGeom>
        </p:spPr>
      </p:pic>
      <p:pic>
        <p:nvPicPr>
          <p:cNvPr id="59" name="Picture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523" y="3295398"/>
            <a:ext cx="418573" cy="246219"/>
          </a:xfrm>
          <a:prstGeom prst="rect">
            <a:avLst/>
          </a:prstGeom>
        </p:spPr>
      </p:pic>
      <p:pic>
        <p:nvPicPr>
          <p:cNvPr id="60" name="Picture 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0031" y="2768847"/>
            <a:ext cx="431361" cy="246219"/>
          </a:xfrm>
          <a:prstGeom prst="rect">
            <a:avLst/>
          </a:prstGeom>
        </p:spPr>
      </p:pic>
      <p:pic>
        <p:nvPicPr>
          <p:cNvPr id="61" name="Picture 3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306" y="2900474"/>
            <a:ext cx="431361" cy="246219"/>
          </a:xfrm>
          <a:prstGeom prst="rect">
            <a:avLst/>
          </a:prstGeom>
        </p:spPr>
      </p:pic>
      <p:pic>
        <p:nvPicPr>
          <p:cNvPr id="62" name="Picture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51" y="2550954"/>
            <a:ext cx="418573" cy="246219"/>
          </a:xfrm>
          <a:prstGeom prst="rect">
            <a:avLst/>
          </a:prstGeom>
        </p:spPr>
      </p:pic>
      <p:pic>
        <p:nvPicPr>
          <p:cNvPr id="63" name="Picture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7719" y="3069900"/>
            <a:ext cx="428780" cy="420373"/>
          </a:xfrm>
          <a:prstGeom prst="rect">
            <a:avLst/>
          </a:prstGeom>
        </p:spPr>
      </p:pic>
      <p:pic>
        <p:nvPicPr>
          <p:cNvPr id="64" name="Picture 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7020" y="2364974"/>
            <a:ext cx="431361" cy="246219"/>
          </a:xfrm>
          <a:prstGeom prst="rect">
            <a:avLst/>
          </a:prstGeom>
        </p:spPr>
      </p:pic>
      <p:pic>
        <p:nvPicPr>
          <p:cNvPr id="65" name="Picture 3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708" y="3714659"/>
            <a:ext cx="431361" cy="246219"/>
          </a:xfrm>
          <a:prstGeom prst="rect">
            <a:avLst/>
          </a:prstGeom>
        </p:spPr>
      </p:pic>
      <p:pic>
        <p:nvPicPr>
          <p:cNvPr id="66" name="Picture 3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79502" y="3146693"/>
            <a:ext cx="375843" cy="378690"/>
          </a:xfrm>
          <a:prstGeom prst="rect">
            <a:avLst/>
          </a:prstGeom>
        </p:spPr>
      </p:pic>
      <p:sp>
        <p:nvSpPr>
          <p:cNvPr id="67" name="TextBox 66"/>
          <p:cNvSpPr txBox="1"/>
          <p:nvPr/>
        </p:nvSpPr>
        <p:spPr>
          <a:xfrm>
            <a:off x="6934200" y="2606325"/>
            <a:ext cx="109128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…</a:t>
            </a:r>
            <a:endParaRPr lang="en-US" sz="3200" dirty="0"/>
          </a:p>
        </p:txBody>
      </p:sp>
      <p:pic>
        <p:nvPicPr>
          <p:cNvPr id="68" name="Picture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652" y="3570907"/>
            <a:ext cx="418573" cy="246219"/>
          </a:xfrm>
          <a:prstGeom prst="rect">
            <a:avLst/>
          </a:prstGeom>
        </p:spPr>
      </p:pic>
      <p:sp>
        <p:nvSpPr>
          <p:cNvPr id="69" name="TextBox 68"/>
          <p:cNvSpPr txBox="1"/>
          <p:nvPr/>
        </p:nvSpPr>
        <p:spPr>
          <a:xfrm>
            <a:off x="3217490" y="1676400"/>
            <a:ext cx="2317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“Training” data 2</a:t>
            </a:r>
            <a:endParaRPr lang="en-US" sz="2400" dirty="0"/>
          </a:p>
        </p:txBody>
      </p:sp>
      <p:pic>
        <p:nvPicPr>
          <p:cNvPr id="70" name="Picture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8932" y="3309437"/>
            <a:ext cx="418573" cy="246219"/>
          </a:xfrm>
          <a:prstGeom prst="rect">
            <a:avLst/>
          </a:prstGeom>
        </p:spPr>
      </p:pic>
      <p:pic>
        <p:nvPicPr>
          <p:cNvPr id="71" name="Picture 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6959" y="3295398"/>
            <a:ext cx="418573" cy="246219"/>
          </a:xfrm>
          <a:prstGeom prst="rect">
            <a:avLst/>
          </a:prstGeom>
        </p:spPr>
      </p:pic>
      <p:pic>
        <p:nvPicPr>
          <p:cNvPr id="72" name="Picture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9787" y="2550954"/>
            <a:ext cx="418573" cy="246219"/>
          </a:xfrm>
          <a:prstGeom prst="rect">
            <a:avLst/>
          </a:prstGeom>
        </p:spPr>
      </p:pic>
      <p:pic>
        <p:nvPicPr>
          <p:cNvPr id="73" name="Picture 4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5155" y="3069900"/>
            <a:ext cx="428780" cy="420373"/>
          </a:xfrm>
          <a:prstGeom prst="rect">
            <a:avLst/>
          </a:prstGeom>
        </p:spPr>
      </p:pic>
      <p:pic>
        <p:nvPicPr>
          <p:cNvPr id="74" name="Picture 4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4456" y="2364974"/>
            <a:ext cx="431361" cy="246219"/>
          </a:xfrm>
          <a:prstGeom prst="rect">
            <a:avLst/>
          </a:prstGeom>
        </p:spPr>
      </p:pic>
      <p:pic>
        <p:nvPicPr>
          <p:cNvPr id="75" name="Picture 5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2144" y="3714659"/>
            <a:ext cx="431361" cy="246219"/>
          </a:xfrm>
          <a:prstGeom prst="rect">
            <a:avLst/>
          </a:prstGeom>
        </p:spPr>
      </p:pic>
      <p:pic>
        <p:nvPicPr>
          <p:cNvPr id="76" name="Picture 5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45360" y="2797173"/>
            <a:ext cx="375843" cy="378690"/>
          </a:xfrm>
          <a:prstGeom prst="rect">
            <a:avLst/>
          </a:prstGeom>
        </p:spPr>
      </p:pic>
      <p:pic>
        <p:nvPicPr>
          <p:cNvPr id="77" name="Picture 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3088" y="3570907"/>
            <a:ext cx="418573" cy="246219"/>
          </a:xfrm>
          <a:prstGeom prst="rect">
            <a:avLst/>
          </a:prstGeom>
        </p:spPr>
      </p:pic>
      <p:pic>
        <p:nvPicPr>
          <p:cNvPr id="78" name="Picture 5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7020" y="2340767"/>
            <a:ext cx="428780" cy="420373"/>
          </a:xfrm>
          <a:prstGeom prst="rect">
            <a:avLst/>
          </a:prstGeom>
        </p:spPr>
      </p:pic>
      <p:pic>
        <p:nvPicPr>
          <p:cNvPr id="79" name="Picture 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9646" y="2823681"/>
            <a:ext cx="418573" cy="246219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5580112" y="5200472"/>
            <a:ext cx="36576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Use training data as a proxy for the data generating distribution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81" name="Title 1"/>
          <p:cNvSpPr txBox="1">
            <a:spLocks/>
          </p:cNvSpPr>
          <p:nvPr/>
        </p:nvSpPr>
        <p:spPr>
          <a:xfrm>
            <a:off x="5323974" y="1146564"/>
            <a:ext cx="3900708" cy="529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i="1" dirty="0" smtClean="0">
                <a:solidFill>
                  <a:srgbClr val="FF0000"/>
                </a:solidFill>
              </a:rPr>
              <a:t>sampling with replacements</a:t>
            </a:r>
            <a:endParaRPr lang="en-US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5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dirty="0" smtClean="0"/>
              <a:t>bagging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create m “new” training data sets by sampling with replacement from the original training data set (called </a:t>
            </a:r>
            <a:r>
              <a:rPr lang="en-US" i="1" dirty="0" smtClean="0"/>
              <a:t>m</a:t>
            </a:r>
            <a:r>
              <a:rPr lang="en-US" dirty="0" smtClean="0"/>
              <a:t> “</a:t>
            </a:r>
            <a:r>
              <a:rPr lang="en-US" u="sng" dirty="0" smtClean="0">
                <a:solidFill>
                  <a:srgbClr val="FF6600"/>
                </a:solidFill>
              </a:rPr>
              <a:t>bootstrap</a:t>
            </a:r>
            <a:r>
              <a:rPr lang="en-US" dirty="0" smtClean="0"/>
              <a:t>” samples)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train a classifier on each of these data sets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to classify, take the majority vote from the </a:t>
            </a:r>
            <a:r>
              <a:rPr lang="en-US" i="1" dirty="0" smtClean="0"/>
              <a:t>m</a:t>
            </a:r>
            <a:r>
              <a:rPr lang="en-US" dirty="0" smtClean="0"/>
              <a:t> classifiers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227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Bootstraping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pull up by your own </a:t>
            </a:r>
            <a:r>
              <a:rPr lang="en-US" altLang="zh-CN" dirty="0" smtClean="0"/>
              <a:t>bootstraps</a:t>
            </a:r>
          </a:p>
          <a:p>
            <a:r>
              <a:rPr lang="zh-CN" altLang="en-US" dirty="0" smtClean="0"/>
              <a:t>自助法、自举法、拔</a:t>
            </a:r>
            <a:r>
              <a:rPr lang="zh-CN" altLang="en-US" dirty="0"/>
              <a:t>靴</a:t>
            </a:r>
            <a:r>
              <a:rPr lang="zh-CN" altLang="en-US" dirty="0" smtClean="0"/>
              <a:t>法。。。</a:t>
            </a:r>
            <a:endParaRPr lang="en-US" altLang="zh-CN" dirty="0" smtClean="0"/>
          </a:p>
          <a:p>
            <a:r>
              <a:rPr lang="zh-CN" altLang="en-US" dirty="0" smtClean="0"/>
              <a:t>简单理解：</a:t>
            </a:r>
            <a:endParaRPr lang="en-US" altLang="zh-CN" dirty="0" smtClean="0"/>
          </a:p>
          <a:p>
            <a:pPr lvl="1"/>
            <a:r>
              <a:rPr lang="zh-CN" altLang="en-US" sz="2400" dirty="0" smtClean="0"/>
              <a:t>现有</a:t>
            </a:r>
            <a:r>
              <a:rPr lang="en-US" altLang="zh-CN" sz="2400" dirty="0" smtClean="0"/>
              <a:t>100</a:t>
            </a:r>
            <a:r>
              <a:rPr lang="zh-CN" altLang="en-US" sz="2400" dirty="0"/>
              <a:t>个数据</a:t>
            </a:r>
            <a:r>
              <a:rPr lang="en-US" altLang="zh-CN" sz="2400" dirty="0"/>
              <a:t>, </a:t>
            </a:r>
            <a:r>
              <a:rPr lang="zh-CN" altLang="en-US" sz="2400" dirty="0" smtClean="0"/>
              <a:t>但是</a:t>
            </a:r>
            <a:r>
              <a:rPr lang="en-US" altLang="zh-CN" sz="2400" dirty="0" smtClean="0"/>
              <a:t>100</a:t>
            </a:r>
            <a:r>
              <a:rPr lang="zh-CN" altLang="en-US" sz="2400" dirty="0"/>
              <a:t>个数据没办法真实反映样本的全貌</a:t>
            </a:r>
            <a:r>
              <a:rPr lang="en-US" altLang="zh-CN" sz="2400" dirty="0"/>
              <a:t>, </a:t>
            </a:r>
            <a:r>
              <a:rPr lang="zh-CN" altLang="en-US" sz="2400" dirty="0" smtClean="0"/>
              <a:t>就</a:t>
            </a:r>
            <a:r>
              <a:rPr lang="zh-CN" altLang="en-US" sz="2400" dirty="0"/>
              <a:t>把这</a:t>
            </a:r>
            <a:r>
              <a:rPr lang="en-US" altLang="zh-CN" sz="2400" dirty="0"/>
              <a:t>100</a:t>
            </a:r>
            <a:r>
              <a:rPr lang="zh-CN" altLang="en-US" sz="2400" dirty="0"/>
              <a:t>个数据重新</a:t>
            </a:r>
            <a:r>
              <a:rPr lang="zh-CN" altLang="en-US" sz="2400" dirty="0" smtClean="0"/>
              <a:t>随机的</a:t>
            </a:r>
            <a:r>
              <a:rPr lang="en-US" altLang="zh-CN" sz="2400" dirty="0" smtClean="0"/>
              <a:t>SAMPLING 1000</a:t>
            </a:r>
            <a:r>
              <a:rPr lang="zh-CN" altLang="en-US" sz="2400" dirty="0"/>
              <a:t>次</a:t>
            </a:r>
            <a:r>
              <a:rPr lang="en-US" altLang="zh-CN" sz="2400" dirty="0"/>
              <a:t>, </a:t>
            </a:r>
            <a:r>
              <a:rPr lang="zh-CN" altLang="en-US" sz="2400" dirty="0"/>
              <a:t>这样你就有了</a:t>
            </a:r>
            <a:r>
              <a:rPr lang="en-US" altLang="zh-CN" sz="2400" dirty="0"/>
              <a:t>100*1000</a:t>
            </a:r>
            <a:r>
              <a:rPr lang="zh-CN" altLang="en-US" sz="2400" dirty="0"/>
              <a:t>个数</a:t>
            </a:r>
            <a:r>
              <a:rPr lang="zh-CN" altLang="en-US" sz="2400" dirty="0" smtClean="0"/>
              <a:t>据点了，这样样本量</a:t>
            </a:r>
            <a:r>
              <a:rPr lang="zh-CN" altLang="en-US" sz="2400" dirty="0"/>
              <a:t>就会增大</a:t>
            </a:r>
            <a:r>
              <a:rPr lang="zh-CN" altLang="en-US" sz="2400" dirty="0" smtClean="0"/>
              <a:t>很多</a:t>
            </a:r>
            <a:endParaRPr lang="en-US" altLang="zh-CN" sz="2400" dirty="0" smtClean="0"/>
          </a:p>
          <a:p>
            <a:pPr lvl="1"/>
            <a:r>
              <a:rPr lang="zh-CN" altLang="en-US" sz="2400" dirty="0"/>
              <a:t>在已知数据的基础上</a:t>
            </a:r>
            <a:r>
              <a:rPr lang="en-US" altLang="zh-CN" sz="2400" dirty="0"/>
              <a:t>, </a:t>
            </a:r>
            <a:r>
              <a:rPr lang="zh-CN" altLang="en-US" sz="2400" dirty="0"/>
              <a:t>通过用计算机来模拟</a:t>
            </a:r>
            <a:r>
              <a:rPr lang="en-US" altLang="zh-CN" sz="2400" dirty="0"/>
              <a:t>N</a:t>
            </a:r>
            <a:r>
              <a:rPr lang="zh-CN" altLang="en-US" sz="2400" dirty="0"/>
              <a:t>趋近于无穷大时候的情况</a:t>
            </a:r>
            <a:r>
              <a:rPr lang="en-US" altLang="zh-CN" sz="2400" dirty="0"/>
              <a:t>, </a:t>
            </a:r>
            <a:r>
              <a:rPr lang="zh-CN" altLang="en-US" sz="2400" dirty="0"/>
              <a:t>把已知的</a:t>
            </a:r>
            <a:r>
              <a:rPr lang="en-US" altLang="zh-CN" sz="2400" dirty="0"/>
              <a:t>DATA</a:t>
            </a:r>
            <a:r>
              <a:rPr lang="zh-CN" altLang="en-US" sz="2400" dirty="0"/>
              <a:t>不断的重新</a:t>
            </a:r>
            <a:r>
              <a:rPr lang="en-US" altLang="zh-CN" sz="2400" dirty="0"/>
              <a:t>SAMPLING, </a:t>
            </a:r>
            <a:r>
              <a:rPr lang="zh-CN" altLang="en-US" sz="2400" dirty="0"/>
              <a:t>从而在新的数据中得出原始数据的</a:t>
            </a:r>
            <a:r>
              <a:rPr lang="zh-CN" altLang="en-US" sz="2400" dirty="0" smtClean="0"/>
              <a:t>信息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79709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Ensemble Methods</a:t>
            </a:r>
          </a:p>
          <a:p>
            <a:r>
              <a:rPr lang="en-US" altLang="zh-CN" dirty="0" smtClean="0"/>
              <a:t>Bagging</a:t>
            </a:r>
          </a:p>
          <a:p>
            <a:r>
              <a:rPr lang="en-US" altLang="zh-CN" dirty="0" smtClean="0"/>
              <a:t>Boosting</a:t>
            </a:r>
          </a:p>
          <a:p>
            <a:r>
              <a:rPr lang="en-US" altLang="zh-CN" dirty="0"/>
              <a:t>Random </a:t>
            </a:r>
            <a:r>
              <a:rPr lang="en-US" altLang="zh-CN" dirty="0" smtClean="0"/>
              <a:t>Forests</a:t>
            </a:r>
          </a:p>
          <a:p>
            <a:r>
              <a:rPr lang="en-US" altLang="zh-CN" dirty="0" smtClean="0"/>
              <a:t>Gradient Boosting Decision Trees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236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dirty="0" smtClean="0"/>
              <a:t>bagging overlap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 rot="5400000">
            <a:off x="2565400" y="3618385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…</a:t>
            </a:r>
            <a:endParaRPr lang="en-US" sz="3600" dirty="0"/>
          </a:p>
        </p:txBody>
      </p:sp>
      <p:sp>
        <p:nvSpPr>
          <p:cNvPr id="4" name="Rectangle 4"/>
          <p:cNvSpPr/>
          <p:nvPr/>
        </p:nvSpPr>
        <p:spPr>
          <a:xfrm>
            <a:off x="2743200" y="1484784"/>
            <a:ext cx="1476980" cy="1828801"/>
          </a:xfrm>
          <a:prstGeom prst="rect">
            <a:avLst/>
          </a:prstGeom>
          <a:solidFill>
            <a:srgbClr val="FFFF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732493" y="1899234"/>
            <a:ext cx="14876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Training</a:t>
            </a:r>
          </a:p>
          <a:p>
            <a:pPr algn="ctr"/>
            <a:r>
              <a:rPr lang="en-US" sz="2800" dirty="0" smtClean="0"/>
              <a:t>Data 1</a:t>
            </a:r>
            <a:endParaRPr lang="en-US" sz="2800" dirty="0"/>
          </a:p>
        </p:txBody>
      </p:sp>
      <p:sp>
        <p:nvSpPr>
          <p:cNvPr id="6" name="Rectangle 6"/>
          <p:cNvSpPr/>
          <p:nvPr/>
        </p:nvSpPr>
        <p:spPr>
          <a:xfrm>
            <a:off x="2790220" y="4552370"/>
            <a:ext cx="1476980" cy="1733016"/>
          </a:xfrm>
          <a:prstGeom prst="rect">
            <a:avLst/>
          </a:prstGeom>
          <a:solidFill>
            <a:srgbClr val="FFFF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779513" y="4913785"/>
            <a:ext cx="14876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Training</a:t>
            </a:r>
          </a:p>
          <a:p>
            <a:pPr algn="ctr"/>
            <a:r>
              <a:rPr lang="en-US" sz="2800" dirty="0" smtClean="0"/>
              <a:t>Data m</a:t>
            </a:r>
            <a:endParaRPr lang="en-US" sz="2800" dirty="0"/>
          </a:p>
        </p:txBody>
      </p:sp>
      <p:sp>
        <p:nvSpPr>
          <p:cNvPr id="8" name="Rectangle 8"/>
          <p:cNvSpPr/>
          <p:nvPr/>
        </p:nvSpPr>
        <p:spPr>
          <a:xfrm>
            <a:off x="294093" y="3008785"/>
            <a:ext cx="1476980" cy="1806939"/>
          </a:xfrm>
          <a:prstGeom prst="rect">
            <a:avLst/>
          </a:prstGeom>
          <a:solidFill>
            <a:srgbClr val="FFFF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83386" y="3451355"/>
            <a:ext cx="14876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Training</a:t>
            </a:r>
          </a:p>
          <a:p>
            <a:pPr algn="ctr"/>
            <a:r>
              <a:rPr lang="en-US" sz="2800" dirty="0" smtClean="0"/>
              <a:t>Data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4865335" y="2107395"/>
            <a:ext cx="39007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Won’t these all be basically the same?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65335" y="3618385"/>
            <a:ext cx="390071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On average, a randomly sampled data set will only contain 63% of the examples in the original</a:t>
            </a:r>
          </a:p>
        </p:txBody>
      </p:sp>
    </p:spTree>
    <p:extLst>
      <p:ext uri="{BB962C8B-B14F-4D97-AF65-F5344CB8AC3E}">
        <p14:creationId xmlns:p14="http://schemas.microsoft.com/office/powerpoint/2010/main" val="394120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dirty="0" smtClean="0"/>
              <a:t>probability of overlap</a:t>
            </a:r>
            <a:endParaRPr lang="en-US" dirty="0"/>
          </a:p>
        </p:txBody>
      </p:sp>
      <p:graphicFrame>
        <p:nvGraphicFramePr>
          <p:cNvPr id="3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112670"/>
              </p:ext>
            </p:extLst>
          </p:nvPr>
        </p:nvGraphicFramePr>
        <p:xfrm>
          <a:off x="1219200" y="2289076"/>
          <a:ext cx="6400800" cy="36677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367644" y="5956856"/>
            <a:ext cx="7488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Converges very quickly to 1-1/e ≈ 63%</a:t>
            </a:r>
            <a:endParaRPr lang="en-US" sz="280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051720" y="1056891"/>
                <a:ext cx="5081519" cy="12559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/>
                            </a:rPr>
                            <m:t>𝑛𝑜𝑡</m:t>
                          </m:r>
                          <m:r>
                            <a:rPr lang="en-US" altLang="zh-CN" sz="3200" b="0" i="1" smtClean="0">
                              <a:latin typeface="Cambria Math"/>
                            </a:rPr>
                            <m:t>_</m:t>
                          </m:r>
                          <m:r>
                            <a:rPr lang="en-US" altLang="zh-CN" sz="3200" b="0" i="1" smtClean="0">
                              <a:latin typeface="Cambria Math"/>
                            </a:rPr>
                            <m:t>𝑐h𝑜𝑜𝑠𝑒</m:t>
                          </m:r>
                        </m:sub>
                      </m:sSub>
                      <m:r>
                        <a:rPr lang="pt-BR" altLang="zh-CN" sz="320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CN" sz="3200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32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sz="3200" b="0" i="1" smtClean="0">
                                  <a:latin typeface="Cambria Math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altLang="zh-CN" sz="3200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3200" b="0" i="1" smtClean="0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3200" b="0" i="1" smtClean="0">
                                      <a:latin typeface="Cambria Math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3200" b="0" i="0" smtClean="0">
                              <a:latin typeface="Cambria Math"/>
                            </a:rPr>
                            <m:t>n</m:t>
                          </m:r>
                        </m:sup>
                      </m:sSup>
                      <m:r>
                        <a:rPr lang="en-US" altLang="zh-CN" sz="3200" i="1" dirty="0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3200" i="1" dirty="0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3200" b="0" i="1" dirty="0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3200" b="0" i="1" dirty="0" smtClean="0">
                              <a:latin typeface="Cambria Math"/>
                            </a:rPr>
                            <m:t>𝑒</m:t>
                          </m:r>
                        </m:den>
                      </m:f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1056891"/>
                <a:ext cx="5081519" cy="125598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1296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dirty="0" smtClean="0"/>
              <a:t>When does bagging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53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Let’s say 10% of our examples are noisy (i.e. don’t provide good information)</a:t>
            </a:r>
          </a:p>
          <a:p>
            <a:pPr marL="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>
                <a:solidFill>
                  <a:srgbClr val="0000FF"/>
                </a:solidFill>
              </a:rPr>
              <a:t>W</a:t>
            </a:r>
            <a:r>
              <a:rPr lang="en-US" altLang="zh-CN" dirty="0">
                <a:solidFill>
                  <a:srgbClr val="0000FF"/>
                </a:solidFill>
              </a:rPr>
              <a:t>hen bagging sampling data, a third of the original noisy examples not use for </a:t>
            </a:r>
            <a:r>
              <a:rPr lang="en-US" altLang="zh-CN" dirty="0" smtClean="0">
                <a:solidFill>
                  <a:srgbClr val="0000FF"/>
                </a:solidFill>
              </a:rPr>
              <a:t>training</a:t>
            </a:r>
            <a:endParaRPr lang="en-US" dirty="0">
              <a:solidFill>
                <a:srgbClr val="0000FF"/>
              </a:solidFill>
            </a:endParaRPr>
          </a:p>
          <a:p>
            <a:pPr marL="45720" indent="0">
              <a:buNone/>
            </a:pPr>
            <a:endParaRPr lang="en-US" dirty="0" smtClean="0">
              <a:solidFill>
                <a:srgbClr val="0000FF"/>
              </a:solidFill>
            </a:endParaRPr>
          </a:p>
          <a:p>
            <a:pPr marL="4572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For some classifiers that have trouble with noisy classifiers, this can help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8845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dirty="0" smtClean="0"/>
              <a:t>When does bagging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257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Bagging tends to reduce the </a:t>
            </a:r>
            <a:r>
              <a:rPr lang="en-US" i="1" dirty="0" smtClean="0">
                <a:solidFill>
                  <a:srgbClr val="FF6600"/>
                </a:solidFill>
              </a:rPr>
              <a:t>variance</a:t>
            </a:r>
            <a:r>
              <a:rPr lang="en-US" dirty="0" smtClean="0"/>
              <a:t> of the classifier</a:t>
            </a:r>
          </a:p>
          <a:p>
            <a:pPr marL="0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By voting, the classifiers </a:t>
            </a:r>
            <a:r>
              <a:rPr lang="en-US" dirty="0" smtClean="0"/>
              <a:t>are more robust to noisy examples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Bagging is most useful for classifiers that are: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Unstable: small changes in the training set produce very different models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Prone to </a:t>
            </a:r>
            <a:r>
              <a:rPr lang="en-US" dirty="0" err="1" smtClean="0">
                <a:solidFill>
                  <a:srgbClr val="000000"/>
                </a:solidFill>
              </a:rPr>
              <a:t>overfitting</a:t>
            </a:r>
            <a:endParaRPr lang="en-US" dirty="0" smtClean="0">
              <a:solidFill>
                <a:srgbClr val="000000"/>
              </a:solidFill>
            </a:endParaRPr>
          </a:p>
          <a:p>
            <a:pPr lvl="1"/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889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188640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Bagging</a:t>
            </a:r>
            <a:r>
              <a:rPr lang="zh-CN" altLang="en-US" dirty="0" smtClean="0"/>
              <a:t>与</a:t>
            </a:r>
            <a:r>
              <a:rPr lang="en-US" altLang="zh-CN" dirty="0" smtClean="0"/>
              <a:t>CART</a:t>
            </a:r>
            <a:r>
              <a:rPr lang="zh-CN" altLang="en-US" dirty="0" smtClean="0"/>
              <a:t>的实验效果对比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5362" name="Picture 2" descr="http://img.my.csdn.net/uploads/201211/09/1352436877_194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" y="1114993"/>
            <a:ext cx="3209925" cy="292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 descr="http://img.my.csdn.net/uploads/201211/09/1352436877_165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91" y="1192732"/>
            <a:ext cx="2867025" cy="2800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70" name="Picture 10" descr="http://img.my.csdn.net/uploads/201211/09/1352436877_6786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80" y="1198584"/>
            <a:ext cx="2819400" cy="2933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139952" y="2280713"/>
            <a:ext cx="13321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/>
              <a:t>……</a:t>
            </a:r>
            <a:endParaRPr lang="zh-CN" altLang="en-US" sz="4400" b="1" dirty="0"/>
          </a:p>
        </p:txBody>
      </p:sp>
      <p:pic>
        <p:nvPicPr>
          <p:cNvPr id="15372" name="Picture 12" descr="http://img.my.csdn.net/uploads/201211/09/1352436894_5421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192732"/>
            <a:ext cx="2771775" cy="300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74" name="Picture 14" descr="http://img.my.csdn.net/uploads/201211/09/1352436894_2698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196752"/>
            <a:ext cx="3086100" cy="3009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76" name="Picture 16" descr="http://img.my.csdn.net/uploads/201211/09/1352440772_2096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6201" y="4039169"/>
            <a:ext cx="4010025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41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altLang="zh-CN" dirty="0" smtClean="0"/>
              <a:t>Review:</a:t>
            </a:r>
            <a:br>
              <a:rPr lang="en-US" altLang="zh-CN" dirty="0" smtClean="0"/>
            </a:br>
            <a:r>
              <a:rPr lang="en-US" sz="2800" dirty="0" smtClean="0"/>
              <a:t>Idea 1: different learning methods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6400799" y="1676400"/>
            <a:ext cx="1736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decision tree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00799" y="2281535"/>
            <a:ext cx="6915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k-</a:t>
            </a:r>
            <a:r>
              <a:rPr lang="en-US" sz="2400" dirty="0" err="1" smtClean="0">
                <a:solidFill>
                  <a:srgbClr val="0000FF"/>
                </a:solidFill>
              </a:rPr>
              <a:t>nn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00799" y="2819400"/>
            <a:ext cx="1521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perceptron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00799" y="3429000"/>
            <a:ext cx="16617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naïve </a:t>
            </a:r>
            <a:r>
              <a:rPr lang="en-US" sz="2400" dirty="0" err="1" smtClean="0">
                <a:solidFill>
                  <a:srgbClr val="0000FF"/>
                </a:solidFill>
              </a:rPr>
              <a:t>bayes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00800" y="4038600"/>
            <a:ext cx="2514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gradient descent variant 1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00799" y="4876800"/>
            <a:ext cx="2514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gradient descent variant 2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 rot="5400000">
            <a:off x="6821268" y="5862910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…</a:t>
            </a:r>
            <a:endParaRPr lang="en-US" sz="3600" dirty="0"/>
          </a:p>
        </p:txBody>
      </p:sp>
      <p:sp>
        <p:nvSpPr>
          <p:cNvPr id="10" name="TextBox 9"/>
          <p:cNvSpPr txBox="1"/>
          <p:nvPr/>
        </p:nvSpPr>
        <p:spPr>
          <a:xfrm>
            <a:off x="623977" y="5601300"/>
            <a:ext cx="52661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classifiers are not independent?</a:t>
            </a:r>
          </a:p>
        </p:txBody>
      </p:sp>
      <p:sp>
        <p:nvSpPr>
          <p:cNvPr id="11" name="Rectangle 34"/>
          <p:cNvSpPr/>
          <p:nvPr/>
        </p:nvSpPr>
        <p:spPr>
          <a:xfrm>
            <a:off x="163107" y="2781193"/>
            <a:ext cx="1476980" cy="1232785"/>
          </a:xfrm>
          <a:prstGeom prst="rect">
            <a:avLst/>
          </a:prstGeom>
          <a:solidFill>
            <a:srgbClr val="FFFF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52400" y="2921658"/>
            <a:ext cx="14876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Training</a:t>
            </a:r>
          </a:p>
          <a:p>
            <a:pPr algn="ctr"/>
            <a:r>
              <a:rPr lang="en-US" sz="2800" dirty="0" smtClean="0"/>
              <a:t>Data</a:t>
            </a:r>
            <a:endParaRPr lang="en-US" sz="2800" dirty="0"/>
          </a:p>
        </p:txBody>
      </p:sp>
      <p:grpSp>
        <p:nvGrpSpPr>
          <p:cNvPr id="13" name="Group 37"/>
          <p:cNvGrpSpPr/>
          <p:nvPr/>
        </p:nvGrpSpPr>
        <p:grpSpPr>
          <a:xfrm>
            <a:off x="4992723" y="1752600"/>
            <a:ext cx="1022235" cy="551708"/>
            <a:chOff x="7391399" y="3505200"/>
            <a:chExt cx="1398808" cy="1371600"/>
          </a:xfrm>
          <a:effectLst/>
        </p:grpSpPr>
        <p:sp>
          <p:nvSpPr>
            <p:cNvPr id="14" name="Rounded Rectangle 37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391399" y="3653754"/>
              <a:ext cx="1398808" cy="6547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model 1</a:t>
              </a:r>
              <a:endParaRPr lang="en-US" sz="2000" dirty="0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2585958" y="1827998"/>
            <a:ext cx="1433631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66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learning </a:t>
            </a:r>
            <a:r>
              <a:rPr lang="en-US" sz="2000" dirty="0" err="1" smtClean="0"/>
              <a:t>alg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2540255" y="2581138"/>
            <a:ext cx="1433631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66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learning </a:t>
            </a:r>
            <a:r>
              <a:rPr lang="en-US" sz="2000" dirty="0" err="1" smtClean="0"/>
              <a:t>alg</a:t>
            </a:r>
            <a:endParaRPr lang="en-US" sz="2000" dirty="0"/>
          </a:p>
        </p:txBody>
      </p:sp>
      <p:sp>
        <p:nvSpPr>
          <p:cNvPr id="18" name="TextBox 17"/>
          <p:cNvSpPr txBox="1"/>
          <p:nvPr/>
        </p:nvSpPr>
        <p:spPr>
          <a:xfrm rot="5400000">
            <a:off x="4071987" y="3271070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…</a:t>
            </a:r>
            <a:endParaRPr lang="en-US" sz="3600" dirty="0"/>
          </a:p>
        </p:txBody>
      </p:sp>
      <p:cxnSp>
        <p:nvCxnSpPr>
          <p:cNvPr id="19" name="Straight Arrow Connector 42"/>
          <p:cNvCxnSpPr/>
          <p:nvPr/>
        </p:nvCxnSpPr>
        <p:spPr>
          <a:xfrm flipV="1">
            <a:off x="1640087" y="2170216"/>
            <a:ext cx="868431" cy="985185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43"/>
          <p:cNvCxnSpPr/>
          <p:nvPr/>
        </p:nvCxnSpPr>
        <p:spPr>
          <a:xfrm flipV="1">
            <a:off x="1640087" y="2781193"/>
            <a:ext cx="868431" cy="69264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44"/>
          <p:cNvCxnSpPr/>
          <p:nvPr/>
        </p:nvCxnSpPr>
        <p:spPr>
          <a:xfrm>
            <a:off x="1640087" y="3875765"/>
            <a:ext cx="868431" cy="651236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45"/>
          <p:cNvCxnSpPr>
            <a:stCxn id="16" idx="3"/>
            <a:endCxn id="14" idx="1"/>
          </p:cNvCxnSpPr>
          <p:nvPr/>
        </p:nvCxnSpPr>
        <p:spPr>
          <a:xfrm>
            <a:off x="4019589" y="2028053"/>
            <a:ext cx="973135" cy="40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" name="Group 37"/>
          <p:cNvGrpSpPr/>
          <p:nvPr/>
        </p:nvGrpSpPr>
        <p:grpSpPr>
          <a:xfrm>
            <a:off x="4986460" y="2469601"/>
            <a:ext cx="1022235" cy="551708"/>
            <a:chOff x="7391399" y="3505200"/>
            <a:chExt cx="1398809" cy="1371600"/>
          </a:xfrm>
          <a:effectLst/>
        </p:grpSpPr>
        <p:sp>
          <p:nvSpPr>
            <p:cNvPr id="24" name="Rounded Rectangle 47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391399" y="3653754"/>
              <a:ext cx="1398809" cy="9947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model 2</a:t>
              </a:r>
              <a:endParaRPr lang="en-US" sz="2000" dirty="0"/>
            </a:p>
          </p:txBody>
        </p:sp>
      </p:grpSp>
      <p:cxnSp>
        <p:nvCxnSpPr>
          <p:cNvPr id="26" name="Straight Arrow Connector 49"/>
          <p:cNvCxnSpPr/>
          <p:nvPr/>
        </p:nvCxnSpPr>
        <p:spPr>
          <a:xfrm>
            <a:off x="4225597" y="2799011"/>
            <a:ext cx="760863" cy="40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593161" y="4226337"/>
            <a:ext cx="1433631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66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learning </a:t>
            </a:r>
            <a:r>
              <a:rPr lang="en-US" sz="2000" dirty="0" err="1" smtClean="0"/>
              <a:t>alg</a:t>
            </a:r>
            <a:endParaRPr lang="en-US" sz="2000" dirty="0"/>
          </a:p>
        </p:txBody>
      </p:sp>
      <p:grpSp>
        <p:nvGrpSpPr>
          <p:cNvPr id="28" name="Group 51"/>
          <p:cNvGrpSpPr/>
          <p:nvPr/>
        </p:nvGrpSpPr>
        <p:grpSpPr>
          <a:xfrm>
            <a:off x="5039368" y="4114800"/>
            <a:ext cx="1051790" cy="551708"/>
            <a:chOff x="7391399" y="3505200"/>
            <a:chExt cx="1439251" cy="1371600"/>
          </a:xfrm>
          <a:effectLst/>
        </p:grpSpPr>
        <p:sp>
          <p:nvSpPr>
            <p:cNvPr id="29" name="Rounded Rectangle 52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391399" y="3653754"/>
              <a:ext cx="1439251" cy="9947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model m</a:t>
              </a:r>
              <a:endParaRPr lang="en-US" sz="2000" dirty="0"/>
            </a:p>
          </p:txBody>
        </p:sp>
      </p:grpSp>
      <p:cxnSp>
        <p:nvCxnSpPr>
          <p:cNvPr id="31" name="Straight Arrow Connector 54"/>
          <p:cNvCxnSpPr/>
          <p:nvPr/>
        </p:nvCxnSpPr>
        <p:spPr>
          <a:xfrm>
            <a:off x="4278503" y="4444210"/>
            <a:ext cx="760863" cy="40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1789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altLang="zh-CN" dirty="0"/>
              <a:t>Review: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sz="3200" dirty="0" smtClean="0"/>
              <a:t>Idea 2: split up training data</a:t>
            </a:r>
            <a:endParaRPr lang="en-US" dirty="0"/>
          </a:p>
        </p:txBody>
      </p:sp>
      <p:sp>
        <p:nvSpPr>
          <p:cNvPr id="3" name="Rectangle 3"/>
          <p:cNvSpPr/>
          <p:nvPr/>
        </p:nvSpPr>
        <p:spPr>
          <a:xfrm>
            <a:off x="311153" y="1905000"/>
            <a:ext cx="1476980" cy="2827803"/>
          </a:xfrm>
          <a:prstGeom prst="rect">
            <a:avLst/>
          </a:prstGeom>
          <a:solidFill>
            <a:srgbClr val="FFFF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0446" y="2827803"/>
            <a:ext cx="14876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Training</a:t>
            </a:r>
          </a:p>
          <a:p>
            <a:pPr algn="ctr"/>
            <a:r>
              <a:rPr lang="en-US" sz="2800" dirty="0" smtClean="0"/>
              <a:t>Data</a:t>
            </a:r>
            <a:endParaRPr lang="en-US" sz="2800" dirty="0"/>
          </a:p>
        </p:txBody>
      </p:sp>
      <p:grpSp>
        <p:nvGrpSpPr>
          <p:cNvPr id="5" name="Group 37"/>
          <p:cNvGrpSpPr/>
          <p:nvPr/>
        </p:nvGrpSpPr>
        <p:grpSpPr>
          <a:xfrm>
            <a:off x="6718716" y="1835017"/>
            <a:ext cx="1022235" cy="551708"/>
            <a:chOff x="7391399" y="3505200"/>
            <a:chExt cx="1398808" cy="1371600"/>
          </a:xfrm>
          <a:effectLst/>
        </p:grpSpPr>
        <p:sp>
          <p:nvSpPr>
            <p:cNvPr id="6" name="Rounded Rectangle 6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391399" y="3653754"/>
              <a:ext cx="1398808" cy="6547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model 1</a:t>
              </a:r>
              <a:endParaRPr lang="en-US" sz="20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67200" y="1905000"/>
            <a:ext cx="1433631" cy="400110"/>
          </a:xfrm>
          <a:prstGeom prst="rect">
            <a:avLst/>
          </a:prstGeom>
          <a:solidFill>
            <a:srgbClr val="F1CCB5"/>
          </a:solidFill>
          <a:ln>
            <a:solidFill>
              <a:srgbClr val="FF66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learning </a:t>
            </a:r>
            <a:r>
              <a:rPr lang="en-US" sz="2000" dirty="0" err="1" smtClean="0"/>
              <a:t>alg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 rot="5400000">
            <a:off x="6021561" y="3258979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…</a:t>
            </a:r>
            <a:endParaRPr lang="en-US" sz="3600" dirty="0"/>
          </a:p>
        </p:txBody>
      </p:sp>
      <p:cxnSp>
        <p:nvCxnSpPr>
          <p:cNvPr id="10" name="Straight Arrow Connector 15"/>
          <p:cNvCxnSpPr/>
          <p:nvPr/>
        </p:nvCxnSpPr>
        <p:spPr>
          <a:xfrm>
            <a:off x="6021561" y="2158125"/>
            <a:ext cx="646331" cy="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743200" y="1905000"/>
            <a:ext cx="840019" cy="400110"/>
          </a:xfrm>
          <a:prstGeom prst="rect">
            <a:avLst/>
          </a:prstGeom>
          <a:solidFill>
            <a:srgbClr val="FFFF00"/>
          </a:solidFill>
          <a:ln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part 1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 rot="5400000">
            <a:off x="3855728" y="3258979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…</a:t>
            </a:r>
            <a:endParaRPr lang="en-US" sz="3600" dirty="0"/>
          </a:p>
        </p:txBody>
      </p:sp>
      <p:cxnSp>
        <p:nvCxnSpPr>
          <p:cNvPr id="13" name="Straight Arrow Connector 31"/>
          <p:cNvCxnSpPr/>
          <p:nvPr/>
        </p:nvCxnSpPr>
        <p:spPr>
          <a:xfrm flipV="1">
            <a:off x="3663859" y="2158126"/>
            <a:ext cx="603341" cy="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Group 37"/>
          <p:cNvGrpSpPr/>
          <p:nvPr/>
        </p:nvGrpSpPr>
        <p:grpSpPr>
          <a:xfrm>
            <a:off x="6718712" y="2438400"/>
            <a:ext cx="1022235" cy="551708"/>
            <a:chOff x="7391399" y="3505200"/>
            <a:chExt cx="1398809" cy="1371600"/>
          </a:xfrm>
          <a:effectLst/>
        </p:grpSpPr>
        <p:sp>
          <p:nvSpPr>
            <p:cNvPr id="15" name="Rounded Rectangle 37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391399" y="3653754"/>
              <a:ext cx="1398809" cy="9947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model 2</a:t>
              </a:r>
              <a:endParaRPr lang="en-US" sz="200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4267200" y="2508383"/>
            <a:ext cx="1433631" cy="400110"/>
          </a:xfrm>
          <a:prstGeom prst="rect">
            <a:avLst/>
          </a:prstGeom>
          <a:solidFill>
            <a:srgbClr val="F1CCB5"/>
          </a:solidFill>
          <a:ln>
            <a:solidFill>
              <a:srgbClr val="FF66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learning </a:t>
            </a:r>
            <a:r>
              <a:rPr lang="en-US" sz="2000" dirty="0" err="1" smtClean="0"/>
              <a:t>alg</a:t>
            </a:r>
            <a:endParaRPr lang="en-US" sz="2000" dirty="0"/>
          </a:p>
        </p:txBody>
      </p:sp>
      <p:cxnSp>
        <p:nvCxnSpPr>
          <p:cNvPr id="18" name="Straight Arrow Connector 40"/>
          <p:cNvCxnSpPr/>
          <p:nvPr/>
        </p:nvCxnSpPr>
        <p:spPr>
          <a:xfrm>
            <a:off x="6021561" y="2761508"/>
            <a:ext cx="646331" cy="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743200" y="2508383"/>
            <a:ext cx="840019" cy="400110"/>
          </a:xfrm>
          <a:prstGeom prst="rect">
            <a:avLst/>
          </a:prstGeom>
          <a:solidFill>
            <a:srgbClr val="FFFF00"/>
          </a:solidFill>
          <a:ln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part 2</a:t>
            </a:r>
            <a:endParaRPr lang="en-US" sz="2000" dirty="0"/>
          </a:p>
        </p:txBody>
      </p:sp>
      <p:cxnSp>
        <p:nvCxnSpPr>
          <p:cNvPr id="20" name="Straight Arrow Connector 42"/>
          <p:cNvCxnSpPr/>
          <p:nvPr/>
        </p:nvCxnSpPr>
        <p:spPr>
          <a:xfrm flipV="1">
            <a:off x="3663859" y="2761509"/>
            <a:ext cx="603341" cy="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" name="Group 37"/>
          <p:cNvGrpSpPr/>
          <p:nvPr/>
        </p:nvGrpSpPr>
        <p:grpSpPr>
          <a:xfrm>
            <a:off x="6718714" y="4248892"/>
            <a:ext cx="1051790" cy="551708"/>
            <a:chOff x="7391399" y="3505200"/>
            <a:chExt cx="1439251" cy="1371600"/>
          </a:xfrm>
          <a:effectLst/>
        </p:grpSpPr>
        <p:sp>
          <p:nvSpPr>
            <p:cNvPr id="22" name="Rounded Rectangle 44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391399" y="3653754"/>
              <a:ext cx="1439251" cy="9947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model m</a:t>
              </a:r>
              <a:endParaRPr lang="en-US" sz="2000" dirty="0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4267200" y="4318875"/>
            <a:ext cx="1433631" cy="400110"/>
          </a:xfrm>
          <a:prstGeom prst="rect">
            <a:avLst/>
          </a:prstGeom>
          <a:solidFill>
            <a:srgbClr val="F1CCB5"/>
          </a:solidFill>
          <a:ln>
            <a:solidFill>
              <a:srgbClr val="FF66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learning </a:t>
            </a:r>
            <a:r>
              <a:rPr lang="en-US" sz="2000" dirty="0" err="1" smtClean="0"/>
              <a:t>alg</a:t>
            </a:r>
            <a:endParaRPr lang="en-US" sz="2000" dirty="0"/>
          </a:p>
        </p:txBody>
      </p:sp>
      <p:cxnSp>
        <p:nvCxnSpPr>
          <p:cNvPr id="25" name="Straight Arrow Connector 47"/>
          <p:cNvCxnSpPr/>
          <p:nvPr/>
        </p:nvCxnSpPr>
        <p:spPr>
          <a:xfrm>
            <a:off x="6021561" y="4572000"/>
            <a:ext cx="646331" cy="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743200" y="4318875"/>
            <a:ext cx="869574" cy="400110"/>
          </a:xfrm>
          <a:prstGeom prst="rect">
            <a:avLst/>
          </a:prstGeom>
          <a:solidFill>
            <a:srgbClr val="FFFF00"/>
          </a:solidFill>
          <a:ln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part m</a:t>
            </a:r>
            <a:endParaRPr lang="en-US" sz="2000" dirty="0"/>
          </a:p>
        </p:txBody>
      </p:sp>
      <p:cxnSp>
        <p:nvCxnSpPr>
          <p:cNvPr id="27" name="Straight Arrow Connector 49"/>
          <p:cNvCxnSpPr/>
          <p:nvPr/>
        </p:nvCxnSpPr>
        <p:spPr>
          <a:xfrm flipV="1">
            <a:off x="3663859" y="4572001"/>
            <a:ext cx="603341" cy="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29046" y="4953000"/>
            <a:ext cx="81577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Use the same learning algorithm, but train on different parts of the training data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29046" y="5985284"/>
            <a:ext cx="80033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CN" sz="2400" dirty="0">
                <a:solidFill>
                  <a:srgbClr val="FF0000"/>
                </a:solidFill>
              </a:rPr>
              <a:t>Each classifier is only training on a small amount of data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8960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altLang="zh-CN" dirty="0"/>
              <a:t>Review: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200" dirty="0" smtClean="0"/>
              <a:t>Idea 3: bagging</a:t>
            </a:r>
            <a:endParaRPr lang="en-US" dirty="0"/>
          </a:p>
        </p:txBody>
      </p:sp>
      <p:sp>
        <p:nvSpPr>
          <p:cNvPr id="3" name="Rectangle 3"/>
          <p:cNvSpPr/>
          <p:nvPr/>
        </p:nvSpPr>
        <p:spPr>
          <a:xfrm>
            <a:off x="294093" y="2936777"/>
            <a:ext cx="1476980" cy="1806939"/>
          </a:xfrm>
          <a:prstGeom prst="rect">
            <a:avLst/>
          </a:prstGeom>
          <a:solidFill>
            <a:srgbClr val="FFFF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83386" y="3379347"/>
            <a:ext cx="14876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Training</a:t>
            </a:r>
          </a:p>
          <a:p>
            <a:pPr algn="ctr"/>
            <a:r>
              <a:rPr lang="en-US" sz="2800" dirty="0" smtClean="0"/>
              <a:t>Data</a:t>
            </a:r>
            <a:endParaRPr lang="en-US" sz="2800" dirty="0"/>
          </a:p>
        </p:txBody>
      </p:sp>
      <p:grpSp>
        <p:nvGrpSpPr>
          <p:cNvPr id="5" name="Group 37"/>
          <p:cNvGrpSpPr/>
          <p:nvPr/>
        </p:nvGrpSpPr>
        <p:grpSpPr>
          <a:xfrm>
            <a:off x="7721064" y="2006733"/>
            <a:ext cx="1022235" cy="551708"/>
            <a:chOff x="7391399" y="3505200"/>
            <a:chExt cx="1398808" cy="1371600"/>
          </a:xfrm>
          <a:effectLst/>
        </p:grpSpPr>
        <p:sp>
          <p:nvSpPr>
            <p:cNvPr id="6" name="Rounded Rectangle 6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391399" y="3653754"/>
              <a:ext cx="1398808" cy="6547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model 1</a:t>
              </a:r>
              <a:endParaRPr lang="en-US" sz="20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269548" y="2076716"/>
            <a:ext cx="1433631" cy="400110"/>
          </a:xfrm>
          <a:prstGeom prst="rect">
            <a:avLst/>
          </a:prstGeom>
          <a:solidFill>
            <a:srgbClr val="F1CCB5"/>
          </a:solidFill>
          <a:ln>
            <a:solidFill>
              <a:srgbClr val="FF66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learning </a:t>
            </a:r>
            <a:r>
              <a:rPr lang="en-US" sz="2000" dirty="0" err="1" smtClean="0"/>
              <a:t>alg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 rot="5400000">
            <a:off x="5715000" y="3143606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…</a:t>
            </a:r>
            <a:endParaRPr lang="en-US" sz="3600" dirty="0"/>
          </a:p>
        </p:txBody>
      </p:sp>
      <p:cxnSp>
        <p:nvCxnSpPr>
          <p:cNvPr id="10" name="Straight Arrow Connector 10"/>
          <p:cNvCxnSpPr/>
          <p:nvPr/>
        </p:nvCxnSpPr>
        <p:spPr>
          <a:xfrm>
            <a:off x="7023909" y="2329841"/>
            <a:ext cx="646331" cy="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rot="5400000">
            <a:off x="2565400" y="3546377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…</a:t>
            </a:r>
            <a:endParaRPr lang="en-US" sz="3600" dirty="0"/>
          </a:p>
        </p:txBody>
      </p:sp>
      <p:cxnSp>
        <p:nvCxnSpPr>
          <p:cNvPr id="12" name="Straight Arrow Connector 13"/>
          <p:cNvCxnSpPr/>
          <p:nvPr/>
        </p:nvCxnSpPr>
        <p:spPr>
          <a:xfrm flipV="1">
            <a:off x="4666207" y="2329842"/>
            <a:ext cx="603341" cy="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37"/>
          <p:cNvGrpSpPr/>
          <p:nvPr/>
        </p:nvGrpSpPr>
        <p:grpSpPr>
          <a:xfrm>
            <a:off x="7721062" y="4420608"/>
            <a:ext cx="1051790" cy="551708"/>
            <a:chOff x="7391399" y="3505200"/>
            <a:chExt cx="1439251" cy="1371600"/>
          </a:xfrm>
          <a:effectLst/>
        </p:grpSpPr>
        <p:sp>
          <p:nvSpPr>
            <p:cNvPr id="14" name="Rounded Rectangle 22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391399" y="3653754"/>
              <a:ext cx="1439251" cy="9947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model m</a:t>
              </a:r>
              <a:endParaRPr lang="en-US" sz="2000" dirty="0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5269548" y="4490591"/>
            <a:ext cx="1433631" cy="400110"/>
          </a:xfrm>
          <a:prstGeom prst="rect">
            <a:avLst/>
          </a:prstGeom>
          <a:solidFill>
            <a:srgbClr val="F1CCB5"/>
          </a:solidFill>
          <a:ln>
            <a:solidFill>
              <a:srgbClr val="FF66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learning </a:t>
            </a:r>
            <a:r>
              <a:rPr lang="en-US" sz="2000" dirty="0" err="1" smtClean="0"/>
              <a:t>alg</a:t>
            </a:r>
            <a:endParaRPr lang="en-US" sz="2000" dirty="0"/>
          </a:p>
        </p:txBody>
      </p:sp>
      <p:cxnSp>
        <p:nvCxnSpPr>
          <p:cNvPr id="17" name="Straight Arrow Connector 25"/>
          <p:cNvCxnSpPr/>
          <p:nvPr/>
        </p:nvCxnSpPr>
        <p:spPr>
          <a:xfrm>
            <a:off x="7023909" y="4743716"/>
            <a:ext cx="646331" cy="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27"/>
          <p:cNvCxnSpPr/>
          <p:nvPr/>
        </p:nvCxnSpPr>
        <p:spPr>
          <a:xfrm flipV="1">
            <a:off x="4666207" y="4743717"/>
            <a:ext cx="603341" cy="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30"/>
          <p:cNvCxnSpPr/>
          <p:nvPr/>
        </p:nvCxnSpPr>
        <p:spPr>
          <a:xfrm flipV="1">
            <a:off x="1771073" y="2558441"/>
            <a:ext cx="819727" cy="820906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31"/>
          <p:cNvCxnSpPr/>
          <p:nvPr/>
        </p:nvCxnSpPr>
        <p:spPr>
          <a:xfrm>
            <a:off x="1771073" y="4490591"/>
            <a:ext cx="819727" cy="488956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37"/>
          <p:cNvSpPr/>
          <p:nvPr/>
        </p:nvSpPr>
        <p:spPr>
          <a:xfrm>
            <a:off x="2743200" y="1412776"/>
            <a:ext cx="1476980" cy="1828801"/>
          </a:xfrm>
          <a:prstGeom prst="rect">
            <a:avLst/>
          </a:prstGeom>
          <a:solidFill>
            <a:srgbClr val="FFFF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732493" y="1827226"/>
            <a:ext cx="14876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Training</a:t>
            </a:r>
          </a:p>
          <a:p>
            <a:pPr algn="ctr"/>
            <a:r>
              <a:rPr lang="en-US" sz="2800" dirty="0" smtClean="0"/>
              <a:t>Data 1</a:t>
            </a:r>
            <a:endParaRPr lang="en-US" sz="2800" dirty="0"/>
          </a:p>
        </p:txBody>
      </p:sp>
      <p:sp>
        <p:nvSpPr>
          <p:cNvPr id="23" name="Rectangle 40"/>
          <p:cNvSpPr/>
          <p:nvPr/>
        </p:nvSpPr>
        <p:spPr>
          <a:xfrm>
            <a:off x="2790220" y="4480362"/>
            <a:ext cx="1476980" cy="1733016"/>
          </a:xfrm>
          <a:prstGeom prst="rect">
            <a:avLst/>
          </a:prstGeom>
          <a:solidFill>
            <a:srgbClr val="FFFF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779513" y="4841777"/>
            <a:ext cx="14876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Training</a:t>
            </a:r>
          </a:p>
          <a:p>
            <a:pPr algn="ctr"/>
            <a:r>
              <a:rPr lang="en-US" sz="2800" dirty="0" smtClean="0"/>
              <a:t>Data m</a:t>
            </a:r>
            <a:endParaRPr lang="en-US" sz="2800" dirty="0"/>
          </a:p>
        </p:txBody>
      </p:sp>
      <p:sp>
        <p:nvSpPr>
          <p:cNvPr id="25" name="TextBox 24"/>
          <p:cNvSpPr txBox="1"/>
          <p:nvPr/>
        </p:nvSpPr>
        <p:spPr>
          <a:xfrm>
            <a:off x="4572040" y="5567047"/>
            <a:ext cx="45719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more robust to noisy examples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413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Ensemble Methods</a:t>
            </a:r>
          </a:p>
          <a:p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Bagging</a:t>
            </a:r>
          </a:p>
          <a:p>
            <a:r>
              <a:rPr lang="en-US" altLang="zh-CN" b="1" dirty="0" smtClean="0"/>
              <a:t>Boosting</a:t>
            </a:r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Random </a:t>
            </a: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Forests</a:t>
            </a:r>
          </a:p>
          <a:p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Gradient Boosting Decision Trees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038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http://img.my.csdn.net/uploads/201211/10/1352510362_295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708" y="1268760"/>
            <a:ext cx="5400600" cy="520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dirty="0" smtClean="0"/>
              <a:t>Idea 4: boosting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561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Ensemble Methods</a:t>
            </a:r>
          </a:p>
          <a:p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Bagging</a:t>
            </a:r>
          </a:p>
          <a:p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Boosting</a:t>
            </a:r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Random </a:t>
            </a: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Forests</a:t>
            </a:r>
          </a:p>
          <a:p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Gradient Boosting Decision Trees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439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Boosting(</a:t>
            </a:r>
            <a:r>
              <a:rPr lang="zh-CN" altLang="en-US" dirty="0"/>
              <a:t>提升方法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提升方法是一个迭代的</a:t>
            </a:r>
            <a:r>
              <a:rPr lang="zh-CN" altLang="en-US" dirty="0" smtClean="0"/>
              <a:t>过程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通过</a:t>
            </a:r>
            <a:r>
              <a:rPr lang="zh-CN" altLang="en-US" dirty="0"/>
              <a:t>改变样本分布，使得分类器聚集在那些很难分的样本上，对那些容易错分的数据加强学习，增加错分数据的</a:t>
            </a:r>
            <a:r>
              <a:rPr lang="zh-CN" altLang="en-US" dirty="0" smtClean="0"/>
              <a:t>权重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这样</a:t>
            </a:r>
            <a:r>
              <a:rPr lang="zh-CN" altLang="en-US" dirty="0"/>
              <a:t>错分的数据再下一轮的迭代就有更大的作用（对错分数据进行惩罚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392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dirty="0" smtClean="0"/>
              <a:t>boosting basics</a:t>
            </a:r>
            <a:endParaRPr lang="en-US" dirty="0"/>
          </a:p>
        </p:txBody>
      </p:sp>
      <p:sp>
        <p:nvSpPr>
          <p:cNvPr id="3" name="Rectangle 4"/>
          <p:cNvSpPr/>
          <p:nvPr/>
        </p:nvSpPr>
        <p:spPr bwMode="auto">
          <a:xfrm>
            <a:off x="2910408" y="2590800"/>
            <a:ext cx="533400" cy="1066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ylfaen" pitchFamily="18" charset="0"/>
              <a:ea typeface="Arial" charset="0"/>
              <a:cs typeface="Arial" charset="0"/>
            </a:endParaRPr>
          </a:p>
        </p:txBody>
      </p:sp>
      <p:sp>
        <p:nvSpPr>
          <p:cNvPr id="4" name="Rectangle 5"/>
          <p:cNvSpPr/>
          <p:nvPr/>
        </p:nvSpPr>
        <p:spPr bwMode="auto">
          <a:xfrm>
            <a:off x="3977208" y="2590800"/>
            <a:ext cx="533400" cy="1066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ylfaen" pitchFamily="18" charset="0"/>
              <a:ea typeface="Arial" charset="0"/>
              <a:cs typeface="Arial" charset="0"/>
            </a:endParaRPr>
          </a:p>
        </p:txBody>
      </p:sp>
      <p:sp>
        <p:nvSpPr>
          <p:cNvPr id="5" name="Rectangle 6"/>
          <p:cNvSpPr/>
          <p:nvPr/>
        </p:nvSpPr>
        <p:spPr bwMode="auto">
          <a:xfrm>
            <a:off x="5044008" y="2590800"/>
            <a:ext cx="533400" cy="1066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ylfaen" pitchFamily="18" charset="0"/>
              <a:ea typeface="Arial" charset="0"/>
              <a:cs typeface="Arial" charset="0"/>
            </a:endParaRPr>
          </a:p>
        </p:txBody>
      </p:sp>
      <p:sp>
        <p:nvSpPr>
          <p:cNvPr id="6" name="Rectangle 7"/>
          <p:cNvSpPr/>
          <p:nvPr/>
        </p:nvSpPr>
        <p:spPr bwMode="auto">
          <a:xfrm>
            <a:off x="6110808" y="2590800"/>
            <a:ext cx="533400" cy="1066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ylfaen" pitchFamily="18" charset="0"/>
              <a:ea typeface="Arial" charset="0"/>
              <a:cs typeface="Arial" charset="0"/>
            </a:endParaRPr>
          </a:p>
        </p:txBody>
      </p:sp>
      <p:sp>
        <p:nvSpPr>
          <p:cNvPr id="7" name="Rectangle 8"/>
          <p:cNvSpPr/>
          <p:nvPr/>
        </p:nvSpPr>
        <p:spPr bwMode="auto">
          <a:xfrm>
            <a:off x="7177608" y="2590800"/>
            <a:ext cx="533400" cy="1066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ylfaen" pitchFamily="18" charset="0"/>
              <a:ea typeface="Arial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86608" y="4196794"/>
            <a:ext cx="990600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053408" y="4191000"/>
            <a:ext cx="990600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E2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120208" y="4191000"/>
            <a:ext cx="990600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E3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187008" y="4191000"/>
            <a:ext cx="990600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E4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253808" y="4191000"/>
            <a:ext cx="990600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E5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76808" y="4114800"/>
            <a:ext cx="1828800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>
                <a:solidFill>
                  <a:srgbClr val="008000"/>
                </a:solidFill>
              </a:rPr>
              <a:t>Examples:</a:t>
            </a:r>
            <a:endParaRPr lang="en-US" b="0" dirty="0">
              <a:solidFill>
                <a:srgbClr val="008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76808" y="2819400"/>
            <a:ext cx="1752600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90"/>
                </a:solidFill>
              </a:rPr>
              <a:t>Weights:</a:t>
            </a:r>
            <a:endParaRPr lang="en-US" dirty="0">
              <a:solidFill>
                <a:srgbClr val="00009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67308" y="1676400"/>
            <a:ext cx="708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0" dirty="0" smtClean="0"/>
              <a:t>Start with equal weighted examples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210558" y="5404116"/>
            <a:ext cx="35560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6600"/>
                </a:solidFill>
              </a:rPr>
              <a:t>Learn a weak classifier:</a:t>
            </a:r>
            <a:endParaRPr lang="en-US" sz="2800" dirty="0">
              <a:solidFill>
                <a:srgbClr val="FF6600"/>
              </a:solidFill>
            </a:endParaRPr>
          </a:p>
        </p:txBody>
      </p:sp>
      <p:grpSp>
        <p:nvGrpSpPr>
          <p:cNvPr id="17" name="Group 18"/>
          <p:cNvGrpSpPr/>
          <p:nvPr/>
        </p:nvGrpSpPr>
        <p:grpSpPr>
          <a:xfrm>
            <a:off x="6453422" y="4976713"/>
            <a:ext cx="1502723" cy="1371600"/>
            <a:chOff x="5359400" y="4934857"/>
            <a:chExt cx="1502723" cy="1371600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 rotWithShape="1">
            <a:blip r:embed="rId2"/>
            <a:srcRect l="5744"/>
            <a:stretch/>
          </p:blipFill>
          <p:spPr>
            <a:xfrm>
              <a:off x="5359400" y="4934857"/>
              <a:ext cx="1502723" cy="1371600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5483897" y="5334000"/>
              <a:ext cx="11309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weak 1</a:t>
              </a:r>
              <a:endParaRPr 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338467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dirty="0" smtClean="0"/>
              <a:t>Boosting</a:t>
            </a:r>
            <a:endParaRPr lang="en-US" dirty="0"/>
          </a:p>
        </p:txBody>
      </p:sp>
      <p:sp>
        <p:nvSpPr>
          <p:cNvPr id="3" name="Rectangle 4"/>
          <p:cNvSpPr/>
          <p:nvPr/>
        </p:nvSpPr>
        <p:spPr bwMode="auto">
          <a:xfrm>
            <a:off x="2781164" y="2119300"/>
            <a:ext cx="533400" cy="1066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ylfaen" pitchFamily="18" charset="0"/>
              <a:ea typeface="Arial" charset="0"/>
              <a:cs typeface="Arial" charset="0"/>
            </a:endParaRPr>
          </a:p>
        </p:txBody>
      </p:sp>
      <p:sp>
        <p:nvSpPr>
          <p:cNvPr id="4" name="Rectangle 5"/>
          <p:cNvSpPr/>
          <p:nvPr/>
        </p:nvSpPr>
        <p:spPr bwMode="auto">
          <a:xfrm>
            <a:off x="3847964" y="2119300"/>
            <a:ext cx="533400" cy="1066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ylfaen" pitchFamily="18" charset="0"/>
              <a:ea typeface="Arial" charset="0"/>
              <a:cs typeface="Arial" charset="0"/>
            </a:endParaRPr>
          </a:p>
        </p:txBody>
      </p:sp>
      <p:sp>
        <p:nvSpPr>
          <p:cNvPr id="5" name="Rectangle 6"/>
          <p:cNvSpPr/>
          <p:nvPr/>
        </p:nvSpPr>
        <p:spPr bwMode="auto">
          <a:xfrm>
            <a:off x="4914764" y="2119300"/>
            <a:ext cx="533400" cy="1066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ylfaen" pitchFamily="18" charset="0"/>
              <a:ea typeface="Arial" charset="0"/>
              <a:cs typeface="Arial" charset="0"/>
            </a:endParaRPr>
          </a:p>
        </p:txBody>
      </p:sp>
      <p:sp>
        <p:nvSpPr>
          <p:cNvPr id="6" name="Rectangle 7"/>
          <p:cNvSpPr/>
          <p:nvPr/>
        </p:nvSpPr>
        <p:spPr bwMode="auto">
          <a:xfrm>
            <a:off x="5981564" y="2119300"/>
            <a:ext cx="533400" cy="1066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ylfaen" pitchFamily="18" charset="0"/>
              <a:ea typeface="Arial" charset="0"/>
              <a:cs typeface="Arial" charset="0"/>
            </a:endParaRPr>
          </a:p>
        </p:txBody>
      </p:sp>
      <p:sp>
        <p:nvSpPr>
          <p:cNvPr id="7" name="Rectangle 8"/>
          <p:cNvSpPr/>
          <p:nvPr/>
        </p:nvSpPr>
        <p:spPr bwMode="auto">
          <a:xfrm>
            <a:off x="7048364" y="2119300"/>
            <a:ext cx="533400" cy="1066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ylfaen" pitchFamily="18" charset="0"/>
              <a:ea typeface="Arial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57364" y="3725294"/>
            <a:ext cx="990600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924164" y="3719500"/>
            <a:ext cx="990600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E2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990964" y="3719500"/>
            <a:ext cx="990600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E3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057764" y="3719500"/>
            <a:ext cx="990600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E4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124564" y="3719500"/>
            <a:ext cx="990600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E5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47564" y="3643300"/>
            <a:ext cx="1828800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>
                <a:solidFill>
                  <a:srgbClr val="008000"/>
                </a:solidFill>
              </a:rPr>
              <a:t>Examples:</a:t>
            </a:r>
            <a:endParaRPr lang="en-US" b="0" dirty="0">
              <a:solidFill>
                <a:srgbClr val="008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7564" y="2347900"/>
            <a:ext cx="1752600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90"/>
                </a:solidFill>
              </a:rPr>
              <a:t>Weights:</a:t>
            </a:r>
            <a:endParaRPr lang="en-US" dirty="0">
              <a:solidFill>
                <a:srgbClr val="000090"/>
              </a:solidFill>
            </a:endParaRPr>
          </a:p>
        </p:txBody>
      </p:sp>
      <p:sp>
        <p:nvSpPr>
          <p:cNvPr id="15" name="Rectangle 19"/>
          <p:cNvSpPr/>
          <p:nvPr/>
        </p:nvSpPr>
        <p:spPr bwMode="auto">
          <a:xfrm>
            <a:off x="2552564" y="1890700"/>
            <a:ext cx="3124200" cy="2438400"/>
          </a:xfrm>
          <a:prstGeom prst="rect">
            <a:avLst/>
          </a:prstGeom>
          <a:solidFill>
            <a:srgbClr val="009900">
              <a:alpha val="2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ylfaen" pitchFamily="18" charset="0"/>
              <a:ea typeface="Arial" charset="0"/>
              <a:cs typeface="Arial" charset="0"/>
            </a:endParaRPr>
          </a:p>
        </p:txBody>
      </p:sp>
      <p:sp>
        <p:nvSpPr>
          <p:cNvPr id="16" name="Rectangle 20"/>
          <p:cNvSpPr/>
          <p:nvPr/>
        </p:nvSpPr>
        <p:spPr bwMode="auto">
          <a:xfrm>
            <a:off x="5829164" y="1890700"/>
            <a:ext cx="1905000" cy="2438400"/>
          </a:xfrm>
          <a:prstGeom prst="rect">
            <a:avLst/>
          </a:prstGeom>
          <a:solidFill>
            <a:srgbClr val="FF0000">
              <a:alpha val="2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ylfaen" pitchFamily="18" charset="0"/>
              <a:ea typeface="Arial" charset="0"/>
              <a:cs typeface="Arial" charset="0"/>
            </a:endParaRPr>
          </a:p>
        </p:txBody>
      </p:sp>
      <p:grpSp>
        <p:nvGrpSpPr>
          <p:cNvPr id="17" name="Group 22"/>
          <p:cNvGrpSpPr/>
          <p:nvPr/>
        </p:nvGrpSpPr>
        <p:grpSpPr>
          <a:xfrm>
            <a:off x="783277" y="4653136"/>
            <a:ext cx="1502723" cy="1371600"/>
            <a:chOff x="5359400" y="4934857"/>
            <a:chExt cx="1502723" cy="1371600"/>
          </a:xfrm>
        </p:grpSpPr>
        <p:pic>
          <p:nvPicPr>
            <p:cNvPr id="18" name="Picture 23"/>
            <p:cNvPicPr>
              <a:picLocks noChangeAspect="1"/>
            </p:cNvPicPr>
            <p:nvPr/>
          </p:nvPicPr>
          <p:blipFill rotWithShape="1">
            <a:blip r:embed="rId3"/>
            <a:srcRect l="5744"/>
            <a:stretch/>
          </p:blipFill>
          <p:spPr>
            <a:xfrm>
              <a:off x="5359400" y="4934857"/>
              <a:ext cx="1502723" cy="1371600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5483897" y="5334000"/>
              <a:ext cx="11309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weak 1</a:t>
              </a:r>
              <a:endParaRPr lang="en-US" sz="2400" b="1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768019" y="4653136"/>
            <a:ext cx="59980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 want to reweight the examples and then learn another weak classifier</a:t>
            </a:r>
          </a:p>
          <a:p>
            <a:endParaRPr lang="en-US" sz="2400" dirty="0"/>
          </a:p>
          <a:p>
            <a:r>
              <a:rPr lang="en-US" sz="2400" dirty="0" smtClean="0">
                <a:solidFill>
                  <a:srgbClr val="FF0000"/>
                </a:solidFill>
              </a:rPr>
              <a:t>How should we change the example weights?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127699" y="1261990"/>
            <a:ext cx="1884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8000"/>
                </a:solidFill>
              </a:rPr>
              <a:t>classified correct</a:t>
            </a:r>
            <a:endParaRPr lang="en-US" sz="2000" dirty="0">
              <a:solidFill>
                <a:srgbClr val="008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752964" y="1279166"/>
            <a:ext cx="20530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classified incorrect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35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dirty="0" smtClean="0"/>
              <a:t>Boosting</a:t>
            </a:r>
            <a:endParaRPr lang="en-US" dirty="0"/>
          </a:p>
        </p:txBody>
      </p:sp>
      <p:sp>
        <p:nvSpPr>
          <p:cNvPr id="3" name="Rectangle 4"/>
          <p:cNvSpPr/>
          <p:nvPr/>
        </p:nvSpPr>
        <p:spPr bwMode="auto">
          <a:xfrm>
            <a:off x="2730388" y="2723220"/>
            <a:ext cx="533400" cy="609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ylfaen" pitchFamily="18" charset="0"/>
              <a:ea typeface="Arial" charset="0"/>
              <a:cs typeface="Arial" charset="0"/>
            </a:endParaRPr>
          </a:p>
        </p:txBody>
      </p:sp>
      <p:sp>
        <p:nvSpPr>
          <p:cNvPr id="4" name="Rectangle 5"/>
          <p:cNvSpPr/>
          <p:nvPr/>
        </p:nvSpPr>
        <p:spPr bwMode="auto">
          <a:xfrm>
            <a:off x="3797188" y="2723220"/>
            <a:ext cx="533400" cy="609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ylfaen" pitchFamily="18" charset="0"/>
              <a:ea typeface="Arial" charset="0"/>
              <a:cs typeface="Arial" charset="0"/>
            </a:endParaRPr>
          </a:p>
        </p:txBody>
      </p:sp>
      <p:sp>
        <p:nvSpPr>
          <p:cNvPr id="5" name="Rectangle 6"/>
          <p:cNvSpPr/>
          <p:nvPr/>
        </p:nvSpPr>
        <p:spPr bwMode="auto">
          <a:xfrm>
            <a:off x="4863988" y="2723220"/>
            <a:ext cx="533400" cy="609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ylfaen" pitchFamily="18" charset="0"/>
              <a:ea typeface="Arial" charset="0"/>
              <a:cs typeface="Arial" charset="0"/>
            </a:endParaRPr>
          </a:p>
        </p:txBody>
      </p:sp>
      <p:sp>
        <p:nvSpPr>
          <p:cNvPr id="6" name="Rectangle 7"/>
          <p:cNvSpPr/>
          <p:nvPr/>
        </p:nvSpPr>
        <p:spPr bwMode="auto">
          <a:xfrm>
            <a:off x="5930788" y="1808820"/>
            <a:ext cx="533400" cy="1524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ylfaen" pitchFamily="18" charset="0"/>
              <a:ea typeface="Arial" charset="0"/>
              <a:cs typeface="Arial" charset="0"/>
            </a:endParaRPr>
          </a:p>
        </p:txBody>
      </p:sp>
      <p:sp>
        <p:nvSpPr>
          <p:cNvPr id="7" name="Rectangle 8"/>
          <p:cNvSpPr/>
          <p:nvPr/>
        </p:nvSpPr>
        <p:spPr bwMode="auto">
          <a:xfrm>
            <a:off x="6997588" y="1808820"/>
            <a:ext cx="533400" cy="1524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ylfaen" pitchFamily="18" charset="0"/>
              <a:ea typeface="Arial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06588" y="3872014"/>
            <a:ext cx="990600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73388" y="3866220"/>
            <a:ext cx="990600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E2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940188" y="3866220"/>
            <a:ext cx="990600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E3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006988" y="3866220"/>
            <a:ext cx="990600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E4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073788" y="3866220"/>
            <a:ext cx="990600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E5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96788" y="3790020"/>
            <a:ext cx="1828800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>
                <a:solidFill>
                  <a:srgbClr val="008000"/>
                </a:solidFill>
              </a:rPr>
              <a:t>Examples:</a:t>
            </a:r>
            <a:endParaRPr lang="en-US" b="0" dirty="0">
              <a:solidFill>
                <a:srgbClr val="008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6788" y="2494620"/>
            <a:ext cx="1752600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90"/>
                </a:solidFill>
              </a:rPr>
              <a:t>Weights:</a:t>
            </a:r>
            <a:endParaRPr lang="en-US" dirty="0">
              <a:solidFill>
                <a:srgbClr val="00009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79817" y="5212029"/>
            <a:ext cx="44465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6600"/>
                </a:solidFill>
              </a:rPr>
              <a:t>Learn another weak classifier:</a:t>
            </a:r>
            <a:endParaRPr lang="en-US" sz="2800" dirty="0">
              <a:solidFill>
                <a:srgbClr val="FF6600"/>
              </a:solidFill>
            </a:endParaRPr>
          </a:p>
        </p:txBody>
      </p:sp>
      <p:grpSp>
        <p:nvGrpSpPr>
          <p:cNvPr id="16" name="Group 19"/>
          <p:cNvGrpSpPr/>
          <p:nvPr/>
        </p:nvGrpSpPr>
        <p:grpSpPr>
          <a:xfrm>
            <a:off x="5930788" y="4785085"/>
            <a:ext cx="1502723" cy="1371600"/>
            <a:chOff x="5359400" y="4934857"/>
            <a:chExt cx="1502723" cy="1371600"/>
          </a:xfrm>
        </p:grpSpPr>
        <p:pic>
          <p:nvPicPr>
            <p:cNvPr id="17" name="Picture 20"/>
            <p:cNvPicPr>
              <a:picLocks noChangeAspect="1"/>
            </p:cNvPicPr>
            <p:nvPr/>
          </p:nvPicPr>
          <p:blipFill rotWithShape="1">
            <a:blip r:embed="rId2"/>
            <a:srcRect l="5744"/>
            <a:stretch/>
          </p:blipFill>
          <p:spPr>
            <a:xfrm>
              <a:off x="5359400" y="4934857"/>
              <a:ext cx="1502723" cy="1371600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5483897" y="5334000"/>
              <a:ext cx="11309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weak 2</a:t>
              </a:r>
              <a:endParaRPr 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49075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dirty="0" smtClean="0"/>
              <a:t>Boosting</a:t>
            </a:r>
            <a:endParaRPr lang="en-US" dirty="0"/>
          </a:p>
        </p:txBody>
      </p:sp>
      <p:sp>
        <p:nvSpPr>
          <p:cNvPr id="3" name="Rectangle 4"/>
          <p:cNvSpPr/>
          <p:nvPr/>
        </p:nvSpPr>
        <p:spPr bwMode="auto">
          <a:xfrm>
            <a:off x="2745160" y="2727412"/>
            <a:ext cx="533400" cy="609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ylfaen" pitchFamily="18" charset="0"/>
              <a:ea typeface="Arial" charset="0"/>
              <a:cs typeface="Arial" charset="0"/>
            </a:endParaRPr>
          </a:p>
        </p:txBody>
      </p:sp>
      <p:sp>
        <p:nvSpPr>
          <p:cNvPr id="4" name="Rectangle 5"/>
          <p:cNvSpPr/>
          <p:nvPr/>
        </p:nvSpPr>
        <p:spPr bwMode="auto">
          <a:xfrm>
            <a:off x="3811960" y="2727412"/>
            <a:ext cx="533400" cy="609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ylfaen" pitchFamily="18" charset="0"/>
              <a:ea typeface="Arial" charset="0"/>
              <a:cs typeface="Arial" charset="0"/>
            </a:endParaRPr>
          </a:p>
        </p:txBody>
      </p:sp>
      <p:sp>
        <p:nvSpPr>
          <p:cNvPr id="5" name="Rectangle 6"/>
          <p:cNvSpPr/>
          <p:nvPr/>
        </p:nvSpPr>
        <p:spPr bwMode="auto">
          <a:xfrm>
            <a:off x="4878760" y="2727412"/>
            <a:ext cx="533400" cy="609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ylfaen" pitchFamily="18" charset="0"/>
              <a:ea typeface="Arial" charset="0"/>
              <a:cs typeface="Arial" charset="0"/>
            </a:endParaRPr>
          </a:p>
        </p:txBody>
      </p:sp>
      <p:sp>
        <p:nvSpPr>
          <p:cNvPr id="6" name="Rectangle 7"/>
          <p:cNvSpPr/>
          <p:nvPr/>
        </p:nvSpPr>
        <p:spPr bwMode="auto">
          <a:xfrm>
            <a:off x="5945560" y="1813012"/>
            <a:ext cx="533400" cy="1524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ylfaen" pitchFamily="18" charset="0"/>
              <a:ea typeface="Arial" charset="0"/>
              <a:cs typeface="Arial" charset="0"/>
            </a:endParaRPr>
          </a:p>
        </p:txBody>
      </p:sp>
      <p:sp>
        <p:nvSpPr>
          <p:cNvPr id="7" name="Rectangle 8"/>
          <p:cNvSpPr/>
          <p:nvPr/>
        </p:nvSpPr>
        <p:spPr bwMode="auto">
          <a:xfrm>
            <a:off x="7012360" y="1813012"/>
            <a:ext cx="533400" cy="1524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ylfaen" pitchFamily="18" charset="0"/>
              <a:ea typeface="Arial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21360" y="3876206"/>
            <a:ext cx="990600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88160" y="3870412"/>
            <a:ext cx="990600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E2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954960" y="3870412"/>
            <a:ext cx="990600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E3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021760" y="3870412"/>
            <a:ext cx="990600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E4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088560" y="3870412"/>
            <a:ext cx="990600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E5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11560" y="3794212"/>
            <a:ext cx="1828800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>
                <a:solidFill>
                  <a:srgbClr val="008000"/>
                </a:solidFill>
              </a:rPr>
              <a:t>Examples:</a:t>
            </a:r>
            <a:endParaRPr lang="en-US" b="0" dirty="0">
              <a:solidFill>
                <a:srgbClr val="008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1560" y="2498812"/>
            <a:ext cx="1752600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90"/>
                </a:solidFill>
              </a:rPr>
              <a:t>Weights:</a:t>
            </a:r>
            <a:endParaRPr lang="en-US" dirty="0">
              <a:solidFill>
                <a:srgbClr val="000090"/>
              </a:solidFill>
            </a:endParaRPr>
          </a:p>
        </p:txBody>
      </p:sp>
      <p:sp>
        <p:nvSpPr>
          <p:cNvPr id="15" name="Rectangle 19"/>
          <p:cNvSpPr/>
          <p:nvPr/>
        </p:nvSpPr>
        <p:spPr bwMode="auto">
          <a:xfrm>
            <a:off x="6783760" y="1736812"/>
            <a:ext cx="1066800" cy="2667000"/>
          </a:xfrm>
          <a:prstGeom prst="rect">
            <a:avLst/>
          </a:prstGeom>
          <a:solidFill>
            <a:srgbClr val="009900">
              <a:alpha val="2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ylfaen" pitchFamily="18" charset="0"/>
              <a:ea typeface="Arial" charset="0"/>
              <a:cs typeface="Arial" charset="0"/>
            </a:endParaRPr>
          </a:p>
        </p:txBody>
      </p:sp>
      <p:sp>
        <p:nvSpPr>
          <p:cNvPr id="16" name="Rectangle 20"/>
          <p:cNvSpPr/>
          <p:nvPr/>
        </p:nvSpPr>
        <p:spPr bwMode="auto">
          <a:xfrm>
            <a:off x="5793160" y="1736812"/>
            <a:ext cx="838200" cy="2667000"/>
          </a:xfrm>
          <a:prstGeom prst="rect">
            <a:avLst/>
          </a:prstGeom>
          <a:solidFill>
            <a:srgbClr val="FF0000">
              <a:alpha val="2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ylfaen" pitchFamily="18" charset="0"/>
              <a:ea typeface="Arial" charset="0"/>
              <a:cs typeface="Arial" charset="0"/>
            </a:endParaRPr>
          </a:p>
        </p:txBody>
      </p:sp>
      <p:sp>
        <p:nvSpPr>
          <p:cNvPr id="17" name="Rectangle 21"/>
          <p:cNvSpPr/>
          <p:nvPr/>
        </p:nvSpPr>
        <p:spPr bwMode="auto">
          <a:xfrm>
            <a:off x="2592759" y="1736812"/>
            <a:ext cx="3048001" cy="2667000"/>
          </a:xfrm>
          <a:prstGeom prst="rect">
            <a:avLst/>
          </a:prstGeom>
          <a:solidFill>
            <a:srgbClr val="009900">
              <a:alpha val="2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ylfaen" pitchFamily="18" charset="0"/>
              <a:ea typeface="Arial" charset="0"/>
              <a:cs typeface="Arial" charset="0"/>
            </a:endParaRPr>
          </a:p>
        </p:txBody>
      </p:sp>
      <p:grpSp>
        <p:nvGrpSpPr>
          <p:cNvPr id="18" name="Group 22"/>
          <p:cNvGrpSpPr/>
          <p:nvPr/>
        </p:nvGrpSpPr>
        <p:grpSpPr>
          <a:xfrm>
            <a:off x="4051198" y="4789277"/>
            <a:ext cx="1502723" cy="1371600"/>
            <a:chOff x="5359400" y="4934857"/>
            <a:chExt cx="1502723" cy="1371600"/>
          </a:xfrm>
        </p:grpSpPr>
        <p:pic>
          <p:nvPicPr>
            <p:cNvPr id="19" name="Picture 23"/>
            <p:cNvPicPr>
              <a:picLocks noChangeAspect="1"/>
            </p:cNvPicPr>
            <p:nvPr/>
          </p:nvPicPr>
          <p:blipFill rotWithShape="1">
            <a:blip r:embed="rId3"/>
            <a:srcRect l="5744"/>
            <a:stretch/>
          </p:blipFill>
          <p:spPr>
            <a:xfrm>
              <a:off x="5359400" y="4934857"/>
              <a:ext cx="1502723" cy="1371600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5483897" y="5334000"/>
              <a:ext cx="11309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weak 2</a:t>
              </a:r>
              <a:endParaRPr 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572360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dirty="0" smtClean="0"/>
              <a:t>Boosting</a:t>
            </a:r>
            <a:endParaRPr lang="en-US" dirty="0"/>
          </a:p>
        </p:txBody>
      </p:sp>
      <p:sp>
        <p:nvSpPr>
          <p:cNvPr id="3" name="Rectangle 4"/>
          <p:cNvSpPr/>
          <p:nvPr/>
        </p:nvSpPr>
        <p:spPr bwMode="auto">
          <a:xfrm>
            <a:off x="2529136" y="2684748"/>
            <a:ext cx="533400" cy="381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ylfaen" pitchFamily="18" charset="0"/>
              <a:ea typeface="Arial" charset="0"/>
              <a:cs typeface="Arial" charset="0"/>
            </a:endParaRPr>
          </a:p>
        </p:txBody>
      </p:sp>
      <p:sp>
        <p:nvSpPr>
          <p:cNvPr id="4" name="Rectangle 6"/>
          <p:cNvSpPr/>
          <p:nvPr/>
        </p:nvSpPr>
        <p:spPr bwMode="auto">
          <a:xfrm>
            <a:off x="4662736" y="2678954"/>
            <a:ext cx="533400" cy="38679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ylfaen" pitchFamily="18" charset="0"/>
              <a:ea typeface="Arial" charset="0"/>
              <a:cs typeface="Arial" charset="0"/>
            </a:endParaRPr>
          </a:p>
        </p:txBody>
      </p:sp>
      <p:sp>
        <p:nvSpPr>
          <p:cNvPr id="5" name="Rectangle 7"/>
          <p:cNvSpPr/>
          <p:nvPr/>
        </p:nvSpPr>
        <p:spPr bwMode="auto">
          <a:xfrm>
            <a:off x="5729536" y="1160748"/>
            <a:ext cx="533400" cy="1905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ylfaen" pitchFamily="18" charset="0"/>
              <a:ea typeface="Arial" charset="0"/>
              <a:cs typeface="Arial" charset="0"/>
            </a:endParaRPr>
          </a:p>
        </p:txBody>
      </p:sp>
      <p:sp>
        <p:nvSpPr>
          <p:cNvPr id="6" name="Rectangle 8"/>
          <p:cNvSpPr/>
          <p:nvPr/>
        </p:nvSpPr>
        <p:spPr bwMode="auto">
          <a:xfrm>
            <a:off x="6796336" y="2151348"/>
            <a:ext cx="533400" cy="914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ylfaen" pitchFamily="18" charset="0"/>
              <a:ea typeface="Arial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05336" y="3604942"/>
            <a:ext cx="990600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672136" y="3599148"/>
            <a:ext cx="990600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E2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38936" y="3599148"/>
            <a:ext cx="990600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E3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805736" y="3599148"/>
            <a:ext cx="990600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E4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872536" y="3599148"/>
            <a:ext cx="990600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E5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95536" y="3522948"/>
            <a:ext cx="1828800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>
                <a:solidFill>
                  <a:srgbClr val="008000"/>
                </a:solidFill>
              </a:rPr>
              <a:t>Examples:</a:t>
            </a:r>
            <a:endParaRPr lang="en-US" b="0" dirty="0">
              <a:solidFill>
                <a:srgbClr val="008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5536" y="2227548"/>
            <a:ext cx="1752600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90"/>
                </a:solidFill>
              </a:rPr>
              <a:t>Weights:</a:t>
            </a:r>
            <a:endParaRPr lang="en-US" dirty="0">
              <a:solidFill>
                <a:srgbClr val="00009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28936" y="4665948"/>
            <a:ext cx="82822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Tx/>
              <a:buChar char="-"/>
            </a:pPr>
            <a:r>
              <a:rPr lang="en-US" sz="2800" dirty="0" smtClean="0">
                <a:solidFill>
                  <a:srgbClr val="0000FF"/>
                </a:solidFill>
              </a:rPr>
              <a:t>decrease the weight for those we’re getting correct</a:t>
            </a:r>
          </a:p>
          <a:p>
            <a:pPr marL="342900" indent="-342900" algn="l">
              <a:buFontTx/>
              <a:buChar char="-"/>
            </a:pPr>
            <a:r>
              <a:rPr lang="en-US" sz="2800" dirty="0" smtClean="0">
                <a:solidFill>
                  <a:srgbClr val="0000FF"/>
                </a:solidFill>
              </a:rPr>
              <a:t>increase the weight for those we’re getting incorrect</a:t>
            </a:r>
            <a:endParaRPr lang="en-US" sz="2800" b="0" dirty="0">
              <a:solidFill>
                <a:srgbClr val="0000FF"/>
              </a:solidFill>
            </a:endParaRPr>
          </a:p>
        </p:txBody>
      </p:sp>
      <p:sp>
        <p:nvSpPr>
          <p:cNvPr id="15" name="Rectangle 20"/>
          <p:cNvSpPr/>
          <p:nvPr/>
        </p:nvSpPr>
        <p:spPr bwMode="auto">
          <a:xfrm>
            <a:off x="3631795" y="2678954"/>
            <a:ext cx="533400" cy="38679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ylfaen" pitchFamily="18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183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dirty="0" smtClean="0"/>
              <a:t>Classifying</a:t>
            </a:r>
            <a:endParaRPr lang="en-US" dirty="0"/>
          </a:p>
        </p:txBody>
      </p:sp>
      <p:grpSp>
        <p:nvGrpSpPr>
          <p:cNvPr id="3" name="Group 3"/>
          <p:cNvGrpSpPr/>
          <p:nvPr/>
        </p:nvGrpSpPr>
        <p:grpSpPr>
          <a:xfrm>
            <a:off x="2080529" y="3370943"/>
            <a:ext cx="1502723" cy="1371600"/>
            <a:chOff x="5359400" y="4934857"/>
            <a:chExt cx="1502723" cy="1371600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 rotWithShape="1">
            <a:blip r:embed="rId3"/>
            <a:srcRect l="5744"/>
            <a:stretch/>
          </p:blipFill>
          <p:spPr>
            <a:xfrm>
              <a:off x="5359400" y="4934857"/>
              <a:ext cx="1502723" cy="137160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5483897" y="5334000"/>
              <a:ext cx="11309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weak 2</a:t>
              </a:r>
              <a:endParaRPr lang="en-US" sz="2400" b="1" dirty="0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2080529" y="1654202"/>
            <a:ext cx="1502723" cy="1371600"/>
            <a:chOff x="5359400" y="4934857"/>
            <a:chExt cx="1502723" cy="1371600"/>
          </a:xfrm>
        </p:grpSpPr>
        <p:pic>
          <p:nvPicPr>
            <p:cNvPr id="7" name="Picture 7"/>
            <p:cNvPicPr>
              <a:picLocks noChangeAspect="1"/>
            </p:cNvPicPr>
            <p:nvPr/>
          </p:nvPicPr>
          <p:blipFill rotWithShape="1">
            <a:blip r:embed="rId3"/>
            <a:srcRect l="5744"/>
            <a:stretch/>
          </p:blipFill>
          <p:spPr>
            <a:xfrm>
              <a:off x="5359400" y="4934857"/>
              <a:ext cx="1502723" cy="1371600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5483897" y="5334000"/>
              <a:ext cx="11309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weak 1</a:t>
              </a:r>
              <a:endParaRPr lang="en-US" sz="2400" b="1" dirty="0"/>
            </a:p>
          </p:txBody>
        </p:sp>
      </p:grpSp>
      <p:sp>
        <p:nvSpPr>
          <p:cNvPr id="9" name="Rectangle 10"/>
          <p:cNvSpPr/>
          <p:nvPr/>
        </p:nvSpPr>
        <p:spPr bwMode="auto">
          <a:xfrm>
            <a:off x="304800" y="3570514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10" name="Straight Arrow Connector 12"/>
          <p:cNvCxnSpPr/>
          <p:nvPr/>
        </p:nvCxnSpPr>
        <p:spPr>
          <a:xfrm flipV="1">
            <a:off x="1066800" y="2515010"/>
            <a:ext cx="838200" cy="105550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3"/>
          <p:cNvCxnSpPr/>
          <p:nvPr/>
        </p:nvCxnSpPr>
        <p:spPr>
          <a:xfrm>
            <a:off x="1066800" y="3839029"/>
            <a:ext cx="838200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5"/>
          <p:cNvCxnSpPr/>
          <p:nvPr/>
        </p:nvCxnSpPr>
        <p:spPr>
          <a:xfrm>
            <a:off x="1066800" y="4160528"/>
            <a:ext cx="990600" cy="1859272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459486" y="2177534"/>
            <a:ext cx="1291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6600"/>
                </a:solidFill>
              </a:rPr>
              <a:t>prediction 1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459486" y="3975862"/>
            <a:ext cx="1291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6600"/>
                </a:solidFill>
              </a:rPr>
              <a:t>prediction 2</a:t>
            </a:r>
            <a:endParaRPr lang="en-US" dirty="0">
              <a:solidFill>
                <a:srgbClr val="FF6600"/>
              </a:solidFill>
            </a:endParaRPr>
          </a:p>
        </p:txBody>
      </p:sp>
      <p:cxnSp>
        <p:nvCxnSpPr>
          <p:cNvPr id="15" name="Straight Arrow Connector 21"/>
          <p:cNvCxnSpPr/>
          <p:nvPr/>
        </p:nvCxnSpPr>
        <p:spPr>
          <a:xfrm>
            <a:off x="3810000" y="2362200"/>
            <a:ext cx="531377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22"/>
          <p:cNvCxnSpPr/>
          <p:nvPr/>
        </p:nvCxnSpPr>
        <p:spPr>
          <a:xfrm flipV="1">
            <a:off x="3810000" y="4160528"/>
            <a:ext cx="531377" cy="34365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 rot="5400000">
            <a:off x="3143102" y="5187929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…</a:t>
            </a:r>
            <a:endParaRPr lang="en-US" sz="4000" dirty="0"/>
          </a:p>
        </p:txBody>
      </p:sp>
      <p:sp>
        <p:nvSpPr>
          <p:cNvPr id="18" name="TextBox 17"/>
          <p:cNvSpPr txBox="1"/>
          <p:nvPr/>
        </p:nvSpPr>
        <p:spPr>
          <a:xfrm>
            <a:off x="5635752" y="2685872"/>
            <a:ext cx="3279648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weighted vote based on how well they classify the training data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635752" y="4648200"/>
            <a:ext cx="32796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weak_2_vote &gt; weak_1_vote since it got more right</a:t>
            </a:r>
            <a:endParaRPr lang="en-US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444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Boosting Weight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数据的权重有两个</a:t>
            </a:r>
            <a:r>
              <a:rPr lang="zh-CN" altLang="en-US" dirty="0" smtClean="0"/>
              <a:t>作用</a:t>
            </a:r>
            <a:endParaRPr lang="en-US" altLang="zh-CN" dirty="0" smtClean="0"/>
          </a:p>
          <a:p>
            <a:pPr lvl="1"/>
            <a:r>
              <a:rPr lang="zh-CN" altLang="en-US" dirty="0"/>
              <a:t>使用这些权值作为抽样分布，进行对数据的抽样</a:t>
            </a:r>
            <a:endParaRPr lang="en-US" altLang="zh-CN" dirty="0"/>
          </a:p>
          <a:p>
            <a:pPr lvl="1"/>
            <a:r>
              <a:rPr lang="zh-CN" altLang="en-US" dirty="0"/>
              <a:t>分类器可以使用权值学习有利于高权重样本的分类器。把一个弱分类器提升为一个强</a:t>
            </a:r>
            <a:r>
              <a:rPr lang="zh-CN" altLang="en-US" dirty="0" smtClean="0"/>
              <a:t>分类器</a:t>
            </a:r>
            <a:endParaRPr lang="en-US" altLang="zh-CN" dirty="0" smtClean="0"/>
          </a:p>
          <a:p>
            <a:r>
              <a:rPr lang="en-US" altLang="zh-CN" dirty="0" smtClean="0"/>
              <a:t>Boosting</a:t>
            </a:r>
            <a:r>
              <a:rPr lang="zh-CN" altLang="en-US" dirty="0" smtClean="0"/>
              <a:t>算法之一：</a:t>
            </a:r>
            <a:r>
              <a:rPr lang="en-US" altLang="zh-CN" dirty="0" err="1" smtClean="0"/>
              <a:t>AdaBoost</a:t>
            </a:r>
            <a:r>
              <a:rPr lang="zh-CN" altLang="en-US" dirty="0" smtClean="0"/>
              <a:t>算法</a:t>
            </a:r>
            <a:endParaRPr lang="en-US" altLang="zh-CN" dirty="0" smtClean="0"/>
          </a:p>
        </p:txBody>
      </p:sp>
      <p:pic>
        <p:nvPicPr>
          <p:cNvPr id="4" name="Picture 13"/>
          <p:cNvPicPr>
            <a:picLocks noChangeAspect="1"/>
          </p:cNvPicPr>
          <p:nvPr/>
        </p:nvPicPr>
        <p:blipFill rotWithShape="1">
          <a:blip r:embed="rId2"/>
          <a:srcRect l="5744"/>
          <a:stretch/>
        </p:blipFill>
        <p:spPr>
          <a:xfrm>
            <a:off x="2627784" y="5048110"/>
            <a:ext cx="1376756" cy="1256624"/>
          </a:xfrm>
          <a:prstGeom prst="rect">
            <a:avLst/>
          </a:prstGeom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7376" y="4794257"/>
            <a:ext cx="1368495" cy="162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835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dirty="0" err="1" smtClean="0"/>
              <a:t>AdaBoost</a:t>
            </a:r>
            <a:r>
              <a:rPr lang="en-US" dirty="0" smtClean="0"/>
              <a:t>: train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for </a:t>
            </a:r>
            <a:r>
              <a:rPr lang="en-US" dirty="0" smtClean="0"/>
              <a:t>k = 1 to </a:t>
            </a:r>
            <a:r>
              <a:rPr lang="en-US" i="1" dirty="0" smtClean="0"/>
              <a:t>iterations</a:t>
            </a:r>
            <a:r>
              <a:rPr lang="en-US" dirty="0" smtClean="0"/>
              <a:t>:</a:t>
            </a:r>
            <a:endParaRPr lang="en-US" dirty="0"/>
          </a:p>
          <a:p>
            <a:pPr marL="777240" lvl="1" indent="-457200">
              <a:buFontTx/>
              <a:buChar char="-"/>
            </a:pPr>
            <a:r>
              <a:rPr lang="en-US" dirty="0" err="1" smtClean="0"/>
              <a:t>classifier</a:t>
            </a:r>
            <a:r>
              <a:rPr lang="en-US" baseline="-25000" dirty="0" err="1"/>
              <a:t>k</a:t>
            </a:r>
            <a:r>
              <a:rPr lang="en-US" dirty="0" smtClean="0"/>
              <a:t> = learn </a:t>
            </a:r>
            <a:r>
              <a:rPr lang="en-US" dirty="0"/>
              <a:t>a weak </a:t>
            </a:r>
            <a:r>
              <a:rPr lang="en-US" dirty="0" smtClean="0"/>
              <a:t>classifier based on weights</a:t>
            </a:r>
          </a:p>
          <a:p>
            <a:pPr marL="777240" lvl="1" indent="-457200">
              <a:buFontTx/>
              <a:buChar char="-"/>
            </a:pPr>
            <a:r>
              <a:rPr lang="en-US" dirty="0" smtClean="0"/>
              <a:t>calculate weighted error for this classifier</a:t>
            </a:r>
            <a:r>
              <a:rPr lang="en-US" sz="1700" dirty="0" smtClean="0"/>
              <a:t>(</a:t>
            </a:r>
            <a:r>
              <a:rPr lang="zh-CN" altLang="en-US" sz="1700" dirty="0" smtClean="0"/>
              <a:t>加权分类误差</a:t>
            </a:r>
            <a:r>
              <a:rPr lang="en-US" sz="1700" dirty="0" smtClean="0"/>
              <a:t>)</a:t>
            </a:r>
          </a:p>
          <a:p>
            <a:pPr marL="777240" lvl="1" indent="-457200">
              <a:buFontTx/>
              <a:buChar char="-"/>
            </a:pPr>
            <a:endParaRPr lang="en-US" dirty="0"/>
          </a:p>
          <a:p>
            <a:pPr marL="777240" lvl="1" indent="-457200">
              <a:buFontTx/>
              <a:buChar char="-"/>
            </a:pPr>
            <a:endParaRPr lang="en-US" dirty="0" smtClean="0"/>
          </a:p>
          <a:p>
            <a:pPr marL="777240" lvl="1" indent="-457200">
              <a:buFontTx/>
              <a:buChar char="-"/>
            </a:pPr>
            <a:r>
              <a:rPr lang="en-US" dirty="0" smtClean="0"/>
              <a:t>calculate “score” for this classifier</a:t>
            </a:r>
            <a:r>
              <a:rPr lang="en-US" sz="1700" dirty="0" smtClean="0"/>
              <a:t>(</a:t>
            </a:r>
            <a:r>
              <a:rPr lang="zh-CN" altLang="en-US" sz="1700" dirty="0" smtClean="0"/>
              <a:t>分类器的系数</a:t>
            </a:r>
            <a:r>
              <a:rPr lang="en-US" sz="1700" dirty="0" smtClean="0"/>
              <a:t>)</a:t>
            </a:r>
          </a:p>
          <a:p>
            <a:pPr marL="594360" lvl="2" indent="0">
              <a:buNone/>
            </a:pPr>
            <a:endParaRPr lang="en-US" dirty="0" smtClean="0"/>
          </a:p>
          <a:p>
            <a:pPr marL="594360" lvl="2" indent="0">
              <a:buNone/>
            </a:pPr>
            <a:endParaRPr lang="en-US" dirty="0"/>
          </a:p>
          <a:p>
            <a:pPr marL="777240" lvl="1" indent="-457200">
              <a:buFontTx/>
              <a:buChar char="-"/>
            </a:pPr>
            <a:r>
              <a:rPr lang="en-US" dirty="0"/>
              <a:t>change the example </a:t>
            </a:r>
            <a:r>
              <a:rPr lang="en-US" dirty="0" smtClean="0"/>
              <a:t>weights</a:t>
            </a:r>
            <a:r>
              <a:rPr lang="en-US" altLang="zh-CN" sz="1700" dirty="0" smtClean="0"/>
              <a:t>(</a:t>
            </a:r>
            <a:r>
              <a:rPr lang="zh-CN" altLang="en-US" sz="1700" dirty="0" smtClean="0"/>
              <a:t>权值的更新</a:t>
            </a:r>
            <a:r>
              <a:rPr lang="en-US" altLang="zh-CN" sz="1700" dirty="0" smtClean="0"/>
              <a:t>)</a:t>
            </a:r>
            <a:endParaRPr lang="en-US" altLang="zh-CN" sz="1700" dirty="0"/>
          </a:p>
          <a:p>
            <a:pPr marL="777240" lvl="1" indent="-457200">
              <a:buFontTx/>
              <a:buChar char="-"/>
            </a:pPr>
            <a:endParaRPr lang="en-US" dirty="0" smtClean="0"/>
          </a:p>
          <a:p>
            <a:pPr marL="32004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5443351"/>
              </p:ext>
            </p:extLst>
          </p:nvPr>
        </p:nvGraphicFramePr>
        <p:xfrm>
          <a:off x="2024063" y="4419600"/>
          <a:ext cx="2305050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0" name="Equation" r:id="rId4" imgW="1092200" imgH="482600" progId="Equation.3">
                  <p:embed/>
                </p:oleObj>
              </mc:Choice>
              <mc:Fallback>
                <p:oleObj name="Equation" r:id="rId4" imgW="10922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24063" y="4419600"/>
                        <a:ext cx="2305050" cy="1019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1310146"/>
              </p:ext>
            </p:extLst>
          </p:nvPr>
        </p:nvGraphicFramePr>
        <p:xfrm>
          <a:off x="2109788" y="3138488"/>
          <a:ext cx="4826000" cy="671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1" name="Equation" r:id="rId6" imgW="2286000" imgH="317500" progId="Equation.3">
                  <p:embed/>
                </p:oleObj>
              </mc:Choice>
              <mc:Fallback>
                <p:oleObj name="Equation" r:id="rId6" imgW="2286000" imgH="317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09788" y="3138488"/>
                        <a:ext cx="4826000" cy="671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9280888"/>
              </p:ext>
            </p:extLst>
          </p:nvPr>
        </p:nvGraphicFramePr>
        <p:xfrm>
          <a:off x="2074863" y="5786438"/>
          <a:ext cx="5443537" cy="833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2" name="Equation" r:id="rId8" imgW="2578100" imgH="393700" progId="Equation.3">
                  <p:embed/>
                </p:oleObj>
              </mc:Choice>
              <mc:Fallback>
                <p:oleObj name="Equation" r:id="rId8" imgW="25781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074863" y="5786438"/>
                        <a:ext cx="5443537" cy="833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3670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dirty="0" err="1" smtClean="0"/>
              <a:t>AdaBoost</a:t>
            </a:r>
            <a:r>
              <a:rPr lang="en-US" dirty="0" smtClean="0"/>
              <a:t>: train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685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update </a:t>
            </a:r>
            <a:r>
              <a:rPr lang="en-US" dirty="0"/>
              <a:t>the example </a:t>
            </a:r>
            <a:r>
              <a:rPr lang="en-US" dirty="0" smtClean="0"/>
              <a:t>weights</a:t>
            </a:r>
          </a:p>
          <a:p>
            <a:pPr marL="32004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7349638"/>
              </p:ext>
            </p:extLst>
          </p:nvPr>
        </p:nvGraphicFramePr>
        <p:xfrm>
          <a:off x="1554163" y="2214563"/>
          <a:ext cx="5440362" cy="833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4" name="Equation" r:id="rId4" imgW="2578100" imgH="393700" progId="Equation.3">
                  <p:embed/>
                </p:oleObj>
              </mc:Choice>
              <mc:Fallback>
                <p:oleObj name="Equation" r:id="rId4" imgW="25781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54163" y="2214563"/>
                        <a:ext cx="5440362" cy="833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62000" y="3276600"/>
            <a:ext cx="40120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Remember, we want to enforce:</a:t>
            </a:r>
            <a:endParaRPr lang="en-US" sz="2400" dirty="0"/>
          </a:p>
        </p:txBody>
      </p:sp>
      <p:graphicFrame>
        <p:nvGraphicFramePr>
          <p:cNvPr id="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817695"/>
              </p:ext>
            </p:extLst>
          </p:nvPr>
        </p:nvGraphicFramePr>
        <p:xfrm>
          <a:off x="1450882" y="4343400"/>
          <a:ext cx="1395412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5" name="Equation" r:id="rId6" imgW="660400" imgH="317500" progId="Equation.3">
                  <p:embed/>
                </p:oleObj>
              </mc:Choice>
              <mc:Fallback>
                <p:oleObj name="Equation" r:id="rId6" imgW="660400" imgH="317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50882" y="4343400"/>
                        <a:ext cx="1395412" cy="673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7741302"/>
              </p:ext>
            </p:extLst>
          </p:nvPr>
        </p:nvGraphicFramePr>
        <p:xfrm>
          <a:off x="1503363" y="3886200"/>
          <a:ext cx="85883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6" name="Equation" r:id="rId8" imgW="406400" imgH="215900" progId="Equation.3">
                  <p:embed/>
                </p:oleObj>
              </mc:Choice>
              <mc:Fallback>
                <p:oleObj name="Equation" r:id="rId8" imgW="4064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03363" y="3886200"/>
                        <a:ext cx="858837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14400" y="5184309"/>
            <a:ext cx="73152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6600"/>
                </a:solidFill>
              </a:rPr>
              <a:t>normalizing constant (i.e. the sum of the “new” </a:t>
            </a:r>
            <a:r>
              <a:rPr lang="en-US" sz="2800" dirty="0" err="1" smtClean="0">
                <a:solidFill>
                  <a:srgbClr val="FF6600"/>
                </a:solidFill>
              </a:rPr>
              <a:t>w</a:t>
            </a:r>
            <a:r>
              <a:rPr lang="en-US" sz="2800" baseline="-25000" dirty="0" err="1" smtClean="0">
                <a:solidFill>
                  <a:srgbClr val="FF6600"/>
                </a:solidFill>
              </a:rPr>
              <a:t>i</a:t>
            </a:r>
            <a:r>
              <a:rPr lang="en-US" sz="2800" dirty="0" smtClean="0">
                <a:solidFill>
                  <a:srgbClr val="FF6600"/>
                </a:solidFill>
              </a:rPr>
              <a:t>):</a:t>
            </a:r>
            <a:endParaRPr lang="en-US" sz="2800" dirty="0">
              <a:solidFill>
                <a:srgbClr val="FF6600"/>
              </a:solidFill>
            </a:endParaRPr>
          </a:p>
        </p:txBody>
      </p:sp>
      <p:graphicFrame>
        <p:nvGraphicFramePr>
          <p:cNvPr id="9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4711771"/>
              </p:ext>
            </p:extLst>
          </p:nvPr>
        </p:nvGraphicFramePr>
        <p:xfrm>
          <a:off x="1263650" y="5737225"/>
          <a:ext cx="5414963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7" name="Equation" r:id="rId10" imgW="2565400" imgH="457200" progId="Equation.3">
                  <p:embed/>
                </p:oleObj>
              </mc:Choice>
              <mc:Fallback>
                <p:oleObj name="Equation" r:id="rId10" imgW="25654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263650" y="5737225"/>
                        <a:ext cx="5414963" cy="968375"/>
                      </a:xfrm>
                      <a:prstGeom prst="rect">
                        <a:avLst/>
                      </a:prstGeom>
                      <a:ln>
                        <a:solidFill>
                          <a:srgbClr val="0000FF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3080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152636"/>
            <a:ext cx="8229600" cy="1143000"/>
          </a:xfrm>
        </p:spPr>
        <p:txBody>
          <a:bodyPr/>
          <a:lstStyle/>
          <a:p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Ensemble Methods</a:t>
            </a:r>
            <a:br>
              <a:rPr lang="en-US" altLang="zh-CN" dirty="0"/>
            </a:br>
            <a:r>
              <a:rPr lang="zh-CN" altLang="en-US" dirty="0" smtClean="0"/>
              <a:t>求助现场观众？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9458" name="Picture 2" descr="http://www.syjy.cn/ewebeditor/uploadfile/2007032808492759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160747"/>
            <a:ext cx="4762500" cy="323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0" name="Picture 4" descr="http://www.hinews.cn/pic/0/14/37/72/14377209_72989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6518" y="3695699"/>
            <a:ext cx="4762500" cy="3162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7818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dirty="0" err="1" smtClean="0"/>
              <a:t>AdaBoost</a:t>
            </a:r>
            <a:r>
              <a:rPr lang="en-US" dirty="0" smtClean="0"/>
              <a:t>: train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685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update </a:t>
            </a:r>
            <a:r>
              <a:rPr lang="en-US" dirty="0"/>
              <a:t>the example </a:t>
            </a:r>
            <a:r>
              <a:rPr lang="en-US" dirty="0" smtClean="0"/>
              <a:t>weights</a:t>
            </a:r>
          </a:p>
          <a:p>
            <a:pPr marL="32004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1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9072681"/>
              </p:ext>
            </p:extLst>
          </p:nvPr>
        </p:nvGraphicFramePr>
        <p:xfrm>
          <a:off x="1554163" y="2214563"/>
          <a:ext cx="5440362" cy="833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4" name="Equation" r:id="rId4" imgW="2578100" imgH="393700" progId="Equation.3">
                  <p:embed/>
                </p:oleObj>
              </mc:Choice>
              <mc:Fallback>
                <p:oleObj name="Equation" r:id="rId4" imgW="25781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54163" y="2214563"/>
                        <a:ext cx="5440362" cy="833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349007" y="3200400"/>
            <a:ext cx="25314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correct      positive</a:t>
            </a:r>
          </a:p>
          <a:p>
            <a:r>
              <a:rPr lang="en-US" sz="2400" dirty="0" smtClean="0">
                <a:solidFill>
                  <a:srgbClr val="0000FF"/>
                </a:solidFill>
              </a:rPr>
              <a:t>incorrect   negative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14" name="Left Brace 7"/>
          <p:cNvSpPr/>
          <p:nvPr/>
        </p:nvSpPr>
        <p:spPr>
          <a:xfrm rot="16200000">
            <a:off x="5193357" y="1893244"/>
            <a:ext cx="205088" cy="2514597"/>
          </a:xfrm>
          <a:prstGeom prst="leftBrac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248272" y="4502056"/>
            <a:ext cx="42040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correct	small value</a:t>
            </a:r>
          </a:p>
          <a:p>
            <a:r>
              <a:rPr lang="en-US" sz="2400" dirty="0" smtClean="0">
                <a:solidFill>
                  <a:srgbClr val="0000FF"/>
                </a:solidFill>
              </a:rPr>
              <a:t>incorrect	large value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43272" y="5562600"/>
            <a:ext cx="8077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Note: only change weights based on current classifier (not all previous classifiers)</a:t>
            </a:r>
            <a:endParaRPr lang="en-US" sz="2800" dirty="0"/>
          </a:p>
        </p:txBody>
      </p:sp>
      <p:sp>
        <p:nvSpPr>
          <p:cNvPr id="17" name="Left Brace 9"/>
          <p:cNvSpPr/>
          <p:nvPr/>
        </p:nvSpPr>
        <p:spPr>
          <a:xfrm rot="16200000">
            <a:off x="4542055" y="2308742"/>
            <a:ext cx="288491" cy="3733802"/>
          </a:xfrm>
          <a:prstGeom prst="leftBrac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62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AdaBoost</a:t>
            </a:r>
            <a:r>
              <a:rPr lang="zh-CN" altLang="en-US" dirty="0" smtClean="0"/>
              <a:t>例题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Weak Classifier</a:t>
            </a:r>
            <a:r>
              <a:rPr lang="zh-CN" altLang="en-US" dirty="0" smtClean="0"/>
              <a:t>是</a:t>
            </a:r>
            <a:r>
              <a:rPr lang="en-US" altLang="zh-CN" dirty="0" smtClean="0"/>
              <a:t>Decision Stump</a:t>
            </a:r>
          </a:p>
          <a:p>
            <a:pPr lvl="1"/>
            <a:r>
              <a:rPr lang="zh-CN" altLang="en-US" dirty="0" smtClean="0"/>
              <a:t>根据</a:t>
            </a:r>
            <a:r>
              <a:rPr lang="en-US" altLang="zh-CN" dirty="0"/>
              <a:t>x&gt;v</a:t>
            </a:r>
            <a:r>
              <a:rPr lang="zh-CN" altLang="en-US" dirty="0"/>
              <a:t>和</a:t>
            </a:r>
            <a:r>
              <a:rPr lang="en-US" altLang="zh-CN" dirty="0"/>
              <a:t>x&lt;v</a:t>
            </a:r>
            <a:r>
              <a:rPr lang="zh-CN" altLang="en-US" dirty="0"/>
              <a:t>来</a:t>
            </a:r>
            <a:r>
              <a:rPr lang="zh-CN" altLang="en-US" dirty="0" smtClean="0"/>
              <a:t>分类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613240"/>
              </p:ext>
            </p:extLst>
          </p:nvPr>
        </p:nvGraphicFramePr>
        <p:xfrm>
          <a:off x="72013" y="1556792"/>
          <a:ext cx="8964483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953"/>
                <a:gridCol w="814953"/>
                <a:gridCol w="814953"/>
                <a:gridCol w="814953"/>
                <a:gridCol w="814953"/>
                <a:gridCol w="814953"/>
                <a:gridCol w="814953"/>
                <a:gridCol w="814953"/>
                <a:gridCol w="814953"/>
                <a:gridCol w="814953"/>
                <a:gridCol w="81495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</a:rPr>
                        <a:t>序号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y 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436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初始化</a:t>
            </a:r>
            <a:r>
              <a:rPr lang="zh-CN" altLang="en-US" sz="2400" dirty="0"/>
              <a:t>训练数据的权</a:t>
            </a:r>
            <a:r>
              <a:rPr lang="zh-CN" altLang="en-US" sz="2400" dirty="0" smtClean="0"/>
              <a:t>值分布</a:t>
            </a:r>
            <a:r>
              <a:rPr lang="en-US" altLang="zh-CN" sz="2400" dirty="0" smtClean="0"/>
              <a:t>,  </a:t>
            </a:r>
            <a:r>
              <a:rPr lang="zh-CN" altLang="zh-CN" sz="2400" dirty="0" smtClean="0"/>
              <a:t>W</a:t>
            </a:r>
            <a:r>
              <a:rPr lang="zh-CN" altLang="zh-CN" sz="2400" dirty="0"/>
              <a:t>1i = 0.1</a:t>
            </a:r>
            <a:endParaRPr lang="en-US" altLang="zh-CN" sz="2400" dirty="0"/>
          </a:p>
          <a:p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 smtClean="0"/>
          </a:p>
          <a:p>
            <a:r>
              <a:rPr lang="zh-CN" altLang="en-US" sz="2400" dirty="0" smtClean="0"/>
              <a:t>在</a:t>
            </a:r>
            <a:r>
              <a:rPr lang="zh-CN" altLang="en-US" sz="2400" dirty="0"/>
              <a:t>权值分布为</a:t>
            </a:r>
            <a:r>
              <a:rPr lang="en-US" altLang="zh-CN" sz="2400" dirty="0"/>
              <a:t>D1</a:t>
            </a:r>
            <a:r>
              <a:rPr lang="zh-CN" altLang="en-US" sz="2400" dirty="0"/>
              <a:t>的训练数据上，阈值</a:t>
            </a:r>
            <a:r>
              <a:rPr lang="en-US" altLang="zh-CN" sz="2400" dirty="0"/>
              <a:t>v</a:t>
            </a:r>
            <a:r>
              <a:rPr lang="zh-CN" altLang="en-US" sz="2400" dirty="0"/>
              <a:t>取</a:t>
            </a:r>
            <a:r>
              <a:rPr lang="en-US" altLang="zh-CN" sz="2400" dirty="0"/>
              <a:t>2.5</a:t>
            </a:r>
            <a:r>
              <a:rPr lang="zh-CN" altLang="en-US" sz="2400" dirty="0"/>
              <a:t>时误差率</a:t>
            </a:r>
            <a:r>
              <a:rPr lang="zh-CN" altLang="en-US" sz="2400" dirty="0" smtClean="0"/>
              <a:t>最低</a:t>
            </a:r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故</a:t>
            </a:r>
            <a:r>
              <a:rPr lang="zh-CN" altLang="en-US" sz="2400" dirty="0"/>
              <a:t>基本分类器为：</a:t>
            </a:r>
          </a:p>
          <a:p>
            <a:endParaRPr lang="zh-CN" altLang="en-US" sz="2400" dirty="0"/>
          </a:p>
          <a:p>
            <a:endParaRPr lang="zh-CN" altLang="zh-CN" sz="2400" dirty="0"/>
          </a:p>
          <a:p>
            <a:endParaRPr lang="zh-CN" altLang="en-US" dirty="0"/>
          </a:p>
          <a:p>
            <a:endParaRPr lang="zh-CN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3785035"/>
              </p:ext>
            </p:extLst>
          </p:nvPr>
        </p:nvGraphicFramePr>
        <p:xfrm>
          <a:off x="107504" y="512676"/>
          <a:ext cx="8964483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953"/>
                <a:gridCol w="814953"/>
                <a:gridCol w="814953"/>
                <a:gridCol w="814953"/>
                <a:gridCol w="814953"/>
                <a:gridCol w="814953"/>
                <a:gridCol w="814953"/>
                <a:gridCol w="814953"/>
                <a:gridCol w="814953"/>
                <a:gridCol w="814953"/>
                <a:gridCol w="81495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</a:rPr>
                        <a:t>序号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y 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w1i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zh-CN" alt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2874664"/>
              </p:ext>
            </p:extLst>
          </p:nvPr>
        </p:nvGraphicFramePr>
        <p:xfrm>
          <a:off x="1117600" y="3148013"/>
          <a:ext cx="744855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3" name="公式" r:id="rId4" imgW="3314520" imgH="368280" progId="Equation.3">
                  <p:embed/>
                </p:oleObj>
              </mc:Choice>
              <mc:Fallback>
                <p:oleObj name="公式" r:id="rId4" imgW="331452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7600" y="3148013"/>
                        <a:ext cx="7448550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5437921"/>
              </p:ext>
            </p:extLst>
          </p:nvPr>
        </p:nvGraphicFramePr>
        <p:xfrm>
          <a:off x="2751138" y="5516563"/>
          <a:ext cx="4826000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4" name="公式" r:id="rId6" imgW="2108160" imgH="419040" progId="Equation.3">
                  <p:embed/>
                </p:oleObj>
              </mc:Choice>
              <mc:Fallback>
                <p:oleObj name="公式" r:id="rId6" imgW="210816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1138" y="5516563"/>
                        <a:ext cx="4826000" cy="9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6795835"/>
              </p:ext>
            </p:extLst>
          </p:nvPr>
        </p:nvGraphicFramePr>
        <p:xfrm>
          <a:off x="1079612" y="4581128"/>
          <a:ext cx="6678612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5" name="公式" r:id="rId8" imgW="3149280" imgH="304560" progId="Equation.3">
                  <p:embed/>
                </p:oleObj>
              </mc:Choice>
              <mc:Fallback>
                <p:oleObj name="公式" r:id="rId8" imgW="3149280" imgH="3045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612" y="4581128"/>
                        <a:ext cx="6678612" cy="677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25536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zh-CN" sz="2400" dirty="0" smtClean="0"/>
              <a:t>计算</a:t>
            </a:r>
            <a:r>
              <a:rPr lang="en-US" altLang="zh-CN" sz="2400" dirty="0" smtClean="0"/>
              <a:t>Classifier</a:t>
            </a:r>
            <a:r>
              <a:rPr lang="zh-CN" altLang="zh-CN" sz="2400" dirty="0" smtClean="0"/>
              <a:t>1</a:t>
            </a:r>
            <a:r>
              <a:rPr lang="zh-CN" altLang="zh-CN" sz="2400" dirty="0"/>
              <a:t>的</a:t>
            </a:r>
            <a:r>
              <a:rPr lang="zh-CN" altLang="zh-CN" sz="2400" dirty="0" smtClean="0"/>
              <a:t>系数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更新</a:t>
            </a:r>
            <a:r>
              <a:rPr lang="zh-CN" altLang="en-US" sz="2400" dirty="0"/>
              <a:t>训练数据的权</a:t>
            </a:r>
            <a:r>
              <a:rPr lang="zh-CN" altLang="en-US" sz="2400" dirty="0" smtClean="0"/>
              <a:t>值分布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/>
          </a:p>
          <a:p>
            <a:r>
              <a:rPr lang="en-US" altLang="zh-CN" sz="2400" dirty="0"/>
              <a:t>D2=(</a:t>
            </a:r>
            <a:r>
              <a:rPr lang="en-US" altLang="zh-CN" sz="2400" dirty="0">
                <a:solidFill>
                  <a:srgbClr val="00B050"/>
                </a:solidFill>
              </a:rPr>
              <a:t>0.0715, 0.0715, 0.0715, 0.0715, 0.0715,  0.0715, </a:t>
            </a:r>
            <a:r>
              <a:rPr lang="en-US" altLang="zh-CN" sz="2400" dirty="0">
                <a:solidFill>
                  <a:srgbClr val="FF0000"/>
                </a:solidFill>
              </a:rPr>
              <a:t>0.1666, 0.1666, 0.1666</a:t>
            </a:r>
            <a:r>
              <a:rPr lang="en-US" altLang="zh-CN" sz="2400" dirty="0">
                <a:solidFill>
                  <a:srgbClr val="00B050"/>
                </a:solidFill>
              </a:rPr>
              <a:t>, 0.0715</a:t>
            </a:r>
            <a:r>
              <a:rPr lang="en-US" altLang="zh-CN" sz="2400" dirty="0"/>
              <a:t>)</a:t>
            </a:r>
          </a:p>
          <a:p>
            <a:r>
              <a:rPr lang="en-US" altLang="zh-CN" sz="2400" dirty="0"/>
              <a:t>f1(x)=</a:t>
            </a:r>
            <a:r>
              <a:rPr lang="en-US" altLang="zh-CN" sz="2400" dirty="0" smtClean="0"/>
              <a:t>0.4236*Classifier1(x</a:t>
            </a:r>
            <a:r>
              <a:rPr lang="en-US" altLang="zh-CN" sz="2400" dirty="0"/>
              <a:t>)</a:t>
            </a:r>
          </a:p>
          <a:p>
            <a:r>
              <a:rPr lang="zh-CN" altLang="en-US" sz="2400" dirty="0"/>
              <a:t>分类器</a:t>
            </a:r>
            <a:r>
              <a:rPr lang="en-US" altLang="zh-CN" sz="2400" dirty="0"/>
              <a:t>sign(f1(x))</a:t>
            </a:r>
            <a:r>
              <a:rPr lang="zh-CN" altLang="en-US" sz="2400" dirty="0"/>
              <a:t>在训练数据集上有</a:t>
            </a:r>
            <a:r>
              <a:rPr lang="en-US" altLang="zh-CN" sz="2400" dirty="0"/>
              <a:t>3</a:t>
            </a:r>
            <a:r>
              <a:rPr lang="zh-CN" altLang="en-US" sz="2400" dirty="0"/>
              <a:t>个误分类点</a:t>
            </a:r>
          </a:p>
          <a:p>
            <a:endParaRPr lang="zh-CN" altLang="zh-CN" sz="2400" dirty="0"/>
          </a:p>
          <a:p>
            <a:endParaRPr lang="zh-CN" altLang="en-US" dirty="0"/>
          </a:p>
          <a:p>
            <a:endParaRPr lang="zh-CN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4411340"/>
              </p:ext>
            </p:extLst>
          </p:nvPr>
        </p:nvGraphicFramePr>
        <p:xfrm>
          <a:off x="107504" y="512676"/>
          <a:ext cx="8964483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953"/>
                <a:gridCol w="814953"/>
                <a:gridCol w="814953"/>
                <a:gridCol w="814953"/>
                <a:gridCol w="814953"/>
                <a:gridCol w="814953"/>
                <a:gridCol w="814953"/>
                <a:gridCol w="814953"/>
                <a:gridCol w="814953"/>
                <a:gridCol w="814953"/>
                <a:gridCol w="81495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</a:rPr>
                        <a:t>序号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y 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w1i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zh-CN" alt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0696507"/>
              </p:ext>
            </p:extLst>
          </p:nvPr>
        </p:nvGraphicFramePr>
        <p:xfrm>
          <a:off x="4332287" y="3248980"/>
          <a:ext cx="4811713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6" name="公式" r:id="rId4" imgW="2755800" imgH="622080" progId="Equation.3">
                  <p:embed/>
                </p:oleObj>
              </mc:Choice>
              <mc:Fallback>
                <p:oleObj name="公式" r:id="rId4" imgW="2755800" imgH="6220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2287" y="3248980"/>
                        <a:ext cx="4811713" cy="108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9599226"/>
              </p:ext>
            </p:extLst>
          </p:nvPr>
        </p:nvGraphicFramePr>
        <p:xfrm>
          <a:off x="3851920" y="2528900"/>
          <a:ext cx="3559175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7" name="公式" r:id="rId6" imgW="1701720" imgH="393480" progId="Equation.3">
                  <p:embed/>
                </p:oleObj>
              </mc:Choice>
              <mc:Fallback>
                <p:oleObj name="公式" r:id="rId6" imgW="170172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920" y="2528900"/>
                        <a:ext cx="3559175" cy="823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52886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altLang="zh-CN" sz="2400" dirty="0" smtClean="0"/>
              </a:p>
              <a:p>
                <a:r>
                  <a:rPr lang="en-US" altLang="zh-CN" sz="2400" dirty="0" smtClean="0"/>
                  <a:t>M=2</a:t>
                </a:r>
              </a:p>
              <a:p>
                <a:r>
                  <a:rPr lang="zh-CN" altLang="en-US" sz="2400" dirty="0"/>
                  <a:t>在权值分布为</a:t>
                </a:r>
                <a:r>
                  <a:rPr lang="en-US" altLang="zh-CN" sz="2400" dirty="0"/>
                  <a:t>D2</a:t>
                </a:r>
                <a:r>
                  <a:rPr lang="zh-CN" altLang="en-US" sz="2400" dirty="0"/>
                  <a:t>的训练数据上，阈值</a:t>
                </a:r>
                <a:r>
                  <a:rPr lang="en-US" altLang="zh-CN" sz="2400" dirty="0"/>
                  <a:t>v</a:t>
                </a:r>
                <a:r>
                  <a:rPr lang="zh-CN" altLang="en-US" sz="2400" dirty="0"/>
                  <a:t>取</a:t>
                </a:r>
                <a:r>
                  <a:rPr lang="en-US" altLang="zh-CN" sz="2400" dirty="0"/>
                  <a:t>8.5</a:t>
                </a:r>
                <a:r>
                  <a:rPr lang="zh-CN" altLang="en-US" sz="2400" dirty="0"/>
                  <a:t>时误差率最低，故基本分类器为：</a:t>
                </a:r>
              </a:p>
              <a:p>
                <a:endParaRPr lang="en-US" altLang="zh-CN" sz="2400" dirty="0" smtClean="0"/>
              </a:p>
              <a:p>
                <a:r>
                  <a:rPr lang="en-US" altLang="zh-CN" sz="2400" dirty="0" smtClean="0"/>
                  <a:t>Classifier</a:t>
                </a:r>
                <a:r>
                  <a:rPr lang="zh-CN" altLang="zh-CN" sz="2400" dirty="0" smtClean="0"/>
                  <a:t>2</a:t>
                </a:r>
                <a:r>
                  <a:rPr lang="zh-CN" altLang="zh-CN" sz="2400" dirty="0"/>
                  <a:t>(x)在训练数据集上的</a:t>
                </a:r>
                <a:r>
                  <a:rPr lang="zh-CN" altLang="zh-CN" sz="2400" dirty="0" smtClean="0"/>
                  <a:t>误差率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/>
                      </a:rPr>
                      <m:t>𝜀</m:t>
                    </m:r>
                  </m:oMath>
                </a14:m>
                <a:r>
                  <a:rPr lang="en-US" altLang="zh-CN" sz="2400" dirty="0" smtClean="0"/>
                  <a:t>2</a:t>
                </a:r>
              </a:p>
              <a:p>
                <a:r>
                  <a:rPr lang="zh-CN" altLang="en-US" sz="2400" dirty="0" smtClean="0"/>
                  <a:t>计算</a:t>
                </a:r>
                <a:r>
                  <a:rPr lang="en-US" altLang="zh-CN" sz="2400" dirty="0"/>
                  <a:t>Classifier</a:t>
                </a:r>
                <a:r>
                  <a:rPr lang="zh-CN" altLang="zh-CN" sz="2400" dirty="0"/>
                  <a:t>2(x)</a:t>
                </a:r>
                <a:r>
                  <a:rPr lang="zh-CN" altLang="en-US" sz="2400" dirty="0" smtClean="0"/>
                  <a:t>的系数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/>
                      </a:rPr>
                      <m:t>𝛼</m:t>
                    </m:r>
                  </m:oMath>
                </a14:m>
                <a:r>
                  <a:rPr lang="en-US" altLang="zh-CN" sz="2400" dirty="0" smtClean="0"/>
                  <a:t>2</a:t>
                </a:r>
              </a:p>
              <a:p>
                <a:r>
                  <a:rPr lang="zh-CN" altLang="en-US" sz="2400" dirty="0" smtClean="0"/>
                  <a:t>按照公式计算权值分布</a:t>
                </a:r>
                <a:r>
                  <a:rPr lang="en-US" altLang="zh-CN" sz="2400" dirty="0" smtClean="0"/>
                  <a:t>D3</a:t>
                </a:r>
              </a:p>
              <a:p>
                <a:r>
                  <a:rPr lang="en-US" altLang="zh-CN" sz="2400" dirty="0"/>
                  <a:t>D3=(0.0455, 0.0455, </a:t>
                </a:r>
                <a:r>
                  <a:rPr lang="en-US" altLang="zh-CN" sz="2400" dirty="0" smtClean="0"/>
                  <a:t>……0.0455</a:t>
                </a:r>
                <a:r>
                  <a:rPr lang="en-US" altLang="zh-CN" sz="2400" dirty="0"/>
                  <a:t>)</a:t>
                </a:r>
              </a:p>
              <a:p>
                <a:r>
                  <a:rPr lang="en-US" altLang="zh-CN" sz="2400" dirty="0"/>
                  <a:t>f2(x)=</a:t>
                </a:r>
                <a:r>
                  <a:rPr lang="en-US" altLang="zh-CN" sz="2400" dirty="0" smtClean="0"/>
                  <a:t>0.4236*Classifier1(x</a:t>
                </a:r>
                <a:r>
                  <a:rPr lang="en-US" altLang="zh-CN" sz="2400" dirty="0"/>
                  <a:t>) + </a:t>
                </a:r>
                <a:r>
                  <a:rPr lang="en-US" altLang="zh-CN" sz="2400" dirty="0" smtClean="0"/>
                  <a:t>0.6496</a:t>
                </a:r>
                <a:r>
                  <a:rPr lang="en-US" altLang="zh-CN" sz="2400" dirty="0"/>
                  <a:t>*Classifier</a:t>
                </a:r>
                <a:r>
                  <a:rPr lang="en-US" altLang="zh-CN" sz="2400" dirty="0" smtClean="0"/>
                  <a:t>2(x</a:t>
                </a:r>
                <a:r>
                  <a:rPr lang="en-US" altLang="zh-CN" sz="2400" dirty="0"/>
                  <a:t>)</a:t>
                </a:r>
              </a:p>
              <a:p>
                <a:r>
                  <a:rPr lang="zh-CN" altLang="en-US" sz="2400" dirty="0"/>
                  <a:t>分类器</a:t>
                </a:r>
                <a:r>
                  <a:rPr lang="en-US" altLang="zh-CN" sz="2400" dirty="0"/>
                  <a:t>sign(f2(x))</a:t>
                </a:r>
                <a:r>
                  <a:rPr lang="zh-CN" altLang="en-US" sz="2400" dirty="0"/>
                  <a:t>在训练数据集上有</a:t>
                </a:r>
                <a:r>
                  <a:rPr lang="en-US" altLang="zh-CN" sz="2400" dirty="0"/>
                  <a:t>3</a:t>
                </a:r>
                <a:r>
                  <a:rPr lang="zh-CN" altLang="en-US" sz="2400" dirty="0"/>
                  <a:t>个误分类点</a:t>
                </a:r>
                <a:endParaRPr lang="zh-CN" altLang="zh-CN" sz="2400" dirty="0"/>
              </a:p>
              <a:p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5" name="内容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b="-86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5521926"/>
              </p:ext>
            </p:extLst>
          </p:nvPr>
        </p:nvGraphicFramePr>
        <p:xfrm>
          <a:off x="107504" y="512676"/>
          <a:ext cx="8964483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953"/>
                <a:gridCol w="814953"/>
                <a:gridCol w="814953"/>
                <a:gridCol w="814953"/>
                <a:gridCol w="814953"/>
                <a:gridCol w="814953"/>
                <a:gridCol w="814953"/>
                <a:gridCol w="814953"/>
                <a:gridCol w="814953"/>
                <a:gridCol w="814953"/>
                <a:gridCol w="81495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</a:rPr>
                        <a:t>序号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y 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w2i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00B050"/>
                          </a:solidFill>
                        </a:rPr>
                        <a:t>0.0715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 smtClean="0">
                          <a:solidFill>
                            <a:srgbClr val="00B050"/>
                          </a:solidFill>
                        </a:rPr>
                        <a:t>0.0715</a:t>
                      </a:r>
                      <a:endParaRPr lang="zh-CN" altLang="en-US" sz="1600" b="1" dirty="0" smtClean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 smtClean="0">
                          <a:solidFill>
                            <a:srgbClr val="00B050"/>
                          </a:solidFill>
                        </a:rPr>
                        <a:t>0.0715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 smtClean="0">
                          <a:solidFill>
                            <a:srgbClr val="00B050"/>
                          </a:solidFill>
                        </a:rPr>
                        <a:t>0.0715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 smtClean="0">
                          <a:solidFill>
                            <a:srgbClr val="00B050"/>
                          </a:solidFill>
                        </a:rPr>
                        <a:t>0.0715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 smtClean="0">
                          <a:solidFill>
                            <a:srgbClr val="00B050"/>
                          </a:solidFill>
                        </a:rPr>
                        <a:t>0.0715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 smtClean="0">
                          <a:solidFill>
                            <a:srgbClr val="FF0000"/>
                          </a:solidFill>
                        </a:rPr>
                        <a:t>0.1666</a:t>
                      </a:r>
                      <a:endParaRPr lang="zh-CN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 smtClean="0">
                          <a:solidFill>
                            <a:srgbClr val="FF0000"/>
                          </a:solidFill>
                        </a:rPr>
                        <a:t>0.1666</a:t>
                      </a:r>
                      <a:endParaRPr lang="zh-CN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 smtClean="0">
                          <a:solidFill>
                            <a:srgbClr val="FF0000"/>
                          </a:solidFill>
                        </a:rPr>
                        <a:t>0.1666</a:t>
                      </a:r>
                      <a:endParaRPr lang="zh-CN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 smtClean="0">
                          <a:solidFill>
                            <a:srgbClr val="00B050"/>
                          </a:solidFill>
                        </a:rPr>
                        <a:t>0.0715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3839935"/>
              </p:ext>
            </p:extLst>
          </p:nvPr>
        </p:nvGraphicFramePr>
        <p:xfrm>
          <a:off x="3887924" y="3248980"/>
          <a:ext cx="5054581" cy="9989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0" name="公式" r:id="rId4" imgW="2120760" imgH="419040" progId="Equation.3">
                  <p:embed/>
                </p:oleObj>
              </mc:Choice>
              <mc:Fallback>
                <p:oleObj name="公式" r:id="rId4" imgW="2120760" imgH="419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7924" y="3248980"/>
                        <a:ext cx="5054581" cy="9989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78493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z="2400" dirty="0" smtClean="0"/>
          </a:p>
          <a:p>
            <a:r>
              <a:rPr lang="en-US" altLang="zh-CN" dirty="0" smtClean="0"/>
              <a:t>M=3</a:t>
            </a:r>
          </a:p>
          <a:p>
            <a:r>
              <a:rPr lang="en-US" altLang="zh-CN" dirty="0" smtClean="0"/>
              <a:t>……</a:t>
            </a:r>
          </a:p>
          <a:p>
            <a:r>
              <a:rPr lang="zh-CN" altLang="en-US" dirty="0" smtClean="0"/>
              <a:t>直至分类器对所有样本分类正确</a:t>
            </a:r>
            <a:endParaRPr lang="en-US" altLang="zh-CN" dirty="0" smtClean="0"/>
          </a:p>
          <a:p>
            <a:endParaRPr lang="en-US" altLang="zh-CN" sz="2000" dirty="0" smtClean="0"/>
          </a:p>
          <a:p>
            <a:r>
              <a:rPr lang="zh-CN" altLang="zh-CN" sz="2000" dirty="0" smtClean="0"/>
              <a:t>f</a:t>
            </a:r>
            <a:r>
              <a:rPr lang="zh-CN" altLang="zh-CN" sz="2000" dirty="0"/>
              <a:t>3(x)=0.</a:t>
            </a:r>
            <a:r>
              <a:rPr lang="zh-CN" altLang="zh-CN" sz="2000" dirty="0" smtClean="0"/>
              <a:t>4236</a:t>
            </a:r>
            <a:r>
              <a:rPr lang="en-US" altLang="zh-CN" sz="2000" dirty="0"/>
              <a:t>*Classifier</a:t>
            </a:r>
            <a:r>
              <a:rPr lang="zh-CN" altLang="zh-CN" sz="2000" dirty="0" smtClean="0"/>
              <a:t>1</a:t>
            </a:r>
            <a:r>
              <a:rPr lang="zh-CN" altLang="zh-CN" sz="2000" dirty="0"/>
              <a:t>(x) + </a:t>
            </a:r>
            <a:r>
              <a:rPr lang="en-US" altLang="zh-CN" sz="2000" dirty="0" smtClean="0"/>
              <a:t>0</a:t>
            </a:r>
            <a:r>
              <a:rPr lang="zh-CN" altLang="zh-CN" sz="2000" dirty="0" smtClean="0"/>
              <a:t>.6496</a:t>
            </a:r>
            <a:r>
              <a:rPr lang="en-US" altLang="zh-CN" sz="2000" dirty="0"/>
              <a:t>*Classifier</a:t>
            </a:r>
            <a:r>
              <a:rPr lang="zh-CN" altLang="zh-CN" sz="2000" dirty="0" smtClean="0"/>
              <a:t>2</a:t>
            </a:r>
            <a:r>
              <a:rPr lang="zh-CN" altLang="zh-CN" sz="2000" dirty="0"/>
              <a:t>(x)+0.</a:t>
            </a:r>
            <a:r>
              <a:rPr lang="zh-CN" altLang="zh-CN" sz="2000" dirty="0" smtClean="0"/>
              <a:t>7514</a:t>
            </a:r>
            <a:r>
              <a:rPr lang="en-US" altLang="zh-CN" sz="2000" dirty="0"/>
              <a:t>*Classifier</a:t>
            </a:r>
            <a:r>
              <a:rPr lang="zh-CN" altLang="zh-CN" sz="2000" dirty="0" smtClean="0"/>
              <a:t>3</a:t>
            </a:r>
            <a:r>
              <a:rPr lang="zh-CN" altLang="zh-CN" sz="2000" dirty="0"/>
              <a:t>(x</a:t>
            </a:r>
            <a:r>
              <a:rPr lang="zh-CN" altLang="zh-CN" sz="2000" dirty="0" smtClean="0"/>
              <a:t>)</a:t>
            </a:r>
            <a:endParaRPr lang="en-US" altLang="zh-CN" sz="2000" dirty="0"/>
          </a:p>
          <a:p>
            <a:endParaRPr lang="zh-CN" altLang="zh-CN" sz="2000" dirty="0"/>
          </a:p>
          <a:p>
            <a:r>
              <a:rPr lang="zh-CN" altLang="zh-CN" dirty="0"/>
              <a:t>分类器sign(f3(x))在训练数据集上有0个误分类点</a:t>
            </a:r>
            <a:endParaRPr lang="zh-CN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3829175"/>
              </p:ext>
            </p:extLst>
          </p:nvPr>
        </p:nvGraphicFramePr>
        <p:xfrm>
          <a:off x="107504" y="512676"/>
          <a:ext cx="8964483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953"/>
                <a:gridCol w="814953"/>
                <a:gridCol w="814953"/>
                <a:gridCol w="814953"/>
                <a:gridCol w="814953"/>
                <a:gridCol w="814953"/>
                <a:gridCol w="814953"/>
                <a:gridCol w="814953"/>
                <a:gridCol w="814953"/>
                <a:gridCol w="814953"/>
                <a:gridCol w="81495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</a:rPr>
                        <a:t>序号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y 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w3i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600" b="1" dirty="0" smtClean="0">
                          <a:solidFill>
                            <a:srgbClr val="00B050"/>
                          </a:solidFill>
                        </a:rPr>
                        <a:t>0.0455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600" b="1" dirty="0" smtClean="0">
                          <a:solidFill>
                            <a:srgbClr val="00B050"/>
                          </a:solidFill>
                        </a:rPr>
                        <a:t>0.0455</a:t>
                      </a:r>
                      <a:endParaRPr lang="zh-CN" altLang="en-US" sz="1600" b="1" dirty="0" smtClean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600" b="1" dirty="0" smtClean="0">
                          <a:solidFill>
                            <a:srgbClr val="00B050"/>
                          </a:solidFill>
                        </a:rPr>
                        <a:t>0.0455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600" b="1" dirty="0" smtClean="0">
                          <a:solidFill>
                            <a:srgbClr val="FF0000"/>
                          </a:solidFill>
                        </a:rPr>
                        <a:t>0.1667</a:t>
                      </a:r>
                      <a:endParaRPr lang="zh-CN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600" b="1" dirty="0" smtClean="0">
                          <a:solidFill>
                            <a:srgbClr val="FF0000"/>
                          </a:solidFill>
                        </a:rPr>
                        <a:t>0.1667</a:t>
                      </a:r>
                      <a:endParaRPr lang="zh-CN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600" b="1" dirty="0" smtClean="0">
                          <a:solidFill>
                            <a:srgbClr val="FF0000"/>
                          </a:solidFill>
                        </a:rPr>
                        <a:t>0.1667</a:t>
                      </a:r>
                      <a:endParaRPr lang="zh-CN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600" b="1" dirty="0" smtClean="0">
                          <a:solidFill>
                            <a:srgbClr val="00B050"/>
                          </a:solidFill>
                        </a:rPr>
                        <a:t>0.1060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600" b="1" dirty="0" smtClean="0">
                          <a:solidFill>
                            <a:srgbClr val="00B050"/>
                          </a:solidFill>
                        </a:rPr>
                        <a:t>0.1060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600" b="1" dirty="0" smtClean="0">
                          <a:solidFill>
                            <a:srgbClr val="00B050"/>
                          </a:solidFill>
                        </a:rPr>
                        <a:t>0.1060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600" b="1" dirty="0" smtClean="0">
                          <a:solidFill>
                            <a:srgbClr val="00B050"/>
                          </a:solidFill>
                        </a:rPr>
                        <a:t>0.0455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9990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Boosting </a:t>
            </a:r>
            <a:r>
              <a:rPr lang="en-US" altLang="zh-CN" dirty="0" smtClean="0"/>
              <a:t>Tips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Performance of </a:t>
            </a:r>
            <a:r>
              <a:rPr lang="en-US" altLang="zh-CN" dirty="0" err="1"/>
              <a:t>AdaBoost</a:t>
            </a:r>
            <a:r>
              <a:rPr lang="en-US" altLang="zh-CN" dirty="0"/>
              <a:t> depends on data and weak learner</a:t>
            </a:r>
          </a:p>
          <a:p>
            <a:r>
              <a:rPr lang="en-US" altLang="zh-CN" dirty="0"/>
              <a:t>Consistent with theory, </a:t>
            </a:r>
            <a:r>
              <a:rPr lang="en-US" altLang="zh-CN" dirty="0" err="1"/>
              <a:t>AdaBoost</a:t>
            </a:r>
            <a:r>
              <a:rPr lang="en-US" altLang="zh-CN" dirty="0"/>
              <a:t> can fail if</a:t>
            </a:r>
          </a:p>
          <a:p>
            <a:pPr lvl="1"/>
            <a:r>
              <a:rPr lang="en-US" altLang="zh-CN" dirty="0"/>
              <a:t>weak classifier too complex– </a:t>
            </a:r>
            <a:r>
              <a:rPr lang="en-US" altLang="zh-CN" dirty="0" err="1"/>
              <a:t>overfitting</a:t>
            </a:r>
            <a:endParaRPr lang="en-US" altLang="zh-CN" dirty="0"/>
          </a:p>
          <a:p>
            <a:pPr lvl="1"/>
            <a:r>
              <a:rPr lang="en-US" altLang="zh-CN" dirty="0"/>
              <a:t>weak classifier too weak -- </a:t>
            </a:r>
            <a:r>
              <a:rPr lang="en-US" altLang="zh-CN" dirty="0" err="1"/>
              <a:t>underfitting</a:t>
            </a:r>
            <a:endParaRPr lang="en-US" altLang="zh-CN" dirty="0"/>
          </a:p>
          <a:p>
            <a:r>
              <a:rPr lang="en-US" altLang="zh-CN" dirty="0"/>
              <a:t>Empirically, </a:t>
            </a:r>
            <a:r>
              <a:rPr lang="en-US" altLang="zh-CN" dirty="0" err="1"/>
              <a:t>AdaBoost</a:t>
            </a:r>
            <a:r>
              <a:rPr lang="en-US" altLang="zh-CN" dirty="0"/>
              <a:t> seems especially susceptible to uniform noise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3828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Other Boosting Method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不同的损失函数和极小化损失函数方法决定了</a:t>
            </a:r>
            <a:r>
              <a:rPr lang="en-US" altLang="zh-CN" dirty="0"/>
              <a:t>boosting</a:t>
            </a:r>
            <a:r>
              <a:rPr lang="zh-CN" altLang="en-US" dirty="0"/>
              <a:t>的最终</a:t>
            </a:r>
            <a:r>
              <a:rPr lang="zh-CN" altLang="en-US" dirty="0" smtClean="0"/>
              <a:t>效果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（</a:t>
            </a:r>
            <a:r>
              <a:rPr lang="zh-CN" altLang="en-US" sz="2400" dirty="0"/>
              <a:t>图自 </a:t>
            </a:r>
            <a:r>
              <a:rPr lang="en-US" altLang="zh-CN" sz="2400" dirty="0"/>
              <a:t>Machine Learning A Probabilistic Perspective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8445" name="Picture 13" descr="http://img.blog.csdn.net/201405020938497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4523" y="3239052"/>
            <a:ext cx="9433048" cy="1553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415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Boosting</a:t>
            </a:r>
            <a:r>
              <a:rPr lang="zh-CN" altLang="en-US" dirty="0" smtClean="0"/>
              <a:t>与其他方法对比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6386" name="Picture 2" descr="http://img.my.csdn.net/uploads/201211/10/1352511175_508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628" y="1554835"/>
            <a:ext cx="6503797" cy="5296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421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Bagging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Boosting</a:t>
            </a:r>
            <a:r>
              <a:rPr lang="zh-CN" altLang="en-US" dirty="0" smtClean="0"/>
              <a:t>对比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	</a:t>
            </a:r>
            <a:r>
              <a:rPr lang="en-US" altLang="zh-CN" dirty="0" smtClean="0"/>
              <a:t>		                 </a:t>
            </a:r>
            <a:r>
              <a:rPr lang="en-US" altLang="zh-CN" sz="3200" dirty="0" smtClean="0"/>
              <a:t>——</a:t>
            </a:r>
            <a:r>
              <a:rPr lang="zh-CN" altLang="en-US" sz="3200" dirty="0"/>
              <a:t>取样方式不同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5086241"/>
              </p:ext>
            </p:extLst>
          </p:nvPr>
        </p:nvGraphicFramePr>
        <p:xfrm>
          <a:off x="395536" y="2093260"/>
          <a:ext cx="8229600" cy="25958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79451"/>
                <a:gridCol w="3168352"/>
                <a:gridCol w="308179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Items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Bagging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Boosting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 smtClean="0"/>
                        <a:t>采样算法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均匀取样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根据错误率来取样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 smtClean="0"/>
                        <a:t>各轮训练集选取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随机的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与前面各轮的学习结果有关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 smtClean="0"/>
                        <a:t>预测函数权重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没有权重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有权重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 smtClean="0"/>
                        <a:t>并行性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各个预测函数可以并行生成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只能顺序生成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 smtClean="0"/>
                        <a:t>准确性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没有</a:t>
                      </a:r>
                      <a:r>
                        <a:rPr lang="en-US" altLang="zh-CN" dirty="0" smtClean="0"/>
                        <a:t>boosting</a:t>
                      </a:r>
                      <a:r>
                        <a:rPr lang="zh-CN" altLang="en-US" dirty="0" smtClean="0"/>
                        <a:t>高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在大多数数据集中，高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 smtClean="0"/>
                        <a:t>过拟合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在有些数据集中，会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721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dirty="0" smtClean="0"/>
              <a:t>Ensemble learning</a:t>
            </a:r>
            <a:r>
              <a:rPr lang="en-US" altLang="zh-CN" dirty="0" smtClean="0"/>
              <a:t>——Train</a:t>
            </a:r>
            <a:endParaRPr lang="en-US" dirty="0"/>
          </a:p>
        </p:txBody>
      </p:sp>
      <p:sp>
        <p:nvSpPr>
          <p:cNvPr id="30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668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Basic idea: </a:t>
            </a:r>
            <a:r>
              <a:rPr lang="en-US" dirty="0" smtClean="0"/>
              <a:t>if one classifier works well, why not use multiple classifiers!</a:t>
            </a:r>
            <a:endParaRPr lang="en-US" dirty="0"/>
          </a:p>
        </p:txBody>
      </p:sp>
      <p:sp>
        <p:nvSpPr>
          <p:cNvPr id="31" name="Rectangle 3"/>
          <p:cNvSpPr/>
          <p:nvPr/>
        </p:nvSpPr>
        <p:spPr>
          <a:xfrm>
            <a:off x="1236237" y="4439285"/>
            <a:ext cx="1476980" cy="1232785"/>
          </a:xfrm>
          <a:prstGeom prst="rect">
            <a:avLst/>
          </a:prstGeom>
          <a:solidFill>
            <a:srgbClr val="FFFF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1225530" y="4579750"/>
            <a:ext cx="14876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Training</a:t>
            </a:r>
          </a:p>
          <a:p>
            <a:pPr algn="ctr"/>
            <a:r>
              <a:rPr lang="en-US" sz="2800" dirty="0" smtClean="0"/>
              <a:t>Data</a:t>
            </a:r>
            <a:endParaRPr lang="en-US" sz="2800" dirty="0"/>
          </a:p>
        </p:txBody>
      </p:sp>
      <p:grpSp>
        <p:nvGrpSpPr>
          <p:cNvPr id="33" name="Group 37"/>
          <p:cNvGrpSpPr/>
          <p:nvPr/>
        </p:nvGrpSpPr>
        <p:grpSpPr>
          <a:xfrm>
            <a:off x="6065853" y="3410692"/>
            <a:ext cx="1022235" cy="551708"/>
            <a:chOff x="7391399" y="3505200"/>
            <a:chExt cx="1398808" cy="1371600"/>
          </a:xfrm>
          <a:effectLst/>
        </p:grpSpPr>
        <p:sp>
          <p:nvSpPr>
            <p:cNvPr id="34" name="Rounded Rectangle 6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391399" y="3653754"/>
              <a:ext cx="1398808" cy="6547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model 1</a:t>
              </a:r>
              <a:endParaRPr lang="en-US" sz="2000" dirty="0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3659088" y="3486090"/>
            <a:ext cx="1433631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66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learning </a:t>
            </a:r>
            <a:r>
              <a:rPr lang="en-US" sz="2000" dirty="0" err="1" smtClean="0"/>
              <a:t>alg</a:t>
            </a:r>
            <a:endParaRPr lang="en-US" sz="2000" dirty="0"/>
          </a:p>
        </p:txBody>
      </p:sp>
      <p:sp>
        <p:nvSpPr>
          <p:cNvPr id="37" name="TextBox 36"/>
          <p:cNvSpPr txBox="1"/>
          <p:nvPr/>
        </p:nvSpPr>
        <p:spPr>
          <a:xfrm>
            <a:off x="3576580" y="2667000"/>
            <a:ext cx="1147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800000"/>
                </a:solidFill>
              </a:rPr>
              <a:t>Training</a:t>
            </a:r>
            <a:endParaRPr lang="en-US" sz="2400" dirty="0">
              <a:solidFill>
                <a:srgbClr val="800000"/>
              </a:solidFill>
            </a:endParaRPr>
          </a:p>
        </p:txBody>
      </p:sp>
      <p:cxnSp>
        <p:nvCxnSpPr>
          <p:cNvPr id="38" name="Straight Connector 14"/>
          <p:cNvCxnSpPr/>
          <p:nvPr/>
        </p:nvCxnSpPr>
        <p:spPr>
          <a:xfrm>
            <a:off x="304800" y="2667000"/>
            <a:ext cx="8461248" cy="0"/>
          </a:xfrm>
          <a:prstGeom prst="line">
            <a:avLst/>
          </a:prstGeom>
          <a:ln w="28575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613385" y="4239230"/>
            <a:ext cx="1433631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66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learning </a:t>
            </a:r>
            <a:r>
              <a:rPr lang="en-US" sz="2000" dirty="0" err="1" smtClean="0"/>
              <a:t>alg</a:t>
            </a:r>
            <a:endParaRPr lang="en-US" sz="2000" dirty="0"/>
          </a:p>
        </p:txBody>
      </p:sp>
      <p:sp>
        <p:nvSpPr>
          <p:cNvPr id="40" name="TextBox 39"/>
          <p:cNvSpPr txBox="1"/>
          <p:nvPr/>
        </p:nvSpPr>
        <p:spPr>
          <a:xfrm rot="5400000">
            <a:off x="5145117" y="4929162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…</a:t>
            </a:r>
            <a:endParaRPr lang="en-US" sz="3600" dirty="0"/>
          </a:p>
        </p:txBody>
      </p:sp>
      <p:cxnSp>
        <p:nvCxnSpPr>
          <p:cNvPr id="41" name="Straight Arrow Connector 19"/>
          <p:cNvCxnSpPr/>
          <p:nvPr/>
        </p:nvCxnSpPr>
        <p:spPr>
          <a:xfrm flipV="1">
            <a:off x="2713217" y="3828308"/>
            <a:ext cx="868431" cy="985185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20"/>
          <p:cNvCxnSpPr/>
          <p:nvPr/>
        </p:nvCxnSpPr>
        <p:spPr>
          <a:xfrm flipV="1">
            <a:off x="2713217" y="4439285"/>
            <a:ext cx="868431" cy="69264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22"/>
          <p:cNvCxnSpPr/>
          <p:nvPr/>
        </p:nvCxnSpPr>
        <p:spPr>
          <a:xfrm>
            <a:off x="2713217" y="5533857"/>
            <a:ext cx="868431" cy="651236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24"/>
          <p:cNvCxnSpPr>
            <a:stCxn id="36" idx="3"/>
            <a:endCxn id="34" idx="1"/>
          </p:cNvCxnSpPr>
          <p:nvPr/>
        </p:nvCxnSpPr>
        <p:spPr>
          <a:xfrm>
            <a:off x="5092719" y="3686145"/>
            <a:ext cx="973135" cy="40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5" name="Group 37"/>
          <p:cNvGrpSpPr/>
          <p:nvPr/>
        </p:nvGrpSpPr>
        <p:grpSpPr>
          <a:xfrm>
            <a:off x="6059590" y="4127693"/>
            <a:ext cx="1022235" cy="551708"/>
            <a:chOff x="7391399" y="3505200"/>
            <a:chExt cx="1398809" cy="1371600"/>
          </a:xfrm>
          <a:effectLst/>
        </p:grpSpPr>
        <p:sp>
          <p:nvSpPr>
            <p:cNvPr id="46" name="Rounded Rectangle 28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391399" y="3653754"/>
              <a:ext cx="1398809" cy="9947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model 2</a:t>
              </a:r>
              <a:endParaRPr lang="en-US" sz="2000" dirty="0"/>
            </a:p>
          </p:txBody>
        </p:sp>
      </p:grpSp>
      <p:cxnSp>
        <p:nvCxnSpPr>
          <p:cNvPr id="48" name="Straight Arrow Connector 35"/>
          <p:cNvCxnSpPr/>
          <p:nvPr/>
        </p:nvCxnSpPr>
        <p:spPr>
          <a:xfrm>
            <a:off x="5298727" y="4457103"/>
            <a:ext cx="760863" cy="40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666291" y="5884429"/>
            <a:ext cx="1433631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66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learning </a:t>
            </a:r>
            <a:r>
              <a:rPr lang="en-US" sz="2000" dirty="0" err="1" smtClean="0"/>
              <a:t>alg</a:t>
            </a:r>
            <a:endParaRPr lang="en-US" sz="2000" dirty="0"/>
          </a:p>
        </p:txBody>
      </p:sp>
      <p:grpSp>
        <p:nvGrpSpPr>
          <p:cNvPr id="50" name="Group 37"/>
          <p:cNvGrpSpPr/>
          <p:nvPr/>
        </p:nvGrpSpPr>
        <p:grpSpPr>
          <a:xfrm>
            <a:off x="6112498" y="5772892"/>
            <a:ext cx="1051790" cy="551708"/>
            <a:chOff x="7391399" y="3505200"/>
            <a:chExt cx="1439251" cy="1371600"/>
          </a:xfrm>
          <a:effectLst/>
        </p:grpSpPr>
        <p:sp>
          <p:nvSpPr>
            <p:cNvPr id="51" name="Rounded Rectangle 38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391399" y="3653754"/>
              <a:ext cx="1439251" cy="9947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model m</a:t>
              </a:r>
              <a:endParaRPr lang="en-US" sz="2000" dirty="0"/>
            </a:p>
          </p:txBody>
        </p:sp>
      </p:grpSp>
      <p:cxnSp>
        <p:nvCxnSpPr>
          <p:cNvPr id="53" name="Straight Arrow Connector 40"/>
          <p:cNvCxnSpPr/>
          <p:nvPr/>
        </p:nvCxnSpPr>
        <p:spPr>
          <a:xfrm>
            <a:off x="5351633" y="6102302"/>
            <a:ext cx="760863" cy="40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1521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Ensemble Methods </a:t>
            </a:r>
            <a:r>
              <a:rPr lang="zh-CN" altLang="en-US" dirty="0" smtClean="0"/>
              <a:t>的应用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95472">
            <a:off x="287524" y="1628800"/>
            <a:ext cx="4298429" cy="3016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47379">
            <a:off x="3738722" y="1660618"/>
            <a:ext cx="5312467" cy="37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185" y="2096852"/>
            <a:ext cx="5963062" cy="4174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3047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Ensemble Methods</a:t>
            </a:r>
          </a:p>
          <a:p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Bagging</a:t>
            </a:r>
          </a:p>
          <a:p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Boosting</a:t>
            </a:r>
          </a:p>
          <a:p>
            <a:r>
              <a:rPr lang="en-US" altLang="zh-CN" b="1" dirty="0"/>
              <a:t>Random </a:t>
            </a:r>
            <a:r>
              <a:rPr lang="en-US" altLang="zh-CN" b="1" dirty="0" smtClean="0"/>
              <a:t>Forests</a:t>
            </a:r>
          </a:p>
          <a:p>
            <a:r>
              <a:rPr lang="en-US" altLang="zh-CN" b="1" dirty="0" smtClean="0"/>
              <a:t>Gradient Boosting Decision Trees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4017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Ensemble Methods </a:t>
            </a:r>
            <a:r>
              <a:rPr lang="zh-CN" altLang="en-US" dirty="0"/>
              <a:t>的应用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Random Forests</a:t>
            </a:r>
          </a:p>
          <a:p>
            <a:r>
              <a:rPr lang="en-US" altLang="zh-CN" dirty="0" smtClean="0"/>
              <a:t>Gradient Boosting Decision</a:t>
            </a:r>
            <a:r>
              <a:rPr lang="en-US" altLang="zh-CN" dirty="0"/>
              <a:t> </a:t>
            </a:r>
            <a:r>
              <a:rPr lang="en-US" altLang="zh-CN" dirty="0" smtClean="0"/>
              <a:t>Trees	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64" y="3416980"/>
            <a:ext cx="7570440" cy="1972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4705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Random Forests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The term came from </a:t>
            </a:r>
            <a:r>
              <a:rPr lang="en-US" sz="2800" b="1" dirty="0" smtClean="0"/>
              <a:t>random decision forests</a:t>
            </a:r>
            <a:r>
              <a:rPr lang="en-US" sz="2800" dirty="0" smtClean="0"/>
              <a:t> that was first proposed by Tin </a:t>
            </a:r>
            <a:r>
              <a:rPr lang="en-US" sz="2800" dirty="0" err="1" smtClean="0"/>
              <a:t>Kam</a:t>
            </a:r>
            <a:r>
              <a:rPr lang="en-US" sz="2800" dirty="0" smtClean="0"/>
              <a:t> Ho of Bell Labs in 1995</a:t>
            </a:r>
          </a:p>
          <a:p>
            <a:r>
              <a:rPr lang="en-US" sz="2800" dirty="0" smtClean="0"/>
              <a:t>The method combines </a:t>
            </a:r>
            <a:r>
              <a:rPr lang="en-US" sz="2800" dirty="0" err="1" smtClean="0"/>
              <a:t>Breiman's</a:t>
            </a:r>
            <a:r>
              <a:rPr lang="en-US" sz="2800" dirty="0" smtClean="0"/>
              <a:t> </a:t>
            </a:r>
            <a:r>
              <a:rPr lang="en-US" sz="2800" b="1" dirty="0" smtClean="0"/>
              <a:t>"bagging" idea </a:t>
            </a:r>
            <a:r>
              <a:rPr lang="en-US" sz="2800" dirty="0" smtClean="0"/>
              <a:t>and the </a:t>
            </a:r>
            <a:r>
              <a:rPr lang="en-US" sz="2800" b="1" dirty="0" smtClean="0"/>
              <a:t>random selection of features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7942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Random Forests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顾名思义</a:t>
            </a:r>
            <a:r>
              <a:rPr lang="zh-CN" altLang="en-US" dirty="0"/>
              <a:t>，是用随机的方式建立一个森林，森林里面有很多的决策树组成，随机森林的每一棵决策树之间是没有关联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r>
              <a:rPr lang="zh-CN" altLang="en-US" dirty="0"/>
              <a:t>在得到森林之后，当有一个新的输入样本进入的时候，就让森林中的每一棵</a:t>
            </a:r>
            <a:r>
              <a:rPr lang="zh-CN" altLang="en-US" dirty="0" smtClean="0"/>
              <a:t>决策树投票预测分类结果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9426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Random </a:t>
            </a:r>
            <a:r>
              <a:rPr lang="en-US" altLang="zh-CN" dirty="0" smtClean="0"/>
              <a:t>Forests</a:t>
            </a:r>
            <a:br>
              <a:rPr lang="en-US" altLang="zh-CN" dirty="0" smtClean="0"/>
            </a:br>
            <a:r>
              <a:rPr lang="en-US" altLang="zh-CN" dirty="0" smtClean="0"/>
              <a:t>                             </a:t>
            </a:r>
            <a:r>
              <a:rPr lang="en-US" altLang="zh-CN" sz="3200" dirty="0" smtClean="0"/>
              <a:t>——</a:t>
            </a:r>
            <a:r>
              <a:rPr lang="zh-CN" altLang="en-US" sz="3200" dirty="0"/>
              <a:t>两个随机采样的过程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行</a:t>
            </a:r>
            <a:r>
              <a:rPr lang="zh-CN" altLang="en-US" dirty="0" smtClean="0"/>
              <a:t>采样</a:t>
            </a:r>
            <a:endParaRPr lang="en-US" altLang="zh-CN" dirty="0" smtClean="0"/>
          </a:p>
          <a:p>
            <a:pPr lvl="1"/>
            <a:r>
              <a:rPr lang="zh-CN" altLang="en-US" dirty="0"/>
              <a:t>采用有放回的方式，也就是在采样得到的样本集合中，可能有重复的</a:t>
            </a:r>
            <a:r>
              <a:rPr lang="zh-CN" altLang="en-US" dirty="0" smtClean="0"/>
              <a:t>样本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假设</a:t>
            </a:r>
            <a:r>
              <a:rPr lang="zh-CN" altLang="en-US" dirty="0"/>
              <a:t>输入样本为</a:t>
            </a:r>
            <a:r>
              <a:rPr lang="en-US" altLang="zh-CN" dirty="0"/>
              <a:t>N</a:t>
            </a:r>
            <a:r>
              <a:rPr lang="zh-CN" altLang="en-US" dirty="0"/>
              <a:t>个，那么采样的样本也为</a:t>
            </a:r>
            <a:r>
              <a:rPr lang="en-US" altLang="zh-CN" dirty="0"/>
              <a:t>N</a:t>
            </a:r>
            <a:r>
              <a:rPr lang="zh-CN" altLang="en-US" dirty="0" smtClean="0"/>
              <a:t>个</a:t>
            </a:r>
            <a:r>
              <a:rPr lang="en-US" altLang="zh-CN" dirty="0" smtClean="0"/>
              <a:t>(Bagging idea)</a:t>
            </a:r>
          </a:p>
          <a:p>
            <a:pPr lvl="1"/>
            <a:r>
              <a:rPr lang="zh-CN" altLang="en-US" dirty="0" smtClean="0"/>
              <a:t>这样</a:t>
            </a:r>
            <a:r>
              <a:rPr lang="zh-CN" altLang="en-US" dirty="0"/>
              <a:t>使得在训练的时候，每一棵树的输入样本都不是全部的样本，使得相对不容易出现</a:t>
            </a:r>
            <a:r>
              <a:rPr lang="en-US" altLang="zh-CN" dirty="0" smtClean="0"/>
              <a:t>over-fitting</a:t>
            </a:r>
          </a:p>
        </p:txBody>
      </p:sp>
    </p:spTree>
    <p:extLst>
      <p:ext uri="{BB962C8B-B14F-4D97-AF65-F5344CB8AC3E}">
        <p14:creationId xmlns:p14="http://schemas.microsoft.com/office/powerpoint/2010/main" val="251690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Random </a:t>
            </a:r>
            <a:r>
              <a:rPr lang="en-US" altLang="zh-CN" dirty="0" smtClean="0"/>
              <a:t>Forests</a:t>
            </a:r>
            <a:br>
              <a:rPr lang="en-US" altLang="zh-CN" dirty="0" smtClean="0"/>
            </a:br>
            <a:r>
              <a:rPr lang="en-US" altLang="zh-CN" dirty="0" smtClean="0"/>
              <a:t>                             </a:t>
            </a:r>
            <a:r>
              <a:rPr lang="en-US" altLang="zh-CN" sz="3200" dirty="0" smtClean="0"/>
              <a:t>——</a:t>
            </a:r>
            <a:r>
              <a:rPr lang="zh-CN" altLang="en-US" sz="3200" dirty="0"/>
              <a:t>两个随机采样的过程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列</a:t>
            </a:r>
            <a:r>
              <a:rPr lang="zh-CN" altLang="en-US" dirty="0" smtClean="0"/>
              <a:t>采样</a:t>
            </a:r>
            <a:r>
              <a:rPr lang="en-US" altLang="zh-CN" dirty="0" smtClean="0"/>
              <a:t>(</a:t>
            </a:r>
            <a:r>
              <a:rPr lang="en-US" altLang="zh-CN" dirty="0"/>
              <a:t>random selection of features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对树的每一个节点，从</a:t>
            </a:r>
            <a:r>
              <a:rPr lang="en-US" altLang="zh-CN" dirty="0"/>
              <a:t>M</a:t>
            </a:r>
            <a:r>
              <a:rPr lang="zh-CN" altLang="en-US" dirty="0"/>
              <a:t>个</a:t>
            </a:r>
            <a:r>
              <a:rPr lang="en-US" altLang="zh-CN" dirty="0"/>
              <a:t>feature</a:t>
            </a:r>
            <a:r>
              <a:rPr lang="zh-CN" altLang="en-US" dirty="0" smtClean="0"/>
              <a:t>中选择</a:t>
            </a:r>
            <a:r>
              <a:rPr lang="en-US" altLang="zh-CN" dirty="0" smtClean="0"/>
              <a:t>m</a:t>
            </a:r>
            <a:r>
              <a:rPr lang="zh-CN" altLang="en-US" dirty="0" smtClean="0"/>
              <a:t>维</a:t>
            </a:r>
            <a:r>
              <a:rPr lang="en-US" altLang="zh-CN" dirty="0" smtClean="0"/>
              <a:t>(m </a:t>
            </a:r>
            <a:r>
              <a:rPr lang="en-US" altLang="zh-CN" dirty="0"/>
              <a:t>&lt;&lt; M</a:t>
            </a:r>
            <a:r>
              <a:rPr lang="en-US" altLang="zh-CN" dirty="0" smtClean="0"/>
              <a:t>) </a:t>
            </a:r>
            <a:r>
              <a:rPr lang="zh-CN" altLang="en-US" dirty="0" smtClean="0"/>
              <a:t>，并计算最适合的分类点</a:t>
            </a:r>
            <a:endParaRPr lang="en-US" altLang="zh-CN" dirty="0" smtClean="0"/>
          </a:p>
          <a:p>
            <a:pPr lvl="1"/>
            <a:r>
              <a:rPr lang="en-US" altLang="zh-CN" dirty="0"/>
              <a:t>Splits are chosen according to a purity measure:</a:t>
            </a:r>
          </a:p>
          <a:p>
            <a:pPr lvl="2"/>
            <a:r>
              <a:rPr lang="en-US" altLang="zh-CN" dirty="0" smtClean="0"/>
              <a:t>squared </a:t>
            </a:r>
            <a:r>
              <a:rPr lang="en-US" altLang="zh-CN" dirty="0"/>
              <a:t>error (regression</a:t>
            </a:r>
            <a:r>
              <a:rPr lang="en-US" altLang="zh-CN" dirty="0" smtClean="0"/>
              <a:t>)</a:t>
            </a:r>
          </a:p>
          <a:p>
            <a:pPr lvl="2"/>
            <a:r>
              <a:rPr lang="en-US" altLang="zh-CN" dirty="0" smtClean="0"/>
              <a:t>Gini </a:t>
            </a:r>
            <a:r>
              <a:rPr lang="en-US" altLang="zh-CN" dirty="0"/>
              <a:t>index (classification</a:t>
            </a:r>
            <a:r>
              <a:rPr lang="en-US" altLang="zh-CN" dirty="0" smtClean="0"/>
              <a:t>)</a:t>
            </a:r>
          </a:p>
          <a:p>
            <a:pPr lvl="2"/>
            <a:r>
              <a:rPr lang="en-US" altLang="zh-CN" dirty="0" smtClean="0"/>
              <a:t>……</a:t>
            </a:r>
            <a:endParaRPr lang="en-US" altLang="zh-CN" dirty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77534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Random </a:t>
            </a:r>
            <a:r>
              <a:rPr lang="en-US" altLang="zh-CN" dirty="0" smtClean="0"/>
              <a:t>Forests</a:t>
            </a:r>
            <a:br>
              <a:rPr lang="en-US" altLang="zh-CN" dirty="0" smtClean="0"/>
            </a:br>
            <a:r>
              <a:rPr lang="en-US" altLang="zh-CN" dirty="0" smtClean="0"/>
              <a:t>                                             </a:t>
            </a:r>
            <a:r>
              <a:rPr lang="en-US" altLang="zh-CN" sz="3200" dirty="0" smtClean="0"/>
              <a:t>——</a:t>
            </a:r>
            <a:r>
              <a:rPr lang="zh-CN" altLang="en-US" sz="3200" dirty="0" smtClean="0"/>
              <a:t>完全分裂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333333"/>
                </a:solidFill>
                <a:latin typeface="Arial"/>
              </a:rPr>
              <a:t>完全分裂</a:t>
            </a:r>
            <a:endParaRPr lang="en-US" altLang="zh-CN" dirty="0" smtClean="0">
              <a:solidFill>
                <a:srgbClr val="333333"/>
              </a:solidFill>
              <a:latin typeface="Arial"/>
            </a:endParaRPr>
          </a:p>
          <a:p>
            <a:pPr lvl="1"/>
            <a:r>
              <a:rPr lang="zh-CN" altLang="en-US" dirty="0" smtClean="0">
                <a:solidFill>
                  <a:srgbClr val="333333"/>
                </a:solidFill>
                <a:latin typeface="Arial"/>
              </a:rPr>
              <a:t>决策树</a:t>
            </a:r>
            <a:r>
              <a:rPr lang="zh-CN" altLang="en-US" dirty="0">
                <a:solidFill>
                  <a:srgbClr val="333333"/>
                </a:solidFill>
                <a:latin typeface="Arial"/>
              </a:rPr>
              <a:t>的某一个叶子节点要么是无法继续分裂的，要么里面的所有样本的都是指向的同一个</a:t>
            </a:r>
            <a:r>
              <a:rPr lang="zh-CN" altLang="en-US" dirty="0" smtClean="0">
                <a:solidFill>
                  <a:srgbClr val="333333"/>
                </a:solidFill>
                <a:latin typeface="Arial"/>
              </a:rPr>
              <a:t>分类</a:t>
            </a:r>
            <a:endParaRPr lang="en-US" altLang="zh-CN" dirty="0" smtClean="0">
              <a:solidFill>
                <a:srgbClr val="333333"/>
              </a:solidFill>
              <a:latin typeface="Arial"/>
            </a:endParaRPr>
          </a:p>
          <a:p>
            <a:r>
              <a:rPr lang="zh-CN" altLang="en-US" dirty="0" smtClean="0">
                <a:solidFill>
                  <a:srgbClr val="333333"/>
                </a:solidFill>
                <a:latin typeface="Arial"/>
              </a:rPr>
              <a:t>无需剪枝</a:t>
            </a:r>
            <a:endParaRPr lang="en-US" altLang="zh-CN" dirty="0" smtClean="0">
              <a:solidFill>
                <a:srgbClr val="333333"/>
              </a:solidFill>
              <a:latin typeface="Arial"/>
            </a:endParaRPr>
          </a:p>
          <a:p>
            <a:pPr lvl="1"/>
            <a:r>
              <a:rPr lang="zh-CN" altLang="en-US" dirty="0" smtClean="0">
                <a:solidFill>
                  <a:srgbClr val="333333"/>
                </a:solidFill>
                <a:latin typeface="Arial"/>
              </a:rPr>
              <a:t>由于</a:t>
            </a:r>
            <a:r>
              <a:rPr lang="zh-CN" altLang="en-US" dirty="0">
                <a:solidFill>
                  <a:srgbClr val="333333"/>
                </a:solidFill>
                <a:latin typeface="Arial"/>
              </a:rPr>
              <a:t>之前的两个随机采样的过程保证了随机性，所以就算不剪枝，也不会出现</a:t>
            </a:r>
            <a:r>
              <a:rPr lang="en-US" altLang="zh-CN" dirty="0">
                <a:solidFill>
                  <a:srgbClr val="333333"/>
                </a:solidFill>
                <a:latin typeface="Arial"/>
              </a:rPr>
              <a:t>over-fitting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45988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RF</a:t>
            </a:r>
            <a:r>
              <a:rPr lang="zh-CN" altLang="en-US" dirty="0" smtClean="0"/>
              <a:t>的一个比喻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每一棵决策树就是一个精通于某一个窄领域的专家（因为我们从</a:t>
            </a:r>
            <a:r>
              <a:rPr lang="en-US" altLang="zh-CN" dirty="0"/>
              <a:t>M</a:t>
            </a:r>
            <a:r>
              <a:rPr lang="zh-CN" altLang="en-US" dirty="0"/>
              <a:t>个</a:t>
            </a:r>
            <a:r>
              <a:rPr lang="en-US" altLang="zh-CN" dirty="0"/>
              <a:t>feature</a:t>
            </a:r>
            <a:r>
              <a:rPr lang="zh-CN" altLang="en-US" dirty="0"/>
              <a:t>中选择</a:t>
            </a:r>
            <a:r>
              <a:rPr lang="en-US" altLang="zh-CN" dirty="0"/>
              <a:t>m</a:t>
            </a:r>
            <a:r>
              <a:rPr lang="zh-CN" altLang="en-US" dirty="0"/>
              <a:t>让每一棵决策树进行学习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这样</a:t>
            </a:r>
            <a:r>
              <a:rPr lang="zh-CN" altLang="en-US" dirty="0"/>
              <a:t>在随机森林中就有了很多个精通不同领域的专家，对一个新的问题（新的输入数据），可以用不同的角度去看待它，最终由各个专家，投票得到</a:t>
            </a:r>
            <a:r>
              <a:rPr lang="zh-CN" altLang="en-US" dirty="0" smtClean="0"/>
              <a:t>结果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2118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>
          <a:xfrm>
            <a:off x="468313" y="30578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宋体" charset="-122"/>
              </a:rPr>
              <a:t>Compared with Boosting</a:t>
            </a:r>
          </a:p>
        </p:txBody>
      </p:sp>
      <p:sp>
        <p:nvSpPr>
          <p:cNvPr id="64515" name="TextBox 32"/>
          <p:cNvSpPr txBox="1">
            <a:spLocks noChangeArrowheads="1"/>
          </p:cNvSpPr>
          <p:nvPr/>
        </p:nvSpPr>
        <p:spPr bwMode="auto">
          <a:xfrm>
            <a:off x="395536" y="1944737"/>
            <a:ext cx="8385175" cy="249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2575" indent="-282575" eaLnBrk="0" hangingPunct="0">
              <a:defRPr sz="2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en-US" altLang="zh-CN" dirty="0">
                <a:latin typeface="Times New Roman" pitchFamily="18" charset="0"/>
                <a:ea typeface="宋体" charset="-122"/>
                <a:cs typeface="Times New Roman" pitchFamily="18" charset="0"/>
              </a:rPr>
              <a:t>It is more robust.</a:t>
            </a:r>
          </a:p>
          <a:p>
            <a:pPr eaLnBrk="1" hangingPunct="1">
              <a:buFont typeface="Arial" charset="0"/>
              <a:buChar char="•"/>
            </a:pPr>
            <a:r>
              <a:rPr lang="en-US" altLang="zh-CN" dirty="0">
                <a:latin typeface="Times New Roman" pitchFamily="18" charset="0"/>
                <a:ea typeface="宋体" charset="-122"/>
                <a:cs typeface="Times New Roman" pitchFamily="18" charset="0"/>
              </a:rPr>
              <a:t>It is faster to train (no reweighting, each split is on a small subset of data and feature).</a:t>
            </a:r>
          </a:p>
          <a:p>
            <a:pPr eaLnBrk="1" hangingPunct="1">
              <a:buFont typeface="Arial" charset="0"/>
              <a:buChar char="•"/>
            </a:pPr>
            <a:r>
              <a:rPr lang="en-US" altLang="zh-CN" dirty="0">
                <a:latin typeface="Times New Roman" pitchFamily="18" charset="0"/>
                <a:ea typeface="宋体" charset="-122"/>
                <a:cs typeface="Times New Roman" pitchFamily="18" charset="0"/>
              </a:rPr>
              <a:t>Can handle missing/partial data.</a:t>
            </a:r>
          </a:p>
          <a:p>
            <a:pPr eaLnBrk="1" hangingPunct="1">
              <a:buFont typeface="Arial" charset="0"/>
              <a:buChar char="•"/>
            </a:pPr>
            <a:r>
              <a:rPr lang="en-US" altLang="zh-CN" dirty="0">
                <a:latin typeface="Times New Roman" pitchFamily="18" charset="0"/>
                <a:ea typeface="宋体" charset="-122"/>
                <a:cs typeface="Times New Roman" pitchFamily="18" charset="0"/>
              </a:rPr>
              <a:t>Is easier to extend to online version.</a:t>
            </a:r>
          </a:p>
        </p:txBody>
      </p:sp>
      <p:sp>
        <p:nvSpPr>
          <p:cNvPr id="64516" name="Text Box 5"/>
          <p:cNvSpPr txBox="1">
            <a:spLocks noChangeArrowheads="1"/>
          </p:cNvSpPr>
          <p:nvPr/>
        </p:nvSpPr>
        <p:spPr bwMode="auto">
          <a:xfrm>
            <a:off x="323528" y="1556792"/>
            <a:ext cx="1524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9933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Pros: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92100" y="4031220"/>
            <a:ext cx="8501063" cy="2018743"/>
            <a:chOff x="292100" y="4031220"/>
            <a:chExt cx="8501063" cy="2018743"/>
          </a:xfrm>
        </p:grpSpPr>
        <p:sp>
          <p:nvSpPr>
            <p:cNvPr id="64518" name="TextBox 32"/>
            <p:cNvSpPr txBox="1">
              <a:spLocks noChangeArrowheads="1"/>
            </p:cNvSpPr>
            <p:nvPr/>
          </p:nvSpPr>
          <p:spPr bwMode="auto">
            <a:xfrm>
              <a:off x="407988" y="4479925"/>
              <a:ext cx="8385175" cy="1570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82575" indent="-282575" eaLnBrk="0" hangingPunct="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buFont typeface="Arial" charset="0"/>
                <a:buChar char="•"/>
              </a:pPr>
              <a:r>
                <a:rPr lang="en-US" altLang="zh-CN" dirty="0">
                  <a:latin typeface="Times New Roman" pitchFamily="18" charset="0"/>
                  <a:ea typeface="宋体" charset="-122"/>
                  <a:cs typeface="Times New Roman" pitchFamily="18" charset="0"/>
                </a:rPr>
                <a:t>The feature selection process is not explicit.</a:t>
              </a:r>
            </a:p>
            <a:p>
              <a:pPr eaLnBrk="1" hangingPunct="1">
                <a:buFont typeface="Arial" charset="0"/>
                <a:buChar char="•"/>
              </a:pPr>
              <a:r>
                <a:rPr lang="en-US" altLang="zh-CN" dirty="0">
                  <a:latin typeface="Times New Roman" pitchFamily="18" charset="0"/>
                  <a:ea typeface="宋体" charset="-122"/>
                  <a:cs typeface="Times New Roman" pitchFamily="18" charset="0"/>
                </a:rPr>
                <a:t>Feature fusion is also less obvious.</a:t>
              </a:r>
            </a:p>
            <a:p>
              <a:pPr eaLnBrk="1" hangingPunct="1">
                <a:buFont typeface="Arial" charset="0"/>
                <a:buChar char="•"/>
              </a:pPr>
              <a:r>
                <a:rPr lang="en-US" altLang="zh-CN" dirty="0">
                  <a:latin typeface="Times New Roman" pitchFamily="18" charset="0"/>
                  <a:ea typeface="宋体" charset="-122"/>
                  <a:cs typeface="Times New Roman" pitchFamily="18" charset="0"/>
                </a:rPr>
                <a:t>Has weaker performance on small size training data.</a:t>
              </a:r>
            </a:p>
          </p:txBody>
        </p:sp>
        <p:sp>
          <p:nvSpPr>
            <p:cNvPr id="64519" name="Text Box 6"/>
            <p:cNvSpPr txBox="1">
              <a:spLocks noChangeArrowheads="1"/>
            </p:cNvSpPr>
            <p:nvPr/>
          </p:nvSpPr>
          <p:spPr bwMode="auto">
            <a:xfrm>
              <a:off x="292100" y="4031220"/>
              <a:ext cx="106680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altLang="zh-CN" dirty="0">
                  <a:solidFill>
                    <a:srgbClr val="993300"/>
                  </a:solidFill>
                  <a:latin typeface="Times New Roman" pitchFamily="18" charset="0"/>
                  <a:ea typeface="宋体" charset="-122"/>
                  <a:cs typeface="Times New Roman" pitchFamily="18" charset="0"/>
                </a:rPr>
                <a:t>Cons: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469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dirty="0" smtClean="0"/>
              <a:t>Ensemble learning</a:t>
            </a:r>
            <a:r>
              <a:rPr lang="en-US" altLang="zh-CN" dirty="0"/>
              <a:t>——</a:t>
            </a:r>
            <a:r>
              <a:rPr lang="en-US" altLang="zh-CN" dirty="0" smtClean="0"/>
              <a:t>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668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Basic idea: </a:t>
            </a:r>
            <a:r>
              <a:rPr lang="en-US" dirty="0" smtClean="0"/>
              <a:t>if one classifier works well, why not use multiple classifiers!</a:t>
            </a:r>
            <a:endParaRPr lang="en-US" dirty="0"/>
          </a:p>
        </p:txBody>
      </p:sp>
      <p:grpSp>
        <p:nvGrpSpPr>
          <p:cNvPr id="4" name="Group 37"/>
          <p:cNvGrpSpPr/>
          <p:nvPr/>
        </p:nvGrpSpPr>
        <p:grpSpPr>
          <a:xfrm>
            <a:off x="2998444" y="3581400"/>
            <a:ext cx="1022235" cy="551708"/>
            <a:chOff x="7391399" y="3505200"/>
            <a:chExt cx="1398808" cy="1371600"/>
          </a:xfrm>
          <a:effectLst/>
        </p:grpSpPr>
        <p:sp>
          <p:nvSpPr>
            <p:cNvPr id="5" name="Rounded Rectangle 6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391399" y="3653754"/>
              <a:ext cx="1398808" cy="6547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model 1</a:t>
              </a:r>
              <a:endParaRPr lang="en-US" sz="2000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576580" y="2667000"/>
            <a:ext cx="1006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800000"/>
                </a:solidFill>
              </a:rPr>
              <a:t>Testing</a:t>
            </a:r>
            <a:endParaRPr lang="en-US" sz="2400" dirty="0">
              <a:solidFill>
                <a:srgbClr val="800000"/>
              </a:solidFill>
            </a:endParaRPr>
          </a:p>
        </p:txBody>
      </p:sp>
      <p:cxnSp>
        <p:nvCxnSpPr>
          <p:cNvPr id="8" name="Straight Connector 14"/>
          <p:cNvCxnSpPr/>
          <p:nvPr/>
        </p:nvCxnSpPr>
        <p:spPr>
          <a:xfrm>
            <a:off x="304800" y="2667000"/>
            <a:ext cx="8461248" cy="0"/>
          </a:xfrm>
          <a:prstGeom prst="line">
            <a:avLst/>
          </a:prstGeom>
          <a:ln w="28575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oup 37"/>
          <p:cNvGrpSpPr/>
          <p:nvPr/>
        </p:nvGrpSpPr>
        <p:grpSpPr>
          <a:xfrm>
            <a:off x="2992181" y="4203893"/>
            <a:ext cx="1022235" cy="551708"/>
            <a:chOff x="7391399" y="3505200"/>
            <a:chExt cx="1398809" cy="1371600"/>
          </a:xfrm>
          <a:effectLst/>
        </p:grpSpPr>
        <p:sp>
          <p:nvSpPr>
            <p:cNvPr id="10" name="Rounded Rectangle 28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391399" y="3653754"/>
              <a:ext cx="1398809" cy="9947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model 2</a:t>
              </a:r>
              <a:endParaRPr lang="en-US" sz="2000" dirty="0"/>
            </a:p>
          </p:txBody>
        </p:sp>
      </p:grpSp>
      <p:grpSp>
        <p:nvGrpSpPr>
          <p:cNvPr id="12" name="Group 37"/>
          <p:cNvGrpSpPr/>
          <p:nvPr/>
        </p:nvGrpSpPr>
        <p:grpSpPr>
          <a:xfrm>
            <a:off x="3040070" y="5957295"/>
            <a:ext cx="1051790" cy="551708"/>
            <a:chOff x="7391399" y="3505200"/>
            <a:chExt cx="1439251" cy="1371600"/>
          </a:xfrm>
          <a:effectLst/>
        </p:grpSpPr>
        <p:sp>
          <p:nvSpPr>
            <p:cNvPr id="13" name="Rounded Rectangle 32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391399" y="3653754"/>
              <a:ext cx="1439251" cy="9947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model m</a:t>
              </a:r>
              <a:endParaRPr lang="en-US" sz="2000" dirty="0"/>
            </a:p>
          </p:txBody>
        </p:sp>
      </p:grpSp>
      <p:sp>
        <p:nvSpPr>
          <p:cNvPr id="15" name="Rectangle 26"/>
          <p:cNvSpPr/>
          <p:nvPr/>
        </p:nvSpPr>
        <p:spPr bwMode="auto">
          <a:xfrm>
            <a:off x="1141442" y="48768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8337" y="3940314"/>
            <a:ext cx="17342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example to label</a:t>
            </a:r>
            <a:endParaRPr lang="en-US" sz="2000" dirty="0"/>
          </a:p>
        </p:txBody>
      </p:sp>
      <p:cxnSp>
        <p:nvCxnSpPr>
          <p:cNvPr id="17" name="Straight Arrow Connector 35"/>
          <p:cNvCxnSpPr/>
          <p:nvPr/>
        </p:nvCxnSpPr>
        <p:spPr>
          <a:xfrm flipV="1">
            <a:off x="1849181" y="3856192"/>
            <a:ext cx="868431" cy="985185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36"/>
          <p:cNvCxnSpPr/>
          <p:nvPr/>
        </p:nvCxnSpPr>
        <p:spPr>
          <a:xfrm flipV="1">
            <a:off x="1849181" y="4467169"/>
            <a:ext cx="868431" cy="69264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37"/>
          <p:cNvCxnSpPr/>
          <p:nvPr/>
        </p:nvCxnSpPr>
        <p:spPr>
          <a:xfrm>
            <a:off x="1849181" y="5299672"/>
            <a:ext cx="868431" cy="1041287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 rot="5400000">
            <a:off x="3959695" y="4976506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…</a:t>
            </a:r>
            <a:endParaRPr lang="en-US" sz="3600" dirty="0"/>
          </a:p>
        </p:txBody>
      </p:sp>
      <p:cxnSp>
        <p:nvCxnSpPr>
          <p:cNvPr id="21" name="Straight Arrow Connector 40"/>
          <p:cNvCxnSpPr/>
          <p:nvPr/>
        </p:nvCxnSpPr>
        <p:spPr>
          <a:xfrm flipV="1">
            <a:off x="4186926" y="3828308"/>
            <a:ext cx="838200" cy="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41"/>
          <p:cNvCxnSpPr/>
          <p:nvPr/>
        </p:nvCxnSpPr>
        <p:spPr>
          <a:xfrm flipV="1">
            <a:off x="4180667" y="4450801"/>
            <a:ext cx="838200" cy="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42"/>
          <p:cNvCxnSpPr/>
          <p:nvPr/>
        </p:nvCxnSpPr>
        <p:spPr>
          <a:xfrm flipV="1">
            <a:off x="4228554" y="6204203"/>
            <a:ext cx="838200" cy="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125781" y="3581400"/>
            <a:ext cx="1291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6600"/>
                </a:solidFill>
              </a:rPr>
              <a:t>prediction 1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125781" y="4203893"/>
            <a:ext cx="1291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6600"/>
                </a:solidFill>
              </a:rPr>
              <a:t>prediction 2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125781" y="5957295"/>
            <a:ext cx="1318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6600"/>
                </a:solidFill>
              </a:rPr>
              <a:t>prediction m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680485" y="4857143"/>
            <a:ext cx="35000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FF"/>
                </a:solidFill>
              </a:rPr>
              <a:t>take majority vote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FF"/>
                </a:solidFill>
              </a:rPr>
              <a:t>if they output probabilities, take a weighted vote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797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Gradient </a:t>
            </a:r>
            <a:r>
              <a:rPr lang="en-US" altLang="zh-CN" dirty="0" smtClean="0"/>
              <a:t>Boost Decision Tree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GBDT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Treelink</a:t>
            </a:r>
            <a:r>
              <a:rPr lang="zh-CN" altLang="en-US" dirty="0" smtClean="0"/>
              <a:t>、</a:t>
            </a:r>
            <a:r>
              <a:rPr lang="en-US" altLang="zh-CN" dirty="0"/>
              <a:t> GBRT(Gradient Boost </a:t>
            </a:r>
            <a:r>
              <a:rPr lang="en-US" altLang="zh-CN" u="sng" dirty="0"/>
              <a:t>Regression</a:t>
            </a:r>
            <a:r>
              <a:rPr lang="en-US" altLang="zh-CN" dirty="0"/>
              <a:t> Tree</a:t>
            </a:r>
            <a:r>
              <a:rPr lang="en-US" altLang="zh-CN" dirty="0" smtClean="0"/>
              <a:t>)</a:t>
            </a:r>
            <a:r>
              <a:rPr lang="zh-CN" altLang="en-US" dirty="0" smtClean="0"/>
              <a:t>、</a:t>
            </a:r>
            <a:r>
              <a:rPr lang="en-US" altLang="zh-CN" dirty="0"/>
              <a:t>Tree </a:t>
            </a:r>
            <a:r>
              <a:rPr lang="en-US" altLang="zh-CN" dirty="0" smtClean="0"/>
              <a:t>Net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MART(Multiple </a:t>
            </a:r>
            <a:r>
              <a:rPr lang="en-US" altLang="zh-CN" dirty="0"/>
              <a:t>Additive </a:t>
            </a:r>
            <a:r>
              <a:rPr lang="en-US" altLang="zh-CN" u="sng" dirty="0"/>
              <a:t>Regression</a:t>
            </a:r>
            <a:r>
              <a:rPr lang="en-US" altLang="zh-CN" dirty="0"/>
              <a:t> Tree)</a:t>
            </a:r>
            <a:endParaRPr lang="en-US" altLang="zh-CN" dirty="0" smtClean="0"/>
          </a:p>
          <a:p>
            <a:pPr lvl="1"/>
            <a:r>
              <a:rPr lang="zh-CN" altLang="en-US" dirty="0"/>
              <a:t>由多棵决策树构成，通常都是上百棵树，而且每棵树规模都较小（即树的深度会比较浅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/>
              <a:t>模型预测的时候，对于输入的一个样本实例</a:t>
            </a:r>
            <a:r>
              <a:rPr lang="zh-CN" altLang="en-US" dirty="0" smtClean="0"/>
              <a:t>，然后</a:t>
            </a:r>
            <a:r>
              <a:rPr lang="zh-CN" altLang="en-US" dirty="0"/>
              <a:t>会遍历每一棵决策树，每棵树都会对预测值进行调整修正，最后得到预测的</a:t>
            </a:r>
            <a:r>
              <a:rPr lang="zh-CN" altLang="en-US" dirty="0" smtClean="0"/>
              <a:t>结果</a:t>
            </a:r>
            <a:endParaRPr lang="zh-CN" altLang="en-US" dirty="0"/>
          </a:p>
        </p:txBody>
      </p:sp>
      <p:pic>
        <p:nvPicPr>
          <p:cNvPr id="20482" name="Picture 2" descr="http://www.searchtb.com/wp-content/uploads/2010/12/TreelinkFunc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394" y="5769260"/>
            <a:ext cx="8434896" cy="629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3489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Gradient </a:t>
            </a:r>
            <a:r>
              <a:rPr lang="en-US" altLang="zh-CN" dirty="0" smtClean="0"/>
              <a:t>Boost Decision Tree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/>
              <a:t> </a:t>
            </a:r>
            <a:r>
              <a:rPr lang="en-US" altLang="zh-CN" dirty="0"/>
              <a:t>F0</a:t>
            </a:r>
            <a:r>
              <a:rPr lang="zh-CN" altLang="en-US" dirty="0"/>
              <a:t>是设置的初值， </a:t>
            </a:r>
            <a:r>
              <a:rPr lang="en-US" altLang="zh-CN" dirty="0" err="1"/>
              <a:t>Ti</a:t>
            </a:r>
            <a:r>
              <a:rPr lang="zh-CN" altLang="en-US" dirty="0"/>
              <a:t>是一棵一棵的</a:t>
            </a:r>
            <a:r>
              <a:rPr lang="zh-CN" altLang="en-US" dirty="0" smtClean="0"/>
              <a:t>决策树</a:t>
            </a:r>
            <a:endParaRPr lang="en-US" altLang="zh-CN" dirty="0" smtClean="0"/>
          </a:p>
          <a:p>
            <a:r>
              <a:rPr lang="zh-CN" altLang="en-US" dirty="0" smtClean="0"/>
              <a:t>对于</a:t>
            </a:r>
            <a:r>
              <a:rPr lang="zh-CN" altLang="en-US" dirty="0"/>
              <a:t>不同的</a:t>
            </a:r>
            <a:r>
              <a:rPr lang="zh-CN" altLang="en-US" dirty="0" smtClean="0"/>
              <a:t>问题和</a:t>
            </a:r>
            <a:r>
              <a:rPr lang="zh-CN" altLang="en-US" dirty="0"/>
              <a:t>选择不同的损失函数，初值的设定是不同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r>
              <a:rPr lang="zh-CN" altLang="en-US" dirty="0" smtClean="0"/>
              <a:t>比如</a:t>
            </a:r>
            <a:r>
              <a:rPr lang="zh-CN" altLang="en-US" dirty="0"/>
              <a:t>回归问题并且选择高斯损失函数，那么这个初值就是训练样本的目标的</a:t>
            </a:r>
            <a:r>
              <a:rPr lang="zh-CN" altLang="en-US" dirty="0" smtClean="0"/>
              <a:t>均值</a:t>
            </a:r>
            <a:endParaRPr lang="zh-CN" altLang="en-US" dirty="0"/>
          </a:p>
        </p:txBody>
      </p:sp>
      <p:pic>
        <p:nvPicPr>
          <p:cNvPr id="20482" name="Picture 2" descr="http://www.searchtb.com/wp-content/uploads/2010/12/TreelinkFunc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2" y="1556792"/>
            <a:ext cx="8434896" cy="629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4520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举个栗子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1540" y="1844824"/>
            <a:ext cx="8229600" cy="4572508"/>
          </a:xfrm>
        </p:spPr>
        <p:txBody>
          <a:bodyPr/>
          <a:lstStyle/>
          <a:p>
            <a:r>
              <a:rPr lang="zh-CN" altLang="en-US" sz="2800" dirty="0" smtClean="0"/>
              <a:t>一套</a:t>
            </a:r>
            <a:r>
              <a:rPr lang="zh-CN" altLang="en-US" sz="2800" dirty="0"/>
              <a:t>房子</a:t>
            </a:r>
            <a:r>
              <a:rPr lang="zh-CN" altLang="en-US" sz="2800" dirty="0" smtClean="0"/>
              <a:t>的价格</a:t>
            </a:r>
            <a:endParaRPr lang="en-US" altLang="zh-CN" sz="2800" dirty="0" smtClean="0"/>
          </a:p>
          <a:p>
            <a:r>
              <a:rPr lang="zh-CN" altLang="en-US" sz="2800" dirty="0"/>
              <a:t>特征有三个</a:t>
            </a:r>
            <a:endParaRPr lang="en-US" altLang="zh-CN" sz="2800" dirty="0"/>
          </a:p>
          <a:p>
            <a:pPr lvl="1"/>
            <a:r>
              <a:rPr lang="zh-CN" altLang="en-US" sz="2400" dirty="0"/>
              <a:t>房子的面积</a:t>
            </a:r>
            <a:endParaRPr lang="en-US" altLang="zh-CN" sz="2400" dirty="0"/>
          </a:p>
          <a:p>
            <a:pPr lvl="1"/>
            <a:r>
              <a:rPr lang="zh-CN" altLang="en-US" sz="2400" dirty="0"/>
              <a:t>是否在内环</a:t>
            </a:r>
            <a:endParaRPr lang="en-US" altLang="zh-CN" sz="2400" dirty="0"/>
          </a:p>
          <a:p>
            <a:pPr lvl="1"/>
            <a:r>
              <a:rPr lang="zh-CN" altLang="en-US" sz="2400" dirty="0"/>
              <a:t>是否学区房</a:t>
            </a:r>
          </a:p>
          <a:p>
            <a:r>
              <a:rPr lang="zh-CN" altLang="en-US" sz="2800" dirty="0" smtClean="0"/>
              <a:t>由</a:t>
            </a:r>
            <a:r>
              <a:rPr lang="zh-CN" altLang="en-US" sz="2800" dirty="0"/>
              <a:t>四棵决策树</a:t>
            </a:r>
            <a:r>
              <a:rPr lang="zh-CN" altLang="en-US" sz="2800" dirty="0" smtClean="0"/>
              <a:t>构成</a:t>
            </a:r>
            <a:endParaRPr lang="en-US" altLang="zh-CN" sz="2800" dirty="0" smtClean="0"/>
          </a:p>
          <a:p>
            <a:pPr lvl="1"/>
            <a:r>
              <a:rPr lang="en-US" altLang="zh-CN" sz="2400" dirty="0"/>
              <a:t>Decision Stump</a:t>
            </a:r>
            <a:endParaRPr lang="en-US" altLang="zh-CN" sz="2400" dirty="0" smtClean="0"/>
          </a:p>
          <a:p>
            <a:r>
              <a:rPr lang="zh-CN" altLang="en-US" sz="2800" dirty="0"/>
              <a:t>初值</a:t>
            </a:r>
            <a:r>
              <a:rPr lang="zh-CN" altLang="en-US" sz="2800" dirty="0" smtClean="0"/>
              <a:t>设为价格</a:t>
            </a:r>
            <a:r>
              <a:rPr lang="zh-CN" altLang="en-US" sz="2800" dirty="0"/>
              <a:t>的均值</a:t>
            </a:r>
            <a:r>
              <a:rPr lang="en-US" altLang="zh-CN" sz="2800" dirty="0"/>
              <a:t>150</a:t>
            </a:r>
            <a:r>
              <a:rPr lang="zh-CN" altLang="en-US" sz="2800" dirty="0" smtClean="0"/>
              <a:t>万</a:t>
            </a:r>
            <a:endParaRPr lang="en-US" altLang="zh-CN" sz="2800" dirty="0" smtClean="0"/>
          </a:p>
          <a:p>
            <a:r>
              <a:rPr lang="zh-CN" altLang="en-US" sz="2800" dirty="0"/>
              <a:t>一个面积为</a:t>
            </a:r>
            <a:r>
              <a:rPr lang="en-US" altLang="zh-CN" sz="2800" dirty="0"/>
              <a:t>120</a:t>
            </a:r>
            <a:r>
              <a:rPr lang="zh-CN" altLang="en-US" sz="2800" dirty="0"/>
              <a:t>平的内环非学区房的价格预测值</a:t>
            </a:r>
            <a:r>
              <a:rPr lang="zh-CN" altLang="en-US" sz="2800" dirty="0" smtClean="0"/>
              <a:t>为</a:t>
            </a:r>
            <a:r>
              <a:rPr lang="en-US" altLang="zh-CN" sz="2800" dirty="0" smtClean="0"/>
              <a:t>150+20-10+30-10=180</a:t>
            </a:r>
            <a:r>
              <a:rPr lang="zh-CN" altLang="en-US" sz="2800" dirty="0"/>
              <a:t>万</a:t>
            </a:r>
            <a:endParaRPr lang="en-US" altLang="zh-CN" sz="2800" dirty="0" smtClean="0"/>
          </a:p>
          <a:p>
            <a:endParaRPr lang="en-US" altLang="zh-CN" sz="2800" dirty="0" smtClean="0"/>
          </a:p>
        </p:txBody>
      </p:sp>
      <p:pic>
        <p:nvPicPr>
          <p:cNvPr id="21506" name="Picture 2" descr="http://www.searchtb.com/wp-content/uploads/2010/12/TreelinkSample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6018" y="74264"/>
            <a:ext cx="4124325" cy="5514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2727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GBDT</a:t>
            </a:r>
            <a:r>
              <a:rPr lang="zh-CN" altLang="en-US" dirty="0" smtClean="0"/>
              <a:t>学习过程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插播前面说到的投票方法：</a:t>
            </a:r>
            <a:endParaRPr lang="en-US" altLang="zh-CN" dirty="0"/>
          </a:p>
          <a:p>
            <a:pPr lvl="1"/>
            <a:r>
              <a:rPr lang="zh-CN" altLang="en-US" dirty="0" smtClean="0"/>
              <a:t>预测年龄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ABCD</a:t>
            </a:r>
            <a:r>
              <a:rPr lang="zh-CN" altLang="en-US" dirty="0" smtClean="0"/>
              <a:t>四颗决策树分类结果分别是</a:t>
            </a:r>
            <a:r>
              <a:rPr lang="en-US" altLang="zh-CN" dirty="0" smtClean="0"/>
              <a:t>10</a:t>
            </a:r>
            <a:r>
              <a:rPr lang="zh-CN" altLang="en-US" dirty="0" smtClean="0"/>
              <a:t>、</a:t>
            </a:r>
            <a:r>
              <a:rPr lang="en-US" altLang="zh-CN" dirty="0" smtClean="0"/>
              <a:t>0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20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10</a:t>
            </a:r>
            <a:r>
              <a:rPr lang="zh-CN" altLang="en-US" dirty="0" smtClean="0"/>
              <a:t>岁</a:t>
            </a:r>
            <a:endParaRPr lang="en-US" altLang="zh-CN" dirty="0" smtClean="0"/>
          </a:p>
          <a:p>
            <a:pPr lvl="1"/>
            <a:r>
              <a:rPr lang="zh-CN" altLang="en-US" dirty="0"/>
              <a:t>我们就取平均值</a:t>
            </a:r>
            <a:r>
              <a:rPr lang="en-US" altLang="zh-CN" dirty="0"/>
              <a:t>10</a:t>
            </a:r>
            <a:r>
              <a:rPr lang="zh-CN" altLang="en-US" dirty="0"/>
              <a:t>岁做最终结论</a:t>
            </a:r>
            <a:endParaRPr lang="en-US" altLang="zh-CN" dirty="0" smtClean="0"/>
          </a:p>
          <a:p>
            <a:r>
              <a:rPr lang="en-US" altLang="zh-CN" dirty="0" smtClean="0"/>
              <a:t>GB</a:t>
            </a:r>
            <a:r>
              <a:rPr lang="zh-CN" altLang="en-US" dirty="0" smtClean="0"/>
              <a:t>过程与上面的区别？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48811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GBDT</a:t>
            </a:r>
            <a:r>
              <a:rPr lang="zh-CN" altLang="en-US" dirty="0" smtClean="0"/>
              <a:t>学习过程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Boosting</a:t>
            </a:r>
            <a:r>
              <a:rPr lang="zh-CN" altLang="en-US" dirty="0"/>
              <a:t>，迭代，即通过迭代多棵树来共同</a:t>
            </a:r>
            <a:r>
              <a:rPr lang="zh-CN" altLang="en-US" dirty="0" smtClean="0"/>
              <a:t>决策</a:t>
            </a:r>
            <a:endParaRPr lang="en-US" altLang="zh-CN" dirty="0" smtClean="0"/>
          </a:p>
          <a:p>
            <a:r>
              <a:rPr lang="en-US" altLang="zh-CN" dirty="0" smtClean="0"/>
              <a:t>GBDT</a:t>
            </a:r>
            <a:r>
              <a:rPr lang="zh-CN" altLang="en-US" dirty="0"/>
              <a:t>是把所有树的结论累加起来做最终结论的，所以可以想到每棵树的结论并不是年龄本身，而是年龄的一个累加</a:t>
            </a:r>
            <a:r>
              <a:rPr lang="zh-CN" altLang="en-US" dirty="0" smtClean="0"/>
              <a:t>量</a:t>
            </a:r>
            <a:endParaRPr lang="en-US" altLang="zh-CN" dirty="0" smtClean="0"/>
          </a:p>
          <a:p>
            <a:r>
              <a:rPr lang="zh-CN" altLang="en-US" dirty="0"/>
              <a:t>每一棵树学的是之前所有树结论和的</a:t>
            </a:r>
            <a:r>
              <a:rPr lang="zh-CN" altLang="en-US" u="sng" dirty="0"/>
              <a:t>残差</a:t>
            </a:r>
            <a:r>
              <a:rPr lang="zh-CN" altLang="en-US" dirty="0"/>
              <a:t>，这个残差就是一个加预测值后能得真实值的累加量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07833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GBDT</a:t>
            </a:r>
            <a:r>
              <a:rPr lang="zh-CN" altLang="en-US" dirty="0" smtClean="0"/>
              <a:t>学习过程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例子引入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比如</a:t>
            </a:r>
            <a:r>
              <a:rPr lang="en-US" altLang="zh-CN" dirty="0"/>
              <a:t>A</a:t>
            </a:r>
            <a:r>
              <a:rPr lang="zh-CN" altLang="en-US" dirty="0"/>
              <a:t>的真实年龄是</a:t>
            </a:r>
            <a:r>
              <a:rPr lang="en-US" altLang="zh-CN" dirty="0"/>
              <a:t>18</a:t>
            </a:r>
            <a:r>
              <a:rPr lang="zh-CN" altLang="en-US" dirty="0"/>
              <a:t>岁，但第一棵树的预测年龄是</a:t>
            </a:r>
            <a:r>
              <a:rPr lang="en-US" altLang="zh-CN" dirty="0"/>
              <a:t>12</a:t>
            </a:r>
            <a:r>
              <a:rPr lang="zh-CN" altLang="en-US" dirty="0"/>
              <a:t>岁，差了</a:t>
            </a:r>
            <a:r>
              <a:rPr lang="en-US" altLang="zh-CN" dirty="0"/>
              <a:t>6</a:t>
            </a:r>
            <a:r>
              <a:rPr lang="zh-CN" altLang="en-US" dirty="0"/>
              <a:t>岁，即残差为</a:t>
            </a:r>
            <a:r>
              <a:rPr lang="en-US" altLang="zh-CN" dirty="0"/>
              <a:t>6</a:t>
            </a:r>
            <a:r>
              <a:rPr lang="zh-CN" altLang="en-US" dirty="0" smtClean="0"/>
              <a:t>岁</a:t>
            </a:r>
            <a:endParaRPr lang="en-US" altLang="zh-CN" dirty="0" smtClean="0"/>
          </a:p>
          <a:p>
            <a:r>
              <a:rPr lang="zh-CN" altLang="en-US" dirty="0" smtClean="0"/>
              <a:t>那么</a:t>
            </a:r>
            <a:r>
              <a:rPr lang="zh-CN" altLang="en-US" dirty="0"/>
              <a:t>在第二棵树里我们把</a:t>
            </a:r>
            <a:r>
              <a:rPr lang="en-US" altLang="zh-CN" dirty="0"/>
              <a:t>A</a:t>
            </a:r>
            <a:r>
              <a:rPr lang="zh-CN" altLang="en-US" dirty="0"/>
              <a:t>的年龄设为</a:t>
            </a:r>
            <a:r>
              <a:rPr lang="en-US" altLang="zh-CN" dirty="0"/>
              <a:t>6</a:t>
            </a:r>
            <a:r>
              <a:rPr lang="zh-CN" altLang="en-US" dirty="0"/>
              <a:t>岁去</a:t>
            </a:r>
            <a:r>
              <a:rPr lang="zh-CN" altLang="en-US" dirty="0" smtClean="0"/>
              <a:t>学习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</a:t>
            </a:r>
            <a:r>
              <a:rPr lang="zh-CN" altLang="en-US" dirty="0"/>
              <a:t>第二棵树真的能把</a:t>
            </a:r>
            <a:r>
              <a:rPr lang="en-US" altLang="zh-CN" dirty="0"/>
              <a:t>A</a:t>
            </a:r>
            <a:r>
              <a:rPr lang="zh-CN" altLang="en-US" dirty="0"/>
              <a:t>分到</a:t>
            </a:r>
            <a:r>
              <a:rPr lang="en-US" altLang="zh-CN" dirty="0"/>
              <a:t>6</a:t>
            </a:r>
            <a:r>
              <a:rPr lang="zh-CN" altLang="en-US" dirty="0"/>
              <a:t>岁的叶子节点，那累加两棵树的结论就是</a:t>
            </a:r>
            <a:r>
              <a:rPr lang="en-US" altLang="zh-CN" dirty="0"/>
              <a:t>A</a:t>
            </a:r>
            <a:r>
              <a:rPr lang="zh-CN" altLang="en-US" dirty="0"/>
              <a:t>的真实</a:t>
            </a:r>
            <a:r>
              <a:rPr lang="zh-CN" altLang="en-US" dirty="0" smtClean="0"/>
              <a:t>年龄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</a:t>
            </a:r>
            <a:r>
              <a:rPr lang="zh-CN" altLang="en-US" dirty="0"/>
              <a:t>第二棵树的结论是</a:t>
            </a:r>
            <a:r>
              <a:rPr lang="en-US" altLang="zh-CN" dirty="0"/>
              <a:t>5</a:t>
            </a:r>
            <a:r>
              <a:rPr lang="zh-CN" altLang="en-US" dirty="0"/>
              <a:t>岁，则</a:t>
            </a:r>
            <a:r>
              <a:rPr lang="en-US" altLang="zh-CN" dirty="0"/>
              <a:t>A</a:t>
            </a:r>
            <a:r>
              <a:rPr lang="zh-CN" altLang="en-US" dirty="0"/>
              <a:t>仍然存在</a:t>
            </a:r>
            <a:r>
              <a:rPr lang="en-US" altLang="zh-CN" dirty="0"/>
              <a:t>1</a:t>
            </a:r>
            <a:r>
              <a:rPr lang="zh-CN" altLang="en-US" dirty="0"/>
              <a:t>岁的残差，第三棵树里</a:t>
            </a:r>
            <a:r>
              <a:rPr lang="en-US" altLang="zh-CN" dirty="0"/>
              <a:t>A</a:t>
            </a:r>
            <a:r>
              <a:rPr lang="zh-CN" altLang="en-US" dirty="0"/>
              <a:t>的年龄就变成</a:t>
            </a:r>
            <a:r>
              <a:rPr lang="en-US" altLang="zh-CN" dirty="0"/>
              <a:t>1</a:t>
            </a:r>
            <a:r>
              <a:rPr lang="zh-CN" altLang="en-US" dirty="0"/>
              <a:t>岁，继续学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93135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GBDT</a:t>
            </a:r>
            <a:r>
              <a:rPr lang="zh-CN" altLang="en-US" dirty="0"/>
              <a:t>学习过程</a:t>
            </a:r>
            <a:r>
              <a:rPr lang="en-US" altLang="zh-CN" dirty="0"/>
              <a:t>——</a:t>
            </a:r>
            <a:r>
              <a:rPr lang="zh-CN" altLang="en-US" dirty="0"/>
              <a:t>例子引入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/>
              <a:t>ABCD</a:t>
            </a:r>
            <a:r>
              <a:rPr lang="zh-CN" altLang="en-US" sz="2400" dirty="0" smtClean="0"/>
              <a:t>四个人的年龄分别为</a:t>
            </a:r>
            <a:r>
              <a:rPr lang="en-US" altLang="zh-CN" sz="2400" dirty="0" smtClean="0"/>
              <a:t>15,19,23,27</a:t>
            </a:r>
            <a:r>
              <a:rPr lang="zh-CN" altLang="en-US" sz="2400" dirty="0" smtClean="0"/>
              <a:t>，分别为高中生、大学生、</a:t>
            </a:r>
            <a:r>
              <a:rPr lang="zh-CN" altLang="en-US" sz="2400" dirty="0"/>
              <a:t>运动员</a:t>
            </a:r>
            <a:r>
              <a:rPr lang="zh-CN" altLang="en-US" sz="2400" dirty="0" smtClean="0"/>
              <a:t>和码农</a:t>
            </a:r>
            <a:endParaRPr lang="en-US" altLang="zh-CN" sz="2400" dirty="0" smtClean="0"/>
          </a:p>
          <a:p>
            <a:r>
              <a:rPr lang="zh-CN" altLang="en-US" sz="2400" dirty="0" smtClean="0"/>
              <a:t>传统的决策树：</a:t>
            </a:r>
            <a:endParaRPr lang="zh-CN" altLang="en-US" sz="2400" dirty="0"/>
          </a:p>
        </p:txBody>
      </p:sp>
      <p:grpSp>
        <p:nvGrpSpPr>
          <p:cNvPr id="6" name="组合 5"/>
          <p:cNvGrpSpPr/>
          <p:nvPr/>
        </p:nvGrpSpPr>
        <p:grpSpPr>
          <a:xfrm>
            <a:off x="7056276" y="5661248"/>
            <a:ext cx="1872208" cy="828092"/>
            <a:chOff x="3527884" y="2996952"/>
            <a:chExt cx="1872208" cy="828092"/>
          </a:xfrm>
        </p:grpSpPr>
        <p:sp>
          <p:nvSpPr>
            <p:cNvPr id="4" name="椭圆 3"/>
            <p:cNvSpPr/>
            <p:nvPr/>
          </p:nvSpPr>
          <p:spPr bwMode="auto">
            <a:xfrm>
              <a:off x="3527884" y="2996952"/>
              <a:ext cx="1872208" cy="828092"/>
            </a:xfrm>
            <a:prstGeom prst="ellipse">
              <a:avLst/>
            </a:prstGeom>
            <a:solidFill>
              <a:srgbClr val="AFD2E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851920" y="3239688"/>
              <a:ext cx="13321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27</a:t>
              </a:r>
              <a:endParaRPr lang="zh-CN" altLang="en-US" dirty="0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815916" y="3032956"/>
            <a:ext cx="1872208" cy="828092"/>
            <a:chOff x="3527884" y="2996952"/>
            <a:chExt cx="1872208" cy="828092"/>
          </a:xfrm>
        </p:grpSpPr>
        <p:sp>
          <p:nvSpPr>
            <p:cNvPr id="8" name="椭圆 7"/>
            <p:cNvSpPr/>
            <p:nvPr/>
          </p:nvSpPr>
          <p:spPr bwMode="auto">
            <a:xfrm>
              <a:off x="3527884" y="2996952"/>
              <a:ext cx="1872208" cy="828092"/>
            </a:xfrm>
            <a:prstGeom prst="ellipse">
              <a:avLst/>
            </a:prstGeom>
            <a:solidFill>
              <a:srgbClr val="AFD2E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805064" y="3239688"/>
              <a:ext cx="14330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15,19,23,27</a:t>
              </a:r>
              <a:endParaRPr lang="zh-CN" altLang="en-US" dirty="0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5040052" y="5661248"/>
            <a:ext cx="1872208" cy="828092"/>
            <a:chOff x="4663244" y="5428456"/>
            <a:chExt cx="1872208" cy="828092"/>
          </a:xfrm>
        </p:grpSpPr>
        <p:sp>
          <p:nvSpPr>
            <p:cNvPr id="11" name="椭圆 10"/>
            <p:cNvSpPr/>
            <p:nvPr/>
          </p:nvSpPr>
          <p:spPr bwMode="auto">
            <a:xfrm>
              <a:off x="4663244" y="5428456"/>
              <a:ext cx="1872208" cy="828092"/>
            </a:xfrm>
            <a:prstGeom prst="ellipse">
              <a:avLst/>
            </a:prstGeom>
            <a:solidFill>
              <a:srgbClr val="AFD2E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933274" y="5680669"/>
              <a:ext cx="13321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23</a:t>
              </a:r>
              <a:endParaRPr lang="zh-CN" altLang="en-US" dirty="0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915816" y="5661248"/>
            <a:ext cx="1872208" cy="828092"/>
            <a:chOff x="3527884" y="2996952"/>
            <a:chExt cx="1872208" cy="828092"/>
          </a:xfrm>
        </p:grpSpPr>
        <p:sp>
          <p:nvSpPr>
            <p:cNvPr id="14" name="椭圆 13"/>
            <p:cNvSpPr/>
            <p:nvPr/>
          </p:nvSpPr>
          <p:spPr bwMode="auto">
            <a:xfrm>
              <a:off x="3527884" y="2996952"/>
              <a:ext cx="1872208" cy="828092"/>
            </a:xfrm>
            <a:prstGeom prst="ellipse">
              <a:avLst/>
            </a:prstGeom>
            <a:solidFill>
              <a:srgbClr val="AFD2E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851920" y="3239688"/>
              <a:ext cx="13321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19</a:t>
              </a:r>
              <a:endParaRPr lang="zh-CN" altLang="en-US" dirty="0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827584" y="5661248"/>
            <a:ext cx="1872208" cy="828092"/>
            <a:chOff x="3527884" y="2996952"/>
            <a:chExt cx="1872208" cy="828092"/>
          </a:xfrm>
        </p:grpSpPr>
        <p:sp>
          <p:nvSpPr>
            <p:cNvPr id="17" name="椭圆 16"/>
            <p:cNvSpPr/>
            <p:nvPr/>
          </p:nvSpPr>
          <p:spPr bwMode="auto">
            <a:xfrm>
              <a:off x="3527884" y="2996952"/>
              <a:ext cx="1872208" cy="828092"/>
            </a:xfrm>
            <a:prstGeom prst="ellipse">
              <a:avLst/>
            </a:prstGeom>
            <a:solidFill>
              <a:srgbClr val="AFD2E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851920" y="3239688"/>
              <a:ext cx="13321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15</a:t>
              </a:r>
              <a:endParaRPr lang="zh-CN" altLang="en-US" dirty="0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5364088" y="4221088"/>
            <a:ext cx="1872208" cy="828092"/>
            <a:chOff x="3527884" y="2996952"/>
            <a:chExt cx="1872208" cy="828092"/>
          </a:xfrm>
        </p:grpSpPr>
        <p:sp>
          <p:nvSpPr>
            <p:cNvPr id="20" name="椭圆 19"/>
            <p:cNvSpPr/>
            <p:nvPr/>
          </p:nvSpPr>
          <p:spPr bwMode="auto">
            <a:xfrm>
              <a:off x="3527884" y="2996952"/>
              <a:ext cx="1872208" cy="828092"/>
            </a:xfrm>
            <a:prstGeom prst="ellipse">
              <a:avLst/>
            </a:prstGeom>
            <a:solidFill>
              <a:srgbClr val="AFD2E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851920" y="3239688"/>
              <a:ext cx="13321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23,27</a:t>
              </a:r>
              <a:endParaRPr lang="zh-CN" altLang="en-US" dirty="0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220888" y="4293096"/>
            <a:ext cx="1872208" cy="828092"/>
            <a:chOff x="3527884" y="2996952"/>
            <a:chExt cx="1872208" cy="828092"/>
          </a:xfrm>
        </p:grpSpPr>
        <p:sp>
          <p:nvSpPr>
            <p:cNvPr id="23" name="椭圆 22"/>
            <p:cNvSpPr/>
            <p:nvPr/>
          </p:nvSpPr>
          <p:spPr bwMode="auto">
            <a:xfrm>
              <a:off x="3527884" y="2996952"/>
              <a:ext cx="1872208" cy="828092"/>
            </a:xfrm>
            <a:prstGeom prst="ellipse">
              <a:avLst/>
            </a:prstGeom>
            <a:solidFill>
              <a:srgbClr val="AFD2E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851920" y="3239688"/>
              <a:ext cx="13321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15.19</a:t>
              </a:r>
              <a:endParaRPr lang="zh-CN" altLang="en-US" dirty="0"/>
            </a:p>
          </p:txBody>
        </p:sp>
      </p:grpSp>
      <p:cxnSp>
        <p:nvCxnSpPr>
          <p:cNvPr id="26" name="直接连接符 25"/>
          <p:cNvCxnSpPr>
            <a:stCxn id="8" idx="4"/>
            <a:endCxn id="23" idx="0"/>
          </p:cNvCxnSpPr>
          <p:nvPr/>
        </p:nvCxnSpPr>
        <p:spPr bwMode="auto">
          <a:xfrm flipH="1">
            <a:off x="3156992" y="3861048"/>
            <a:ext cx="1595028" cy="43204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直接连接符 26"/>
          <p:cNvCxnSpPr>
            <a:stCxn id="20" idx="0"/>
            <a:endCxn id="8" idx="4"/>
          </p:cNvCxnSpPr>
          <p:nvPr/>
        </p:nvCxnSpPr>
        <p:spPr bwMode="auto">
          <a:xfrm flipH="1" flipV="1">
            <a:off x="4752020" y="3861048"/>
            <a:ext cx="1548172" cy="36004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直接连接符 27"/>
          <p:cNvCxnSpPr>
            <a:endCxn id="11" idx="0"/>
          </p:cNvCxnSpPr>
          <p:nvPr/>
        </p:nvCxnSpPr>
        <p:spPr bwMode="auto">
          <a:xfrm flipH="1">
            <a:off x="5976156" y="5049180"/>
            <a:ext cx="340945" cy="61206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直接连接符 28"/>
          <p:cNvCxnSpPr>
            <a:stCxn id="14" idx="0"/>
            <a:endCxn id="23" idx="4"/>
          </p:cNvCxnSpPr>
          <p:nvPr/>
        </p:nvCxnSpPr>
        <p:spPr bwMode="auto">
          <a:xfrm flipH="1" flipV="1">
            <a:off x="3156992" y="5121188"/>
            <a:ext cx="694928" cy="54006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直接连接符 29"/>
          <p:cNvCxnSpPr>
            <a:stCxn id="23" idx="4"/>
            <a:endCxn id="17" idx="0"/>
          </p:cNvCxnSpPr>
          <p:nvPr/>
        </p:nvCxnSpPr>
        <p:spPr bwMode="auto">
          <a:xfrm flipH="1">
            <a:off x="1763688" y="5121188"/>
            <a:ext cx="1393304" cy="54006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直接连接符 37"/>
          <p:cNvCxnSpPr>
            <a:stCxn id="20" idx="4"/>
            <a:endCxn id="4" idx="0"/>
          </p:cNvCxnSpPr>
          <p:nvPr/>
        </p:nvCxnSpPr>
        <p:spPr bwMode="auto">
          <a:xfrm>
            <a:off x="6300192" y="5049180"/>
            <a:ext cx="1692188" cy="61206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" name="TextBox 40"/>
          <p:cNvSpPr txBox="1"/>
          <p:nvPr/>
        </p:nvSpPr>
        <p:spPr>
          <a:xfrm>
            <a:off x="2483768" y="3728351"/>
            <a:ext cx="1524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生活费</a:t>
            </a:r>
            <a:r>
              <a:rPr lang="en-US" altLang="zh-CN" dirty="0" smtClean="0"/>
              <a:t>&lt;2000</a:t>
            </a:r>
            <a:endParaRPr lang="zh-CN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868144" y="3707740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生活费</a:t>
            </a:r>
            <a:r>
              <a:rPr lang="en-US" altLang="zh-CN" dirty="0" smtClean="0"/>
              <a:t>&gt;=2000</a:t>
            </a:r>
            <a:endParaRPr lang="zh-CN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824352" y="5041055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上课</a:t>
            </a:r>
            <a:r>
              <a:rPr lang="zh-CN" altLang="en-US" dirty="0" smtClean="0"/>
              <a:t>时间</a:t>
            </a:r>
            <a:r>
              <a:rPr lang="en-US" altLang="zh-CN" dirty="0" smtClean="0"/>
              <a:t>&gt;=10.5h</a:t>
            </a:r>
            <a:endParaRPr lang="zh-CN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006175" y="5189965"/>
            <a:ext cx="1819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上课</a:t>
            </a:r>
            <a:r>
              <a:rPr lang="zh-CN" altLang="en-US" dirty="0" smtClean="0"/>
              <a:t>时间</a:t>
            </a:r>
            <a:r>
              <a:rPr lang="en-US" altLang="zh-CN" dirty="0" smtClean="0"/>
              <a:t>&lt;10.5h</a:t>
            </a:r>
            <a:endParaRPr lang="zh-CN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056276" y="5032198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休息时间</a:t>
            </a:r>
            <a:r>
              <a:rPr lang="en-US" altLang="zh-CN" dirty="0" smtClean="0"/>
              <a:t>&lt;=5h</a:t>
            </a:r>
            <a:endParaRPr lang="zh-CN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752020" y="5049180"/>
            <a:ext cx="1499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休息时间</a:t>
            </a:r>
            <a:r>
              <a:rPr lang="en-US" altLang="zh-CN" dirty="0" smtClean="0"/>
              <a:t>&gt;5h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0450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GBDT</a:t>
            </a:r>
            <a:r>
              <a:rPr lang="zh-CN" altLang="en-US" dirty="0"/>
              <a:t>学习过程</a:t>
            </a:r>
            <a:r>
              <a:rPr lang="en-US" altLang="zh-CN" dirty="0"/>
              <a:t>——</a:t>
            </a:r>
            <a:r>
              <a:rPr lang="zh-CN" altLang="en-US" dirty="0"/>
              <a:t>例子引入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1431017"/>
          </a:xfrm>
        </p:spPr>
        <p:txBody>
          <a:bodyPr/>
          <a:lstStyle/>
          <a:p>
            <a:r>
              <a:rPr lang="en-US" altLang="zh-CN" sz="2400" dirty="0"/>
              <a:t>ABCD</a:t>
            </a:r>
            <a:r>
              <a:rPr lang="zh-CN" altLang="en-US" sz="2400" dirty="0"/>
              <a:t>四个人的年龄分别为</a:t>
            </a:r>
            <a:r>
              <a:rPr lang="en-US" altLang="zh-CN" sz="2400" dirty="0"/>
              <a:t>15,19,23,27</a:t>
            </a:r>
            <a:r>
              <a:rPr lang="zh-CN" altLang="en-US" sz="2400" dirty="0"/>
              <a:t>，分别为高中生、大学生、运动员和码农</a:t>
            </a:r>
            <a:endParaRPr lang="en-US" altLang="zh-CN" sz="2400" dirty="0"/>
          </a:p>
          <a:p>
            <a:r>
              <a:rPr lang="en-US" altLang="zh-CN" sz="2400" dirty="0" smtClean="0"/>
              <a:t>GBDT</a:t>
            </a:r>
            <a:r>
              <a:rPr lang="zh-CN" altLang="en-US" sz="2400" dirty="0" smtClean="0"/>
              <a:t>的学习过程：</a:t>
            </a:r>
            <a:endParaRPr lang="zh-CN" altLang="en-US" sz="2400" dirty="0"/>
          </a:p>
        </p:txBody>
      </p:sp>
      <p:grpSp>
        <p:nvGrpSpPr>
          <p:cNvPr id="7" name="组合 6"/>
          <p:cNvGrpSpPr/>
          <p:nvPr/>
        </p:nvGrpSpPr>
        <p:grpSpPr>
          <a:xfrm>
            <a:off x="1235422" y="3320988"/>
            <a:ext cx="1872208" cy="828092"/>
            <a:chOff x="3527884" y="2996952"/>
            <a:chExt cx="1872208" cy="828092"/>
          </a:xfrm>
        </p:grpSpPr>
        <p:sp>
          <p:nvSpPr>
            <p:cNvPr id="8" name="椭圆 7"/>
            <p:cNvSpPr/>
            <p:nvPr/>
          </p:nvSpPr>
          <p:spPr bwMode="auto">
            <a:xfrm>
              <a:off x="3527884" y="2996952"/>
              <a:ext cx="1872208" cy="828092"/>
            </a:xfrm>
            <a:prstGeom prst="ellipse">
              <a:avLst/>
            </a:prstGeom>
            <a:solidFill>
              <a:srgbClr val="AFD2E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768118" y="3068960"/>
              <a:ext cx="15481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    21	</a:t>
              </a:r>
            </a:p>
            <a:p>
              <a:r>
                <a:rPr lang="en-US" altLang="zh-CN" dirty="0"/>
                <a:t>[15,19,23,27]</a:t>
              </a:r>
              <a:endParaRPr lang="zh-CN" altLang="en-US" dirty="0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2193726" y="5008530"/>
            <a:ext cx="1872208" cy="828092"/>
            <a:chOff x="3527884" y="2996952"/>
            <a:chExt cx="1872208" cy="828092"/>
          </a:xfrm>
        </p:grpSpPr>
        <p:sp>
          <p:nvSpPr>
            <p:cNvPr id="20" name="椭圆 19"/>
            <p:cNvSpPr/>
            <p:nvPr/>
          </p:nvSpPr>
          <p:spPr bwMode="auto">
            <a:xfrm>
              <a:off x="3527884" y="2996952"/>
              <a:ext cx="1872208" cy="828092"/>
            </a:xfrm>
            <a:prstGeom prst="ellipse">
              <a:avLst/>
            </a:prstGeom>
            <a:solidFill>
              <a:srgbClr val="AFD2E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851920" y="3109610"/>
              <a:ext cx="13321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25</a:t>
              </a:r>
            </a:p>
            <a:p>
              <a:pPr algn="ctr"/>
              <a:r>
                <a:rPr lang="en-US" altLang="zh-CN" dirty="0" smtClean="0"/>
                <a:t>[23,27]</a:t>
              </a:r>
              <a:endParaRPr lang="zh-CN" altLang="en-US" dirty="0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310880" y="5008530"/>
            <a:ext cx="1872208" cy="828092"/>
            <a:chOff x="3527884" y="2996952"/>
            <a:chExt cx="1872208" cy="828092"/>
          </a:xfrm>
        </p:grpSpPr>
        <p:sp>
          <p:nvSpPr>
            <p:cNvPr id="23" name="椭圆 22"/>
            <p:cNvSpPr/>
            <p:nvPr/>
          </p:nvSpPr>
          <p:spPr bwMode="auto">
            <a:xfrm>
              <a:off x="3527884" y="2996952"/>
              <a:ext cx="1872208" cy="828092"/>
            </a:xfrm>
            <a:prstGeom prst="ellipse">
              <a:avLst/>
            </a:prstGeom>
            <a:solidFill>
              <a:srgbClr val="AFD2E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851920" y="3109610"/>
              <a:ext cx="13321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17</a:t>
              </a:r>
            </a:p>
            <a:p>
              <a:pPr algn="ctr"/>
              <a:r>
                <a:rPr lang="en-US" altLang="zh-CN" dirty="0" smtClean="0"/>
                <a:t>[15,19]</a:t>
              </a:r>
              <a:endParaRPr lang="zh-CN" altLang="en-US" dirty="0"/>
            </a:p>
          </p:txBody>
        </p:sp>
      </p:grpSp>
      <p:cxnSp>
        <p:nvCxnSpPr>
          <p:cNvPr id="26" name="直接连接符 25"/>
          <p:cNvCxnSpPr>
            <a:stCxn id="8" idx="4"/>
            <a:endCxn id="23" idx="0"/>
          </p:cNvCxnSpPr>
          <p:nvPr/>
        </p:nvCxnSpPr>
        <p:spPr bwMode="auto">
          <a:xfrm flipH="1">
            <a:off x="1246984" y="4149080"/>
            <a:ext cx="924542" cy="85945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直接连接符 26"/>
          <p:cNvCxnSpPr>
            <a:stCxn id="20" idx="0"/>
            <a:endCxn id="8" idx="4"/>
          </p:cNvCxnSpPr>
          <p:nvPr/>
        </p:nvCxnSpPr>
        <p:spPr bwMode="auto">
          <a:xfrm flipH="1" flipV="1">
            <a:off x="2171526" y="4149080"/>
            <a:ext cx="958304" cy="85945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" name="TextBox 40"/>
          <p:cNvSpPr txBox="1"/>
          <p:nvPr/>
        </p:nvSpPr>
        <p:spPr>
          <a:xfrm>
            <a:off x="162922" y="4319808"/>
            <a:ext cx="1524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生活费</a:t>
            </a:r>
            <a:r>
              <a:rPr lang="en-US" altLang="zh-CN" dirty="0" smtClean="0"/>
              <a:t>&lt;2000</a:t>
            </a:r>
            <a:endParaRPr lang="zh-CN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663788" y="4283804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生活费</a:t>
            </a:r>
            <a:r>
              <a:rPr lang="en-US" altLang="zh-CN" dirty="0" smtClean="0"/>
              <a:t>&gt;=2000</a:t>
            </a:r>
            <a:endParaRPr lang="zh-CN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359532" y="5949280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残差</a:t>
            </a:r>
            <a:r>
              <a:rPr lang="en-US" altLang="zh-CN" dirty="0" smtClean="0"/>
              <a:t>A=-2, B=2</a:t>
            </a:r>
            <a:endParaRPr lang="zh-CN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267744" y="5954960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残差</a:t>
            </a:r>
            <a:r>
              <a:rPr lang="en-US" altLang="zh-CN" dirty="0" smtClean="0"/>
              <a:t>C=-2, D=2</a:t>
            </a:r>
            <a:endParaRPr lang="zh-CN" altLang="en-US" dirty="0"/>
          </a:p>
        </p:txBody>
      </p:sp>
      <p:grpSp>
        <p:nvGrpSpPr>
          <p:cNvPr id="65" name="组合 64"/>
          <p:cNvGrpSpPr/>
          <p:nvPr/>
        </p:nvGrpSpPr>
        <p:grpSpPr>
          <a:xfrm>
            <a:off x="5896922" y="3320988"/>
            <a:ext cx="1915438" cy="828092"/>
            <a:chOff x="3527884" y="2996952"/>
            <a:chExt cx="1915438" cy="828092"/>
          </a:xfrm>
        </p:grpSpPr>
        <p:sp>
          <p:nvSpPr>
            <p:cNvPr id="66" name="椭圆 65"/>
            <p:cNvSpPr/>
            <p:nvPr/>
          </p:nvSpPr>
          <p:spPr bwMode="auto">
            <a:xfrm>
              <a:off x="3527884" y="2996952"/>
              <a:ext cx="1872208" cy="828092"/>
            </a:xfrm>
            <a:prstGeom prst="ellipse">
              <a:avLst/>
            </a:prstGeom>
            <a:solidFill>
              <a:srgbClr val="AFD2E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895150" y="3068960"/>
              <a:ext cx="15481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   0	</a:t>
              </a:r>
            </a:p>
            <a:p>
              <a:r>
                <a:rPr lang="en-US" altLang="zh-CN" dirty="0" smtClean="0"/>
                <a:t>[-2,2,-2,2]</a:t>
              </a:r>
              <a:endParaRPr lang="zh-CN" altLang="en-US" dirty="0"/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6855226" y="5008530"/>
            <a:ext cx="1872208" cy="828092"/>
            <a:chOff x="3527884" y="2996952"/>
            <a:chExt cx="1872208" cy="828092"/>
          </a:xfrm>
        </p:grpSpPr>
        <p:sp>
          <p:nvSpPr>
            <p:cNvPr id="69" name="椭圆 68"/>
            <p:cNvSpPr/>
            <p:nvPr/>
          </p:nvSpPr>
          <p:spPr bwMode="auto">
            <a:xfrm>
              <a:off x="3527884" y="2996952"/>
              <a:ext cx="1872208" cy="828092"/>
            </a:xfrm>
            <a:prstGeom prst="ellipse">
              <a:avLst/>
            </a:prstGeom>
            <a:solidFill>
              <a:srgbClr val="AFD2E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851920" y="3109610"/>
              <a:ext cx="13321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2</a:t>
              </a:r>
            </a:p>
            <a:p>
              <a:pPr algn="ctr"/>
              <a:r>
                <a:rPr lang="en-US" altLang="zh-CN" dirty="0" smtClean="0"/>
                <a:t>[2,2]</a:t>
              </a:r>
              <a:endParaRPr lang="zh-CN" altLang="en-US" dirty="0"/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4972380" y="5008530"/>
            <a:ext cx="1872208" cy="828092"/>
            <a:chOff x="3527884" y="2996952"/>
            <a:chExt cx="1872208" cy="828092"/>
          </a:xfrm>
        </p:grpSpPr>
        <p:sp>
          <p:nvSpPr>
            <p:cNvPr id="72" name="椭圆 71"/>
            <p:cNvSpPr/>
            <p:nvPr/>
          </p:nvSpPr>
          <p:spPr bwMode="auto">
            <a:xfrm>
              <a:off x="3527884" y="2996952"/>
              <a:ext cx="1872208" cy="828092"/>
            </a:xfrm>
            <a:prstGeom prst="ellipse">
              <a:avLst/>
            </a:prstGeom>
            <a:solidFill>
              <a:srgbClr val="AFD2E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851920" y="3109610"/>
              <a:ext cx="13321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-2</a:t>
              </a:r>
            </a:p>
            <a:p>
              <a:pPr algn="ctr"/>
              <a:r>
                <a:rPr lang="en-US" altLang="zh-CN" dirty="0" smtClean="0"/>
                <a:t>[-2,-2]</a:t>
              </a:r>
              <a:endParaRPr lang="zh-CN" altLang="en-US" dirty="0"/>
            </a:p>
          </p:txBody>
        </p:sp>
      </p:grpSp>
      <p:cxnSp>
        <p:nvCxnSpPr>
          <p:cNvPr id="74" name="直接连接符 73"/>
          <p:cNvCxnSpPr>
            <a:stCxn id="66" idx="4"/>
            <a:endCxn id="72" idx="0"/>
          </p:cNvCxnSpPr>
          <p:nvPr/>
        </p:nvCxnSpPr>
        <p:spPr bwMode="auto">
          <a:xfrm flipH="1">
            <a:off x="5908484" y="4149080"/>
            <a:ext cx="924542" cy="85945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" name="直接连接符 74"/>
          <p:cNvCxnSpPr>
            <a:stCxn id="69" idx="0"/>
            <a:endCxn id="66" idx="4"/>
          </p:cNvCxnSpPr>
          <p:nvPr/>
        </p:nvCxnSpPr>
        <p:spPr bwMode="auto">
          <a:xfrm flipH="1" flipV="1">
            <a:off x="6833026" y="4149080"/>
            <a:ext cx="958304" cy="85945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6" name="TextBox 75"/>
          <p:cNvSpPr txBox="1"/>
          <p:nvPr/>
        </p:nvSpPr>
        <p:spPr>
          <a:xfrm>
            <a:off x="4593901" y="4197048"/>
            <a:ext cx="196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使用电脑时间</a:t>
            </a:r>
            <a:r>
              <a:rPr lang="en-US" altLang="zh-CN" dirty="0" smtClean="0"/>
              <a:t>&lt;3h</a:t>
            </a:r>
            <a:endParaRPr lang="zh-CN" alt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5021032" y="5949280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残差</a:t>
            </a:r>
            <a:r>
              <a:rPr lang="en-US" altLang="zh-CN" dirty="0" smtClean="0"/>
              <a:t>A=0, C=0</a:t>
            </a:r>
            <a:endParaRPr lang="zh-CN" alt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6929244" y="5954960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残差</a:t>
            </a:r>
            <a:r>
              <a:rPr lang="en-US" altLang="zh-CN" dirty="0" smtClean="0"/>
              <a:t>B=0, D=0</a:t>
            </a:r>
            <a:endParaRPr lang="zh-CN" alt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7164288" y="4283804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使用电脑时间</a:t>
            </a:r>
            <a:r>
              <a:rPr lang="en-US" altLang="zh-CN" dirty="0" smtClean="0"/>
              <a:t>&gt;=3h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4220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48" grpId="0"/>
      <p:bldP spid="49" grpId="0"/>
      <p:bldP spid="76" grpId="0"/>
      <p:bldP spid="78" grpId="0"/>
      <p:bldP spid="79" grpId="0"/>
      <p:bldP spid="80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595225"/>
            <a:ext cx="8229600" cy="4525963"/>
          </a:xfrm>
        </p:spPr>
        <p:txBody>
          <a:bodyPr/>
          <a:lstStyle/>
          <a:p>
            <a:r>
              <a:rPr lang="zh-CN" altLang="en-US" sz="2800" dirty="0"/>
              <a:t>现在</a:t>
            </a:r>
            <a:r>
              <a:rPr lang="en-US" altLang="zh-CN" sz="2800" dirty="0"/>
              <a:t>A,B,C,D</a:t>
            </a:r>
            <a:r>
              <a:rPr lang="zh-CN" altLang="en-US" sz="2800" dirty="0"/>
              <a:t>的预测值都和真实年龄</a:t>
            </a:r>
            <a:r>
              <a:rPr lang="zh-CN" altLang="en-US" sz="2800" dirty="0" smtClean="0"/>
              <a:t>一致</a:t>
            </a:r>
            <a:endParaRPr lang="en-US" altLang="zh-CN" sz="2800" dirty="0"/>
          </a:p>
          <a:p>
            <a:pPr lvl="1"/>
            <a:r>
              <a:rPr lang="en-US" altLang="zh-CN" sz="2400" dirty="0" smtClean="0"/>
              <a:t>A</a:t>
            </a:r>
            <a:r>
              <a:rPr lang="en-US" altLang="zh-CN" sz="2400" dirty="0"/>
              <a:t>: </a:t>
            </a:r>
            <a:r>
              <a:rPr lang="en-US" altLang="zh-CN" sz="2400" dirty="0" smtClean="0"/>
              <a:t>15</a:t>
            </a:r>
            <a:r>
              <a:rPr lang="zh-CN" altLang="en-US" sz="2400" dirty="0" smtClean="0"/>
              <a:t>岁</a:t>
            </a:r>
            <a:r>
              <a:rPr lang="zh-CN" altLang="en-US" sz="2400" dirty="0"/>
              <a:t>高中</a:t>
            </a:r>
            <a:r>
              <a:rPr lang="zh-CN" altLang="en-US" sz="2400" dirty="0" smtClean="0"/>
              <a:t>学生，收入较少，天天没时间玩电脑；</a:t>
            </a:r>
            <a:r>
              <a:rPr lang="zh-CN" altLang="en-US" sz="2400" dirty="0"/>
              <a:t>预测年龄</a:t>
            </a:r>
            <a:r>
              <a:rPr lang="en-US" altLang="zh-CN" sz="2400" dirty="0"/>
              <a:t>A = </a:t>
            </a:r>
            <a:r>
              <a:rPr lang="en-US" altLang="zh-CN" sz="2400" dirty="0" smtClean="0"/>
              <a:t>17– 2 </a:t>
            </a:r>
            <a:r>
              <a:rPr lang="en-US" altLang="zh-CN" sz="2400" dirty="0"/>
              <a:t>= </a:t>
            </a:r>
            <a:r>
              <a:rPr lang="en-US" altLang="zh-CN" sz="2400" dirty="0" smtClean="0"/>
              <a:t>15</a:t>
            </a:r>
            <a:endParaRPr lang="en-US" altLang="zh-CN" sz="2400" dirty="0"/>
          </a:p>
          <a:p>
            <a:pPr lvl="1"/>
            <a:r>
              <a:rPr lang="en-US" altLang="zh-CN" sz="2400" dirty="0"/>
              <a:t>B: </a:t>
            </a:r>
            <a:r>
              <a:rPr lang="en-US" altLang="zh-CN" sz="2400" dirty="0" smtClean="0"/>
              <a:t>19</a:t>
            </a:r>
            <a:r>
              <a:rPr lang="zh-CN" altLang="en-US" sz="2400" dirty="0" smtClean="0"/>
              <a:t>岁大学生；</a:t>
            </a:r>
            <a:r>
              <a:rPr lang="zh-CN" altLang="en-US" sz="2400" dirty="0"/>
              <a:t>收入较少</a:t>
            </a:r>
            <a:r>
              <a:rPr lang="zh-CN" altLang="en-US" sz="2400" dirty="0" smtClean="0"/>
              <a:t>，天天宅在宿舍玩电脑；</a:t>
            </a:r>
            <a:r>
              <a:rPr lang="zh-CN" altLang="en-US" sz="2400" dirty="0"/>
              <a:t>预测年龄</a:t>
            </a:r>
            <a:r>
              <a:rPr lang="en-US" altLang="zh-CN" sz="2400" dirty="0"/>
              <a:t>B = </a:t>
            </a:r>
            <a:r>
              <a:rPr lang="en-US" altLang="zh-CN" sz="2400" dirty="0" smtClean="0"/>
              <a:t>17+ 2 </a:t>
            </a:r>
            <a:r>
              <a:rPr lang="en-US" altLang="zh-CN" sz="2400" dirty="0"/>
              <a:t>= </a:t>
            </a:r>
            <a:r>
              <a:rPr lang="en-US" altLang="zh-CN" sz="2400" dirty="0" smtClean="0"/>
              <a:t>19</a:t>
            </a:r>
            <a:endParaRPr lang="en-US" altLang="zh-CN" sz="2400" dirty="0"/>
          </a:p>
          <a:p>
            <a:pPr lvl="1"/>
            <a:r>
              <a:rPr lang="en-US" altLang="zh-CN" sz="2400" dirty="0"/>
              <a:t>C: </a:t>
            </a:r>
            <a:r>
              <a:rPr lang="en-US" altLang="zh-CN" sz="2400" dirty="0" smtClean="0"/>
              <a:t>23</a:t>
            </a:r>
            <a:r>
              <a:rPr lang="zh-CN" altLang="en-US" sz="2400" dirty="0" smtClean="0"/>
              <a:t>岁运动员；收入较多，体育训练没时间玩电脑；</a:t>
            </a:r>
            <a:r>
              <a:rPr lang="zh-CN" altLang="en-US" sz="2400" dirty="0"/>
              <a:t>预测年龄</a:t>
            </a:r>
            <a:r>
              <a:rPr lang="en-US" altLang="zh-CN" sz="2400" dirty="0"/>
              <a:t>C = 25 – </a:t>
            </a:r>
            <a:r>
              <a:rPr lang="en-US" altLang="zh-CN" sz="2400" dirty="0" smtClean="0"/>
              <a:t>2 </a:t>
            </a:r>
            <a:r>
              <a:rPr lang="en-US" altLang="zh-CN" sz="2400" dirty="0"/>
              <a:t>= </a:t>
            </a:r>
            <a:r>
              <a:rPr lang="en-US" altLang="zh-CN" sz="2400" dirty="0" smtClean="0"/>
              <a:t>23</a:t>
            </a:r>
            <a:endParaRPr lang="en-US" altLang="zh-CN" sz="2400" dirty="0"/>
          </a:p>
          <a:p>
            <a:pPr lvl="1"/>
            <a:r>
              <a:rPr lang="en-US" altLang="zh-CN" sz="2400" dirty="0"/>
              <a:t>D: </a:t>
            </a:r>
            <a:r>
              <a:rPr lang="en-US" altLang="zh-CN" sz="2400" dirty="0" smtClean="0"/>
              <a:t>27</a:t>
            </a:r>
            <a:r>
              <a:rPr lang="zh-CN" altLang="en-US" sz="2400" dirty="0" smtClean="0"/>
              <a:t>岁码农；收入较多，长时间玩电脑；</a:t>
            </a:r>
            <a:r>
              <a:rPr lang="zh-CN" altLang="en-US" sz="2400" dirty="0"/>
              <a:t>预测年龄</a:t>
            </a:r>
            <a:r>
              <a:rPr lang="en-US" altLang="zh-CN" sz="2400" dirty="0"/>
              <a:t>D = 25 + </a:t>
            </a:r>
            <a:r>
              <a:rPr lang="en-US" altLang="zh-CN" sz="2400" dirty="0" smtClean="0"/>
              <a:t>2 = 27</a:t>
            </a:r>
            <a:endParaRPr lang="zh-CN" altLang="en-US" sz="2400" dirty="0"/>
          </a:p>
        </p:txBody>
      </p:sp>
      <p:sp>
        <p:nvSpPr>
          <p:cNvPr id="4" name="AutoShape 4" descr="http://img1.imgtn.bdimg.com/it/u=2787141392,976006805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6" descr="http://img1.imgtn.bdimg.com/it/u=2787141392,976006805&amp;fm=21&amp;gp=0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8" descr="http://img1.imgtn.bdimg.com/it/u=2787141392,976006805&amp;fm=21&amp;gp=0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10" descr="http://img1.imgtn.bdimg.com/it/u=2787141392,976006805&amp;fm=21&amp;gp=0.jp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12" descr="http://img1.imgtn.bdimg.com/it/u=2787141392,976006805&amp;fm=21&amp;gp=0.jp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AutoShape 18" descr="http://img4.imgtn.bdimg.com/it/u=3389881136,828363722&amp;fm=21&amp;gp=0.jpg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20" descr="http://img4.imgtn.bdimg.com/it/u=3389881136,828363722&amp;fm=21&amp;gp=0.jpg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3334" name="Picture 22" descr="http://a3.att.hudong.com/77/87/19300001208974133647871571028_95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0372" y="4417733"/>
            <a:ext cx="3245493" cy="1832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28" name="Picture 16" descr="http://img1.cache.netease.com/catchpic/D/DD/DD73580ED78EA7F9421BEA9E36D03B7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374" y="4776921"/>
            <a:ext cx="3384086" cy="2538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4" name="Picture 2" descr="https://ss0.baidu.com/6ONWsjip0QIZ8tyhnq/it/u=1305559377,3091506009&amp;fm=5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3769" y="5085184"/>
            <a:ext cx="3048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26" name="Picture 14" descr="http://www.rosoo.net/Files/allimg/2013/06_08_1519332353-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1044" y="4593420"/>
            <a:ext cx="2627505" cy="2507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6415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GBDT</a:t>
            </a:r>
            <a:r>
              <a:rPr lang="zh-CN" altLang="en-US" dirty="0" smtClean="0"/>
              <a:t>例子的几点问题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例子中决策树与</a:t>
            </a:r>
            <a:r>
              <a:rPr lang="en-US" altLang="zh-CN" dirty="0" smtClean="0"/>
              <a:t>GBDT</a:t>
            </a:r>
            <a:r>
              <a:rPr lang="zh-CN" altLang="en-US" dirty="0" smtClean="0"/>
              <a:t>相比结果相同，</a:t>
            </a:r>
            <a:r>
              <a:rPr lang="en-US" altLang="zh-CN" dirty="0" smtClean="0"/>
              <a:t>GBDT</a:t>
            </a:r>
            <a:r>
              <a:rPr lang="zh-CN" altLang="en-US" dirty="0" smtClean="0"/>
              <a:t>有何优点？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防止过拟合</a:t>
            </a:r>
            <a:r>
              <a:rPr lang="en-US" altLang="zh-CN" dirty="0" smtClean="0"/>
              <a:t>(</a:t>
            </a:r>
            <a:r>
              <a:rPr lang="zh-CN" altLang="en-US" dirty="0" smtClean="0"/>
              <a:t>例子中的上课时间</a:t>
            </a:r>
            <a:r>
              <a:rPr lang="en-US" altLang="zh-CN" dirty="0" smtClean="0"/>
              <a:t>&lt;10.5h)</a:t>
            </a:r>
          </a:p>
          <a:p>
            <a:pPr lvl="1"/>
            <a:r>
              <a:rPr lang="zh-CN" altLang="en-US" dirty="0" smtClean="0"/>
              <a:t>每</a:t>
            </a:r>
            <a:r>
              <a:rPr lang="zh-CN" altLang="en-US" dirty="0"/>
              <a:t>一步的残差计算其实变相地增大了分错</a:t>
            </a:r>
            <a:r>
              <a:rPr lang="en-US" altLang="zh-CN" dirty="0"/>
              <a:t>instance</a:t>
            </a:r>
            <a:r>
              <a:rPr lang="zh-CN" altLang="en-US" dirty="0"/>
              <a:t>的权重，而已经分对的</a:t>
            </a:r>
            <a:r>
              <a:rPr lang="en-US" altLang="zh-CN" dirty="0"/>
              <a:t>instance</a:t>
            </a:r>
            <a:r>
              <a:rPr lang="zh-CN" altLang="en-US" dirty="0"/>
              <a:t>则都趋向于</a:t>
            </a:r>
            <a:r>
              <a:rPr lang="en-US" altLang="zh-CN" dirty="0" smtClean="0"/>
              <a:t>0</a:t>
            </a:r>
            <a:endParaRPr lang="en-US" altLang="zh-CN" dirty="0"/>
          </a:p>
          <a:p>
            <a:r>
              <a:rPr lang="en-US" altLang="zh-CN" dirty="0"/>
              <a:t>Gradient</a:t>
            </a:r>
            <a:r>
              <a:rPr lang="zh-CN" altLang="en-US" dirty="0" smtClean="0"/>
              <a:t>呢？</a:t>
            </a:r>
            <a:endParaRPr lang="en-US" altLang="zh-CN" dirty="0" smtClean="0"/>
          </a:p>
          <a:p>
            <a:pPr lvl="1"/>
            <a:r>
              <a:rPr lang="en-US" altLang="zh-CN" dirty="0"/>
              <a:t>A,B,C,D</a:t>
            </a:r>
            <a:r>
              <a:rPr lang="zh-CN" altLang="en-US" dirty="0"/>
              <a:t>的残差分别</a:t>
            </a:r>
            <a:r>
              <a:rPr lang="zh-CN" altLang="en-US" dirty="0" smtClean="0"/>
              <a:t>为</a:t>
            </a:r>
            <a:r>
              <a:rPr lang="en-US" altLang="zh-CN" dirty="0" smtClean="0"/>
              <a:t>[-2,2</a:t>
            </a:r>
            <a:r>
              <a:rPr lang="en-US" altLang="zh-CN" dirty="0"/>
              <a:t>,</a:t>
            </a:r>
            <a:r>
              <a:rPr lang="en-US" altLang="zh-CN" dirty="0" smtClean="0"/>
              <a:t>-2,2]</a:t>
            </a:r>
            <a:r>
              <a:rPr lang="zh-CN" altLang="en-US" dirty="0"/>
              <a:t>，用它作为全局最优的绝对方向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56670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dirty="0" smtClean="0"/>
              <a:t>Benefits of ensemble learning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51449" y="1752600"/>
            <a:ext cx="78829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Assume each classifier makes a mistake with some probability (e.g. 0.4, that is a 40% error rate)</a:t>
            </a:r>
          </a:p>
        </p:txBody>
      </p:sp>
      <p:graphicFrame>
        <p:nvGraphicFramePr>
          <p:cNvPr id="3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7400232"/>
              </p:ext>
            </p:extLst>
          </p:nvPr>
        </p:nvGraphicFramePr>
        <p:xfrm>
          <a:off x="636240" y="3175208"/>
          <a:ext cx="6096000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371600"/>
                <a:gridCol w="1371600"/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model 1</a:t>
                      </a:r>
                      <a:endParaRPr lang="en-US" sz="2000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model 2</a:t>
                      </a:r>
                      <a:endParaRPr lang="en-US" sz="2000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model 3</a:t>
                      </a:r>
                      <a:endParaRPr lang="en-US" sz="2000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prob</a:t>
                      </a:r>
                      <a:endParaRPr lang="en-US" sz="2000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rgbClr val="008000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rgbClr val="008000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rgbClr val="008000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.6*.6*.6=0.216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rgbClr val="008000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rgbClr val="008000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Times"/>
                          <a:cs typeface="Times"/>
                        </a:rPr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.6*.6*.4=0.144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rgbClr val="008000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Times"/>
                          <a:cs typeface="Times"/>
                        </a:rPr>
                        <a:t>I</a:t>
                      </a:r>
                      <a:endParaRPr lang="en-US" sz="2000" dirty="0">
                        <a:solidFill>
                          <a:srgbClr val="FF0000"/>
                        </a:solidFill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rgbClr val="008000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.6*.4*.6=0.144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rgbClr val="008000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rgbClr val="F7696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Times"/>
                          <a:cs typeface="Times"/>
                        </a:rPr>
                        <a:t>I</a:t>
                      </a:r>
                    </a:p>
                  </a:txBody>
                  <a:tcPr>
                    <a:solidFill>
                      <a:srgbClr val="F7696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Times"/>
                          <a:cs typeface="Times"/>
                        </a:rPr>
                        <a:t>I</a:t>
                      </a:r>
                    </a:p>
                  </a:txBody>
                  <a:tcPr>
                    <a:solidFill>
                      <a:srgbClr val="F7696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.6*.4*.4=0.096</a:t>
                      </a:r>
                    </a:p>
                  </a:txBody>
                  <a:tcPr>
                    <a:solidFill>
                      <a:srgbClr val="F7696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Times"/>
                          <a:cs typeface="Times"/>
                        </a:rPr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rgbClr val="008000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rgbClr val="008000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.4*.6*.6=0.144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Times"/>
                          <a:cs typeface="Times"/>
                        </a:rPr>
                        <a:t>I</a:t>
                      </a:r>
                    </a:p>
                  </a:txBody>
                  <a:tcPr>
                    <a:solidFill>
                      <a:srgbClr val="F7696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rgbClr val="008000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rgbClr val="F7696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Times"/>
                          <a:cs typeface="Times"/>
                        </a:rPr>
                        <a:t>I</a:t>
                      </a:r>
                    </a:p>
                  </a:txBody>
                  <a:tcPr>
                    <a:solidFill>
                      <a:srgbClr val="F7696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.4*.6*.4=0.096</a:t>
                      </a:r>
                    </a:p>
                  </a:txBody>
                  <a:tcPr>
                    <a:solidFill>
                      <a:srgbClr val="F7696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Times"/>
                          <a:cs typeface="Times"/>
                        </a:rPr>
                        <a:t>I</a:t>
                      </a:r>
                    </a:p>
                  </a:txBody>
                  <a:tcPr>
                    <a:solidFill>
                      <a:srgbClr val="F7696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Times"/>
                          <a:cs typeface="Times"/>
                        </a:rPr>
                        <a:t>I</a:t>
                      </a:r>
                    </a:p>
                  </a:txBody>
                  <a:tcPr>
                    <a:solidFill>
                      <a:srgbClr val="F7696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rgbClr val="008000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rgbClr val="F7696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.4*.4*.6=0.096</a:t>
                      </a:r>
                    </a:p>
                  </a:txBody>
                  <a:tcPr>
                    <a:solidFill>
                      <a:srgbClr val="F7696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Times"/>
                          <a:cs typeface="Times"/>
                        </a:rPr>
                        <a:t>I</a:t>
                      </a:r>
                    </a:p>
                  </a:txBody>
                  <a:tcPr>
                    <a:solidFill>
                      <a:srgbClr val="F7696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Times"/>
                          <a:cs typeface="Times"/>
                        </a:rPr>
                        <a:t>I</a:t>
                      </a:r>
                    </a:p>
                  </a:txBody>
                  <a:tcPr>
                    <a:solidFill>
                      <a:srgbClr val="F7696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Times"/>
                          <a:cs typeface="Times"/>
                        </a:rPr>
                        <a:t>I</a:t>
                      </a:r>
                    </a:p>
                  </a:txBody>
                  <a:tcPr>
                    <a:solidFill>
                      <a:srgbClr val="F7696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.4*.4*.4=0.064</a:t>
                      </a:r>
                    </a:p>
                  </a:txBody>
                  <a:tcPr>
                    <a:solidFill>
                      <a:srgbClr val="F76961"/>
                    </a:solidFill>
                  </a:tcPr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7002977" y="4604342"/>
            <a:ext cx="155808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0.096+</a:t>
            </a:r>
          </a:p>
          <a:p>
            <a:r>
              <a:rPr lang="en-US" dirty="0" smtClean="0"/>
              <a:t>0.096+</a:t>
            </a:r>
          </a:p>
          <a:p>
            <a:r>
              <a:rPr lang="en-US" dirty="0" smtClean="0"/>
              <a:t>0.096+</a:t>
            </a:r>
          </a:p>
          <a:p>
            <a:r>
              <a:rPr lang="en-US" dirty="0" smtClean="0"/>
              <a:t>0.064 = </a:t>
            </a:r>
          </a:p>
          <a:p>
            <a:r>
              <a:rPr lang="en-US" sz="2400" b="1" dirty="0" smtClean="0">
                <a:solidFill>
                  <a:srgbClr val="0000FF"/>
                </a:solidFill>
              </a:rPr>
              <a:t>35% error! </a:t>
            </a:r>
          </a:p>
        </p:txBody>
      </p:sp>
    </p:spTree>
    <p:extLst>
      <p:ext uri="{BB962C8B-B14F-4D97-AF65-F5344CB8AC3E}">
        <p14:creationId xmlns:p14="http://schemas.microsoft.com/office/powerpoint/2010/main" val="2806890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GBDT</a:t>
            </a:r>
            <a:r>
              <a:rPr lang="zh-CN" altLang="en-US" dirty="0" smtClean="0"/>
              <a:t>的两种版本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残差版本</a:t>
            </a:r>
            <a:r>
              <a:rPr lang="zh-CN" altLang="en-US" dirty="0"/>
              <a:t>把</a:t>
            </a:r>
            <a:r>
              <a:rPr lang="en-US" altLang="zh-CN" dirty="0" smtClean="0"/>
              <a:t>GBDT</a:t>
            </a:r>
            <a:r>
              <a:rPr lang="zh-CN" altLang="en-US" dirty="0" smtClean="0"/>
              <a:t>认为是一</a:t>
            </a:r>
            <a:r>
              <a:rPr lang="zh-CN" altLang="en-US" dirty="0"/>
              <a:t>个残差迭代</a:t>
            </a:r>
            <a:r>
              <a:rPr lang="zh-CN" altLang="en-US" dirty="0" smtClean="0"/>
              <a:t>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</a:t>
            </a:r>
            <a:r>
              <a:rPr lang="zh-CN" altLang="en-US" dirty="0"/>
              <a:t>一棵回归树都在学习前</a:t>
            </a:r>
            <a:r>
              <a:rPr lang="en-US" altLang="zh-CN" dirty="0"/>
              <a:t>N-1</a:t>
            </a:r>
            <a:r>
              <a:rPr lang="zh-CN" altLang="en-US" dirty="0"/>
              <a:t>棵树的</a:t>
            </a:r>
            <a:r>
              <a:rPr lang="zh-CN" altLang="en-US" dirty="0" smtClean="0"/>
              <a:t>残差</a:t>
            </a:r>
            <a:endParaRPr lang="en-US" altLang="zh-CN" dirty="0"/>
          </a:p>
          <a:p>
            <a:pPr lvl="1"/>
            <a:r>
              <a:rPr lang="en-US" altLang="zh-CN" dirty="0" smtClean="0"/>
              <a:t>ELF</a:t>
            </a:r>
            <a:endParaRPr lang="en-US" altLang="zh-CN" dirty="0"/>
          </a:p>
          <a:p>
            <a:r>
              <a:rPr lang="en-US" altLang="zh-CN" b="1" dirty="0"/>
              <a:t>Gradient</a:t>
            </a:r>
            <a:r>
              <a:rPr lang="zh-CN" altLang="en-US" b="1" dirty="0"/>
              <a:t>版本</a:t>
            </a:r>
            <a:r>
              <a:rPr lang="zh-CN" altLang="en-US" dirty="0"/>
              <a:t>把 </a:t>
            </a:r>
            <a:r>
              <a:rPr lang="en-US" altLang="zh-CN" dirty="0" smtClean="0"/>
              <a:t>GBDT</a:t>
            </a:r>
            <a:r>
              <a:rPr lang="zh-CN" altLang="en-US" dirty="0" smtClean="0"/>
              <a:t>看作一个梯度</a:t>
            </a:r>
            <a:r>
              <a:rPr lang="zh-CN" altLang="en-US" dirty="0"/>
              <a:t>迭代</a:t>
            </a:r>
            <a:r>
              <a:rPr lang="zh-CN" altLang="en-US" dirty="0" smtClean="0"/>
              <a:t>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zh-CN" altLang="en-US" dirty="0"/>
              <a:t>梯度下降法求解</a:t>
            </a:r>
            <a:r>
              <a:rPr lang="zh-CN" altLang="en-US" dirty="0" smtClean="0"/>
              <a:t>，每</a:t>
            </a:r>
            <a:r>
              <a:rPr lang="zh-CN" altLang="en-US" dirty="0"/>
              <a:t>一棵回归树在学习前</a:t>
            </a:r>
            <a:r>
              <a:rPr lang="en-US" altLang="zh-CN" dirty="0"/>
              <a:t>N-1</a:t>
            </a:r>
            <a:r>
              <a:rPr lang="zh-CN" altLang="en-US" dirty="0"/>
              <a:t>棵树的梯度下降</a:t>
            </a:r>
            <a:r>
              <a:rPr lang="zh-CN" altLang="en-US" dirty="0" smtClean="0"/>
              <a:t>值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LambdaMART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MART</a:t>
            </a:r>
          </a:p>
        </p:txBody>
      </p:sp>
    </p:spTree>
    <p:extLst>
      <p:ext uri="{BB962C8B-B14F-4D97-AF65-F5344CB8AC3E}">
        <p14:creationId xmlns:p14="http://schemas.microsoft.com/office/powerpoint/2010/main" val="1513827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GBDT</a:t>
            </a:r>
            <a:r>
              <a:rPr lang="zh-CN" altLang="en-US" dirty="0" smtClean="0"/>
              <a:t>的两种版本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627309"/>
              </p:ext>
            </p:extLst>
          </p:nvPr>
        </p:nvGraphicFramePr>
        <p:xfrm>
          <a:off x="468313" y="5304812"/>
          <a:ext cx="8229600" cy="1112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残差版本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Gradient</a:t>
                      </a:r>
                      <a:r>
                        <a:rPr lang="zh-CN" altLang="en-US" dirty="0" smtClean="0"/>
                        <a:t>版本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effectLst/>
                        </a:rPr>
                        <a:t>求解方法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effectLst/>
                        </a:rPr>
                        <a:t>残差</a:t>
                      </a:r>
                      <a:r>
                        <a:rPr lang="en-US" altLang="zh-CN" sz="1800" kern="1200" dirty="0" smtClean="0">
                          <a:effectLst/>
                        </a:rPr>
                        <a:t>----</a:t>
                      </a:r>
                      <a:r>
                        <a:rPr lang="zh-CN" altLang="en-US" sz="1800" kern="1200" dirty="0" smtClean="0">
                          <a:effectLst/>
                        </a:rPr>
                        <a:t>残差是全局最优值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effectLst/>
                        </a:rPr>
                        <a:t>局部最优方向*步长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优化目标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effectLst/>
                        </a:rPr>
                        <a:t>让结果变成最好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 smtClean="0">
                          <a:effectLst/>
                        </a:rPr>
                        <a:t>让结果变成更好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内容占位符 2"/>
          <p:cNvSpPr txBox="1">
            <a:spLocks/>
          </p:cNvSpPr>
          <p:nvPr/>
        </p:nvSpPr>
        <p:spPr bwMode="auto">
          <a:xfrm>
            <a:off x="468313" y="1844675"/>
            <a:ext cx="8229600" cy="3420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5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Times New Roman" pitchFamily="18" charset="0"/>
              </a:defRPr>
            </a:lvl1pPr>
            <a:lvl2pPr marL="742950" indent="-285750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99FF"/>
              </a:buClr>
              <a:buSzPct val="50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  <a:sym typeface="Times New Roman" pitchFamily="18" charset="0"/>
              </a:defRPr>
            </a:lvl2pPr>
            <a:lvl3pPr marL="1143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sym typeface="Times New Roman" pitchFamily="18" charset="0"/>
              </a:defRPr>
            </a:lvl3pPr>
            <a:lvl4pPr marL="1600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99FF"/>
              </a:buClr>
              <a:buSzPct val="5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  <a:sym typeface="Times New Roman" pitchFamily="18" charset="0"/>
              </a:defRPr>
            </a:lvl4pPr>
            <a:lvl5pPr marL="20574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  <a:sym typeface="Times New Roman" pitchFamily="18" charset="0"/>
              </a:defRPr>
            </a:lvl5pPr>
            <a:lvl6pPr marL="25146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  <a:sym typeface="Times New Roman" pitchFamily="18" charset="0"/>
              </a:defRPr>
            </a:lvl6pPr>
            <a:lvl7pPr marL="29718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  <a:sym typeface="Times New Roman" pitchFamily="18" charset="0"/>
              </a:defRPr>
            </a:lvl7pPr>
            <a:lvl8pPr marL="3429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  <a:sym typeface="Times New Roman" pitchFamily="18" charset="0"/>
              </a:defRPr>
            </a:lvl8pPr>
            <a:lvl9pPr marL="3886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  <a:sym typeface="Times New Roman" pitchFamily="18" charset="0"/>
              </a:defRPr>
            </a:lvl9pPr>
          </a:lstStyle>
          <a:p>
            <a:r>
              <a:rPr lang="zh-CN" altLang="en-US" kern="0" dirty="0" smtClean="0"/>
              <a:t>相同点：</a:t>
            </a:r>
            <a:endParaRPr lang="en-US" altLang="zh-CN" kern="0" dirty="0"/>
          </a:p>
          <a:p>
            <a:pPr lvl="1"/>
            <a:r>
              <a:rPr lang="zh-CN" altLang="en-US" kern="0" dirty="0"/>
              <a:t>都是迭代回归树，累加每颗树结果作为最终结果（</a:t>
            </a:r>
            <a:r>
              <a:rPr lang="en-US" altLang="zh-CN" kern="0" dirty="0"/>
              <a:t>Multiple Additive Regression Tree)</a:t>
            </a:r>
            <a:r>
              <a:rPr lang="zh-CN" altLang="en-US" kern="0" dirty="0"/>
              <a:t>，每棵树都在学习前</a:t>
            </a:r>
            <a:r>
              <a:rPr lang="en-US" altLang="zh-CN" kern="0" dirty="0"/>
              <a:t>N-1</a:t>
            </a:r>
            <a:r>
              <a:rPr lang="zh-CN" altLang="en-US" kern="0" dirty="0"/>
              <a:t>棵树尚存的不足，从总体流程和输入输出上两者是没有区别的</a:t>
            </a:r>
            <a:endParaRPr lang="en-US" altLang="zh-CN" kern="0" dirty="0"/>
          </a:p>
          <a:p>
            <a:r>
              <a:rPr lang="zh-CN" altLang="en-US" kern="0" dirty="0" smtClean="0"/>
              <a:t>不同点：</a:t>
            </a:r>
            <a:endParaRPr lang="en-US" altLang="zh-CN" kern="0" dirty="0" smtClean="0"/>
          </a:p>
          <a:p>
            <a:pPr lvl="1"/>
            <a:r>
              <a:rPr lang="zh-CN" altLang="en-US" kern="0" dirty="0" smtClean="0"/>
              <a:t>迭代时是否用</a:t>
            </a:r>
            <a:r>
              <a:rPr lang="en-US" altLang="zh-CN" kern="0" dirty="0" smtClean="0"/>
              <a:t>Gradient</a:t>
            </a:r>
            <a:endParaRPr lang="en-US" altLang="zh-CN" kern="0" dirty="0"/>
          </a:p>
          <a:p>
            <a:endParaRPr lang="en-US" altLang="zh-CN" kern="0" dirty="0" smtClean="0"/>
          </a:p>
        </p:txBody>
      </p:sp>
    </p:spTree>
    <p:extLst>
      <p:ext uri="{BB962C8B-B14F-4D97-AF65-F5344CB8AC3E}">
        <p14:creationId xmlns:p14="http://schemas.microsoft.com/office/powerpoint/2010/main" val="437114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260648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RF  vs.  GBDT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1376773"/>
            <a:ext cx="8229600" cy="4993866"/>
          </a:xfrm>
        </p:spPr>
        <p:txBody>
          <a:bodyPr/>
          <a:lstStyle/>
          <a:p>
            <a:r>
              <a:rPr lang="en-US" altLang="zh-CN" dirty="0" smtClean="0"/>
              <a:t>Testing by </a:t>
            </a:r>
            <a:r>
              <a:rPr lang="en-US" altLang="zh-CN" dirty="0" err="1" smtClean="0"/>
              <a:t>Mllib</a:t>
            </a:r>
            <a:r>
              <a:rPr lang="en-US" altLang="zh-CN" dirty="0" smtClean="0"/>
              <a:t> in Spark</a:t>
            </a:r>
          </a:p>
          <a:p>
            <a:r>
              <a:rPr lang="en-US" altLang="zh-CN" dirty="0" smtClean="0"/>
              <a:t>Model size</a:t>
            </a:r>
            <a:endParaRPr lang="zh-CN" altLang="en-US" dirty="0"/>
          </a:p>
        </p:txBody>
      </p:sp>
      <p:pic>
        <p:nvPicPr>
          <p:cNvPr id="24578" name="Picture 2" descr="http://img.ptcms.csdn.net/article/201503/11/54fff0f520364_middle.jpg?_=400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46843"/>
            <a:ext cx="4555519" cy="2581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80" name="Picture 4" descr="http://img.ptcms.csdn.net/article/201503/11/54fff11c475f8_middle.jpg?_=1314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012" y="4299202"/>
            <a:ext cx="4534577" cy="2558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266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260648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RF  vs.  GBDT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1376773"/>
            <a:ext cx="8229600" cy="4993866"/>
          </a:xfrm>
        </p:spPr>
        <p:txBody>
          <a:bodyPr/>
          <a:lstStyle/>
          <a:p>
            <a:r>
              <a:rPr lang="en-US" altLang="zh-CN" dirty="0" smtClean="0"/>
              <a:t>Testing by </a:t>
            </a:r>
            <a:r>
              <a:rPr lang="en-US" altLang="zh-CN" dirty="0" err="1" smtClean="0"/>
              <a:t>Mllib</a:t>
            </a:r>
            <a:r>
              <a:rPr lang="en-US" altLang="zh-CN" dirty="0" smtClean="0"/>
              <a:t> in Spark</a:t>
            </a:r>
          </a:p>
          <a:p>
            <a:r>
              <a:rPr lang="en-US" altLang="zh-CN" dirty="0" smtClean="0"/>
              <a:t>Training data size</a:t>
            </a:r>
            <a:endParaRPr lang="zh-CN" altLang="en-US" dirty="0"/>
          </a:p>
        </p:txBody>
      </p:sp>
      <p:pic>
        <p:nvPicPr>
          <p:cNvPr id="25602" name="Picture 2" descr="http://img.ptcms.csdn.net/article/201503/11/54fff1a48f6fd_middle.jpg?_=1794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28900"/>
            <a:ext cx="4662516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04" name="Picture 4" descr="http://img.ptcms.csdn.net/article/201503/11/54fff164b28a5_middle.jpg?_=1962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5996" y="4190653"/>
            <a:ext cx="4644516" cy="2676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0852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参考资料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A Course in Machine Learning, Hal </a:t>
            </a:r>
            <a:r>
              <a:rPr lang="en-US" altLang="zh-CN" sz="2400" dirty="0" err="1"/>
              <a:t>Daumé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III</a:t>
            </a:r>
          </a:p>
          <a:p>
            <a:r>
              <a:rPr lang="zh-CN" altLang="en-US" sz="2400" dirty="0"/>
              <a:t>统计</a:t>
            </a:r>
            <a:r>
              <a:rPr lang="zh-CN" altLang="en-US" sz="2400" dirty="0" smtClean="0"/>
              <a:t>学习方法</a:t>
            </a:r>
            <a:r>
              <a:rPr lang="en-US" altLang="zh-CN" sz="2400" dirty="0" smtClean="0"/>
              <a:t>, </a:t>
            </a:r>
            <a:r>
              <a:rPr lang="zh-CN" altLang="en-US" sz="2400" dirty="0" smtClean="0"/>
              <a:t>李航</a:t>
            </a:r>
            <a:endParaRPr lang="en-US" altLang="zh-CN" sz="2400" dirty="0" smtClean="0"/>
          </a:p>
          <a:p>
            <a:r>
              <a:rPr lang="zh-CN" altLang="en-US" sz="2400" dirty="0"/>
              <a:t>机器学习</a:t>
            </a:r>
            <a:r>
              <a:rPr lang="en-US" altLang="zh-CN" sz="2400" dirty="0"/>
              <a:t>_</a:t>
            </a:r>
            <a:r>
              <a:rPr lang="zh-CN" altLang="en-US" sz="2400" dirty="0"/>
              <a:t>任彬</a:t>
            </a:r>
            <a:r>
              <a:rPr lang="en-US" altLang="zh-CN" sz="2400" dirty="0"/>
              <a:t>_</a:t>
            </a:r>
            <a:r>
              <a:rPr lang="en-US" altLang="zh-CN" sz="2400" dirty="0" smtClean="0"/>
              <a:t>20150323.PPT</a:t>
            </a:r>
          </a:p>
          <a:p>
            <a:r>
              <a:rPr lang="en-US" altLang="zh-CN" sz="2400" dirty="0"/>
              <a:t>bootstrap, boosting, bagging, </a:t>
            </a:r>
            <a:r>
              <a:rPr lang="en-US" altLang="zh-CN" sz="2400" dirty="0" err="1"/>
              <a:t>leijuan_apple</a:t>
            </a:r>
            <a:endParaRPr lang="en-US" altLang="zh-CN" sz="2400" dirty="0"/>
          </a:p>
          <a:p>
            <a:r>
              <a:rPr lang="en-US" altLang="zh-CN" sz="2400" dirty="0" smtClean="0"/>
              <a:t>Ensemble </a:t>
            </a:r>
            <a:r>
              <a:rPr lang="en-US" altLang="zh-CN" sz="2400" dirty="0"/>
              <a:t>learning, </a:t>
            </a:r>
            <a:r>
              <a:rPr lang="en-US" altLang="zh-CN" sz="2400" dirty="0" smtClean="0"/>
              <a:t>GJS</a:t>
            </a:r>
          </a:p>
          <a:p>
            <a:r>
              <a:rPr lang="en-US" altLang="zh-CN" sz="2400" dirty="0"/>
              <a:t>CART, Bagging, Random Forest, Boosting, </a:t>
            </a:r>
            <a:r>
              <a:rPr lang="en-US" altLang="zh-CN" sz="2400" dirty="0" smtClean="0"/>
              <a:t>Rachel-Zhang</a:t>
            </a:r>
          </a:p>
          <a:p>
            <a:r>
              <a:rPr lang="en-US" altLang="zh-CN" sz="2400" dirty="0" err="1"/>
              <a:t>AdaBoost</a:t>
            </a:r>
            <a:r>
              <a:rPr lang="en-US" altLang="zh-CN" sz="2400" dirty="0"/>
              <a:t>--</a:t>
            </a:r>
            <a:r>
              <a:rPr lang="zh-CN" altLang="en-US" sz="2400" dirty="0"/>
              <a:t>从原理到</a:t>
            </a:r>
            <a:r>
              <a:rPr lang="zh-CN" altLang="en-US" sz="2400" dirty="0" smtClean="0"/>
              <a:t>实现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Dark_Scope</a:t>
            </a:r>
            <a:endParaRPr lang="en-US" altLang="zh-CN" sz="2400" dirty="0" smtClean="0"/>
          </a:p>
          <a:p>
            <a:r>
              <a:rPr lang="en-US" altLang="zh-CN" sz="2400" dirty="0" err="1"/>
              <a:t>Treelink</a:t>
            </a:r>
            <a:r>
              <a:rPr lang="zh-CN" altLang="en-US" sz="2400" dirty="0"/>
              <a:t>模型</a:t>
            </a:r>
            <a:r>
              <a:rPr lang="zh-CN" altLang="en-US" sz="2400" dirty="0" smtClean="0"/>
              <a:t>测试报告</a:t>
            </a:r>
            <a:r>
              <a:rPr lang="en-US" altLang="zh-CN" sz="2400" dirty="0" smtClean="0"/>
              <a:t>, </a:t>
            </a:r>
            <a:r>
              <a:rPr lang="en-US" altLang="zh-CN" sz="2400" dirty="0" err="1" smtClean="0"/>
              <a:t>wujun</a:t>
            </a:r>
            <a:endParaRPr lang="en-US" altLang="zh-CN" sz="2400" dirty="0" smtClean="0"/>
          </a:p>
          <a:p>
            <a:r>
              <a:rPr lang="en-US" altLang="zh-CN" sz="2400" dirty="0" err="1" smtClean="0"/>
              <a:t>Gbdt</a:t>
            </a:r>
            <a:r>
              <a:rPr lang="en-US" altLang="zh-CN" sz="2400" dirty="0" smtClean="0"/>
              <a:t> </a:t>
            </a:r>
            <a:r>
              <a:rPr lang="zh-CN" altLang="en-US" sz="2400" dirty="0"/>
              <a:t>迭代决策树入门</a:t>
            </a:r>
            <a:r>
              <a:rPr lang="zh-CN" altLang="en-US" sz="2400" dirty="0" smtClean="0"/>
              <a:t>教程</a:t>
            </a:r>
            <a:r>
              <a:rPr lang="en-US" altLang="zh-CN" sz="2400" dirty="0"/>
              <a:t>, king</a:t>
            </a:r>
            <a:endParaRPr lang="en-US" altLang="zh-CN" sz="2400" dirty="0" smtClean="0"/>
          </a:p>
          <a:p>
            <a:r>
              <a:rPr lang="en-US" altLang="zh-CN" sz="2400" dirty="0" smtClean="0"/>
              <a:t>Random Forests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&amp; Boosting in </a:t>
            </a:r>
            <a:r>
              <a:rPr lang="en-US" altLang="zh-CN" sz="2400" dirty="0" err="1" smtClean="0"/>
              <a:t>MLlib</a:t>
            </a:r>
            <a:r>
              <a:rPr lang="en-US" altLang="zh-CN" sz="2400" dirty="0"/>
              <a:t>, </a:t>
            </a:r>
            <a:r>
              <a:rPr lang="en-US" altLang="zh-CN" sz="2400" dirty="0" err="1" smtClean="0"/>
              <a:t>Databricks</a:t>
            </a:r>
            <a:r>
              <a:rPr lang="en-US" altLang="zh-CN" sz="2400" smtClean="0"/>
              <a:t> Blog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9015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Thank You!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pic>
        <p:nvPicPr>
          <p:cNvPr id="26626" name="Picture 2" descr="http://pic4.zhimg.com/8083c325e52771c641d73c27dd1c7f8f_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1940" y="2492896"/>
            <a:ext cx="4682977" cy="2630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08" y="1634505"/>
            <a:ext cx="3695700" cy="463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7672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dirty="0" smtClean="0"/>
              <a:t>Given enough classifiers…</a:t>
            </a:r>
            <a:endParaRPr lang="en-US" dirty="0"/>
          </a:p>
        </p:txBody>
      </p:sp>
      <p:graphicFrame>
        <p:nvGraphicFramePr>
          <p:cNvPr id="3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2216012"/>
              </p:ext>
            </p:extLst>
          </p:nvPr>
        </p:nvGraphicFramePr>
        <p:xfrm>
          <a:off x="1143000" y="2286000"/>
          <a:ext cx="7197820" cy="4038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057884" y="6324600"/>
            <a:ext cx="1069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r = 0.4</a:t>
            </a:r>
            <a:endParaRPr lang="en-US" sz="2400" dirty="0">
              <a:solidFill>
                <a:srgbClr val="0000FF"/>
              </a:solidFill>
            </a:endParaRP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9691713"/>
              </p:ext>
            </p:extLst>
          </p:nvPr>
        </p:nvGraphicFramePr>
        <p:xfrm>
          <a:off x="2546350" y="1503363"/>
          <a:ext cx="3670300" cy="862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Equation" r:id="rId5" imgW="2108200" imgH="495300" progId="Equation.3">
                  <p:embed/>
                </p:oleObj>
              </mc:Choice>
              <mc:Fallback>
                <p:oleObj name="Equation" r:id="rId5" imgW="2108200" imgH="495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46350" y="1503363"/>
                        <a:ext cx="3670300" cy="862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0942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images.cnitblog.com/blog/633472/201410/18194340451275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836" y="4277203"/>
            <a:ext cx="5876553" cy="2453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三个臭皮匠顶个诸葛亮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通过集成</a:t>
            </a:r>
            <a:r>
              <a:rPr lang="zh-CN" altLang="en-US" dirty="0"/>
              <a:t>学习提高分类器的整体泛化能力是有条件</a:t>
            </a:r>
            <a:r>
              <a:rPr lang="zh-CN" altLang="en-US" dirty="0" smtClean="0"/>
              <a:t>的</a:t>
            </a:r>
            <a:r>
              <a:rPr lang="en-US" altLang="zh-CN" dirty="0" smtClean="0"/>
              <a:t>:</a:t>
            </a:r>
          </a:p>
          <a:p>
            <a:pPr lvl="1"/>
            <a:r>
              <a:rPr lang="zh-CN" altLang="en-US" dirty="0"/>
              <a:t>分类器之间应该具有差异</a:t>
            </a:r>
            <a:r>
              <a:rPr lang="zh-CN" altLang="en-US" dirty="0" smtClean="0"/>
              <a:t>性</a:t>
            </a:r>
            <a:endParaRPr lang="en-US" altLang="zh-CN" dirty="0" smtClean="0"/>
          </a:p>
          <a:p>
            <a:pPr lvl="1"/>
            <a:r>
              <a:rPr lang="zh-CN" altLang="en-US" dirty="0"/>
              <a:t>分类器的精度，每个个体分类器的分类精度必须大于</a:t>
            </a:r>
            <a:r>
              <a:rPr lang="en-US" altLang="zh-CN" dirty="0"/>
              <a:t>0.5</a:t>
            </a:r>
            <a:endParaRPr lang="en-US" altLang="zh-CN" dirty="0" smtClean="0"/>
          </a:p>
          <a:p>
            <a:endParaRPr lang="zh-CN" altLang="en-US" sz="2400" dirty="0"/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1007604" y="3429000"/>
            <a:ext cx="4788532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748" y="1340768"/>
            <a:ext cx="4140460" cy="4821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176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hitcir">
  <a:themeElements>
    <a:clrScheme name="hitci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hitci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157264460</TotalTime>
  <Pages>0</Pages>
  <Words>4313</Words>
  <Characters>0</Characters>
  <Application>Microsoft Office PowerPoint</Application>
  <DocSecurity>0</DocSecurity>
  <PresentationFormat>全屏显示(4:3)</PresentationFormat>
  <Lines>0</Lines>
  <Paragraphs>963</Paragraphs>
  <Slides>75</Slides>
  <Notes>36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75</vt:i4>
      </vt:variant>
    </vt:vector>
  </HeadingPairs>
  <TitlesOfParts>
    <vt:vector size="78" baseType="lpstr">
      <vt:lpstr>hitcir</vt:lpstr>
      <vt:lpstr>Equation</vt:lpstr>
      <vt:lpstr>公式</vt:lpstr>
      <vt:lpstr>Bagging &amp; Boosting</vt:lpstr>
      <vt:lpstr>Outline</vt:lpstr>
      <vt:lpstr>Outline</vt:lpstr>
      <vt:lpstr> Ensemble Methods 求助现场观众？</vt:lpstr>
      <vt:lpstr>Ensemble learning——Train</vt:lpstr>
      <vt:lpstr>Ensemble learning——Test</vt:lpstr>
      <vt:lpstr>Benefits of ensemble learning</vt:lpstr>
      <vt:lpstr>Given enough classifiers…</vt:lpstr>
      <vt:lpstr>三个臭皮匠顶个诸葛亮</vt:lpstr>
      <vt:lpstr>Obtaining independent classifiers</vt:lpstr>
      <vt:lpstr>Idea 1: different learning methods</vt:lpstr>
      <vt:lpstr>Idea 1: different learning methods</vt:lpstr>
      <vt:lpstr>Idea 2: split up training data</vt:lpstr>
      <vt:lpstr>Idea 2: split up training data</vt:lpstr>
      <vt:lpstr>Outline</vt:lpstr>
      <vt:lpstr>Idea 3: bagging</vt:lpstr>
      <vt:lpstr>bagging</vt:lpstr>
      <vt:lpstr>bagging</vt:lpstr>
      <vt:lpstr>Bootstraping</vt:lpstr>
      <vt:lpstr>bagging overlap</vt:lpstr>
      <vt:lpstr>probability of overlap</vt:lpstr>
      <vt:lpstr>When does bagging work</vt:lpstr>
      <vt:lpstr>When does bagging work</vt:lpstr>
      <vt:lpstr>Bagging与CART的实验效果对比</vt:lpstr>
      <vt:lpstr>Review: Idea 1: different learning methods</vt:lpstr>
      <vt:lpstr>Review:  Idea 2: split up training data</vt:lpstr>
      <vt:lpstr>Review: Idea 3: bagging</vt:lpstr>
      <vt:lpstr>Outline</vt:lpstr>
      <vt:lpstr>Idea 4: boosting</vt:lpstr>
      <vt:lpstr>Boosting(提升方法)</vt:lpstr>
      <vt:lpstr>boosting basics</vt:lpstr>
      <vt:lpstr>Boosting</vt:lpstr>
      <vt:lpstr>Boosting</vt:lpstr>
      <vt:lpstr>Boosting</vt:lpstr>
      <vt:lpstr>Boosting</vt:lpstr>
      <vt:lpstr>Classifying</vt:lpstr>
      <vt:lpstr>Boosting Weight</vt:lpstr>
      <vt:lpstr>AdaBoost: train</vt:lpstr>
      <vt:lpstr>AdaBoost: train</vt:lpstr>
      <vt:lpstr>AdaBoost: train</vt:lpstr>
      <vt:lpstr>AdaBoost例题</vt:lpstr>
      <vt:lpstr>PowerPoint 演示文稿</vt:lpstr>
      <vt:lpstr>PowerPoint 演示文稿</vt:lpstr>
      <vt:lpstr>PowerPoint 演示文稿</vt:lpstr>
      <vt:lpstr>PowerPoint 演示文稿</vt:lpstr>
      <vt:lpstr>Boosting Tips</vt:lpstr>
      <vt:lpstr>Other Boosting Method</vt:lpstr>
      <vt:lpstr>Boosting与其他方法对比</vt:lpstr>
      <vt:lpstr>Bagging和Boosting对比                     ——取样方式不同</vt:lpstr>
      <vt:lpstr>Ensemble Methods 的应用</vt:lpstr>
      <vt:lpstr>Outline</vt:lpstr>
      <vt:lpstr>Ensemble Methods 的应用</vt:lpstr>
      <vt:lpstr>Random Forests</vt:lpstr>
      <vt:lpstr>Random Forests</vt:lpstr>
      <vt:lpstr>Random Forests                              ——两个随机采样的过程</vt:lpstr>
      <vt:lpstr>Random Forests                              ——两个随机采样的过程</vt:lpstr>
      <vt:lpstr>Random Forests                                              ——完全分裂</vt:lpstr>
      <vt:lpstr>RF的一个比喻</vt:lpstr>
      <vt:lpstr>Compared with Boosting</vt:lpstr>
      <vt:lpstr>Gradient Boost Decision Tree</vt:lpstr>
      <vt:lpstr>Gradient Boost Decision Tree</vt:lpstr>
      <vt:lpstr>举个栗子</vt:lpstr>
      <vt:lpstr>GBDT学习过程</vt:lpstr>
      <vt:lpstr>GBDT学习过程</vt:lpstr>
      <vt:lpstr>GBDT学习过程——例子引入</vt:lpstr>
      <vt:lpstr>GBDT学习过程——例子引入</vt:lpstr>
      <vt:lpstr>GBDT学习过程——例子引入</vt:lpstr>
      <vt:lpstr>PowerPoint 演示文稿</vt:lpstr>
      <vt:lpstr>GBDT例子的几点问题</vt:lpstr>
      <vt:lpstr>GBDT的两种版本</vt:lpstr>
      <vt:lpstr>GBDT的两种版本</vt:lpstr>
      <vt:lpstr>RF  vs.  GBDT</vt:lpstr>
      <vt:lpstr>RF  vs.  GBDT</vt:lpstr>
      <vt:lpstr>参考资料</vt:lpstr>
      <vt:lpstr>Thank You!</vt:lpstr>
    </vt:vector>
  </TitlesOfParts>
  <Company>HIT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工作汇报</dc:title>
  <dc:creator>zkli</dc:creator>
  <cp:lastModifiedBy>Windows 用户</cp:lastModifiedBy>
  <cp:revision>1313</cp:revision>
  <cp:lastPrinted>1899-12-30T00:00:00Z</cp:lastPrinted>
  <dcterms:created xsi:type="dcterms:W3CDTF">2011-03-08T01:30:00Z</dcterms:created>
  <dcterms:modified xsi:type="dcterms:W3CDTF">2015-08-26T17:59:25Z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2052-8.1.0.3483</vt:lpwstr>
  </property>
</Properties>
</file>