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29.jpg"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82"/>
  </p:notesMasterIdLst>
  <p:handoutMasterIdLst>
    <p:handoutMasterId r:id="rId83"/>
  </p:handoutMasterIdLst>
  <p:sldIdLst>
    <p:sldId id="256" r:id="rId2"/>
    <p:sldId id="257" r:id="rId3"/>
    <p:sldId id="258" r:id="rId4"/>
    <p:sldId id="259" r:id="rId5"/>
    <p:sldId id="260" r:id="rId6"/>
    <p:sldId id="261" r:id="rId7"/>
    <p:sldId id="334" r:id="rId8"/>
    <p:sldId id="262" r:id="rId9"/>
    <p:sldId id="263" r:id="rId10"/>
    <p:sldId id="264" r:id="rId11"/>
    <p:sldId id="265" r:id="rId12"/>
    <p:sldId id="266" r:id="rId13"/>
    <p:sldId id="267" r:id="rId14"/>
    <p:sldId id="270" r:id="rId15"/>
    <p:sldId id="271" r:id="rId16"/>
    <p:sldId id="268" r:id="rId17"/>
    <p:sldId id="269" r:id="rId18"/>
    <p:sldId id="335" r:id="rId19"/>
    <p:sldId id="272" r:id="rId20"/>
    <p:sldId id="274" r:id="rId21"/>
    <p:sldId id="275" r:id="rId22"/>
    <p:sldId id="331" r:id="rId23"/>
    <p:sldId id="332" r:id="rId24"/>
    <p:sldId id="333" r:id="rId25"/>
    <p:sldId id="276" r:id="rId26"/>
    <p:sldId id="277"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8" r:id="rId46"/>
    <p:sldId id="299" r:id="rId47"/>
    <p:sldId id="300" r:id="rId48"/>
    <p:sldId id="301" r:id="rId49"/>
    <p:sldId id="302" r:id="rId50"/>
    <p:sldId id="303" r:id="rId51"/>
    <p:sldId id="336" r:id="rId52"/>
    <p:sldId id="297" r:id="rId53"/>
    <p:sldId id="304" r:id="rId54"/>
    <p:sldId id="307" r:id="rId55"/>
    <p:sldId id="308" r:id="rId56"/>
    <p:sldId id="309" r:id="rId57"/>
    <p:sldId id="310" r:id="rId58"/>
    <p:sldId id="311" r:id="rId59"/>
    <p:sldId id="313" r:id="rId60"/>
    <p:sldId id="337" r:id="rId61"/>
    <p:sldId id="317" r:id="rId62"/>
    <p:sldId id="314" r:id="rId63"/>
    <p:sldId id="315" r:id="rId64"/>
    <p:sldId id="316" r:id="rId65"/>
    <p:sldId id="318" r:id="rId66"/>
    <p:sldId id="319" r:id="rId67"/>
    <p:sldId id="320" r:id="rId68"/>
    <p:sldId id="324" r:id="rId69"/>
    <p:sldId id="323" r:id="rId70"/>
    <p:sldId id="321" r:id="rId71"/>
    <p:sldId id="322" r:id="rId72"/>
    <p:sldId id="338" r:id="rId73"/>
    <p:sldId id="329" r:id="rId74"/>
    <p:sldId id="339" r:id="rId75"/>
    <p:sldId id="326" r:id="rId76"/>
    <p:sldId id="327" r:id="rId77"/>
    <p:sldId id="328" r:id="rId78"/>
    <p:sldId id="341" r:id="rId79"/>
    <p:sldId id="330" r:id="rId80"/>
    <p:sldId id="325" r:id="rId8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aoliang (David) Wei" initials="XW" lastIdx="15" clrIdx="0"/>
  <p:cmAuthor id="1" name="Windows 用户" initials="W用"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496" autoAdjust="0"/>
    <p:restoredTop sz="77333" autoAdjust="0"/>
  </p:normalViewPr>
  <p:slideViewPr>
    <p:cSldViewPr>
      <p:cViewPr>
        <p:scale>
          <a:sx n="66" d="100"/>
          <a:sy n="66" d="100"/>
        </p:scale>
        <p:origin x="-2094" y="-624"/>
      </p:cViewPr>
      <p:guideLst>
        <p:guide orient="horz" pos="2160"/>
        <p:guide pos="2880"/>
      </p:guideLst>
    </p:cSldViewPr>
  </p:slideViewPr>
  <p:outlineViewPr>
    <p:cViewPr>
      <p:scale>
        <a:sx n="33" d="100"/>
        <a:sy n="33" d="100"/>
      </p:scale>
      <p:origin x="0" y="6493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75.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8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8.wmf"/><Relationship Id="rId1" Type="http://schemas.openxmlformats.org/officeDocument/2006/relationships/image" Target="../media/image8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8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7.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7.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D045F-DD77-4C3E-A58D-3EC5BEB8E3DE}" type="datetimeFigureOut">
              <a:rPr lang="zh-CN" altLang="en-US" smtClean="0"/>
              <a:t>2013/12/1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2EDA30-1A9B-4B0A-AD56-91ECBA233CA7}" type="slidenum">
              <a:rPr lang="zh-CN" altLang="en-US" smtClean="0"/>
              <a:t>‹#›</a:t>
            </a:fld>
            <a:endParaRPr lang="zh-CN" altLang="en-US"/>
          </a:p>
        </p:txBody>
      </p:sp>
    </p:spTree>
    <p:extLst>
      <p:ext uri="{BB962C8B-B14F-4D97-AF65-F5344CB8AC3E}">
        <p14:creationId xmlns:p14="http://schemas.microsoft.com/office/powerpoint/2010/main" val="212425721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32A016-3F54-4029-B607-AEA02506B4A6}" type="datetimeFigureOut">
              <a:rPr lang="zh-CN" altLang="en-US" smtClean="0"/>
              <a:t>2013/12/1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25226E-E14C-4BA1-BFB0-6CFC4AE62FF5}" type="slidenum">
              <a:rPr lang="zh-CN" altLang="en-US" smtClean="0"/>
              <a:t>‹#›</a:t>
            </a:fld>
            <a:endParaRPr lang="zh-CN" altLang="en-US"/>
          </a:p>
        </p:txBody>
      </p:sp>
    </p:spTree>
    <p:extLst>
      <p:ext uri="{BB962C8B-B14F-4D97-AF65-F5344CB8AC3E}">
        <p14:creationId xmlns:p14="http://schemas.microsoft.com/office/powerpoint/2010/main" val="142923303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ience.scileaf.com/wiki/1152"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zhizhihu.com/html/y2011/3489.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http://zhfuzh.blog.163.com/blog/static/14553938720127309539465/	linear regression </a:t>
            </a:r>
            <a:endParaRPr lang="zh-CN" altLang="en-US" dirty="0"/>
          </a:p>
        </p:txBody>
      </p:sp>
    </p:spTree>
    <p:extLst>
      <p:ext uri="{BB962C8B-B14F-4D97-AF65-F5344CB8AC3E}">
        <p14:creationId xmlns:p14="http://schemas.microsoft.com/office/powerpoint/2010/main" val="2070367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抄黑板</a:t>
            </a:r>
            <a:endParaRPr lang="zh-CN" altLang="en-US" dirty="0"/>
          </a:p>
        </p:txBody>
      </p:sp>
    </p:spTree>
    <p:extLst>
      <p:ext uri="{BB962C8B-B14F-4D97-AF65-F5344CB8AC3E}">
        <p14:creationId xmlns:p14="http://schemas.microsoft.com/office/powerpoint/2010/main" val="2446503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抄黑板</a:t>
            </a:r>
            <a:endParaRPr lang="zh-CN" altLang="en-US" dirty="0"/>
          </a:p>
        </p:txBody>
      </p:sp>
    </p:spTree>
    <p:extLst>
      <p:ext uri="{BB962C8B-B14F-4D97-AF65-F5344CB8AC3E}">
        <p14:creationId xmlns:p14="http://schemas.microsoft.com/office/powerpoint/2010/main" val="4191073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各种迭代算法</a:t>
            </a:r>
            <a:r>
              <a:rPr lang="en-US" altLang="zh-CN" dirty="0" smtClean="0"/>
              <a:t>_</a:t>
            </a:r>
            <a:r>
              <a:rPr lang="zh-CN" altLang="en-US" dirty="0" smtClean="0"/>
              <a:t>姬建辉</a:t>
            </a:r>
            <a:r>
              <a:rPr lang="en-US" altLang="zh-CN" dirty="0" smtClean="0"/>
              <a:t>.</a:t>
            </a:r>
            <a:r>
              <a:rPr lang="en-US" altLang="zh-CN" dirty="0" err="1" smtClean="0"/>
              <a:t>ppt</a:t>
            </a:r>
            <a:endParaRPr lang="zh-CN" altLang="en-US" dirty="0"/>
          </a:p>
        </p:txBody>
      </p:sp>
    </p:spTree>
    <p:extLst>
      <p:ext uri="{BB962C8B-B14F-4D97-AF65-F5344CB8AC3E}">
        <p14:creationId xmlns:p14="http://schemas.microsoft.com/office/powerpoint/2010/main" val="1879388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6869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82456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http://science.scileaf.com/wiki/1152</a:t>
            </a:r>
            <a:endParaRPr lang="en-US" altLang="zh-CN" dirty="0" smtClean="0"/>
          </a:p>
          <a:p>
            <a:endParaRPr lang="en-US" altLang="zh-CN" dirty="0" smtClean="0"/>
          </a:p>
          <a:p>
            <a:r>
              <a:rPr lang="zh-CN" altLang="en-US" dirty="0" smtClean="0"/>
              <a:t>假设现在面包的需求</a:t>
            </a:r>
            <a:r>
              <a:rPr lang="zh-CN" altLang="en-US" sz="1200" b="1" kern="1200" dirty="0" smtClean="0">
                <a:solidFill>
                  <a:schemeClr val="tx1"/>
                </a:solidFill>
                <a:effectLst/>
                <a:latin typeface="+mn-lt"/>
                <a:ea typeface="+mn-ea"/>
                <a:cs typeface="+mn-cs"/>
              </a:rPr>
              <a:t>弹性</a:t>
            </a:r>
            <a:r>
              <a:rPr lang="zh-CN" altLang="en-US" dirty="0" smtClean="0"/>
              <a:t>系数是</a:t>
            </a:r>
            <a:r>
              <a:rPr lang="en-US" altLang="zh-CN" dirty="0" smtClean="0"/>
              <a:t>2</a:t>
            </a:r>
            <a:r>
              <a:rPr lang="zh-CN" altLang="en-US" dirty="0" smtClean="0"/>
              <a:t>，即面包需求量变动的百分比比上价格变动的百分比（△</a:t>
            </a:r>
            <a:r>
              <a:rPr lang="en-US" altLang="zh-CN" dirty="0" smtClean="0"/>
              <a:t>Y/Y</a:t>
            </a:r>
            <a:r>
              <a:rPr lang="zh-CN" altLang="en-US" dirty="0" smtClean="0"/>
              <a:t>比上△</a:t>
            </a:r>
            <a:r>
              <a:rPr lang="en-US" altLang="zh-CN" dirty="0" smtClean="0"/>
              <a:t>X/X=2</a:t>
            </a:r>
            <a:r>
              <a:rPr lang="zh-CN" altLang="en-US" dirty="0" smtClean="0"/>
              <a:t>）。那么就说需求量变动的比例是价格变动比例的</a:t>
            </a:r>
            <a:r>
              <a:rPr lang="en-US" altLang="zh-CN" dirty="0" smtClean="0"/>
              <a:t>2</a:t>
            </a:r>
            <a:r>
              <a:rPr lang="zh-CN" altLang="en-US" dirty="0" smtClean="0"/>
              <a:t>倍。所以是因变量比上自变量。</a:t>
            </a:r>
            <a:endParaRPr lang="zh-CN" altLang="en-US" dirty="0"/>
          </a:p>
        </p:txBody>
      </p:sp>
    </p:spTree>
    <p:extLst>
      <p:ext uri="{BB962C8B-B14F-4D97-AF65-F5344CB8AC3E}">
        <p14:creationId xmlns:p14="http://schemas.microsoft.com/office/powerpoint/2010/main" val="1668268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抄黑板</a:t>
            </a:r>
            <a:endParaRPr lang="zh-CN" altLang="en-US" dirty="0"/>
          </a:p>
        </p:txBody>
      </p:sp>
    </p:spTree>
    <p:extLst>
      <p:ext uri="{BB962C8B-B14F-4D97-AF65-F5344CB8AC3E}">
        <p14:creationId xmlns:p14="http://schemas.microsoft.com/office/powerpoint/2010/main" val="4270250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抄黑板</a:t>
            </a:r>
            <a:endParaRPr lang="zh-CN" altLang="en-US" dirty="0"/>
          </a:p>
        </p:txBody>
      </p:sp>
    </p:spTree>
    <p:extLst>
      <p:ext uri="{BB962C8B-B14F-4D97-AF65-F5344CB8AC3E}">
        <p14:creationId xmlns:p14="http://schemas.microsoft.com/office/powerpoint/2010/main" val="2534711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逻辑斯蒂回归</a:t>
            </a:r>
            <a:r>
              <a:rPr lang="en-US" altLang="zh-CN" dirty="0" smtClean="0"/>
              <a:t>.PPT</a:t>
            </a:r>
            <a:endParaRPr lang="zh-CN" altLang="en-US" dirty="0"/>
          </a:p>
        </p:txBody>
      </p:sp>
    </p:spTree>
    <p:extLst>
      <p:ext uri="{BB962C8B-B14F-4D97-AF65-F5344CB8AC3E}">
        <p14:creationId xmlns:p14="http://schemas.microsoft.com/office/powerpoint/2010/main" val="929428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熵在自然界的变化规律</a:t>
            </a:r>
            <a:r>
              <a:rPr lang="en-US" altLang="zh-CN" sz="2400" dirty="0" smtClean="0">
                <a:latin typeface="宋体"/>
              </a:rPr>
              <a:t>——</a:t>
            </a:r>
            <a:r>
              <a:rPr lang="zh-CN" altLang="en-US" sz="2400" dirty="0" smtClean="0"/>
              <a:t>熵增原理</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宋体" charset="-122"/>
              </a:rPr>
              <a:t>一个孤立系统的熵，自发性地趋于极大，随着熵的增加，有序状态逐步变为混沌状态，不可能自发地产生新的有序结构。</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宋体" charset="-122"/>
              </a:rPr>
              <a:t>当熵处于最小值</a:t>
            </a:r>
            <a:r>
              <a:rPr lang="en-US" altLang="zh-CN" sz="2400" dirty="0" smtClean="0">
                <a:latin typeface="宋体" charset="-122"/>
              </a:rPr>
              <a:t>, </a:t>
            </a:r>
            <a:r>
              <a:rPr lang="zh-CN" altLang="en-US" sz="2400" dirty="0" smtClean="0">
                <a:latin typeface="宋体" charset="-122"/>
              </a:rPr>
              <a:t>即能量集中程度最高、有效能量处于最大值时</a:t>
            </a:r>
            <a:r>
              <a:rPr lang="en-US" altLang="zh-CN" sz="2400" dirty="0" smtClean="0">
                <a:latin typeface="宋体" charset="-122"/>
              </a:rPr>
              <a:t>, </a:t>
            </a:r>
            <a:r>
              <a:rPr lang="zh-CN" altLang="en-US" sz="2400" dirty="0" smtClean="0">
                <a:latin typeface="宋体" charset="-122"/>
              </a:rPr>
              <a:t>那么整个系统也处于最有序的状态</a:t>
            </a:r>
            <a:r>
              <a:rPr lang="en-US" altLang="zh-CN" sz="2400" dirty="0" smtClean="0">
                <a:latin typeface="宋体" charset="-122"/>
              </a:rPr>
              <a:t>,</a:t>
            </a:r>
            <a:r>
              <a:rPr lang="zh-CN" altLang="en-US" sz="2400" dirty="0" smtClean="0">
                <a:latin typeface="宋体" charset="-122"/>
              </a:rPr>
              <a:t>相反为最无序状态。</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宋体" charset="-122"/>
              </a:rPr>
              <a:t>熵增原理预示着自然界越变越无序</a:t>
            </a:r>
            <a:endParaRPr lang="en-US" altLang="zh-CN" sz="2400" dirty="0" smtClean="0">
              <a:latin typeface="宋体"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在无外力作用下，事物总是朝着最混乱的方向发展</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事物是约束和自由的统一体</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事物总是在约束下争取最大的自由权，这其实也是自然界的根本原则</a:t>
            </a:r>
            <a:endParaRPr lang="zh-CN" altLang="en-US" sz="44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在已知条件下，熵最大的事物，最可能接近它的真实状态</a:t>
            </a:r>
          </a:p>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sz="2400" dirty="0" smtClean="0">
              <a:latin typeface="宋体" charset="-122"/>
            </a:endParaRPr>
          </a:p>
          <a:p>
            <a:endParaRPr lang="en-US" altLang="zh-CN" dirty="0" smtClean="0"/>
          </a:p>
          <a:p>
            <a:endParaRPr lang="zh-CN" altLang="en-US" dirty="0"/>
          </a:p>
        </p:txBody>
      </p:sp>
    </p:spTree>
    <p:extLst>
      <p:ext uri="{BB962C8B-B14F-4D97-AF65-F5344CB8AC3E}">
        <p14:creationId xmlns:p14="http://schemas.microsoft.com/office/powerpoint/2010/main" val="862749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hlinkClick r:id="rId3"/>
              </a:rPr>
              <a:t>http://www.zhizhihu.com/html/y2011/3489.html</a:t>
            </a:r>
            <a:endParaRPr lang="zh-CN" altLang="en-US" dirty="0" smtClean="0"/>
          </a:p>
          <a:p>
            <a:endParaRPr lang="zh-CN" altLang="en-US" dirty="0"/>
          </a:p>
        </p:txBody>
      </p:sp>
    </p:spTree>
    <p:extLst>
      <p:ext uri="{BB962C8B-B14F-4D97-AF65-F5344CB8AC3E}">
        <p14:creationId xmlns:p14="http://schemas.microsoft.com/office/powerpoint/2010/main" val="2960706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抄黑板</a:t>
            </a:r>
            <a:endParaRPr lang="zh-CN" altLang="en-US" dirty="0"/>
          </a:p>
        </p:txBody>
      </p:sp>
    </p:spTree>
    <p:extLst>
      <p:ext uri="{BB962C8B-B14F-4D97-AF65-F5344CB8AC3E}">
        <p14:creationId xmlns:p14="http://schemas.microsoft.com/office/powerpoint/2010/main" val="162995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抄黑板</a:t>
            </a:r>
            <a:endParaRPr lang="zh-CN" altLang="en-US" dirty="0"/>
          </a:p>
        </p:txBody>
      </p:sp>
    </p:spTree>
    <p:extLst>
      <p:ext uri="{BB962C8B-B14F-4D97-AF65-F5344CB8AC3E}">
        <p14:creationId xmlns:p14="http://schemas.microsoft.com/office/powerpoint/2010/main" val="24359939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 name="Picture 7"/>
          <p:cNvPicPr>
            <a:picLocks noChangeAspect="1" noChangeArrowheads="1"/>
          </p:cNvPicPr>
          <p:nvPr userDrawn="1"/>
        </p:nvPicPr>
        <p:blipFill>
          <a:blip r:embed="rId2" cstate="print"/>
          <a:srcRect/>
          <a:stretch>
            <a:fillRect/>
          </a:stretch>
        </p:blipFill>
        <p:spPr bwMode="auto">
          <a:xfrm>
            <a:off x="0" y="6426200"/>
            <a:ext cx="3563938" cy="431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DF38EE1-3E27-4327-8629-F9498CA292B5}" type="datetime1">
              <a:rPr lang="zh-CN" altLang="en-US" smtClean="0"/>
              <a:t>2013/12/1</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r>
              <a:rPr lang="en-US" altLang="zh-CN" dirty="0" smtClean="0"/>
              <a:t>/79</a:t>
            </a:r>
            <a:endParaRPr lang="zh-CN" altLang="en-US" dirty="0" smtClean="0"/>
          </a:p>
        </p:txBody>
      </p:sp>
      <p:pic>
        <p:nvPicPr>
          <p:cNvPr id="7" name="Picture 11" descr="hit-scir-web"/>
          <p:cNvPicPr>
            <a:picLocks noChangeAspect="1" noChangeArrowheads="1"/>
          </p:cNvPicPr>
          <p:nvPr userDrawn="1"/>
        </p:nvPicPr>
        <p:blipFill>
          <a:blip r:embed="rId3" cstate="print"/>
          <a:srcRect/>
          <a:stretch>
            <a:fillRect/>
          </a:stretch>
        </p:blipFill>
        <p:spPr bwMode="auto">
          <a:xfrm>
            <a:off x="6948488" y="30163"/>
            <a:ext cx="2193925" cy="504825"/>
          </a:xfrm>
          <a:prstGeom prst="rect">
            <a:avLst/>
          </a:prstGeom>
          <a:noFill/>
          <a:ln w="9525">
            <a:noFill/>
            <a:miter lim="800000"/>
            <a:headEnd/>
            <a:tailEnd/>
          </a:ln>
        </p:spPr>
      </p:pic>
      <p:sp>
        <p:nvSpPr>
          <p:cNvPr id="11" name="Text Box 8"/>
          <p:cNvSpPr txBox="1">
            <a:spLocks noChangeArrowheads="1"/>
          </p:cNvSpPr>
          <p:nvPr userDrawn="1"/>
        </p:nvSpPr>
        <p:spPr bwMode="auto">
          <a:xfrm>
            <a:off x="22225" y="6457950"/>
            <a:ext cx="3492500" cy="336550"/>
          </a:xfrm>
          <a:prstGeom prst="rect">
            <a:avLst/>
          </a:prstGeom>
          <a:noFill/>
          <a:ln w="9525">
            <a:noFill/>
            <a:miter lim="800000"/>
            <a:headEnd/>
            <a:tailEnd/>
          </a:ln>
          <a:effectLst/>
        </p:spPr>
        <p:txBody>
          <a:bodyPr>
            <a:spAutoFit/>
          </a:bodyPr>
          <a:lstStyle/>
          <a:p>
            <a:pPr algn="l">
              <a:defRPr/>
            </a:pPr>
            <a:r>
              <a:rPr lang="zh-CN" altLang="en-US" sz="1600" b="1" dirty="0">
                <a:solidFill>
                  <a:srgbClr val="FF3300"/>
                </a:solidFill>
                <a:effectLst>
                  <a:outerShdw blurRad="38100" dist="38100" dir="2700000" algn="tl">
                    <a:srgbClr val="C0C0C0"/>
                  </a:outerShdw>
                </a:effectLst>
                <a:latin typeface="Times New Roman" pitchFamily="18" charset="0"/>
                <a:ea typeface="楷体_GB2312" pitchFamily="49" charset="-122"/>
              </a:rPr>
              <a:t>哈工大社会计算与信息检索研究中心</a:t>
            </a:r>
          </a:p>
        </p:txBody>
      </p:sp>
    </p:spTree>
    <p:extLst>
      <p:ext uri="{BB962C8B-B14F-4D97-AF65-F5344CB8AC3E}">
        <p14:creationId xmlns:p14="http://schemas.microsoft.com/office/powerpoint/2010/main" val="3977783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5A7484-AF4B-40FC-86FA-A5A19A7BDF30}" type="datetime1">
              <a:rPr lang="zh-CN" altLang="en-US" smtClean="0"/>
              <a:t>2013/12/1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79957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4BC265-DAFE-4D2C-BB5B-31AC5C612772}" type="datetime1">
              <a:rPr lang="zh-CN" altLang="en-US" smtClean="0"/>
              <a:t>2013/12/1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889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9814A9-1D23-4D98-8C4C-D8C5E1FA1C06}" type="datetime1">
              <a:rPr lang="zh-CN" altLang="en-US" smtClean="0"/>
              <a:t>2013/12/1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r>
              <a:rPr lang="en-US" altLang="zh-CN" dirty="0" smtClean="0"/>
              <a:t>/79</a:t>
            </a:r>
            <a:endParaRPr lang="zh-CN" altLang="en-US" dirty="0"/>
          </a:p>
        </p:txBody>
      </p:sp>
    </p:spTree>
    <p:extLst>
      <p:ext uri="{BB962C8B-B14F-4D97-AF65-F5344CB8AC3E}">
        <p14:creationId xmlns:p14="http://schemas.microsoft.com/office/powerpoint/2010/main" val="47056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FEFDDEA-5B22-4AF7-AEB3-1BA618115826}" type="datetime1">
              <a:rPr lang="zh-CN" altLang="en-US" smtClean="0"/>
              <a:t>2013/12/1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smtClean="0"/>
          </a:p>
        </p:txBody>
      </p:sp>
    </p:spTree>
    <p:extLst>
      <p:ext uri="{BB962C8B-B14F-4D97-AF65-F5344CB8AC3E}">
        <p14:creationId xmlns:p14="http://schemas.microsoft.com/office/powerpoint/2010/main" val="820003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6A4CD65-B57B-4472-BE19-ACBA62309C5D}" type="datetime1">
              <a:rPr lang="zh-CN" altLang="en-US" smtClean="0"/>
              <a:t>2013/12/1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366127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9E68ED1-DBE0-4099-BD59-4D5F3A0DD30B}" type="datetime1">
              <a:rPr lang="zh-CN" altLang="en-US" smtClean="0"/>
              <a:t>2013/12/1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1797144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151B552-7B2B-420B-9889-2E51F1AF5DE2}" type="datetime1">
              <a:rPr lang="zh-CN" altLang="en-US" smtClean="0"/>
              <a:t>2013/12/1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03358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8B5725-090E-46C9-A0FB-62A05A8A57FB}" type="datetime1">
              <a:rPr lang="zh-CN" altLang="en-US" smtClean="0"/>
              <a:t>2013/12/1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r>
              <a:rPr lang="en-US" altLang="zh-CN" dirty="0" smtClean="0"/>
              <a:t>/79</a:t>
            </a:r>
            <a:endParaRPr lang="zh-CN" altLang="en-US" dirty="0"/>
          </a:p>
        </p:txBody>
      </p:sp>
    </p:spTree>
    <p:extLst>
      <p:ext uri="{BB962C8B-B14F-4D97-AF65-F5344CB8AC3E}">
        <p14:creationId xmlns:p14="http://schemas.microsoft.com/office/powerpoint/2010/main" val="375158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3FB3EEB8-3FBB-4992-84C1-EBB37B3CB3E5}" type="datetime1">
              <a:rPr lang="zh-CN" altLang="en-US" smtClean="0"/>
              <a:t>2013/12/1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87729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E21B6EC-41C2-4B7B-B95E-94AB0A1B625B}" type="datetime1">
              <a:rPr lang="zh-CN" altLang="en-US" smtClean="0"/>
              <a:t>2013/12/1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extLst>
      <p:ext uri="{BB962C8B-B14F-4D97-AF65-F5344CB8AC3E}">
        <p14:creationId xmlns:p14="http://schemas.microsoft.com/office/powerpoint/2010/main" val="1626285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7"/>
          <p:cNvPicPr>
            <a:picLocks noChangeAspect="1" noChangeArrowheads="1"/>
          </p:cNvPicPr>
          <p:nvPr userDrawn="1"/>
        </p:nvPicPr>
        <p:blipFill>
          <a:blip r:embed="rId13" cstate="print"/>
          <a:srcRect/>
          <a:stretch>
            <a:fillRect/>
          </a:stretch>
        </p:blipFill>
        <p:spPr bwMode="auto">
          <a:xfrm>
            <a:off x="0" y="6426200"/>
            <a:ext cx="3563938" cy="431800"/>
          </a:xfrm>
          <a:prstGeom prst="rect">
            <a:avLst/>
          </a:prstGeom>
          <a:noFill/>
          <a:ln w="9525">
            <a:noFill/>
            <a:miter lim="800000"/>
            <a:headEnd/>
            <a:tailEnd/>
          </a:ln>
        </p:spPr>
      </p:pic>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1784C-345E-452D-9AE4-6D4296D6F393}" type="datetime1">
              <a:rPr lang="zh-CN" altLang="en-US" smtClean="0"/>
              <a:t>2013/12/1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r>
              <a:rPr lang="en-US" altLang="zh-CN" dirty="0" smtClean="0"/>
              <a:t>/79</a:t>
            </a:r>
            <a:endParaRPr lang="zh-CN" altLang="en-US" dirty="0" smtClean="0"/>
          </a:p>
        </p:txBody>
      </p:sp>
      <p:pic>
        <p:nvPicPr>
          <p:cNvPr id="7" name="Picture 11" descr="hit-scir-web"/>
          <p:cNvPicPr>
            <a:picLocks noChangeAspect="1" noChangeArrowheads="1"/>
          </p:cNvPicPr>
          <p:nvPr userDrawn="1"/>
        </p:nvPicPr>
        <p:blipFill>
          <a:blip r:embed="rId14" cstate="print"/>
          <a:srcRect/>
          <a:stretch>
            <a:fillRect/>
          </a:stretch>
        </p:blipFill>
        <p:spPr bwMode="auto">
          <a:xfrm>
            <a:off x="6948488" y="30163"/>
            <a:ext cx="2193925" cy="504825"/>
          </a:xfrm>
          <a:prstGeom prst="rect">
            <a:avLst/>
          </a:prstGeom>
          <a:noFill/>
          <a:ln w="9525">
            <a:noFill/>
            <a:miter lim="800000"/>
            <a:headEnd/>
            <a:tailEnd/>
          </a:ln>
        </p:spPr>
      </p:pic>
      <p:sp>
        <p:nvSpPr>
          <p:cNvPr id="8" name="Text Box 8"/>
          <p:cNvSpPr txBox="1">
            <a:spLocks noChangeArrowheads="1"/>
          </p:cNvSpPr>
          <p:nvPr userDrawn="1"/>
        </p:nvSpPr>
        <p:spPr bwMode="auto">
          <a:xfrm>
            <a:off x="22225" y="6457950"/>
            <a:ext cx="3492500" cy="336550"/>
          </a:xfrm>
          <a:prstGeom prst="rect">
            <a:avLst/>
          </a:prstGeom>
          <a:noFill/>
          <a:ln w="9525">
            <a:noFill/>
            <a:miter lim="800000"/>
            <a:headEnd/>
            <a:tailEnd/>
          </a:ln>
          <a:effectLst/>
        </p:spPr>
        <p:txBody>
          <a:bodyPr>
            <a:spAutoFit/>
          </a:bodyPr>
          <a:lstStyle/>
          <a:p>
            <a:pPr algn="l">
              <a:defRPr/>
            </a:pPr>
            <a:r>
              <a:rPr lang="zh-CN" altLang="en-US" sz="1600" b="1" dirty="0">
                <a:solidFill>
                  <a:srgbClr val="FF3300"/>
                </a:solidFill>
                <a:effectLst>
                  <a:outerShdw blurRad="38100" dist="38100" dir="2700000" algn="tl">
                    <a:srgbClr val="C0C0C0"/>
                  </a:outerShdw>
                </a:effectLst>
                <a:latin typeface="Times New Roman" pitchFamily="18" charset="0"/>
                <a:ea typeface="楷体_GB2312" pitchFamily="49" charset="-122"/>
              </a:rPr>
              <a:t>哈工大社会计算与信息检索研究中心</a:t>
            </a:r>
          </a:p>
        </p:txBody>
      </p:sp>
    </p:spTree>
    <p:extLst>
      <p:ext uri="{BB962C8B-B14F-4D97-AF65-F5344CB8AC3E}">
        <p14:creationId xmlns:p14="http://schemas.microsoft.com/office/powerpoint/2010/main" val="15621063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5.jpeg"/><Relationship Id="rId5" Type="http://schemas.openxmlformats.org/officeDocument/2006/relationships/image" Target="../media/image24.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7.wmf"/><Relationship Id="rId5" Type="http://schemas.openxmlformats.org/officeDocument/2006/relationships/oleObject" Target="../embeddings/oleObject3.bin"/><Relationship Id="rId4" Type="http://schemas.openxmlformats.org/officeDocument/2006/relationships/image" Target="../media/image2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6.png"/><Relationship Id="rId5" Type="http://schemas.openxmlformats.org/officeDocument/2006/relationships/image" Target="../media/image44.wmf"/><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8.wmf"/><Relationship Id="rId5" Type="http://schemas.openxmlformats.org/officeDocument/2006/relationships/oleObject" Target="../embeddings/oleObject6.bin"/><Relationship Id="rId4" Type="http://schemas.openxmlformats.org/officeDocument/2006/relationships/image" Target="../media/image57.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63.wmf"/><Relationship Id="rId3" Type="http://schemas.openxmlformats.org/officeDocument/2006/relationships/notesSlide" Target="../notesSlides/notesSlide10.xml"/><Relationship Id="rId7" Type="http://schemas.openxmlformats.org/officeDocument/2006/relationships/image" Target="../media/image60.wmf"/><Relationship Id="rId12"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62.wmf"/><Relationship Id="rId5" Type="http://schemas.openxmlformats.org/officeDocument/2006/relationships/image" Target="../media/image57.wmf"/><Relationship Id="rId15" Type="http://schemas.openxmlformats.org/officeDocument/2006/relationships/image" Target="../media/image64.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61.wmf"/><Relationship Id="rId14" Type="http://schemas.openxmlformats.org/officeDocument/2006/relationships/oleObject" Target="../embeddings/oleObject13.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5.png"/><Relationship Id="rId4" Type="http://schemas.openxmlformats.org/officeDocument/2006/relationships/image" Target="../media/image63.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66.wmf"/></Relationships>
</file>

<file path=ppt/slides/_rels/slide46.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8.wmf"/><Relationship Id="rId5" Type="http://schemas.openxmlformats.org/officeDocument/2006/relationships/oleObject" Target="../embeddings/oleObject17.bin"/><Relationship Id="rId4" Type="http://schemas.openxmlformats.org/officeDocument/2006/relationships/image" Target="../media/image67.wmf"/></Relationships>
</file>

<file path=ppt/slides/_rels/slide47.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73.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70.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72.wmf"/><Relationship Id="rId4" Type="http://schemas.openxmlformats.org/officeDocument/2006/relationships/image" Target="../media/image67.wmf"/><Relationship Id="rId9" Type="http://schemas.openxmlformats.org/officeDocument/2006/relationships/oleObject" Target="../embeddings/oleObject22.bin"/><Relationship Id="rId14" Type="http://schemas.openxmlformats.org/officeDocument/2006/relationships/image" Target="../media/image74.wmf"/></Relationships>
</file>

<file path=ppt/slides/_rels/slide48.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77.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70.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76.wmf"/><Relationship Id="rId4" Type="http://schemas.openxmlformats.org/officeDocument/2006/relationships/image" Target="../media/image75.wmf"/><Relationship Id="rId9" Type="http://schemas.openxmlformats.org/officeDocument/2006/relationships/oleObject" Target="../embeddings/oleObject28.bin"/><Relationship Id="rId14" Type="http://schemas.openxmlformats.org/officeDocument/2006/relationships/image" Target="../media/image78.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80.wmf"/><Relationship Id="rId5" Type="http://schemas.openxmlformats.org/officeDocument/2006/relationships/oleObject" Target="../embeddings/oleObject32.bin"/><Relationship Id="rId4" Type="http://schemas.openxmlformats.org/officeDocument/2006/relationships/image" Target="../media/image79.wm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3.wmf"/><Relationship Id="rId5" Type="http://schemas.openxmlformats.org/officeDocument/2006/relationships/oleObject" Target="../embeddings/oleObject34.bin"/><Relationship Id="rId4" Type="http://schemas.openxmlformats.org/officeDocument/2006/relationships/image" Target="../media/image81.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83.png"/><Relationship Id="rId4" Type="http://schemas.openxmlformats.org/officeDocument/2006/relationships/image" Target="../media/image82.wmf"/></Relationships>
</file>

<file path=ppt/slides/_rels/slide53.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85.wmf"/><Relationship Id="rId5" Type="http://schemas.openxmlformats.org/officeDocument/2006/relationships/oleObject" Target="../embeddings/oleObject37.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39.bin"/></Relationships>
</file>

<file path=ppt/slides/_rels/slide54.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88.wmf"/><Relationship Id="rId5" Type="http://schemas.openxmlformats.org/officeDocument/2006/relationships/oleObject" Target="../embeddings/oleObject41.bin"/><Relationship Id="rId4" Type="http://schemas.openxmlformats.org/officeDocument/2006/relationships/image" Target="../media/image86.wmf"/></Relationships>
</file>

<file path=ppt/slides/_rels/slide55.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oleObject" Target="../embeddings/oleObject43.bin"/><Relationship Id="rId7"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4.bin"/><Relationship Id="rId5" Type="http://schemas.openxmlformats.org/officeDocument/2006/relationships/image" Target="../media/image91.png"/><Relationship Id="rId4" Type="http://schemas.openxmlformats.org/officeDocument/2006/relationships/image" Target="../media/image89.wmf"/></Relationships>
</file>

<file path=ppt/slides/_rels/slide56.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93.wmf"/><Relationship Id="rId5" Type="http://schemas.openxmlformats.org/officeDocument/2006/relationships/oleObject" Target="../embeddings/oleObject46.bin"/><Relationship Id="rId4" Type="http://schemas.openxmlformats.org/officeDocument/2006/relationships/image" Target="../media/image89.wmf"/></Relationships>
</file>

<file path=ppt/slides/_rels/slide5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5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98.wmf"/></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66.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05.png"/><Relationship Id="rId7" Type="http://schemas.openxmlformats.org/officeDocument/2006/relationships/image" Target="../media/image109.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1.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3.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ir.hit.edu.cn/~taozi/ME.htm"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仿宋" panose="02010609060101010101" pitchFamily="49" charset="-122"/>
                <a:ea typeface="仿宋" panose="02010609060101010101" pitchFamily="49" charset="-122"/>
              </a:rPr>
              <a:t>逻辑斯蒂回归与最大熵</a:t>
            </a:r>
            <a:endParaRPr lang="zh-CN" altLang="en-US" dirty="0">
              <a:latin typeface="仿宋" panose="02010609060101010101" pitchFamily="49" charset="-122"/>
              <a:ea typeface="仿宋" panose="02010609060101010101" pitchFamily="49" charset="-122"/>
            </a:endParaRPr>
          </a:p>
        </p:txBody>
      </p:sp>
      <p:sp>
        <p:nvSpPr>
          <p:cNvPr id="3" name="副标题 2"/>
          <p:cNvSpPr>
            <a:spLocks noGrp="1"/>
          </p:cNvSpPr>
          <p:nvPr>
            <p:ph type="subTitle" idx="1"/>
          </p:nvPr>
        </p:nvSpPr>
        <p:spPr/>
        <p:txBody>
          <a:bodyPr/>
          <a:lstStyle/>
          <a:p>
            <a:r>
              <a:rPr lang="en-US" altLang="zh-CN" dirty="0" smtClean="0">
                <a:latin typeface="Calibri Light" panose="020F0302020204030204" pitchFamily="34" charset="0"/>
                <a:ea typeface="华文楷体" panose="02010600040101010101" pitchFamily="2" charset="-122"/>
              </a:rPr>
              <a:t>HIT-SCIR</a:t>
            </a:r>
          </a:p>
          <a:p>
            <a:r>
              <a:rPr lang="zh-CN" altLang="en-US" dirty="0" smtClean="0">
                <a:latin typeface="华文楷体" panose="02010600040101010101" pitchFamily="2" charset="-122"/>
                <a:ea typeface="华文楷体" panose="02010600040101010101" pitchFamily="2" charset="-122"/>
              </a:rPr>
              <a:t>李泽魁</a:t>
            </a:r>
            <a:endParaRPr lang="en-US" altLang="zh-CN" dirty="0" smtClean="0">
              <a:latin typeface="华文楷体" panose="02010600040101010101" pitchFamily="2" charset="-122"/>
              <a:ea typeface="华文楷体" panose="02010600040101010101" pitchFamily="2" charset="-122"/>
            </a:endParaRPr>
          </a:p>
          <a:p>
            <a:r>
              <a:rPr lang="en-US" altLang="zh-CN" dirty="0">
                <a:latin typeface="Calibri Light" panose="020F0302020204030204" pitchFamily="34" charset="0"/>
                <a:ea typeface="华文楷体" panose="02010600040101010101" pitchFamily="2" charset="-122"/>
              </a:rPr>
              <a:t>2013-11-22</a:t>
            </a:r>
          </a:p>
        </p:txBody>
      </p:sp>
    </p:spTree>
    <p:extLst>
      <p:ext uri="{BB962C8B-B14F-4D97-AF65-F5344CB8AC3E}">
        <p14:creationId xmlns:p14="http://schemas.microsoft.com/office/powerpoint/2010/main" val="468086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华文楷体" panose="02010600040101010101" pitchFamily="2" charset="-122"/>
                <a:ea typeface="华文楷体" panose="02010600040101010101" pitchFamily="2" charset="-122"/>
              </a:rPr>
              <a:t>6.1.1 </a:t>
            </a:r>
            <a:r>
              <a:rPr lang="zh-CN" altLang="en-US" dirty="0">
                <a:latin typeface="华文楷体" panose="02010600040101010101" pitchFamily="2" charset="-122"/>
                <a:ea typeface="华文楷体" panose="02010600040101010101" pitchFamily="2" charset="-122"/>
              </a:rPr>
              <a:t>逻辑斯蒂回归分布</a:t>
            </a:r>
          </a:p>
        </p:txBody>
      </p:sp>
      <p:sp>
        <p:nvSpPr>
          <p:cNvPr id="3" name="内容占位符 2"/>
          <p:cNvSpPr>
            <a:spLocks noGrp="1"/>
          </p:cNvSpPr>
          <p:nvPr>
            <p:ph idx="1"/>
          </p:nvPr>
        </p:nvSpPr>
        <p:spPr/>
        <p:txBody>
          <a:bodyPr/>
          <a:lstStyle/>
          <a:p>
            <a:r>
              <a:rPr lang="zh-CN" altLang="en-US" dirty="0" smtClean="0"/>
              <a:t>分布函数 两种写法</a:t>
            </a:r>
            <a:endParaRPr lang="en-US" altLang="zh-CN" dirty="0" smtClean="0"/>
          </a:p>
          <a:p>
            <a:endParaRPr lang="en-US" altLang="zh-CN" dirty="0"/>
          </a:p>
          <a:p>
            <a:endParaRPr lang="en-US" altLang="zh-CN" dirty="0" smtClean="0"/>
          </a:p>
          <a:p>
            <a:endParaRPr lang="en-US" altLang="zh-CN" dirty="0" smtClean="0"/>
          </a:p>
          <a:p>
            <a:r>
              <a:rPr lang="zh-CN" altLang="en-US" dirty="0" smtClean="0"/>
              <a:t>图像</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151" y="2353435"/>
            <a:ext cx="4114914" cy="612576"/>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088" y="4221088"/>
            <a:ext cx="3528392" cy="2348586"/>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1" y="3140968"/>
            <a:ext cx="409575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87524" y="6093295"/>
            <a:ext cx="504056" cy="584775"/>
          </a:xfrm>
          <a:prstGeom prst="rect">
            <a:avLst/>
          </a:prstGeom>
          <a:noFill/>
        </p:spPr>
        <p:txBody>
          <a:bodyPr wrap="square" rtlCol="0">
            <a:spAutoFit/>
          </a:bodyPr>
          <a:lstStyle/>
          <a:p>
            <a:r>
              <a:rPr lang="en-US" altLang="zh-CN" sz="3200" dirty="0">
                <a:latin typeface="华文琥珀" panose="02010800040101010101" pitchFamily="2" charset="-122"/>
                <a:ea typeface="华文琥珀" panose="02010800040101010101" pitchFamily="2" charset="-122"/>
              </a:rPr>
              <a:t>#</a:t>
            </a:r>
            <a:endParaRPr lang="zh-CN" altLang="en-US" sz="3200" dirty="0">
              <a:latin typeface="华文琥珀" panose="02010800040101010101" pitchFamily="2" charset="-122"/>
              <a:ea typeface="华文琥珀" panose="02010800040101010101" pitchFamily="2" charset="-122"/>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10</a:t>
            </a:fld>
            <a:r>
              <a:rPr lang="en-US" altLang="zh-CN" smtClean="0"/>
              <a:t>/79</a:t>
            </a:r>
            <a:endParaRPr lang="zh-CN" altLang="en-US" dirty="0"/>
          </a:p>
        </p:txBody>
      </p:sp>
    </p:spTree>
    <p:extLst>
      <p:ext uri="{BB962C8B-B14F-4D97-AF65-F5344CB8AC3E}">
        <p14:creationId xmlns:p14="http://schemas.microsoft.com/office/powerpoint/2010/main" val="758340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509" y="5383427"/>
            <a:ext cx="382905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509" y="4535702"/>
            <a:ext cx="3800475"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标题 1"/>
          <p:cNvSpPr>
            <a:spLocks noGrp="1"/>
          </p:cNvSpPr>
          <p:nvPr>
            <p:ph type="title"/>
          </p:nvPr>
        </p:nvSpPr>
        <p:spPr/>
        <p:txBody>
          <a:bodyPr>
            <a:normAutofit/>
          </a:bodyPr>
          <a:lstStyle/>
          <a:p>
            <a:r>
              <a:rPr lang="en-US" altLang="zh-CN" dirty="0">
                <a:latin typeface="华文楷体" panose="02010600040101010101" pitchFamily="2" charset="-122"/>
                <a:ea typeface="华文楷体" panose="02010600040101010101" pitchFamily="2" charset="-122"/>
              </a:rPr>
              <a:t>6.1.2 </a:t>
            </a:r>
            <a:r>
              <a:rPr lang="zh-CN" altLang="en-US" dirty="0">
                <a:latin typeface="华文楷体" panose="02010600040101010101" pitchFamily="2" charset="-122"/>
                <a:ea typeface="华文楷体" panose="02010600040101010101" pitchFamily="2" charset="-122"/>
              </a:rPr>
              <a:t>逻辑斯蒂回归</a:t>
            </a:r>
          </a:p>
        </p:txBody>
      </p:sp>
      <p:sp>
        <p:nvSpPr>
          <p:cNvPr id="3" name="内容占位符 2"/>
          <p:cNvSpPr>
            <a:spLocks noGrp="1"/>
          </p:cNvSpPr>
          <p:nvPr>
            <p:ph idx="1"/>
          </p:nvPr>
        </p:nvSpPr>
        <p:spPr/>
        <p:txBody>
          <a:bodyPr>
            <a:normAutofit/>
          </a:bodyPr>
          <a:lstStyle/>
          <a:p>
            <a:r>
              <a:rPr lang="zh-CN" altLang="en-US" dirty="0" smtClean="0"/>
              <a:t>二项逻辑斯蒂回归模型</a:t>
            </a:r>
            <a:endParaRPr lang="en-US" altLang="zh-CN" dirty="0" smtClean="0"/>
          </a:p>
          <a:p>
            <a:pPr lvl="1"/>
            <a:r>
              <a:rPr lang="zh-CN" altLang="en-US" dirty="0"/>
              <a:t>一</a:t>
            </a:r>
            <a:r>
              <a:rPr lang="zh-CN" altLang="en-US" dirty="0" smtClean="0"/>
              <a:t>种分类模型</a:t>
            </a:r>
            <a:endParaRPr lang="en-US" altLang="zh-CN" dirty="0" smtClean="0"/>
          </a:p>
          <a:p>
            <a:pPr lvl="1"/>
            <a:r>
              <a:rPr lang="zh-CN" altLang="en-US" dirty="0" smtClean="0"/>
              <a:t>条件概率分布</a:t>
            </a:r>
            <a:r>
              <a:rPr lang="en-US" altLang="zh-CN" dirty="0" smtClean="0"/>
              <a:t>P(Y | X)</a:t>
            </a:r>
          </a:p>
          <a:p>
            <a:pPr lvl="1"/>
            <a:r>
              <a:rPr lang="zh-CN" altLang="en-US" dirty="0" smtClean="0"/>
              <a:t>通过监督学习的方法来估计模型参数</a:t>
            </a:r>
            <a:endParaRPr lang="en-US" altLang="zh-CN" dirty="0" smtClean="0"/>
          </a:p>
          <a:p>
            <a:pPr lvl="1"/>
            <a:r>
              <a:rPr lang="zh-CN" altLang="en-US" dirty="0" smtClean="0"/>
              <a:t>增广后得</a:t>
            </a:r>
            <a:endParaRPr lang="en-US" altLang="zh-CN" dirty="0" smtClean="0"/>
          </a:p>
          <a:p>
            <a:pPr lvl="1"/>
            <a:endParaRPr lang="en-US" altLang="zh-CN" dirty="0"/>
          </a:p>
          <a:p>
            <a:pPr lvl="1"/>
            <a:endParaRPr lang="en-US" altLang="zh-CN" dirty="0" smtClean="0"/>
          </a:p>
          <a:p>
            <a:pPr lvl="1"/>
            <a:endParaRPr lang="en-US" altLang="zh-CN" dirty="0" smtClean="0"/>
          </a:p>
          <a:p>
            <a:pPr marL="457200" lvl="1" indent="0">
              <a:buNone/>
            </a:pPr>
            <a:endParaRPr lang="en-US" altLang="zh-CN" dirty="0" smtClean="0"/>
          </a:p>
          <a:p>
            <a:pPr lvl="1"/>
            <a:endParaRPr lang="en-US" altLang="zh-CN" dirty="0"/>
          </a:p>
          <a:p>
            <a:pPr lvl="1"/>
            <a:endParaRPr lang="en-US" altLang="zh-CN"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11</a:t>
            </a:fld>
            <a:r>
              <a:rPr lang="en-US" altLang="zh-CN" smtClean="0"/>
              <a:t>/79</a:t>
            </a:r>
            <a:endParaRPr lang="zh-CN" altLang="en-US" dirty="0"/>
          </a:p>
        </p:txBody>
      </p:sp>
      <p:sp>
        <p:nvSpPr>
          <p:cNvPr id="7" name="TextBox 6"/>
          <p:cNvSpPr txBox="1"/>
          <p:nvPr/>
        </p:nvSpPr>
        <p:spPr>
          <a:xfrm>
            <a:off x="287524" y="6093295"/>
            <a:ext cx="504056" cy="584775"/>
          </a:xfrm>
          <a:prstGeom prst="rect">
            <a:avLst/>
          </a:prstGeom>
          <a:noFill/>
        </p:spPr>
        <p:txBody>
          <a:bodyPr wrap="square" rtlCol="0">
            <a:spAutoFit/>
          </a:bodyPr>
          <a:lstStyle/>
          <a:p>
            <a:r>
              <a:rPr lang="en-US" altLang="zh-CN" sz="3200" dirty="0">
                <a:latin typeface="华文琥珀" panose="02010800040101010101" pitchFamily="2" charset="-122"/>
                <a:ea typeface="华文琥珀" panose="02010800040101010101" pitchFamily="2" charset="-122"/>
              </a:rPr>
              <a:t>#</a:t>
            </a:r>
            <a:endParaRPr lang="zh-CN" altLang="en-US" sz="3200" dirty="0">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2401699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逻辑斯蒂回归</a:t>
            </a:r>
          </a:p>
        </p:txBody>
      </p:sp>
      <p:sp>
        <p:nvSpPr>
          <p:cNvPr id="3" name="内容占位符 2"/>
          <p:cNvSpPr>
            <a:spLocks noGrp="1"/>
          </p:cNvSpPr>
          <p:nvPr>
            <p:ph idx="1"/>
          </p:nvPr>
        </p:nvSpPr>
        <p:spPr/>
        <p:txBody>
          <a:bodyPr/>
          <a:lstStyle/>
          <a:p>
            <a:r>
              <a:rPr lang="zh-CN" altLang="en-US" dirty="0" smtClean="0"/>
              <a:t>一件事的几率</a:t>
            </a:r>
            <a:r>
              <a:rPr lang="en-US" altLang="zh-CN" dirty="0" smtClean="0"/>
              <a:t>(odds)</a:t>
            </a:r>
          </a:p>
          <a:p>
            <a:pPr lvl="1"/>
            <a:r>
              <a:rPr lang="zh-CN" altLang="en-US" dirty="0" smtClean="0"/>
              <a:t>事件发生的概率比上事件不发生的概率</a:t>
            </a:r>
            <a:endParaRPr lang="en-US" altLang="zh-CN" dirty="0" smtClean="0"/>
          </a:p>
          <a:p>
            <a:pPr lvl="1"/>
            <a:r>
              <a:rPr lang="zh-CN" altLang="en-US" dirty="0"/>
              <a:t>事件发生概率为</a:t>
            </a:r>
            <a:r>
              <a:rPr lang="en-US" altLang="zh-CN" dirty="0"/>
              <a:t>p</a:t>
            </a:r>
            <a:r>
              <a:rPr lang="zh-CN" altLang="en-US" dirty="0"/>
              <a:t>，那么几率为</a:t>
            </a:r>
            <a:r>
              <a:rPr lang="en-US" altLang="zh-CN" dirty="0"/>
              <a:t>p/(1-p</a:t>
            </a:r>
            <a:r>
              <a:rPr lang="en-US" altLang="zh-CN" dirty="0" smtClean="0"/>
              <a:t>)</a:t>
            </a:r>
          </a:p>
          <a:p>
            <a:pPr lvl="1"/>
            <a:endParaRPr lang="en-US" altLang="zh-CN" dirty="0"/>
          </a:p>
          <a:p>
            <a:r>
              <a:rPr lang="zh-CN" altLang="en-US" dirty="0" smtClean="0"/>
              <a:t>对数几率</a:t>
            </a:r>
            <a:r>
              <a:rPr lang="en-US" altLang="zh-CN" dirty="0" smtClean="0"/>
              <a:t>(log odds) </a:t>
            </a:r>
            <a:r>
              <a:rPr lang="en-US" altLang="zh-CN" dirty="0" err="1" smtClean="0"/>
              <a:t>logit</a:t>
            </a:r>
            <a:r>
              <a:rPr lang="zh-CN" altLang="en-US" dirty="0" smtClean="0"/>
              <a:t>函数</a:t>
            </a:r>
            <a:endParaRPr lang="en-US" altLang="zh-CN" dirty="0" smtClean="0"/>
          </a:p>
          <a:p>
            <a:endParaRPr lang="en-US" altLang="zh-CN" dirty="0" smtClean="0"/>
          </a:p>
          <a:p>
            <a:endParaRPr lang="en-US" altLang="zh-CN" dirty="0" smtClean="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437112"/>
            <a:ext cx="2667000"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Box 4"/>
          <p:cNvSpPr txBox="1"/>
          <p:nvPr/>
        </p:nvSpPr>
        <p:spPr>
          <a:xfrm>
            <a:off x="287524" y="6093295"/>
            <a:ext cx="504056" cy="584775"/>
          </a:xfrm>
          <a:prstGeom prst="rect">
            <a:avLst/>
          </a:prstGeom>
          <a:noFill/>
        </p:spPr>
        <p:txBody>
          <a:bodyPr wrap="square" rtlCol="0">
            <a:spAutoFit/>
          </a:bodyPr>
          <a:lstStyle/>
          <a:p>
            <a:r>
              <a:rPr lang="en-US" altLang="zh-CN" sz="3200" dirty="0">
                <a:latin typeface="华文琥珀" panose="02010800040101010101" pitchFamily="2" charset="-122"/>
                <a:ea typeface="华文琥珀" panose="02010800040101010101" pitchFamily="2" charset="-122"/>
              </a:rPr>
              <a:t>#</a:t>
            </a:r>
            <a:endParaRPr lang="zh-CN" altLang="en-US" sz="3200" dirty="0">
              <a:latin typeface="华文琥珀" panose="02010800040101010101" pitchFamily="2" charset="-122"/>
              <a:ea typeface="华文琥珀" panose="02010800040101010101" pitchFamily="2"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12</a:t>
            </a:fld>
            <a:r>
              <a:rPr lang="en-US" altLang="zh-CN" smtClean="0"/>
              <a:t>/79</a:t>
            </a:r>
            <a:endParaRPr lang="zh-CN" altLang="en-US" dirty="0"/>
          </a:p>
        </p:txBody>
      </p:sp>
    </p:spTree>
    <p:extLst>
      <p:ext uri="{BB962C8B-B14F-4D97-AF65-F5344CB8AC3E}">
        <p14:creationId xmlns:p14="http://schemas.microsoft.com/office/powerpoint/2010/main" val="3529209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逻辑斯蒂回归</a:t>
            </a:r>
          </a:p>
        </p:txBody>
      </p:sp>
      <p:sp>
        <p:nvSpPr>
          <p:cNvPr id="3" name="内容占位符 2"/>
          <p:cNvSpPr>
            <a:spLocks noGrp="1"/>
          </p:cNvSpPr>
          <p:nvPr>
            <p:ph idx="1"/>
          </p:nvPr>
        </p:nvSpPr>
        <p:spPr/>
        <p:txBody>
          <a:bodyPr/>
          <a:lstStyle/>
          <a:p>
            <a:r>
              <a:rPr lang="zh-CN" altLang="en-US" dirty="0" smtClean="0"/>
              <a:t>对于逻辑斯蒂回归而言</a:t>
            </a:r>
            <a:endParaRPr lang="en-US" altLang="zh-CN" dirty="0" smtClean="0"/>
          </a:p>
          <a:p>
            <a:endParaRPr lang="en-US" altLang="zh-CN" dirty="0"/>
          </a:p>
          <a:p>
            <a:endParaRPr lang="en-US" altLang="zh-CN" dirty="0" smtClean="0"/>
          </a:p>
          <a:p>
            <a:endParaRPr lang="en-US" altLang="zh-CN" dirty="0"/>
          </a:p>
          <a:p>
            <a:r>
              <a:rPr lang="zh-CN" altLang="en-US" dirty="0">
                <a:sym typeface="Arial" pitchFamily="34" charset="0"/>
              </a:rPr>
              <a:t>输出Y=1的对数几率是输入x的线性函数。</a:t>
            </a:r>
          </a:p>
          <a:p>
            <a:r>
              <a:rPr lang="zh-CN" altLang="en-US" dirty="0" smtClean="0"/>
              <a:t>线性函数的值越大，概率值越接近</a:t>
            </a:r>
            <a:r>
              <a:rPr lang="en-US" altLang="zh-CN" dirty="0" smtClean="0"/>
              <a:t>1</a:t>
            </a:r>
            <a:r>
              <a:rPr lang="zh-CN" altLang="en-US" dirty="0" smtClean="0"/>
              <a:t>；反之接近</a:t>
            </a:r>
            <a:r>
              <a:rPr lang="en-US" altLang="zh-CN" dirty="0" smtClean="0"/>
              <a:t>0</a:t>
            </a:r>
          </a:p>
          <a:p>
            <a:endParaRPr lang="zh-CN" alt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894" y="2492896"/>
            <a:ext cx="3524250"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pPr/>
              <a:t>13</a:t>
            </a:fld>
            <a:r>
              <a:rPr lang="en-US" altLang="zh-CN" smtClean="0"/>
              <a:t>/79</a:t>
            </a:r>
            <a:endParaRPr lang="zh-CN" altLang="en-US" dirty="0"/>
          </a:p>
        </p:txBody>
      </p:sp>
    </p:spTree>
    <p:extLst>
      <p:ext uri="{BB962C8B-B14F-4D97-AF65-F5344CB8AC3E}">
        <p14:creationId xmlns:p14="http://schemas.microsoft.com/office/powerpoint/2010/main" val="35292091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843" y="3573016"/>
            <a:ext cx="581977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0000">
            <a:off x="2074870" y="4769907"/>
            <a:ext cx="4518025" cy="212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逻辑斯蒂</a:t>
            </a:r>
            <a:r>
              <a:rPr lang="zh-CN" altLang="en-US" dirty="0" smtClean="0">
                <a:latin typeface="华文楷体" panose="02010600040101010101" pitchFamily="2" charset="-122"/>
                <a:ea typeface="华文楷体" panose="02010600040101010101" pitchFamily="2" charset="-122"/>
              </a:rPr>
              <a:t>回归的极大似然估计</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467544" y="1410010"/>
            <a:ext cx="8229600" cy="4827302"/>
          </a:xfrm>
        </p:spPr>
        <p:txBody>
          <a:bodyPr>
            <a:normAutofit/>
          </a:bodyPr>
          <a:lstStyle/>
          <a:p>
            <a:r>
              <a:rPr lang="zh-CN" altLang="en-US" dirty="0" smtClean="0"/>
              <a:t>模型的极大似然参数估计</a:t>
            </a:r>
            <a:endParaRPr lang="en-US" altLang="zh-CN" dirty="0" smtClean="0"/>
          </a:p>
          <a:p>
            <a:endParaRPr lang="en-US" altLang="zh-CN" dirty="0" smtClean="0"/>
          </a:p>
          <a:p>
            <a:r>
              <a:rPr lang="zh-CN" altLang="en-US" dirty="0" smtClean="0"/>
              <a:t>似然函数</a:t>
            </a:r>
            <a:endParaRPr lang="en-US" altLang="zh-CN" dirty="0" smtClean="0"/>
          </a:p>
          <a:p>
            <a:endParaRPr lang="en-US" altLang="zh-CN" dirty="0" smtClean="0"/>
          </a:p>
          <a:p>
            <a:r>
              <a:rPr lang="zh-CN" altLang="en-US" dirty="0" smtClean="0"/>
              <a:t>求对数</a:t>
            </a:r>
            <a:endParaRPr lang="en-US" altLang="zh-CN" dirty="0" smtClean="0"/>
          </a:p>
          <a:p>
            <a:r>
              <a:rPr lang="zh-CN" altLang="en-US" dirty="0" smtClean="0"/>
              <a:t>求导得</a:t>
            </a:r>
            <a:r>
              <a:rPr lang="en-US" altLang="zh-CN" dirty="0" smtClean="0"/>
              <a:t>w</a:t>
            </a:r>
            <a:r>
              <a:rPr lang="zh-CN" altLang="en-US" dirty="0" smtClean="0"/>
              <a:t>的极大似然估计值</a:t>
            </a:r>
            <a:endParaRPr lang="en-US" altLang="zh-CN" dirty="0" smtClean="0"/>
          </a:p>
          <a:p>
            <a:endParaRPr lang="en-US" altLang="zh-CN" dirty="0" smtClean="0"/>
          </a:p>
          <a:p>
            <a:endParaRPr lang="zh-CN" altLang="en-US" dirty="0"/>
          </a:p>
        </p:txBody>
      </p:sp>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011141"/>
            <a:ext cx="245745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0679" y="2011141"/>
            <a:ext cx="2924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2468341"/>
            <a:ext cx="3657600"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灯片编号占位符 6"/>
          <p:cNvSpPr>
            <a:spLocks noGrp="1"/>
          </p:cNvSpPr>
          <p:nvPr>
            <p:ph type="sldNum" sz="quarter" idx="12"/>
          </p:nvPr>
        </p:nvSpPr>
        <p:spPr/>
        <p:txBody>
          <a:bodyPr/>
          <a:lstStyle/>
          <a:p>
            <a:fld id="{0C913308-F349-4B6D-A68A-DD1791B4A57B}" type="slidenum">
              <a:rPr lang="zh-CN" altLang="en-US" smtClean="0"/>
              <a:pPr/>
              <a:t>14</a:t>
            </a:fld>
            <a:r>
              <a:rPr lang="en-US" altLang="zh-CN" smtClean="0"/>
              <a:t>/79</a:t>
            </a:r>
            <a:endParaRPr lang="zh-CN" altLang="en-US" dirty="0"/>
          </a:p>
        </p:txBody>
      </p:sp>
    </p:spTree>
    <p:extLst>
      <p:ext uri="{BB962C8B-B14F-4D97-AF65-F5344CB8AC3E}">
        <p14:creationId xmlns:p14="http://schemas.microsoft.com/office/powerpoint/2010/main" val="3021257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逻辑斯蒂回归</a:t>
            </a:r>
          </a:p>
        </p:txBody>
      </p:sp>
      <p:sp>
        <p:nvSpPr>
          <p:cNvPr id="3" name="内容占位符 2"/>
          <p:cNvSpPr>
            <a:spLocks noGrp="1"/>
          </p:cNvSpPr>
          <p:nvPr>
            <p:ph idx="1"/>
          </p:nvPr>
        </p:nvSpPr>
        <p:spPr/>
        <p:txBody>
          <a:bodyPr/>
          <a:lstStyle/>
          <a:p>
            <a:r>
              <a:rPr lang="zh-CN" altLang="en-US" dirty="0" smtClean="0"/>
              <a:t>多项逻辑斯蒂回归</a:t>
            </a:r>
            <a:endParaRPr lang="en-US" altLang="zh-CN" dirty="0" smtClean="0"/>
          </a:p>
          <a:p>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387" y="2420889"/>
            <a:ext cx="4857461" cy="1062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921" y="3645024"/>
            <a:ext cx="4630391" cy="935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灯片编号占位符 5"/>
          <p:cNvSpPr>
            <a:spLocks noGrp="1"/>
          </p:cNvSpPr>
          <p:nvPr>
            <p:ph type="sldNum" sz="quarter" idx="12"/>
          </p:nvPr>
        </p:nvSpPr>
        <p:spPr/>
        <p:txBody>
          <a:bodyPr/>
          <a:lstStyle/>
          <a:p>
            <a:fld id="{0C913308-F349-4B6D-A68A-DD1791B4A57B}" type="slidenum">
              <a:rPr lang="zh-CN" altLang="en-US" smtClean="0"/>
              <a:pPr/>
              <a:t>15</a:t>
            </a:fld>
            <a:r>
              <a:rPr lang="en-US" altLang="zh-CN" smtClean="0"/>
              <a:t>/79</a:t>
            </a:r>
            <a:endParaRPr lang="zh-CN" altLang="en-US" dirty="0"/>
          </a:p>
        </p:txBody>
      </p:sp>
    </p:spTree>
    <p:extLst>
      <p:ext uri="{BB962C8B-B14F-4D97-AF65-F5344CB8AC3E}">
        <p14:creationId xmlns:p14="http://schemas.microsoft.com/office/powerpoint/2010/main" val="2398031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逻辑斯蒂回归</a:t>
            </a:r>
          </a:p>
        </p:txBody>
      </p:sp>
      <p:sp>
        <p:nvSpPr>
          <p:cNvPr id="3" name="内容占位符 2"/>
          <p:cNvSpPr>
            <a:spLocks noGrp="1"/>
          </p:cNvSpPr>
          <p:nvPr>
            <p:ph idx="1"/>
          </p:nvPr>
        </p:nvSpPr>
        <p:spPr/>
        <p:txBody>
          <a:bodyPr>
            <a:normAutofit/>
          </a:bodyPr>
          <a:lstStyle/>
          <a:p>
            <a:pPr>
              <a:buFontTx/>
              <a:buNone/>
            </a:pPr>
            <a:r>
              <a:rPr lang="en-US" altLang="zh-CN" sz="2400" dirty="0"/>
              <a:t>【</a:t>
            </a:r>
            <a:r>
              <a:rPr lang="zh-CN" altLang="en-US" sz="2400" dirty="0" smtClean="0"/>
              <a:t>例</a:t>
            </a:r>
            <a:r>
              <a:rPr lang="en-US" altLang="zh-CN" sz="2400" dirty="0" smtClean="0"/>
              <a:t>1】</a:t>
            </a:r>
            <a:r>
              <a:rPr lang="zh-CN" altLang="en-US" sz="2400" dirty="0"/>
              <a:t>一般认为，体质指数越大</a:t>
            </a:r>
            <a:r>
              <a:rPr lang="en-US" altLang="zh-CN" sz="2400" dirty="0"/>
              <a:t>(BMI≥25)</a:t>
            </a:r>
            <a:r>
              <a:rPr lang="zh-CN" altLang="en-US" sz="2400" dirty="0"/>
              <a:t>，表示某人越肥胖。根据</a:t>
            </a:r>
            <a:r>
              <a:rPr lang="en-US" altLang="zh-CN" sz="2400" dirty="0"/>
              <a:t>3983</a:t>
            </a:r>
            <a:r>
              <a:rPr lang="zh-CN" altLang="en-US" sz="2400" dirty="0"/>
              <a:t>人的体检结果有</a:t>
            </a:r>
            <a:r>
              <a:rPr lang="en-US" altLang="zh-CN" sz="2400" dirty="0"/>
              <a:t>388</a:t>
            </a:r>
            <a:r>
              <a:rPr lang="zh-CN" altLang="en-US" sz="2400" dirty="0"/>
              <a:t>人肥胖，肥胖组中患心血管病的数据见</a:t>
            </a:r>
            <a:r>
              <a:rPr lang="zh-CN" altLang="en-US" sz="2400" dirty="0" smtClean="0"/>
              <a:t>表（</a:t>
            </a:r>
            <a:r>
              <a:rPr lang="en-US" altLang="zh-CN" sz="2400" dirty="0" smtClean="0"/>
              <a:t>xx</a:t>
            </a:r>
            <a:r>
              <a:rPr lang="zh-CN" altLang="en-US" sz="2400" dirty="0" smtClean="0"/>
              <a:t>），</a:t>
            </a:r>
            <a:r>
              <a:rPr lang="zh-CN" altLang="en-US" sz="2400" dirty="0"/>
              <a:t>试建立体质指数与患心血管病概率的</a:t>
            </a:r>
            <a:r>
              <a:rPr lang="en-US" altLang="zh-CN" sz="2400" dirty="0"/>
              <a:t>logistic</a:t>
            </a:r>
            <a:r>
              <a:rPr lang="zh-CN" altLang="en-US" sz="2400" dirty="0"/>
              <a:t>回归模型。</a:t>
            </a:r>
          </a:p>
          <a:p>
            <a:pPr>
              <a:buFontTx/>
              <a:buNone/>
            </a:pPr>
            <a:r>
              <a:rPr lang="en-US" altLang="zh-CN" sz="2400" dirty="0"/>
              <a:t>【</a:t>
            </a:r>
            <a:r>
              <a:rPr lang="zh-CN" altLang="en-US" sz="2400" dirty="0"/>
              <a:t>解</a:t>
            </a:r>
            <a:r>
              <a:rPr lang="en-US" altLang="zh-CN" sz="2400" dirty="0"/>
              <a:t>】</a:t>
            </a:r>
            <a:r>
              <a:rPr lang="zh-CN" altLang="en-US" sz="2400" dirty="0"/>
              <a:t>根据题目知道</a:t>
            </a:r>
            <a:r>
              <a:rPr lang="zh-CN" altLang="en-US" sz="2400" dirty="0" smtClean="0"/>
              <a:t>是逻辑</a:t>
            </a:r>
            <a:r>
              <a:rPr lang="zh-CN" altLang="en-US" sz="2400" dirty="0"/>
              <a:t>斯蒂回归问题。运用统计软件可以对参数进行估计得到</a:t>
            </a:r>
            <a:r>
              <a:rPr lang="zh-CN" altLang="en-US" sz="2400" dirty="0" smtClean="0"/>
              <a:t>：</a:t>
            </a:r>
            <a:endParaRPr lang="en-US" altLang="zh-CN" sz="2400" dirty="0" smtClean="0"/>
          </a:p>
          <a:p>
            <a:pPr>
              <a:buFontTx/>
              <a:buNone/>
            </a:pPr>
            <a:r>
              <a:rPr lang="en-US" altLang="zh-CN" dirty="0" smtClean="0"/>
              <a:t>			b = -6.0323  w = 0.2570  </a:t>
            </a:r>
            <a:endParaRPr lang="zh-CN" altLang="en-US" dirty="0"/>
          </a:p>
          <a:p>
            <a:r>
              <a:rPr lang="zh-CN" altLang="en-US" sz="2400" dirty="0"/>
              <a:t>于是</a:t>
            </a:r>
            <a:r>
              <a:rPr lang="en-US" altLang="zh-CN" sz="2400" dirty="0" err="1"/>
              <a:t>logit</a:t>
            </a:r>
            <a:r>
              <a:rPr lang="zh-CN" altLang="en-US" sz="2400" dirty="0"/>
              <a:t>模型为：</a:t>
            </a:r>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569564095"/>
              </p:ext>
            </p:extLst>
          </p:nvPr>
        </p:nvGraphicFramePr>
        <p:xfrm>
          <a:off x="827584" y="5229200"/>
          <a:ext cx="4330700" cy="862012"/>
        </p:xfrm>
        <a:graphic>
          <a:graphicData uri="http://schemas.openxmlformats.org/presentationml/2006/ole">
            <mc:AlternateContent xmlns:mc="http://schemas.openxmlformats.org/markup-compatibility/2006">
              <mc:Choice xmlns:v="urn:schemas-microsoft-com:vml" Requires="v">
                <p:oleObj spid="_x0000_s2189" name="Equation" r:id="rId4" imgW="2108200" imgH="419100" progId="Equation.DSMT4">
                  <p:embed/>
                </p:oleObj>
              </mc:Choice>
              <mc:Fallback>
                <p:oleObj name="Equation" r:id="rId4" imgW="2108200" imgH="4191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5229200"/>
                        <a:ext cx="4330700"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87" name="Picture 39" descr="http://pic.baike.soso.com/p/20120503/bki-20120503124918-1916070659.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6136" y="4509120"/>
            <a:ext cx="28575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16</a:t>
            </a:fld>
            <a:r>
              <a:rPr lang="en-US" altLang="zh-CN" smtClean="0"/>
              <a:t>/79</a:t>
            </a:r>
            <a:endParaRPr lang="zh-CN" altLang="en-US" dirty="0"/>
          </a:p>
        </p:txBody>
      </p:sp>
      <p:sp>
        <p:nvSpPr>
          <p:cNvPr id="7" name="TextBox 6"/>
          <p:cNvSpPr txBox="1"/>
          <p:nvPr/>
        </p:nvSpPr>
        <p:spPr>
          <a:xfrm>
            <a:off x="287524" y="6093295"/>
            <a:ext cx="504056" cy="584775"/>
          </a:xfrm>
          <a:prstGeom prst="rect">
            <a:avLst/>
          </a:prstGeom>
          <a:noFill/>
        </p:spPr>
        <p:txBody>
          <a:bodyPr wrap="square" rtlCol="0">
            <a:spAutoFit/>
          </a:bodyPr>
          <a:lstStyle/>
          <a:p>
            <a:r>
              <a:rPr lang="en-US" altLang="zh-CN" sz="3200" dirty="0">
                <a:latin typeface="华文琥珀" panose="02010800040101010101" pitchFamily="2" charset="-122"/>
                <a:ea typeface="华文琥珀" panose="02010800040101010101" pitchFamily="2" charset="-122"/>
              </a:rPr>
              <a:t>#</a:t>
            </a:r>
            <a:endParaRPr lang="zh-CN" altLang="en-US" sz="3200" dirty="0">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352920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87"/>
                                        </p:tgtEl>
                                        <p:attrNameLst>
                                          <p:attrName>style.visibility</p:attrName>
                                        </p:attrNameLst>
                                      </p:cBhvr>
                                      <p:to>
                                        <p:strVal val="visible"/>
                                      </p:to>
                                    </p:set>
                                    <p:anim calcmode="lin" valueType="num">
                                      <p:cBhvr additive="base">
                                        <p:cTn id="12" dur="500" fill="hold"/>
                                        <p:tgtEl>
                                          <p:spTgt spid="2087"/>
                                        </p:tgtEl>
                                        <p:attrNameLst>
                                          <p:attrName>ppt_x</p:attrName>
                                        </p:attrNameLst>
                                      </p:cBhvr>
                                      <p:tavLst>
                                        <p:tav tm="0">
                                          <p:val>
                                            <p:strVal val="#ppt_x"/>
                                          </p:val>
                                        </p:tav>
                                        <p:tav tm="100000">
                                          <p:val>
                                            <p:strVal val="#ppt_x"/>
                                          </p:val>
                                        </p:tav>
                                      </p:tavLst>
                                    </p:anim>
                                    <p:anim calcmode="lin" valueType="num">
                                      <p:cBhvr additive="base">
                                        <p:cTn id="13" dur="500" fill="hold"/>
                                        <p:tgtEl>
                                          <p:spTgt spid="208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逻辑斯蒂回归</a:t>
            </a:r>
          </a:p>
        </p:txBody>
      </p:sp>
      <p:sp>
        <p:nvSpPr>
          <p:cNvPr id="3" name="内容占位符 2"/>
          <p:cNvSpPr>
            <a:spLocks noGrp="1"/>
          </p:cNvSpPr>
          <p:nvPr>
            <p:ph idx="1"/>
          </p:nvPr>
        </p:nvSpPr>
        <p:spPr/>
        <p:txBody>
          <a:bodyPr/>
          <a:lstStyle/>
          <a:p>
            <a:r>
              <a:rPr lang="zh-CN" altLang="en-US" dirty="0"/>
              <a:t>由</a:t>
            </a:r>
            <a:r>
              <a:rPr lang="zh-CN" altLang="en-US" dirty="0" smtClean="0"/>
              <a:t>得到的</a:t>
            </a:r>
            <a:r>
              <a:rPr lang="zh-CN" altLang="en-US" dirty="0"/>
              <a:t>模型</a:t>
            </a:r>
            <a:r>
              <a:rPr lang="zh-CN" altLang="en-US" dirty="0" smtClean="0"/>
              <a:t>可知</a:t>
            </a:r>
            <a:endParaRPr lang="en-US" altLang="zh-CN" dirty="0" smtClean="0"/>
          </a:p>
          <a:p>
            <a:pPr lvl="1"/>
            <a:r>
              <a:rPr lang="zh-CN" altLang="en-US" dirty="0"/>
              <a:t>患病概率为：</a:t>
            </a:r>
          </a:p>
          <a:p>
            <a:pPr marL="457200" lvl="1" indent="0">
              <a:buNone/>
            </a:pPr>
            <a:endParaRPr lang="en-US" altLang="zh-CN" dirty="0"/>
          </a:p>
          <a:p>
            <a:pPr lvl="1"/>
            <a:r>
              <a:rPr lang="zh-CN" altLang="en-US" dirty="0"/>
              <a:t>当体质指数</a:t>
            </a:r>
            <a:r>
              <a:rPr lang="en-US" altLang="zh-CN" dirty="0"/>
              <a:t>BMI</a:t>
            </a:r>
            <a:r>
              <a:rPr lang="zh-CN" altLang="en-US" dirty="0"/>
              <a:t>变化</a:t>
            </a:r>
            <a:r>
              <a:rPr lang="en-US" altLang="zh-CN" dirty="0"/>
              <a:t>1</a:t>
            </a:r>
            <a:r>
              <a:rPr lang="zh-CN" altLang="en-US" dirty="0"/>
              <a:t>单位时，对数优势比将增加</a:t>
            </a:r>
            <a:r>
              <a:rPr lang="en-US" altLang="zh-CN" dirty="0"/>
              <a:t>0.2570</a:t>
            </a:r>
            <a:r>
              <a:rPr lang="zh-CN" altLang="en-US" dirty="0"/>
              <a:t>，优势比将</a:t>
            </a:r>
            <a:r>
              <a:rPr lang="zh-CN" altLang="en-US" dirty="0" smtClean="0"/>
              <a:t>增加多少？</a:t>
            </a:r>
            <a:endParaRPr lang="en-US" altLang="zh-CN" dirty="0" smtClean="0"/>
          </a:p>
          <a:p>
            <a:pPr lvl="1"/>
            <a:endParaRPr lang="zh-CN" altLang="en-US" dirty="0"/>
          </a:p>
          <a:p>
            <a:pPr lvl="1"/>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255720224"/>
              </p:ext>
            </p:extLst>
          </p:nvPr>
        </p:nvGraphicFramePr>
        <p:xfrm>
          <a:off x="3851920" y="2204864"/>
          <a:ext cx="3097212" cy="954087"/>
        </p:xfrm>
        <a:graphic>
          <a:graphicData uri="http://schemas.openxmlformats.org/presentationml/2006/ole">
            <mc:AlternateContent xmlns:mc="http://schemas.openxmlformats.org/markup-compatibility/2006">
              <mc:Choice xmlns:v="urn:schemas-microsoft-com:vml" Requires="v">
                <p:oleObj spid="_x0000_s3294" name="Equation" r:id="rId3" imgW="1358900" imgH="419100" progId="Equation.DSMT4">
                  <p:embed/>
                </p:oleObj>
              </mc:Choice>
              <mc:Fallback>
                <p:oleObj name="Equation" r:id="rId3" imgW="13589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2204864"/>
                        <a:ext cx="3097212"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99936720"/>
              </p:ext>
            </p:extLst>
          </p:nvPr>
        </p:nvGraphicFramePr>
        <p:xfrm>
          <a:off x="971600" y="4293096"/>
          <a:ext cx="7467600" cy="1887537"/>
        </p:xfrm>
        <a:graphic>
          <a:graphicData uri="http://schemas.openxmlformats.org/presentationml/2006/ole">
            <mc:AlternateContent xmlns:mc="http://schemas.openxmlformats.org/markup-compatibility/2006">
              <mc:Choice xmlns:v="urn:schemas-microsoft-com:vml" Requires="v">
                <p:oleObj spid="_x0000_s3295" name="Equation" r:id="rId5" imgW="3708400" imgH="939800" progId="Equation.DSMT4">
                  <p:embed/>
                </p:oleObj>
              </mc:Choice>
              <mc:Fallback>
                <p:oleObj name="Equation" r:id="rId5" imgW="3708400" imgH="939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4293096"/>
                        <a:ext cx="7467600" cy="188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灯片编号占位符 6"/>
          <p:cNvSpPr>
            <a:spLocks noGrp="1"/>
          </p:cNvSpPr>
          <p:nvPr>
            <p:ph type="sldNum" sz="quarter" idx="12"/>
          </p:nvPr>
        </p:nvSpPr>
        <p:spPr/>
        <p:txBody>
          <a:bodyPr/>
          <a:lstStyle/>
          <a:p>
            <a:fld id="{0C913308-F349-4B6D-A68A-DD1791B4A57B}" type="slidenum">
              <a:rPr lang="zh-CN" altLang="en-US" smtClean="0"/>
              <a:pPr/>
              <a:t>17</a:t>
            </a:fld>
            <a:r>
              <a:rPr lang="en-US" altLang="zh-CN" smtClean="0"/>
              <a:t>/79</a:t>
            </a:r>
            <a:endParaRPr lang="zh-CN" altLang="en-US" dirty="0"/>
          </a:p>
        </p:txBody>
      </p:sp>
    </p:spTree>
    <p:extLst>
      <p:ext uri="{BB962C8B-B14F-4D97-AF65-F5344CB8AC3E}">
        <p14:creationId xmlns:p14="http://schemas.microsoft.com/office/powerpoint/2010/main" val="367675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目录</a:t>
            </a:r>
          </a:p>
        </p:txBody>
      </p:sp>
      <p:sp>
        <p:nvSpPr>
          <p:cNvPr id="3" name="内容占位符 2"/>
          <p:cNvSpPr>
            <a:spLocks noGrp="1"/>
          </p:cNvSpPr>
          <p:nvPr>
            <p:ph idx="1"/>
          </p:nvPr>
        </p:nvSpPr>
        <p:spPr>
          <a:xfrm>
            <a:off x="457200" y="1484784"/>
            <a:ext cx="8229600" cy="4641379"/>
          </a:xfrm>
        </p:spPr>
        <p:txBody>
          <a:bodyPr>
            <a:normAutofit fontScale="92500" lnSpcReduction="10000"/>
          </a:bodyPr>
          <a:lstStyle/>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线性回归</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逻辑</a:t>
            </a:r>
            <a:r>
              <a:rPr lang="zh-CN" altLang="en-US" dirty="0">
                <a:solidFill>
                  <a:schemeClr val="bg1">
                    <a:lumMod val="50000"/>
                  </a:schemeClr>
                </a:solidFill>
                <a:latin typeface="华文楷体" panose="02010600040101010101" pitchFamily="2" charset="-122"/>
                <a:ea typeface="华文楷体" panose="02010600040101010101" pitchFamily="2" charset="-122"/>
              </a:rPr>
              <a:t>斯蒂</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回归</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最大熵模型</a:t>
            </a:r>
            <a:endParaRPr lang="en-US" altLang="zh-CN" b="1" dirty="0" smtClean="0">
              <a:latin typeface="华文楷体" panose="02010600040101010101" pitchFamily="2" charset="-122"/>
              <a:ea typeface="华文楷体" panose="02010600040101010101" pitchFamily="2" charset="-122"/>
            </a:endParaRPr>
          </a:p>
          <a:p>
            <a:r>
              <a:rPr lang="zh-CN" altLang="en-US" dirty="0">
                <a:solidFill>
                  <a:schemeClr val="bg1">
                    <a:lumMod val="50000"/>
                  </a:schemeClr>
                </a:solidFill>
                <a:latin typeface="华文楷体" panose="02010600040101010101" pitchFamily="2" charset="-122"/>
                <a:ea typeface="华文楷体" panose="02010600040101010101" pitchFamily="2" charset="-122"/>
              </a:rPr>
              <a:t>极大似然</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估计</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模型学习浅谈</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最大熵总结</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最大熵应用举例（略）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最大熵源码分析（略）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a:solidFill>
                  <a:schemeClr val="bg1">
                    <a:lumMod val="50000"/>
                  </a:schemeClr>
                </a:solidFill>
                <a:latin typeface="华文楷体" panose="02010600040101010101" pitchFamily="2" charset="-122"/>
                <a:ea typeface="华文楷体" panose="02010600040101010101" pitchFamily="2" charset="-122"/>
              </a:rPr>
              <a:t>最大熵</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包使用（略）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18</a:t>
            </a:fld>
            <a:r>
              <a:rPr lang="en-US" altLang="zh-CN" smtClean="0"/>
              <a:t>/79</a:t>
            </a:r>
            <a:endParaRPr lang="zh-CN" altLang="en-US" dirty="0"/>
          </a:p>
        </p:txBody>
      </p:sp>
    </p:spTree>
    <p:extLst>
      <p:ext uri="{BB962C8B-B14F-4D97-AF65-F5344CB8AC3E}">
        <p14:creationId xmlns:p14="http://schemas.microsoft.com/office/powerpoint/2010/main" val="4186847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 </a:t>
            </a:r>
            <a:r>
              <a:rPr lang="zh-CN" altLang="en-US" dirty="0" smtClean="0"/>
              <a:t>熵</a:t>
            </a:r>
            <a:endParaRPr lang="zh-CN" altLang="en-US" dirty="0"/>
          </a:p>
        </p:txBody>
      </p:sp>
      <p:sp>
        <p:nvSpPr>
          <p:cNvPr id="3" name="内容占位符 2"/>
          <p:cNvSpPr>
            <a:spLocks noGrp="1"/>
          </p:cNvSpPr>
          <p:nvPr>
            <p:ph idx="1"/>
          </p:nvPr>
        </p:nvSpPr>
        <p:spPr>
          <a:xfrm>
            <a:off x="457200" y="1340768"/>
            <a:ext cx="8229600" cy="5184576"/>
          </a:xfrm>
        </p:spPr>
        <p:txBody>
          <a:bodyPr>
            <a:normAutofit/>
          </a:bodyPr>
          <a:lstStyle/>
          <a:p>
            <a:r>
              <a:rPr lang="zh-CN" altLang="en-US" dirty="0" smtClean="0"/>
              <a:t>关于熵的几句熟悉的话</a:t>
            </a:r>
            <a:endParaRPr lang="en-US" altLang="zh-CN" dirty="0" smtClean="0"/>
          </a:p>
          <a:p>
            <a:pPr lvl="1"/>
            <a:r>
              <a:rPr lang="zh-CN" altLang="en-US" dirty="0" smtClean="0"/>
              <a:t>熵</a:t>
            </a:r>
            <a:r>
              <a:rPr lang="zh-CN" altLang="en-US" dirty="0"/>
              <a:t>越大则无序性越</a:t>
            </a:r>
            <a:r>
              <a:rPr lang="zh-CN" altLang="en-US" dirty="0" smtClean="0"/>
              <a:t>强</a:t>
            </a:r>
            <a:endParaRPr lang="en-US" altLang="zh-CN" dirty="0" smtClean="0"/>
          </a:p>
          <a:p>
            <a:pPr lvl="1"/>
            <a:r>
              <a:rPr lang="zh-CN" altLang="en-US" dirty="0" smtClean="0"/>
              <a:t>熵增原理</a:t>
            </a:r>
            <a:endParaRPr lang="en-US" altLang="zh-CN" dirty="0" smtClean="0"/>
          </a:p>
          <a:p>
            <a:pPr lvl="1"/>
            <a:r>
              <a:rPr lang="zh-CN" altLang="en-US" dirty="0" smtClean="0"/>
              <a:t>信息熵</a:t>
            </a:r>
            <a:endParaRPr lang="en-US" altLang="zh-CN" dirty="0" smtClean="0"/>
          </a:p>
          <a:p>
            <a:pPr lvl="1"/>
            <a:r>
              <a:rPr lang="zh-CN" altLang="en-US" dirty="0" smtClean="0"/>
              <a:t>信息量好大</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19</a:t>
            </a:fld>
            <a:r>
              <a:rPr lang="en-US" altLang="zh-CN" smtClean="0"/>
              <a:t>/79</a:t>
            </a:r>
            <a:endParaRPr lang="zh-CN" altLang="en-US" dirty="0"/>
          </a:p>
        </p:txBody>
      </p:sp>
      <p:pic>
        <p:nvPicPr>
          <p:cNvPr id="30722" name="Picture 2" descr="http://ww2.sinaimg.cn/bmiddle/6aa09e8fgw1e94rjzwrlqj20in0igdh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456" y="2636912"/>
            <a:ext cx="4191000" cy="414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0722"/>
                                        </p:tgtEl>
                                        <p:attrNameLst>
                                          <p:attrName>style.visibility</p:attrName>
                                        </p:attrNameLst>
                                      </p:cBhvr>
                                      <p:to>
                                        <p:strVal val="visible"/>
                                      </p:to>
                                    </p:set>
                                    <p:anim calcmode="lin" valueType="num">
                                      <p:cBhvr additive="base">
                                        <p:cTn id="27" dur="500" fill="hold"/>
                                        <p:tgtEl>
                                          <p:spTgt spid="30722"/>
                                        </p:tgtEl>
                                        <p:attrNameLst>
                                          <p:attrName>ppt_x</p:attrName>
                                        </p:attrNameLst>
                                      </p:cBhvr>
                                      <p:tavLst>
                                        <p:tav tm="0">
                                          <p:val>
                                            <p:strVal val="#ppt_x"/>
                                          </p:val>
                                        </p:tav>
                                        <p:tav tm="100000">
                                          <p:val>
                                            <p:strVal val="#ppt_x"/>
                                          </p:val>
                                        </p:tav>
                                      </p:tavLst>
                                    </p:anim>
                                    <p:anim calcmode="lin" valueType="num">
                                      <p:cBhvr additive="base">
                                        <p:cTn id="28" dur="500" fill="hold"/>
                                        <p:tgtEl>
                                          <p:spTgt spid="307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目录</a:t>
            </a:r>
          </a:p>
        </p:txBody>
      </p:sp>
      <p:sp>
        <p:nvSpPr>
          <p:cNvPr id="3" name="内容占位符 2"/>
          <p:cNvSpPr>
            <a:spLocks noGrp="1"/>
          </p:cNvSpPr>
          <p:nvPr>
            <p:ph idx="1"/>
          </p:nvPr>
        </p:nvSpPr>
        <p:spPr>
          <a:xfrm>
            <a:off x="457200" y="1484784"/>
            <a:ext cx="8229600" cy="4641379"/>
          </a:xfrm>
        </p:spPr>
        <p:txBody>
          <a:bodyPr>
            <a:normAutofit fontScale="92500" lnSpcReduction="10000"/>
          </a:bodyPr>
          <a:lstStyle/>
          <a:p>
            <a:r>
              <a:rPr lang="zh-CN" altLang="en-US" dirty="0" smtClean="0">
                <a:latin typeface="华文楷体" panose="02010600040101010101" pitchFamily="2" charset="-122"/>
                <a:ea typeface="华文楷体" panose="02010600040101010101" pitchFamily="2" charset="-122"/>
              </a:rPr>
              <a:t>线性回归</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逻辑</a:t>
            </a:r>
            <a:r>
              <a:rPr lang="zh-CN" altLang="en-US" dirty="0">
                <a:latin typeface="华文楷体" panose="02010600040101010101" pitchFamily="2" charset="-122"/>
                <a:ea typeface="华文楷体" panose="02010600040101010101" pitchFamily="2" charset="-122"/>
              </a:rPr>
              <a:t>斯蒂</a:t>
            </a:r>
            <a:r>
              <a:rPr lang="zh-CN" altLang="en-US" dirty="0" smtClean="0">
                <a:latin typeface="华文楷体" panose="02010600040101010101" pitchFamily="2" charset="-122"/>
                <a:ea typeface="华文楷体" panose="02010600040101010101" pitchFamily="2" charset="-122"/>
              </a:rPr>
              <a:t>回归</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最大熵模型</a:t>
            </a:r>
            <a:endParaRPr lang="en-US" altLang="zh-CN" dirty="0" smtClean="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极大似然</a:t>
            </a:r>
            <a:r>
              <a:rPr lang="zh-CN" altLang="en-US" dirty="0" smtClean="0">
                <a:latin typeface="华文楷体" panose="02010600040101010101" pitchFamily="2" charset="-122"/>
                <a:ea typeface="华文楷体" panose="02010600040101010101" pitchFamily="2" charset="-122"/>
              </a:rPr>
              <a:t>估计</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模型学习浅谈</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最大熵总结</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最大熵应用举例（略）</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最大熵源码分析（略）</a:t>
            </a:r>
            <a:endParaRPr lang="en-US" altLang="zh-CN" dirty="0" smtClean="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最大熵</a:t>
            </a:r>
            <a:r>
              <a:rPr lang="zh-CN" altLang="en-US" dirty="0" smtClean="0">
                <a:latin typeface="华文楷体" panose="02010600040101010101" pitchFamily="2" charset="-122"/>
                <a:ea typeface="华文楷体" panose="02010600040101010101" pitchFamily="2" charset="-122"/>
              </a:rPr>
              <a:t>包使用（略）</a:t>
            </a:r>
            <a:endParaRPr lang="en-US" altLang="zh-CN"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r>
              <a:rPr lang="en-US" altLang="zh-CN" smtClean="0"/>
              <a:t>/79</a:t>
            </a:r>
            <a:endParaRPr lang="zh-CN" altLang="en-US" dirty="0"/>
          </a:p>
        </p:txBody>
      </p:sp>
    </p:spTree>
    <p:extLst>
      <p:ext uri="{BB962C8B-B14F-4D97-AF65-F5344CB8AC3E}">
        <p14:creationId xmlns:p14="http://schemas.microsoft.com/office/powerpoint/2010/main" val="58733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生活中的熵</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谢耳朵：“大师，我</a:t>
            </a:r>
            <a:r>
              <a:rPr lang="en-US" altLang="zh-CN" dirty="0"/>
              <a:t>paper</a:t>
            </a:r>
            <a:r>
              <a:rPr lang="zh-CN" altLang="en-US" dirty="0"/>
              <a:t>辛苦准备了很久，但是引用降了好多，有什么方法能让我的</a:t>
            </a:r>
            <a:r>
              <a:rPr lang="en-US" altLang="zh-CN" dirty="0"/>
              <a:t>paper</a:t>
            </a:r>
            <a:r>
              <a:rPr lang="zh-CN" altLang="en-US" dirty="0"/>
              <a:t>引用只升不降么？” </a:t>
            </a:r>
            <a:endParaRPr lang="en-US" altLang="zh-CN" dirty="0" smtClean="0"/>
          </a:p>
          <a:p>
            <a:r>
              <a:rPr lang="zh-CN" altLang="en-US" dirty="0" smtClean="0"/>
              <a:t>禅师</a:t>
            </a:r>
            <a:r>
              <a:rPr lang="zh-CN" altLang="en-US" dirty="0"/>
              <a:t>浅笑，答：“潮涨潮落</a:t>
            </a:r>
            <a:r>
              <a:rPr lang="en-US" altLang="zh-CN" dirty="0"/>
              <a:t>,</a:t>
            </a:r>
            <a:r>
              <a:rPr lang="zh-CN" altLang="en-US" dirty="0"/>
              <a:t>月圆月缺，这世上可有什么规律是一直增长却断然不会下降的？” </a:t>
            </a:r>
            <a:endParaRPr lang="en-US" altLang="zh-CN" dirty="0" smtClean="0"/>
          </a:p>
          <a:p>
            <a:r>
              <a:rPr lang="zh-CN" altLang="en-US" dirty="0" smtClean="0"/>
              <a:t>谢</a:t>
            </a:r>
            <a:r>
              <a:rPr lang="zh-CN" altLang="en-US" dirty="0"/>
              <a:t>耳朵略一沉吟</a:t>
            </a:r>
            <a:r>
              <a:rPr lang="en-US" altLang="zh-CN" dirty="0"/>
              <a:t>,</a:t>
            </a:r>
            <a:r>
              <a:rPr lang="zh-CN" altLang="en-US" dirty="0"/>
              <a:t>说“熵”</a:t>
            </a:r>
            <a:r>
              <a:rPr lang="zh-CN" altLang="en-US" dirty="0" smtClean="0"/>
              <a:t>。</a:t>
            </a:r>
            <a:endParaRPr lang="en-US" altLang="zh-CN" dirty="0" smtClean="0"/>
          </a:p>
          <a:p>
            <a:endParaRPr lang="en-US" altLang="zh-CN" dirty="0"/>
          </a:p>
          <a:p>
            <a:pPr marL="342900" lvl="1" indent="-342900">
              <a:buFont typeface="Arial" pitchFamily="34" charset="0"/>
              <a:buChar char="•"/>
            </a:pPr>
            <a:r>
              <a:rPr lang="zh-CN" altLang="en-US" sz="2400" dirty="0" smtClean="0"/>
              <a:t>理论依据：在</a:t>
            </a:r>
            <a:r>
              <a:rPr lang="zh-CN" altLang="en-US" sz="2400" dirty="0"/>
              <a:t>无外力作用</a:t>
            </a:r>
            <a:r>
              <a:rPr lang="zh-CN" altLang="en-US" sz="2400" dirty="0" smtClean="0"/>
              <a:t>下，</a:t>
            </a:r>
            <a:endParaRPr lang="en-US" altLang="zh-CN" sz="2400" dirty="0"/>
          </a:p>
          <a:p>
            <a:pPr marL="0" lvl="1" indent="0">
              <a:buNone/>
            </a:pPr>
            <a:r>
              <a:rPr lang="en-US" altLang="zh-CN" sz="2400" dirty="0" smtClean="0"/>
              <a:t>     </a:t>
            </a:r>
            <a:r>
              <a:rPr lang="zh-CN" altLang="en-US" sz="2400" dirty="0" smtClean="0"/>
              <a:t>事物</a:t>
            </a:r>
            <a:r>
              <a:rPr lang="zh-CN" altLang="en-US" sz="2400" dirty="0"/>
              <a:t>总是朝着最混乱的方向发展</a:t>
            </a:r>
            <a:endParaRPr lang="en-US" altLang="zh-CN" sz="2400" dirty="0"/>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4077072"/>
            <a:ext cx="2311524" cy="2311524"/>
          </a:xfrm>
          <a:prstGeom prst="rect">
            <a:avLst/>
          </a:prstGeom>
        </p:spPr>
      </p:pic>
      <p:sp>
        <p:nvSpPr>
          <p:cNvPr id="5" name="灯片编号占位符 4"/>
          <p:cNvSpPr>
            <a:spLocks noGrp="1"/>
          </p:cNvSpPr>
          <p:nvPr>
            <p:ph type="sldNum" sz="quarter" idx="12"/>
          </p:nvPr>
        </p:nvSpPr>
        <p:spPr/>
        <p:txBody>
          <a:bodyPr/>
          <a:lstStyle/>
          <a:p>
            <a:fld id="{0C913308-F349-4B6D-A68A-DD1791B4A57B}" type="slidenum">
              <a:rPr lang="zh-CN" altLang="en-US" smtClean="0"/>
              <a:pPr/>
              <a:t>20</a:t>
            </a:fld>
            <a:r>
              <a:rPr lang="en-US" altLang="zh-CN" smtClean="0"/>
              <a:t>/79</a:t>
            </a:r>
            <a:endParaRPr lang="zh-CN" altLang="en-US" dirty="0"/>
          </a:p>
        </p:txBody>
      </p:sp>
    </p:spTree>
    <p:extLst>
      <p:ext uri="{BB962C8B-B14F-4D97-AF65-F5344CB8AC3E}">
        <p14:creationId xmlns:p14="http://schemas.microsoft.com/office/powerpoint/2010/main" val="83711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144" y="2172207"/>
            <a:ext cx="2857500" cy="2466975"/>
          </a:xfrm>
          <a:prstGeom prst="rect">
            <a:avLst/>
          </a:prstGeom>
        </p:spPr>
      </p:pic>
      <p:sp>
        <p:nvSpPr>
          <p:cNvPr id="2" name="标题 1"/>
          <p:cNvSpPr>
            <a:spLocks noGrp="1"/>
          </p:cNvSpPr>
          <p:nvPr>
            <p:ph type="title"/>
          </p:nvPr>
        </p:nvSpPr>
        <p:spPr/>
        <p:txBody>
          <a:bodyPr/>
          <a:lstStyle/>
          <a:p>
            <a:r>
              <a:rPr lang="zh-CN" altLang="en-US" dirty="0"/>
              <a:t>生活中的熵</a:t>
            </a:r>
          </a:p>
        </p:txBody>
      </p:sp>
      <p:sp>
        <p:nvSpPr>
          <p:cNvPr id="3" name="内容占位符 2"/>
          <p:cNvSpPr>
            <a:spLocks noGrp="1"/>
          </p:cNvSpPr>
          <p:nvPr>
            <p:ph idx="1"/>
          </p:nvPr>
        </p:nvSpPr>
        <p:spPr/>
        <p:txBody>
          <a:bodyPr/>
          <a:lstStyle/>
          <a:p>
            <a:r>
              <a:rPr lang="zh-CN" altLang="en-US" dirty="0" smtClean="0"/>
              <a:t>由“一地打碎的玻璃”想到的</a:t>
            </a:r>
            <a:endParaRPr lang="en-US" altLang="zh-CN" dirty="0" smtClean="0"/>
          </a:p>
          <a:p>
            <a:pPr lvl="1"/>
            <a:r>
              <a:rPr lang="zh-CN" altLang="en-US" dirty="0"/>
              <a:t>从混乱中可以得到什么？</a:t>
            </a:r>
            <a:endParaRPr lang="en-US" altLang="zh-CN" dirty="0"/>
          </a:p>
          <a:p>
            <a:pPr lvl="1"/>
            <a:r>
              <a:rPr lang="zh-CN" altLang="en-US" dirty="0"/>
              <a:t>规律是什么东西？</a:t>
            </a:r>
            <a:endParaRPr lang="en-US" altLang="zh-CN" dirty="0"/>
          </a:p>
          <a:p>
            <a:pPr lvl="1"/>
            <a:r>
              <a:rPr lang="zh-CN" altLang="en-US" dirty="0"/>
              <a:t>规律的反面是什么</a:t>
            </a:r>
            <a:r>
              <a:rPr lang="zh-CN" altLang="en-US" dirty="0" smtClean="0"/>
              <a:t>？</a:t>
            </a:r>
            <a:endParaRPr lang="en-US" altLang="zh-CN" dirty="0"/>
          </a:p>
          <a:p>
            <a:r>
              <a:rPr lang="zh-CN" altLang="en-US" dirty="0"/>
              <a:t>乱</a:t>
            </a:r>
            <a:r>
              <a:rPr lang="en-US" altLang="zh-CN" dirty="0"/>
              <a:t>+</a:t>
            </a:r>
            <a:r>
              <a:rPr lang="zh-CN" altLang="en-US" dirty="0"/>
              <a:t>序</a:t>
            </a:r>
            <a:r>
              <a:rPr lang="en-US" altLang="zh-CN" dirty="0"/>
              <a:t>=</a:t>
            </a:r>
            <a:r>
              <a:rPr lang="en-US" altLang="zh-CN" dirty="0" smtClean="0"/>
              <a:t>1</a:t>
            </a:r>
          </a:p>
          <a:p>
            <a:pPr lvl="1"/>
            <a:r>
              <a:rPr lang="zh-CN" altLang="en-US" dirty="0"/>
              <a:t>那么这个乱也能</a:t>
            </a:r>
            <a:r>
              <a:rPr lang="zh-CN" altLang="en-US" dirty="0" smtClean="0"/>
              <a:t>描述？</a:t>
            </a:r>
            <a:endParaRPr lang="en-US" altLang="zh-CN" dirty="0" smtClean="0"/>
          </a:p>
          <a:p>
            <a:pPr lvl="1"/>
            <a:r>
              <a:rPr lang="zh-CN" altLang="en-US" dirty="0"/>
              <a:t>熵的概念，熵是描述事物无序性的参数，熵越大则无序性越强。</a:t>
            </a:r>
            <a:endParaRPr lang="en-US" altLang="zh-CN" dirty="0"/>
          </a:p>
          <a:p>
            <a:endParaRPr lang="en-US" altLang="zh-CN" dirty="0" smtClean="0"/>
          </a:p>
          <a:p>
            <a:pPr marL="457200" lvl="1" indent="0">
              <a:buNone/>
            </a:pP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21</a:t>
            </a:fld>
            <a:r>
              <a:rPr lang="en-US" altLang="zh-CN" smtClean="0"/>
              <a:t>/79</a:t>
            </a:r>
            <a:endParaRPr lang="zh-CN" altLang="en-US" dirty="0"/>
          </a:p>
        </p:txBody>
      </p:sp>
    </p:spTree>
    <p:extLst>
      <p:ext uri="{BB962C8B-B14F-4D97-AF65-F5344CB8AC3E}">
        <p14:creationId xmlns:p14="http://schemas.microsoft.com/office/powerpoint/2010/main" val="351253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好声音中</a:t>
            </a:r>
            <a:r>
              <a:rPr lang="zh-CN" altLang="en-US" dirty="0"/>
              <a:t>的</a:t>
            </a:r>
            <a:r>
              <a:rPr lang="zh-CN" altLang="en-US" dirty="0" smtClean="0"/>
              <a:t>熵（</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小</a:t>
            </a:r>
            <a:r>
              <a:rPr lang="zh-CN" altLang="en-US" dirty="0" smtClean="0"/>
              <a:t>明看了好声音第二季，小强没有看但是想知道最后谁夺冠。机智的小明是个财迷，规定每次问他都需支付一块钱，他只回答“</a:t>
            </a:r>
            <a:r>
              <a:rPr lang="en-US" altLang="zh-CN" dirty="0" smtClean="0"/>
              <a:t>yes</a:t>
            </a:r>
            <a:r>
              <a:rPr lang="zh-CN" altLang="en-US" dirty="0" smtClean="0"/>
              <a:t>”</a:t>
            </a:r>
            <a:r>
              <a:rPr lang="en-US" altLang="zh-CN" dirty="0" smtClean="0"/>
              <a:t>or</a:t>
            </a:r>
            <a:r>
              <a:rPr lang="zh-CN" altLang="en-US" dirty="0" smtClean="0"/>
              <a:t>“</a:t>
            </a:r>
            <a:r>
              <a:rPr lang="en-US" altLang="zh-CN" dirty="0" smtClean="0"/>
              <a:t>no</a:t>
            </a:r>
            <a:r>
              <a:rPr lang="zh-CN" altLang="en-US" dirty="0" smtClean="0"/>
              <a:t>”，问小强得花几块钱可以从小明哪里问到结果？</a:t>
            </a:r>
            <a:endParaRPr lang="en-US" altLang="zh-CN" dirty="0" smtClean="0"/>
          </a:p>
          <a:p>
            <a:r>
              <a:rPr lang="zh-CN" altLang="en-US" dirty="0" smtClean="0"/>
              <a:t>假设有</a:t>
            </a:r>
            <a:r>
              <a:rPr lang="en-US" altLang="zh-CN" dirty="0" smtClean="0"/>
              <a:t>32</a:t>
            </a:r>
            <a:r>
              <a:rPr lang="zh-CN" altLang="en-US" dirty="0" smtClean="0"/>
              <a:t>个学员参加好声音，那么“冠军在</a:t>
            </a:r>
            <a:r>
              <a:rPr lang="en-US" altLang="zh-CN" dirty="0" smtClean="0"/>
              <a:t>1-16</a:t>
            </a:r>
            <a:r>
              <a:rPr lang="zh-CN" altLang="en-US" dirty="0" smtClean="0"/>
              <a:t>号吗？”如果是，“在</a:t>
            </a:r>
            <a:r>
              <a:rPr lang="en-US" altLang="zh-CN" dirty="0" smtClean="0"/>
              <a:t>1-8</a:t>
            </a:r>
            <a:r>
              <a:rPr lang="zh-CN" altLang="en-US" dirty="0" smtClean="0"/>
              <a:t>号中吗？”这样折半查找下去，最多五次肯定可以问出结果。</a:t>
            </a:r>
            <a:endParaRPr lang="en-US" altLang="zh-CN" dirty="0" smtClean="0"/>
          </a:p>
          <a:p>
            <a:r>
              <a:rPr lang="zh-CN" altLang="en-US" dirty="0" smtClean="0"/>
              <a:t>所以，“谁是好声音冠军”这个消息值五块钱（专业地讲就是它的</a:t>
            </a:r>
            <a:r>
              <a:rPr lang="zh-CN" altLang="en-US" b="1" dirty="0" smtClean="0"/>
              <a:t>信息量</a:t>
            </a:r>
            <a:r>
              <a:rPr lang="zh-CN" altLang="en-US" dirty="0" smtClean="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06" y="-14246"/>
            <a:ext cx="1143000" cy="1714500"/>
          </a:xfrm>
          <a:prstGeom prst="rect">
            <a:avLst/>
          </a:prstGeom>
        </p:spPr>
      </p:pic>
      <p:sp>
        <p:nvSpPr>
          <p:cNvPr id="5" name="灯片编号占位符 4"/>
          <p:cNvSpPr>
            <a:spLocks noGrp="1"/>
          </p:cNvSpPr>
          <p:nvPr>
            <p:ph type="sldNum" sz="quarter" idx="12"/>
          </p:nvPr>
        </p:nvSpPr>
        <p:spPr/>
        <p:txBody>
          <a:bodyPr/>
          <a:lstStyle/>
          <a:p>
            <a:fld id="{0C913308-F349-4B6D-A68A-DD1791B4A57B}" type="slidenum">
              <a:rPr lang="zh-CN" altLang="en-US" smtClean="0"/>
              <a:pPr/>
              <a:t>22</a:t>
            </a:fld>
            <a:r>
              <a:rPr lang="en-US" altLang="zh-CN" smtClean="0"/>
              <a:t>/79</a:t>
            </a:r>
            <a:endParaRPr lang="zh-CN" altLang="en-US" dirty="0"/>
          </a:p>
        </p:txBody>
      </p:sp>
    </p:spTree>
    <p:extLst>
      <p:ext uri="{BB962C8B-B14F-4D97-AF65-F5344CB8AC3E}">
        <p14:creationId xmlns:p14="http://schemas.microsoft.com/office/powerpoint/2010/main" val="146352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好声音中的熵</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学</a:t>
            </a:r>
            <a:r>
              <a:rPr lang="zh-CN" altLang="en-US" dirty="0" smtClean="0"/>
              <a:t>过数学的同学们可以</a:t>
            </a:r>
            <a:r>
              <a:rPr lang="zh-CN" altLang="en-US" dirty="0"/>
              <a:t>发现，上面的信息量和所有可能情况的对数函数 </a:t>
            </a:r>
            <a:r>
              <a:rPr lang="en-US" altLang="zh-CN" dirty="0"/>
              <a:t>log </a:t>
            </a:r>
            <a:r>
              <a:rPr lang="zh-CN" altLang="en-US" dirty="0" smtClean="0"/>
              <a:t>有关</a:t>
            </a:r>
            <a:r>
              <a:rPr lang="en-US" altLang="zh-CN" dirty="0" smtClean="0"/>
              <a:t>log32=5</a:t>
            </a:r>
          </a:p>
          <a:p>
            <a:r>
              <a:rPr lang="zh-CN" altLang="en-US" dirty="0" smtClean="0"/>
              <a:t>但是每个学员的风格与唱功都不相同，夺冠的可能性不是均等的，那么可能小强先问实力强的几个，那么“谁会夺冠”这条消息不值五块钱了。</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23</a:t>
            </a:fld>
            <a:r>
              <a:rPr lang="en-US" altLang="zh-CN" smtClean="0"/>
              <a:t>/79</a:t>
            </a:r>
            <a:endParaRPr lang="zh-CN" altLang="en-US" dirty="0"/>
          </a:p>
        </p:txBody>
      </p:sp>
    </p:spTree>
    <p:extLst>
      <p:ext uri="{BB962C8B-B14F-4D97-AF65-F5344CB8AC3E}">
        <p14:creationId xmlns:p14="http://schemas.microsoft.com/office/powerpoint/2010/main" val="344862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07504" y="332656"/>
            <a:ext cx="8856984" cy="6624736"/>
          </a:xfrm>
        </p:spPr>
        <p:txBody>
          <a:bodyPr/>
          <a:lstStyle/>
          <a:p>
            <a:r>
              <a:rPr lang="zh-CN" altLang="en-US" dirty="0"/>
              <a:t>香农指出</a:t>
            </a:r>
            <a:r>
              <a:rPr lang="zh-CN" altLang="en-US" dirty="0" smtClean="0"/>
              <a:t>，信息量应该等于</a:t>
            </a:r>
            <a:endParaRPr lang="en-US" altLang="zh-CN" dirty="0" smtClean="0"/>
          </a:p>
          <a:p>
            <a:pPr marL="0" indent="0">
              <a:buNone/>
            </a:pPr>
            <a:r>
              <a:rPr lang="en-US" altLang="zh-CN" dirty="0"/>
              <a:t> -</a:t>
            </a:r>
            <a:r>
              <a:rPr lang="zh-CN" altLang="en-US" dirty="0"/>
              <a:t>（</a:t>
            </a:r>
            <a:r>
              <a:rPr lang="en-US" altLang="zh-CN" dirty="0"/>
              <a:t>p1*log p1 + p2 * log p2 + ……</a:t>
            </a:r>
            <a:r>
              <a:rPr lang="zh-CN" altLang="en-US" dirty="0"/>
              <a:t>＋</a:t>
            </a:r>
            <a:r>
              <a:rPr lang="en-US" altLang="zh-CN" dirty="0"/>
              <a:t>p32 *log p32)</a:t>
            </a:r>
          </a:p>
          <a:p>
            <a:pPr marL="0" indent="0">
              <a:buNone/>
            </a:pPr>
            <a:r>
              <a:rPr lang="zh-CN" altLang="en-US" dirty="0"/>
              <a:t>其中，</a:t>
            </a:r>
            <a:r>
              <a:rPr lang="en-US" altLang="zh-CN" dirty="0"/>
              <a:t>p1,p2 ,</a:t>
            </a:r>
            <a:r>
              <a:rPr lang="zh-CN" altLang="en-US" dirty="0"/>
              <a:t> </a:t>
            </a:r>
            <a:r>
              <a:rPr lang="en-US" altLang="zh-CN" dirty="0"/>
              <a:t>……,p32 </a:t>
            </a:r>
            <a:r>
              <a:rPr lang="zh-CN" altLang="en-US" dirty="0"/>
              <a:t>分别是这 </a:t>
            </a:r>
            <a:r>
              <a:rPr lang="en-US" altLang="zh-CN" dirty="0"/>
              <a:t>32 </a:t>
            </a:r>
            <a:r>
              <a:rPr lang="zh-CN" altLang="en-US" dirty="0"/>
              <a:t>个学员夺冠的概率</a:t>
            </a:r>
            <a:r>
              <a:rPr lang="zh-CN" altLang="en-US" dirty="0" smtClean="0"/>
              <a:t>。</a:t>
            </a:r>
            <a:endParaRPr lang="en-US" altLang="zh-CN" b="1" dirty="0"/>
          </a:p>
          <a:p>
            <a:r>
              <a:rPr lang="zh-CN" altLang="en-US" dirty="0"/>
              <a:t>香农把它称为“信息熵”</a:t>
            </a:r>
            <a:r>
              <a:rPr lang="en-US" altLang="zh-CN" dirty="0"/>
              <a:t>(Entropy)</a:t>
            </a:r>
            <a:r>
              <a:rPr lang="zh-CN" altLang="en-US" dirty="0"/>
              <a:t>，一般用符号 </a:t>
            </a:r>
            <a:r>
              <a:rPr lang="en-US" altLang="zh-CN" dirty="0"/>
              <a:t>H </a:t>
            </a:r>
            <a:r>
              <a:rPr lang="zh-CN" altLang="en-US" dirty="0"/>
              <a:t>表示，单位是比特</a:t>
            </a:r>
            <a:r>
              <a:rPr lang="zh-CN" altLang="en-US" dirty="0" smtClean="0"/>
              <a:t>。</a:t>
            </a:r>
            <a:endParaRPr lang="en-US" altLang="zh-CN" dirty="0" smtClean="0"/>
          </a:p>
          <a:p>
            <a:endParaRPr lang="en-US" altLang="zh-CN" dirty="0"/>
          </a:p>
          <a:p>
            <a:r>
              <a:rPr lang="zh-CN" altLang="en-US" dirty="0" smtClean="0"/>
              <a:t>如果</a:t>
            </a:r>
            <a:r>
              <a:rPr lang="en-US" altLang="zh-CN" dirty="0" smtClean="0"/>
              <a:t>pi=1/32</a:t>
            </a:r>
            <a:r>
              <a:rPr lang="zh-CN" altLang="en-US" dirty="0" smtClean="0"/>
              <a:t>，那么上式等于</a:t>
            </a:r>
            <a:r>
              <a:rPr lang="en-US" altLang="zh-CN" dirty="0" smtClean="0"/>
              <a:t>5</a:t>
            </a:r>
            <a:r>
              <a:rPr lang="zh-CN" altLang="en-US" dirty="0" smtClean="0"/>
              <a:t>。</a:t>
            </a:r>
            <a:endParaRPr lang="en-US" altLang="zh-CN" dirty="0" smtClean="0"/>
          </a:p>
          <a:p>
            <a:r>
              <a:rPr lang="zh-CN" altLang="en-US" dirty="0" smtClean="0"/>
              <a:t>而且最大等于</a:t>
            </a:r>
            <a:r>
              <a:rPr lang="en-US" altLang="zh-CN" dirty="0" smtClean="0"/>
              <a:t>5</a:t>
            </a:r>
            <a:r>
              <a:rPr lang="zh-CN" altLang="en-US" dirty="0" smtClean="0"/>
              <a:t>（有兴趣自己证）</a:t>
            </a:r>
            <a:endParaRPr lang="en-US" altLang="zh-CN" dirty="0" smtClean="0"/>
          </a:p>
          <a:p>
            <a:endParaRPr lang="en-US" altLang="zh-CN" dirty="0"/>
          </a:p>
          <a:p>
            <a:endParaRPr lang="en-US" altLang="zh-CN" dirty="0" smtClean="0"/>
          </a:p>
          <a:p>
            <a:pPr marL="0" indent="0">
              <a:buNone/>
            </a:pPr>
            <a:endParaRPr lang="en-US" altLang="zh-CN" dirty="0" smtClean="0"/>
          </a:p>
          <a:p>
            <a:pPr marL="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24</a:t>
            </a:fld>
            <a:r>
              <a:rPr lang="en-US" altLang="zh-CN" smtClean="0"/>
              <a:t>/79</a:t>
            </a:r>
            <a:endParaRPr lang="zh-CN" altLang="en-US" dirty="0"/>
          </a:p>
        </p:txBody>
      </p:sp>
    </p:spTree>
    <p:extLst>
      <p:ext uri="{BB962C8B-B14F-4D97-AF65-F5344CB8AC3E}">
        <p14:creationId xmlns:p14="http://schemas.microsoft.com/office/powerpoint/2010/main" val="145576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熵</a:t>
            </a:r>
            <a:r>
              <a:rPr lang="zh-CN" altLang="en-US" dirty="0" smtClean="0"/>
              <a:t>的定义</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设随机变量</a:t>
            </a:r>
            <a:r>
              <a:rPr lang="en-US" altLang="zh-CN" dirty="0"/>
              <a:t>ξ</a:t>
            </a:r>
            <a:r>
              <a:rPr lang="zh-CN" altLang="en-US" dirty="0"/>
              <a:t>，他有</a:t>
            </a:r>
            <a:r>
              <a:rPr lang="en-US" altLang="zh-CN" dirty="0"/>
              <a:t>A1</a:t>
            </a:r>
            <a:r>
              <a:rPr lang="zh-CN" altLang="en-US" dirty="0"/>
              <a:t>、</a:t>
            </a:r>
            <a:r>
              <a:rPr lang="en-US" altLang="zh-CN" dirty="0"/>
              <a:t>A2....An</a:t>
            </a:r>
            <a:r>
              <a:rPr lang="zh-CN" altLang="en-US" dirty="0"/>
              <a:t>共</a:t>
            </a:r>
            <a:r>
              <a:rPr lang="en-US" altLang="zh-CN" dirty="0"/>
              <a:t>n</a:t>
            </a:r>
            <a:r>
              <a:rPr lang="zh-CN" altLang="en-US" dirty="0"/>
              <a:t>个不同的结果，每个结果出现的概率为</a:t>
            </a:r>
            <a:r>
              <a:rPr lang="en-US" altLang="zh-CN" dirty="0"/>
              <a:t>p1</a:t>
            </a:r>
            <a:r>
              <a:rPr lang="zh-CN" altLang="en-US" dirty="0"/>
              <a:t>，</a:t>
            </a:r>
            <a:r>
              <a:rPr lang="en-US" altLang="zh-CN" dirty="0"/>
              <a:t>p2....</a:t>
            </a:r>
            <a:r>
              <a:rPr lang="en-US" altLang="zh-CN" dirty="0" err="1"/>
              <a:t>pn</a:t>
            </a:r>
            <a:r>
              <a:rPr lang="zh-CN" altLang="en-US" dirty="0"/>
              <a:t>，那么</a:t>
            </a:r>
            <a:r>
              <a:rPr lang="en-US" altLang="zh-CN" dirty="0"/>
              <a:t>ξ</a:t>
            </a:r>
            <a:r>
              <a:rPr lang="zh-CN" altLang="en-US" dirty="0"/>
              <a:t>的不确定度，即信息熵为：</a:t>
            </a:r>
          </a:p>
          <a:p>
            <a:endParaRPr lang="en-US" altLang="zh-CN" dirty="0" smtClean="0"/>
          </a:p>
          <a:p>
            <a:endParaRPr lang="zh-CN" altLang="en-US" dirty="0"/>
          </a:p>
          <a:p>
            <a:r>
              <a:rPr lang="zh-CN" altLang="en-US" dirty="0" smtClean="0"/>
              <a:t>熵</a:t>
            </a:r>
            <a:r>
              <a:rPr lang="zh-CN" altLang="en-US" dirty="0"/>
              <a:t>越大，越不确定</a:t>
            </a:r>
            <a:r>
              <a:rPr lang="zh-CN" altLang="en-US" dirty="0" smtClean="0"/>
              <a:t>。</a:t>
            </a:r>
            <a:endParaRPr lang="en-US" altLang="zh-CN" dirty="0" smtClean="0"/>
          </a:p>
          <a:p>
            <a:pPr lvl="1"/>
            <a:r>
              <a:rPr lang="zh-CN" altLang="en-US" dirty="0" smtClean="0"/>
              <a:t>熵</a:t>
            </a:r>
            <a:r>
              <a:rPr lang="zh-CN" altLang="en-US" dirty="0"/>
              <a:t>为</a:t>
            </a:r>
            <a:r>
              <a:rPr lang="en-US" altLang="zh-CN" dirty="0"/>
              <a:t>0</a:t>
            </a:r>
            <a:r>
              <a:rPr lang="zh-CN" altLang="en-US" dirty="0"/>
              <a:t>，事件是确定的</a:t>
            </a:r>
            <a:r>
              <a:rPr lang="zh-CN" altLang="en-US" dirty="0" smtClean="0"/>
              <a:t>。</a:t>
            </a:r>
            <a:endParaRPr lang="en-US" altLang="zh-CN" dirty="0" smtClean="0"/>
          </a:p>
          <a:p>
            <a:pPr lvl="1"/>
            <a:r>
              <a:rPr lang="zh-CN" altLang="en-US" dirty="0" smtClean="0"/>
              <a:t>例如</a:t>
            </a:r>
            <a:r>
              <a:rPr lang="zh-CN" altLang="en-US" dirty="0"/>
              <a:t>抛硬币，每次事件发生的概率都是</a:t>
            </a:r>
            <a:r>
              <a:rPr lang="en-US" altLang="zh-CN" dirty="0"/>
              <a:t>1/2</a:t>
            </a:r>
            <a:r>
              <a:rPr lang="zh-CN" altLang="en-US" dirty="0"/>
              <a:t>的话，那么熵</a:t>
            </a:r>
            <a:r>
              <a:rPr lang="en-US" altLang="zh-CN" dirty="0"/>
              <a:t>=1</a:t>
            </a:r>
            <a:r>
              <a:rPr lang="zh-CN" altLang="en-US" dirty="0"/>
              <a:t>：</a:t>
            </a:r>
            <a:r>
              <a:rPr lang="en-US" altLang="zh-CN" dirty="0"/>
              <a:t>H(X)=-(0.5log0.5+0.5log0.5)=1</a:t>
            </a:r>
            <a:r>
              <a:rPr lang="zh-CN" altLang="en-US" dirty="0"/>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478" y="2976929"/>
            <a:ext cx="4705350"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25</a:t>
            </a:fld>
            <a:r>
              <a:rPr lang="en-US" altLang="zh-CN" smtClean="0"/>
              <a:t>/79</a:t>
            </a:r>
            <a:endParaRPr lang="zh-CN" altLang="en-US" dirty="0"/>
          </a:p>
        </p:txBody>
      </p:sp>
    </p:spTree>
    <p:extLst>
      <p:ext uri="{BB962C8B-B14F-4D97-AF65-F5344CB8AC3E}">
        <p14:creationId xmlns:p14="http://schemas.microsoft.com/office/powerpoint/2010/main" val="124827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再举个例子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菊花币问题（熵的概念）</a:t>
            </a:r>
            <a:endParaRPr lang="en-US" altLang="zh-CN" dirty="0"/>
          </a:p>
          <a:p>
            <a:pPr lvl="1"/>
            <a:r>
              <a:rPr lang="zh-CN" altLang="en-US" dirty="0" smtClean="0"/>
              <a:t>有</a:t>
            </a:r>
            <a:r>
              <a:rPr lang="en-US" altLang="zh-CN" dirty="0"/>
              <a:t>5</a:t>
            </a:r>
            <a:r>
              <a:rPr lang="zh-CN" altLang="en-US" dirty="0" smtClean="0"/>
              <a:t>个菊花币</a:t>
            </a:r>
            <a:r>
              <a:rPr lang="zh-CN" altLang="en-US" dirty="0"/>
              <a:t>，其中有一个是假的，这个假硬币的重量很轻，所以打算用一个天平称称，问需要最少称几次就能够保证把这个假硬币给找出来？</a:t>
            </a:r>
          </a:p>
          <a:p>
            <a:pPr lvl="1"/>
            <a:r>
              <a:rPr lang="zh-CN" altLang="en-US" dirty="0" smtClean="0"/>
              <a:t>枚举后发现答案等于</a:t>
            </a:r>
            <a:r>
              <a:rPr lang="en-US" altLang="zh-CN" dirty="0" smtClean="0"/>
              <a:t>2</a:t>
            </a:r>
            <a:r>
              <a:rPr lang="zh-CN" altLang="en-US" dirty="0" smtClean="0"/>
              <a:t>。</a:t>
            </a:r>
            <a:endParaRPr lang="en-US" altLang="zh-CN" dirty="0" smtClean="0"/>
          </a:p>
          <a:p>
            <a:pPr lvl="2"/>
            <a:r>
              <a:rPr lang="zh-CN" altLang="en-US" dirty="0" smtClean="0"/>
              <a:t>首先确定结果情况数“左边重”“右边重”</a:t>
            </a:r>
            <a:r>
              <a:rPr lang="en-US" altLang="zh-CN" dirty="0" smtClean="0"/>
              <a:t>&amp;</a:t>
            </a:r>
            <a:r>
              <a:rPr lang="zh-CN" altLang="en-US" dirty="0" smtClean="0"/>
              <a:t>“两边一样重”三种</a:t>
            </a:r>
            <a:endParaRPr lang="en-US" altLang="zh-CN" dirty="0" smtClean="0"/>
          </a:p>
          <a:p>
            <a:pPr lvl="2"/>
            <a:r>
              <a:rPr lang="zh-CN" altLang="en-US" dirty="0" smtClean="0"/>
              <a:t>可以</a:t>
            </a:r>
            <a:r>
              <a:rPr lang="zh-CN" altLang="en-US" dirty="0"/>
              <a:t>取四个放在天平两端，如果相等那么剩下的那个就是假的。如果不相等，把轻的一端的两个硬币再称一次就知道假的了。</a:t>
            </a:r>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248" y="-171400"/>
            <a:ext cx="2105025" cy="2095500"/>
          </a:xfrm>
          <a:prstGeom prst="rect">
            <a:avLst/>
          </a:prstGeom>
        </p:spPr>
      </p:pic>
      <p:sp>
        <p:nvSpPr>
          <p:cNvPr id="5" name="灯片编号占位符 4"/>
          <p:cNvSpPr>
            <a:spLocks noGrp="1"/>
          </p:cNvSpPr>
          <p:nvPr>
            <p:ph type="sldNum" sz="quarter" idx="12"/>
          </p:nvPr>
        </p:nvSpPr>
        <p:spPr/>
        <p:txBody>
          <a:bodyPr/>
          <a:lstStyle/>
          <a:p>
            <a:fld id="{0C913308-F349-4B6D-A68A-DD1791B4A57B}" type="slidenum">
              <a:rPr lang="zh-CN" altLang="en-US" smtClean="0"/>
              <a:pPr/>
              <a:t>26</a:t>
            </a:fld>
            <a:r>
              <a:rPr lang="en-US" altLang="zh-CN" smtClean="0"/>
              <a:t>/79</a:t>
            </a:r>
            <a:endParaRPr lang="zh-CN" altLang="en-US" dirty="0"/>
          </a:p>
        </p:txBody>
      </p:sp>
    </p:spTree>
    <p:extLst>
      <p:ext uri="{BB962C8B-B14F-4D97-AF65-F5344CB8AC3E}">
        <p14:creationId xmlns:p14="http://schemas.microsoft.com/office/powerpoint/2010/main" val="124827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数学解释</a:t>
            </a:r>
            <a:endParaRPr lang="zh-CN" altLang="en-US" dirty="0"/>
          </a:p>
        </p:txBody>
      </p:sp>
      <p:sp>
        <p:nvSpPr>
          <p:cNvPr id="3" name="内容占位符 2"/>
          <p:cNvSpPr>
            <a:spLocks noGrp="1"/>
          </p:cNvSpPr>
          <p:nvPr>
            <p:ph idx="1"/>
          </p:nvPr>
        </p:nvSpPr>
        <p:spPr/>
        <p:txBody>
          <a:bodyPr>
            <a:normAutofit/>
          </a:bodyPr>
          <a:lstStyle/>
          <a:p>
            <a:r>
              <a:rPr lang="zh-CN" altLang="en-US" dirty="0" smtClean="0"/>
              <a:t>怎么通过数学的方法计算结果？</a:t>
            </a:r>
            <a:endParaRPr lang="en-US" altLang="zh-CN" dirty="0" smtClean="0"/>
          </a:p>
          <a:p>
            <a:pPr lvl="1"/>
            <a:r>
              <a:rPr lang="zh-CN" altLang="en-US" dirty="0"/>
              <a:t>我们假设</a:t>
            </a:r>
            <a:r>
              <a:rPr lang="en-US" altLang="zh-CN" dirty="0"/>
              <a:t>x</a:t>
            </a:r>
            <a:r>
              <a:rPr lang="zh-CN" altLang="en-US" dirty="0" smtClean="0"/>
              <a:t>是假硬币的</a:t>
            </a:r>
            <a:r>
              <a:rPr lang="zh-CN" altLang="en-US" dirty="0"/>
              <a:t>序号，</a:t>
            </a:r>
            <a:r>
              <a:rPr lang="en-US" altLang="zh-CN" dirty="0" err="1"/>
              <a:t>x∈X</a:t>
            </a:r>
            <a:r>
              <a:rPr lang="en-US" altLang="zh-CN" dirty="0"/>
              <a:t>={1,2,3,4,5}</a:t>
            </a:r>
            <a:r>
              <a:rPr lang="zh-CN" altLang="en-US" dirty="0"/>
              <a:t>，</a:t>
            </a:r>
            <a:r>
              <a:rPr lang="en-US" altLang="zh-CN" dirty="0"/>
              <a:t>y</a:t>
            </a:r>
            <a:r>
              <a:rPr lang="zh-CN" altLang="en-US" dirty="0"/>
              <a:t>是第</a:t>
            </a:r>
            <a:r>
              <a:rPr lang="en-US" altLang="zh-CN" dirty="0" err="1" smtClean="0"/>
              <a:t>i</a:t>
            </a:r>
            <a:r>
              <a:rPr lang="zh-CN" altLang="en-US" dirty="0" smtClean="0"/>
              <a:t>次称取天平的结果，</a:t>
            </a:r>
            <a:r>
              <a:rPr lang="en-US" altLang="zh-CN" dirty="0" err="1"/>
              <a:t>y∈Y</a:t>
            </a:r>
            <a:r>
              <a:rPr lang="en-US" altLang="zh-CN" dirty="0"/>
              <a:t>={</a:t>
            </a:r>
            <a:r>
              <a:rPr lang="en-US" altLang="zh-CN" dirty="0" smtClean="0"/>
              <a:t>1,2,3},</a:t>
            </a:r>
            <a:r>
              <a:rPr lang="zh-CN" altLang="en-US" dirty="0"/>
              <a:t>，</a:t>
            </a:r>
            <a:r>
              <a:rPr lang="en-US" altLang="zh-CN" dirty="0"/>
              <a:t>1</a:t>
            </a:r>
            <a:r>
              <a:rPr lang="zh-CN" altLang="en-US" dirty="0" smtClean="0"/>
              <a:t>表示左边重，</a:t>
            </a:r>
            <a:r>
              <a:rPr lang="en-US" altLang="zh-CN" dirty="0"/>
              <a:t>2</a:t>
            </a:r>
            <a:r>
              <a:rPr lang="zh-CN" altLang="en-US" dirty="0" smtClean="0"/>
              <a:t>表示右边重</a:t>
            </a:r>
            <a:r>
              <a:rPr lang="en-US" altLang="zh-CN" dirty="0" smtClean="0"/>
              <a:t>, 3</a:t>
            </a:r>
            <a:r>
              <a:rPr lang="zh-CN" altLang="en-US" dirty="0" smtClean="0"/>
              <a:t>表示一般重。</a:t>
            </a:r>
            <a:endParaRPr lang="en-US" altLang="zh-CN" dirty="0" smtClean="0"/>
          </a:p>
          <a:p>
            <a:pPr lvl="1"/>
            <a:endParaRPr lang="en-US" altLang="zh-CN" dirty="0" smtClean="0"/>
          </a:p>
          <a:p>
            <a:pPr lvl="1"/>
            <a:r>
              <a:rPr lang="zh-CN" altLang="en-US" dirty="0"/>
              <a:t>用二进制的思想的话就是设计编码</a:t>
            </a:r>
            <a:r>
              <a:rPr lang="en-US" altLang="zh-CN" dirty="0"/>
              <a:t>y1y2...</a:t>
            </a:r>
            <a:r>
              <a:rPr lang="en-US" altLang="zh-CN" dirty="0" err="1"/>
              <a:t>yn</a:t>
            </a:r>
            <a:r>
              <a:rPr lang="zh-CN" altLang="en-US" dirty="0"/>
              <a:t>使他能够把</a:t>
            </a:r>
            <a:r>
              <a:rPr lang="en-US" altLang="zh-CN" dirty="0"/>
              <a:t>x</a:t>
            </a:r>
            <a:r>
              <a:rPr lang="zh-CN" altLang="en-US" dirty="0"/>
              <a:t>全部表示出来。因为一个</a:t>
            </a:r>
            <a:r>
              <a:rPr lang="en-US" altLang="zh-CN" dirty="0"/>
              <a:t>y</a:t>
            </a:r>
            <a:r>
              <a:rPr lang="zh-CN" altLang="en-US" dirty="0" smtClean="0"/>
              <a:t>只有</a:t>
            </a:r>
            <a:r>
              <a:rPr lang="en-US" altLang="zh-CN" dirty="0" smtClean="0"/>
              <a:t>3</a:t>
            </a:r>
            <a:r>
              <a:rPr lang="zh-CN" altLang="en-US" dirty="0" smtClean="0"/>
              <a:t>个</a:t>
            </a:r>
            <a:r>
              <a:rPr lang="zh-CN" altLang="en-US" dirty="0"/>
              <a:t>状态，所以要</a:t>
            </a:r>
            <a:r>
              <a:rPr lang="zh-CN" altLang="en-US" dirty="0" smtClean="0"/>
              <a:t>有</a:t>
            </a:r>
            <a:r>
              <a:rPr lang="en-US" altLang="zh-CN" dirty="0" smtClean="0"/>
              <a:t>2</a:t>
            </a:r>
            <a:r>
              <a:rPr lang="zh-CN" altLang="en-US" dirty="0" smtClean="0"/>
              <a:t>个</a:t>
            </a:r>
            <a:r>
              <a:rPr lang="en-US" altLang="zh-CN" dirty="0"/>
              <a:t>y</a:t>
            </a:r>
            <a:r>
              <a:rPr lang="zh-CN" altLang="en-US" dirty="0"/>
              <a:t>并列起来才能</a:t>
            </a:r>
            <a:r>
              <a:rPr lang="zh-CN" altLang="en-US" dirty="0" smtClean="0"/>
              <a:t>表示</a:t>
            </a:r>
            <a:r>
              <a:rPr lang="en-US" altLang="zh-CN" dirty="0" smtClean="0"/>
              <a:t>3</a:t>
            </a:r>
            <a:r>
              <a:rPr lang="zh-CN" altLang="en-US" dirty="0" smtClean="0"/>
              <a:t>*</a:t>
            </a:r>
            <a:r>
              <a:rPr lang="en-US" altLang="zh-CN" dirty="0" smtClean="0"/>
              <a:t>3=|Y|^2=9&gt;5</a:t>
            </a:r>
            <a:r>
              <a:rPr lang="zh-CN" altLang="en-US" dirty="0"/>
              <a:t>。所以是</a:t>
            </a:r>
            <a:r>
              <a:rPr lang="zh-CN" altLang="en-US" dirty="0" smtClean="0"/>
              <a:t>用两次。</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r>
              <a:rPr lang="en-US" altLang="zh-CN" smtClean="0"/>
              <a:t>/79</a:t>
            </a:r>
            <a:endParaRPr lang="zh-CN" altLang="en-US" dirty="0"/>
          </a:p>
        </p:txBody>
      </p:sp>
    </p:spTree>
    <p:extLst>
      <p:ext uri="{BB962C8B-B14F-4D97-AF65-F5344CB8AC3E}">
        <p14:creationId xmlns:p14="http://schemas.microsoft.com/office/powerpoint/2010/main" val="12482701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images3.wikia.nocookie.net/__cb20130813113160/creepypasta/images/8/8b/1entropy.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1730" y="1052736"/>
            <a:ext cx="4392488" cy="1789532"/>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539552" y="620688"/>
            <a:ext cx="8229600" cy="5717232"/>
          </a:xfrm>
        </p:spPr>
        <p:txBody>
          <a:bodyPr>
            <a:normAutofit lnSpcReduction="10000"/>
          </a:bodyPr>
          <a:lstStyle/>
          <a:p>
            <a:r>
              <a:rPr lang="zh-CN" altLang="en-US" dirty="0" smtClean="0"/>
              <a:t>“总不确定度”</a:t>
            </a:r>
            <a:endParaRPr lang="en-US" altLang="zh-CN" dirty="0" smtClean="0"/>
          </a:p>
          <a:p>
            <a:r>
              <a:rPr lang="zh-CN" altLang="en-US" dirty="0" smtClean="0"/>
              <a:t>“描述能力”</a:t>
            </a:r>
            <a:endParaRPr lang="en-US" altLang="zh-CN" dirty="0" smtClean="0"/>
          </a:p>
          <a:p>
            <a:endParaRPr lang="en-US" altLang="zh-CN" dirty="0"/>
          </a:p>
          <a:p>
            <a:r>
              <a:rPr lang="zh-CN" altLang="en-US" dirty="0"/>
              <a:t>概念</a:t>
            </a:r>
            <a:r>
              <a:rPr lang="zh-CN" altLang="en-US" dirty="0" smtClean="0"/>
              <a:t>解释：</a:t>
            </a:r>
            <a:endParaRPr lang="en-US" altLang="zh-CN" dirty="0" smtClean="0"/>
          </a:p>
          <a:p>
            <a:pPr lvl="1"/>
            <a:r>
              <a:rPr lang="zh-CN" altLang="en-US" dirty="0" smtClean="0"/>
              <a:t>拿假硬币的</a:t>
            </a:r>
            <a:r>
              <a:rPr lang="zh-CN" altLang="en-US" dirty="0"/>
              <a:t>例子，</a:t>
            </a:r>
            <a:r>
              <a:rPr lang="en-US" altLang="zh-CN" i="1" dirty="0"/>
              <a:t>X</a:t>
            </a:r>
            <a:r>
              <a:rPr lang="zh-CN" altLang="en-US" dirty="0"/>
              <a:t>的</a:t>
            </a:r>
            <a:r>
              <a:rPr lang="en-US" altLang="zh-CN" dirty="0"/>
              <a:t>"</a:t>
            </a:r>
            <a:r>
              <a:rPr lang="zh-CN" altLang="en-US" dirty="0"/>
              <a:t>总不确定度</a:t>
            </a:r>
            <a:r>
              <a:rPr lang="en-US" altLang="zh-CN" dirty="0"/>
              <a:t>":</a:t>
            </a:r>
            <a:r>
              <a:rPr lang="en-US" altLang="zh-CN" i="1" dirty="0"/>
              <a:t>H</a:t>
            </a:r>
            <a:r>
              <a:rPr lang="en-US" altLang="zh-CN" dirty="0"/>
              <a:t>(</a:t>
            </a:r>
            <a:r>
              <a:rPr lang="en-US" altLang="zh-CN" i="1" dirty="0"/>
              <a:t>X</a:t>
            </a:r>
            <a:r>
              <a:rPr lang="en-US" altLang="zh-CN" dirty="0"/>
              <a:t>)=</a:t>
            </a:r>
            <a:r>
              <a:rPr lang="en-US" altLang="zh-CN" dirty="0" err="1"/>
              <a:t>log|</a:t>
            </a:r>
            <a:r>
              <a:rPr lang="en-US" altLang="zh-CN" i="1" dirty="0" err="1"/>
              <a:t>X</a:t>
            </a:r>
            <a:r>
              <a:rPr lang="en-US" altLang="zh-CN" dirty="0"/>
              <a:t>|=log5</a:t>
            </a:r>
            <a:r>
              <a:rPr lang="zh-CN" altLang="en-US" dirty="0"/>
              <a:t>。</a:t>
            </a:r>
            <a:r>
              <a:rPr lang="en-US" altLang="zh-CN" i="1" dirty="0"/>
              <a:t>Y</a:t>
            </a:r>
            <a:r>
              <a:rPr lang="zh-CN" altLang="en-US" dirty="0"/>
              <a:t>的“描述能力”为：</a:t>
            </a:r>
            <a:r>
              <a:rPr lang="en-US" altLang="zh-CN" i="1" dirty="0"/>
              <a:t>H</a:t>
            </a:r>
            <a:r>
              <a:rPr lang="en-US" altLang="zh-CN" dirty="0"/>
              <a:t>(</a:t>
            </a:r>
            <a:r>
              <a:rPr lang="en-US" altLang="zh-CN" i="1" dirty="0"/>
              <a:t>Y</a:t>
            </a:r>
            <a:r>
              <a:rPr lang="en-US" altLang="zh-CN" dirty="0"/>
              <a:t>)=</a:t>
            </a:r>
            <a:r>
              <a:rPr lang="en-US" altLang="zh-CN" dirty="0" err="1"/>
              <a:t>log|</a:t>
            </a:r>
            <a:r>
              <a:rPr lang="en-US" altLang="zh-CN" i="1" dirty="0" err="1"/>
              <a:t>Y</a:t>
            </a:r>
            <a:r>
              <a:rPr lang="en-US" altLang="zh-CN" dirty="0"/>
              <a:t>|=</a:t>
            </a:r>
            <a:r>
              <a:rPr lang="en-US" altLang="zh-CN" dirty="0" smtClean="0"/>
              <a:t>log3</a:t>
            </a:r>
            <a:r>
              <a:rPr lang="zh-CN" altLang="en-US" dirty="0" smtClean="0"/>
              <a:t>。</a:t>
            </a:r>
            <a:endParaRPr lang="en-US" altLang="zh-CN" dirty="0" smtClean="0"/>
          </a:p>
          <a:p>
            <a:r>
              <a:rPr lang="zh-CN" altLang="en-US" dirty="0"/>
              <a:t>所以至少要用多少个</a:t>
            </a:r>
            <a:r>
              <a:rPr lang="en-US" altLang="zh-CN" dirty="0"/>
              <a:t>Y</a:t>
            </a:r>
            <a:r>
              <a:rPr lang="zh-CN" altLang="en-US" dirty="0"/>
              <a:t>才能够完全准确的把</a:t>
            </a:r>
            <a:r>
              <a:rPr lang="en-US" altLang="zh-CN" dirty="0"/>
              <a:t>X</a:t>
            </a:r>
            <a:r>
              <a:rPr lang="zh-CN" altLang="en-US" dirty="0"/>
              <a:t>表示出来呢</a:t>
            </a:r>
            <a:r>
              <a:rPr lang="zh-CN" altLang="en-US" dirty="0" smtClean="0"/>
              <a:t>？</a:t>
            </a:r>
            <a:endParaRPr lang="zh-CN" altLang="en-US" dirty="0"/>
          </a:p>
          <a:p>
            <a:pPr lvl="1"/>
            <a:r>
              <a:rPr lang="en-US" altLang="zh-CN" dirty="0" smtClean="0"/>
              <a:t>H(X)</a:t>
            </a:r>
            <a:r>
              <a:rPr lang="en-US" altLang="zh-CN" dirty="0"/>
              <a:t>/</a:t>
            </a:r>
            <a:r>
              <a:rPr lang="en-US" altLang="zh-CN" dirty="0" smtClean="0"/>
              <a:t>H(Y</a:t>
            </a:r>
            <a:r>
              <a:rPr lang="en-US" altLang="zh-CN" dirty="0"/>
              <a:t>)=</a:t>
            </a:r>
            <a:r>
              <a:rPr lang="en-US" altLang="zh-CN" dirty="0" smtClean="0"/>
              <a:t>log5/log3=1.46 </a:t>
            </a:r>
          </a:p>
          <a:p>
            <a:pPr lvl="1"/>
            <a:r>
              <a:rPr lang="zh-CN" altLang="en-US" dirty="0" smtClean="0"/>
              <a:t>所以为两次</a:t>
            </a:r>
            <a:endParaRPr lang="en-US" altLang="zh-CN" dirty="0"/>
          </a:p>
        </p:txBody>
      </p:sp>
      <p:sp>
        <p:nvSpPr>
          <p:cNvPr id="5" name="TextBox 4"/>
          <p:cNvSpPr txBox="1"/>
          <p:nvPr/>
        </p:nvSpPr>
        <p:spPr>
          <a:xfrm>
            <a:off x="287524" y="6093295"/>
            <a:ext cx="504056" cy="584775"/>
          </a:xfrm>
          <a:prstGeom prst="rect">
            <a:avLst/>
          </a:prstGeom>
          <a:noFill/>
        </p:spPr>
        <p:txBody>
          <a:bodyPr wrap="square" rtlCol="0">
            <a:spAutoFit/>
          </a:bodyPr>
          <a:lstStyle/>
          <a:p>
            <a:r>
              <a:rPr lang="en-US" altLang="zh-CN" sz="3200" dirty="0">
                <a:latin typeface="华文琥珀" panose="02010800040101010101" pitchFamily="2" charset="-122"/>
                <a:ea typeface="华文琥珀" panose="02010800040101010101" pitchFamily="2" charset="-122"/>
              </a:rPr>
              <a:t>#</a:t>
            </a:r>
            <a:endParaRPr lang="zh-CN" altLang="en-US" sz="3200" dirty="0">
              <a:latin typeface="华文琥珀" panose="02010800040101010101" pitchFamily="2" charset="-122"/>
              <a:ea typeface="华文琥珀" panose="02010800040101010101" pitchFamily="2"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28</a:t>
            </a:fld>
            <a:r>
              <a:rPr lang="en-US" altLang="zh-CN" smtClean="0"/>
              <a:t>/79</a:t>
            </a:r>
            <a:endParaRPr lang="zh-CN" altLang="en-US" dirty="0"/>
          </a:p>
        </p:txBody>
      </p:sp>
    </p:spTree>
    <p:extLst>
      <p:ext uri="{BB962C8B-B14F-4D97-AF65-F5344CB8AC3E}">
        <p14:creationId xmlns:p14="http://schemas.microsoft.com/office/powerpoint/2010/main" val="1248270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熵的相关通俗概念</a:t>
            </a:r>
            <a:endParaRPr lang="zh-CN" altLang="en-US" dirty="0"/>
          </a:p>
        </p:txBody>
      </p:sp>
      <p:sp>
        <p:nvSpPr>
          <p:cNvPr id="3" name="内容占位符 2"/>
          <p:cNvSpPr>
            <a:spLocks noGrp="1"/>
          </p:cNvSpPr>
          <p:nvPr>
            <p:ph idx="1"/>
          </p:nvPr>
        </p:nvSpPr>
        <p:spPr/>
        <p:txBody>
          <a:bodyPr>
            <a:normAutofit/>
          </a:bodyPr>
          <a:lstStyle/>
          <a:p>
            <a:r>
              <a:rPr lang="zh-CN" altLang="en-US" b="1" dirty="0"/>
              <a:t>“不确定度”和“描述能力”</a:t>
            </a:r>
            <a:r>
              <a:rPr lang="zh-CN" altLang="en-US" dirty="0"/>
              <a:t>都表达了一个变量所能变化的程度</a:t>
            </a:r>
            <a:r>
              <a:rPr lang="zh-CN" altLang="en-US" dirty="0" smtClean="0"/>
              <a:t>。</a:t>
            </a:r>
            <a:endParaRPr lang="en-US" altLang="zh-CN" dirty="0" smtClean="0"/>
          </a:p>
          <a:p>
            <a:pPr lvl="1"/>
            <a:r>
              <a:rPr lang="zh-CN" altLang="en-US" dirty="0"/>
              <a:t>在这个变量是被表示变量的时候，这个程度是不确定度。（</a:t>
            </a:r>
            <a:r>
              <a:rPr lang="en-US" altLang="zh-CN" dirty="0"/>
              <a:t>context</a:t>
            </a:r>
            <a:r>
              <a:rPr lang="zh-CN" altLang="en-US" dirty="0" smtClean="0"/>
              <a:t>）</a:t>
            </a:r>
            <a:endParaRPr lang="en-US" altLang="zh-CN" dirty="0" smtClean="0"/>
          </a:p>
          <a:p>
            <a:pPr lvl="1"/>
            <a:r>
              <a:rPr lang="zh-CN" altLang="en-US" dirty="0" smtClean="0"/>
              <a:t>在</a:t>
            </a:r>
            <a:r>
              <a:rPr lang="zh-CN" altLang="en-US" dirty="0"/>
              <a:t>这个变量是用来表示别的变量的时候，这个程度</a:t>
            </a:r>
            <a:r>
              <a:rPr lang="zh-CN" altLang="en-US" dirty="0" smtClean="0"/>
              <a:t>是</a:t>
            </a:r>
            <a:r>
              <a:rPr lang="zh-CN" altLang="en-US" dirty="0"/>
              <a:t>描述</a:t>
            </a:r>
            <a:r>
              <a:rPr lang="zh-CN" altLang="en-US" dirty="0" smtClean="0"/>
              <a:t>能力。（</a:t>
            </a:r>
            <a:r>
              <a:rPr lang="en-US" altLang="zh-CN" dirty="0" smtClean="0"/>
              <a:t>output</a:t>
            </a:r>
            <a:r>
              <a:rPr lang="zh-CN" altLang="en-US" dirty="0" smtClean="0"/>
              <a:t>）</a:t>
            </a:r>
            <a:endParaRPr lang="en-US" altLang="zh-CN" dirty="0" smtClean="0"/>
          </a:p>
          <a:p>
            <a:r>
              <a:rPr lang="zh-CN" altLang="en-US" dirty="0" smtClean="0"/>
              <a:t>而</a:t>
            </a:r>
            <a:r>
              <a:rPr lang="zh-CN" altLang="en-US" dirty="0"/>
              <a:t>这个可变化程度，就是一个变量的</a:t>
            </a:r>
            <a:r>
              <a:rPr lang="zh-CN" altLang="en-US" b="1" dirty="0"/>
              <a:t>熵（</a:t>
            </a:r>
            <a:r>
              <a:rPr lang="en-US" altLang="zh-CN" b="1" dirty="0"/>
              <a:t>Entropy</a:t>
            </a:r>
            <a:r>
              <a:rPr lang="zh-CN" altLang="en-US" b="1" dirty="0"/>
              <a:t>）</a:t>
            </a:r>
            <a:r>
              <a:rPr lang="zh-CN" altLang="en-US" dirty="0"/>
              <a:t>。显然：熵与变量本身含义无关，仅与变量的可能取值范围有关。</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29</a:t>
            </a:fld>
            <a:r>
              <a:rPr lang="en-US" altLang="zh-CN" smtClean="0"/>
              <a:t>/79</a:t>
            </a:r>
            <a:endParaRPr lang="zh-CN" altLang="en-US" dirty="0"/>
          </a:p>
        </p:txBody>
      </p:sp>
    </p:spTree>
    <p:extLst>
      <p:ext uri="{BB962C8B-B14F-4D97-AF65-F5344CB8AC3E}">
        <p14:creationId xmlns:p14="http://schemas.microsoft.com/office/powerpoint/2010/main" val="124827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华文楷体" panose="02010600040101010101" pitchFamily="2" charset="-122"/>
                <a:ea typeface="华文楷体" panose="02010600040101010101" pitchFamily="2" charset="-122"/>
              </a:rPr>
              <a:t>6.0 </a:t>
            </a:r>
            <a:r>
              <a:rPr lang="zh-CN" altLang="en-US" dirty="0" smtClean="0">
                <a:latin typeface="华文楷体" panose="02010600040101010101" pitchFamily="2" charset="-122"/>
                <a:ea typeface="华文楷体" panose="02010600040101010101" pitchFamily="2" charset="-122"/>
              </a:rPr>
              <a:t>线性回归</a:t>
            </a:r>
            <a:r>
              <a:rPr lang="en-US" altLang="zh-CN" dirty="0" smtClean="0">
                <a:latin typeface="华文楷体" panose="02010600040101010101" pitchFamily="2" charset="-122"/>
                <a:ea typeface="华文楷体" panose="02010600040101010101" pitchFamily="2" charset="-122"/>
              </a:rPr>
              <a:t>(Linear regression</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1988840"/>
            <a:ext cx="5238395" cy="3456384"/>
          </a:xfrm>
        </p:spPr>
      </p:pic>
      <p:sp>
        <p:nvSpPr>
          <p:cNvPr id="5" name="TextBox 4"/>
          <p:cNvSpPr txBox="1"/>
          <p:nvPr/>
        </p:nvSpPr>
        <p:spPr>
          <a:xfrm>
            <a:off x="1797968" y="5755322"/>
            <a:ext cx="5231689" cy="369332"/>
          </a:xfrm>
          <a:prstGeom prst="rect">
            <a:avLst/>
          </a:prstGeom>
          <a:noFill/>
        </p:spPr>
        <p:txBody>
          <a:bodyPr wrap="none" rtlCol="0">
            <a:spAutoFit/>
          </a:bodyPr>
          <a:lstStyle/>
          <a:p>
            <a:r>
              <a:rPr lang="zh-CN" altLang="en-US" dirty="0"/>
              <a:t>单参数线性回归 </a:t>
            </a:r>
            <a:r>
              <a:rPr lang="en-US" altLang="zh-CN" dirty="0"/>
              <a:t>Linear Regression with one </a:t>
            </a:r>
            <a:r>
              <a:rPr lang="en-US" altLang="zh-CN" dirty="0" smtClean="0"/>
              <a:t> variable</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a:t>
            </a:fld>
            <a:r>
              <a:rPr lang="en-US" altLang="zh-CN" smtClean="0"/>
              <a:t>/79</a:t>
            </a:r>
            <a:endParaRPr lang="zh-CN" altLang="en-US" dirty="0"/>
          </a:p>
        </p:txBody>
      </p:sp>
    </p:spTree>
    <p:extLst>
      <p:ext uri="{BB962C8B-B14F-4D97-AF65-F5344CB8AC3E}">
        <p14:creationId xmlns:p14="http://schemas.microsoft.com/office/powerpoint/2010/main" val="7221320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05064"/>
            <a:ext cx="7315200"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smtClean="0"/>
              <a:t>熵公式推导</a:t>
            </a:r>
            <a:endParaRPr lang="zh-CN" altLang="en-US" dirty="0"/>
          </a:p>
        </p:txBody>
      </p:sp>
      <p:sp>
        <p:nvSpPr>
          <p:cNvPr id="3" name="内容占位符 2"/>
          <p:cNvSpPr>
            <a:spLocks noGrp="1"/>
          </p:cNvSpPr>
          <p:nvPr>
            <p:ph idx="1"/>
          </p:nvPr>
        </p:nvSpPr>
        <p:spPr/>
        <p:txBody>
          <a:bodyPr/>
          <a:lstStyle/>
          <a:p>
            <a:r>
              <a:rPr lang="zh-CN" altLang="en-US" dirty="0" smtClean="0"/>
              <a:t>硬币问题升级版（推导熵公式）</a:t>
            </a:r>
            <a:endParaRPr lang="en-US" altLang="zh-CN" dirty="0" smtClean="0"/>
          </a:p>
          <a:p>
            <a:pPr lvl="1"/>
            <a:r>
              <a:rPr lang="zh-CN" altLang="en-US" dirty="0"/>
              <a:t>已知第一个硬币是假硬币的概率是三分之一；第二个硬币是假硬币的概率也是三分之一，其他硬币是假硬币的概率都是九分之一</a:t>
            </a:r>
            <a:r>
              <a:rPr lang="zh-CN" altLang="en-US" dirty="0" smtClean="0"/>
              <a:t>。</a:t>
            </a:r>
            <a:endParaRPr lang="en-US" altLang="zh-CN" dirty="0" smtClean="0"/>
          </a:p>
          <a:p>
            <a:pPr lvl="1"/>
            <a:r>
              <a:rPr lang="zh-CN" altLang="en-US" dirty="0" smtClean="0"/>
              <a:t>计算问题的期望值</a:t>
            </a:r>
            <a:endParaRPr lang="en-US" altLang="zh-CN" dirty="0" smtClean="0"/>
          </a:p>
          <a:p>
            <a:pPr lvl="1"/>
            <a:endParaRPr lang="en-US" altLang="zh-CN" dirty="0"/>
          </a:p>
          <a:p>
            <a:pPr lvl="1"/>
            <a:endParaRPr lang="en-US" altLang="zh-CN" dirty="0" smtClean="0"/>
          </a:p>
          <a:p>
            <a:pPr lvl="1"/>
            <a:r>
              <a:rPr lang="zh-CN" altLang="en-US" dirty="0" smtClean="0"/>
              <a:t>分子</a:t>
            </a:r>
            <a:r>
              <a:rPr lang="en-US" altLang="zh-CN" dirty="0" smtClean="0"/>
              <a:t>log 9 </a:t>
            </a:r>
            <a:r>
              <a:rPr lang="zh-CN" altLang="en-US" dirty="0" smtClean="0"/>
              <a:t>为</a:t>
            </a:r>
            <a:r>
              <a:rPr lang="en-US" altLang="zh-CN" dirty="0" smtClean="0"/>
              <a:t>x</a:t>
            </a:r>
            <a:r>
              <a:rPr lang="zh-CN" altLang="en-US" dirty="0" smtClean="0"/>
              <a:t>不确定性 </a:t>
            </a:r>
            <a:endParaRPr lang="en-US" altLang="zh-CN" dirty="0" smtClean="0"/>
          </a:p>
          <a:p>
            <a:pPr lvl="1"/>
            <a:r>
              <a:rPr lang="zh-CN" altLang="en-US" dirty="0" smtClean="0"/>
              <a:t>分母</a:t>
            </a:r>
            <a:r>
              <a:rPr lang="en-US" altLang="zh-CN" dirty="0" smtClean="0"/>
              <a:t>log 3 </a:t>
            </a:r>
            <a:r>
              <a:rPr lang="zh-CN" altLang="en-US" dirty="0" smtClean="0"/>
              <a:t>为</a:t>
            </a:r>
            <a:r>
              <a:rPr lang="en-US" altLang="zh-CN" dirty="0" smtClean="0"/>
              <a:t>y</a:t>
            </a:r>
            <a:r>
              <a:rPr lang="zh-CN" altLang="en-US" dirty="0" smtClean="0"/>
              <a:t>的表达能力</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30</a:t>
            </a:fld>
            <a:r>
              <a:rPr lang="en-US" altLang="zh-CN" smtClean="0"/>
              <a:t>/79</a:t>
            </a:r>
            <a:endParaRPr lang="zh-CN" altLang="en-US" dirty="0"/>
          </a:p>
        </p:txBody>
      </p:sp>
    </p:spTree>
    <p:extLst>
      <p:ext uri="{BB962C8B-B14F-4D97-AF65-F5344CB8AC3E}">
        <p14:creationId xmlns:p14="http://schemas.microsoft.com/office/powerpoint/2010/main" val="124827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additive="base">
                                        <p:cTn id="17" dur="500" fill="hold"/>
                                        <p:tgtEl>
                                          <p:spTgt spid="6146"/>
                                        </p:tgtEl>
                                        <p:attrNameLst>
                                          <p:attrName>ppt_x</p:attrName>
                                        </p:attrNameLst>
                                      </p:cBhvr>
                                      <p:tavLst>
                                        <p:tav tm="0">
                                          <p:val>
                                            <p:strVal val="#ppt_x"/>
                                          </p:val>
                                        </p:tav>
                                        <p:tav tm="100000">
                                          <p:val>
                                            <p:strVal val="#ppt_x"/>
                                          </p:val>
                                        </p:tav>
                                      </p:tavLst>
                                    </p:anim>
                                    <p:anim calcmode="lin" valueType="num">
                                      <p:cBhvr additive="base">
                                        <p:cTn id="1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我们又一次得到了熵的公式</a:t>
            </a:r>
            <a:endParaRPr lang="zh-CN" altLang="en-US" dirty="0"/>
          </a:p>
        </p:txBody>
      </p:sp>
      <p:sp>
        <p:nvSpPr>
          <p:cNvPr id="3" name="内容占位符 2"/>
          <p:cNvSpPr>
            <a:spLocks noGrp="1"/>
          </p:cNvSpPr>
          <p:nvPr>
            <p:ph idx="1"/>
          </p:nvPr>
        </p:nvSpPr>
        <p:spPr>
          <a:xfrm>
            <a:off x="457200" y="1600200"/>
            <a:ext cx="8229600" cy="5257800"/>
          </a:xfrm>
        </p:spPr>
        <p:txBody>
          <a:bodyPr>
            <a:normAutofit/>
          </a:bodyPr>
          <a:lstStyle/>
          <a:p>
            <a:r>
              <a:rPr lang="zh-CN" altLang="en-US" dirty="0"/>
              <a:t>更广泛的，如果一个随机变量</a:t>
            </a:r>
            <a:r>
              <a:rPr lang="en-US" altLang="zh-CN" dirty="0"/>
              <a:t>x</a:t>
            </a:r>
            <a:r>
              <a:rPr lang="zh-CN" altLang="en-US" dirty="0"/>
              <a:t>的可能取值为</a:t>
            </a:r>
            <a:r>
              <a:rPr lang="en-US" altLang="zh-CN" i="1" dirty="0"/>
              <a:t>X</a:t>
            </a:r>
            <a:r>
              <a:rPr lang="en-US" altLang="zh-CN" dirty="0"/>
              <a:t>={</a:t>
            </a:r>
            <a:r>
              <a:rPr lang="en-US" altLang="zh-CN" i="1" dirty="0"/>
              <a:t>x</a:t>
            </a:r>
            <a:r>
              <a:rPr lang="en-US" altLang="zh-CN" dirty="0"/>
              <a:t>1,</a:t>
            </a:r>
            <a:r>
              <a:rPr lang="en-US" altLang="zh-CN" i="1" dirty="0"/>
              <a:t>x</a:t>
            </a:r>
            <a:r>
              <a:rPr lang="en-US" altLang="zh-CN" dirty="0"/>
              <a:t>2,...,</a:t>
            </a:r>
            <a:r>
              <a:rPr lang="en-US" altLang="zh-CN" i="1" dirty="0" err="1"/>
              <a:t>xk</a:t>
            </a:r>
            <a:r>
              <a:rPr lang="en-US" altLang="zh-CN" dirty="0"/>
              <a:t>}</a:t>
            </a:r>
            <a:r>
              <a:rPr lang="zh-CN" altLang="en-US" dirty="0"/>
              <a:t>，要用</a:t>
            </a:r>
            <a:r>
              <a:rPr lang="en-US" altLang="zh-CN" dirty="0"/>
              <a:t>n</a:t>
            </a:r>
            <a:r>
              <a:rPr lang="zh-CN" altLang="en-US" dirty="0"/>
              <a:t>位</a:t>
            </a:r>
            <a:r>
              <a:rPr lang="en-US" altLang="zh-CN" i="1" dirty="0"/>
              <a:t>y</a:t>
            </a:r>
            <a:r>
              <a:rPr lang="en-US" altLang="zh-CN" dirty="0"/>
              <a:t>:</a:t>
            </a:r>
            <a:r>
              <a:rPr lang="en-US" altLang="zh-CN" i="1" dirty="0"/>
              <a:t>y</a:t>
            </a:r>
            <a:r>
              <a:rPr lang="en-US" altLang="zh-CN" dirty="0"/>
              <a:t>1</a:t>
            </a:r>
            <a:r>
              <a:rPr lang="en-US" altLang="zh-CN" i="1" dirty="0"/>
              <a:t>y</a:t>
            </a:r>
            <a:r>
              <a:rPr lang="en-US" altLang="zh-CN" dirty="0"/>
              <a:t>2...</a:t>
            </a:r>
            <a:r>
              <a:rPr lang="en-US" altLang="zh-CN" i="1" dirty="0"/>
              <a:t>yn</a:t>
            </a:r>
            <a:r>
              <a:rPr lang="zh-CN" altLang="en-US" dirty="0"/>
              <a:t>表示出</a:t>
            </a:r>
            <a:r>
              <a:rPr lang="en-US" altLang="zh-CN" dirty="0"/>
              <a:t>X</a:t>
            </a:r>
            <a:r>
              <a:rPr lang="zh-CN" altLang="en-US" dirty="0"/>
              <a:t>来，那么</a:t>
            </a:r>
            <a:r>
              <a:rPr lang="en-US" altLang="zh-CN" dirty="0"/>
              <a:t>n</a:t>
            </a:r>
            <a:r>
              <a:rPr lang="zh-CN" altLang="en-US" dirty="0"/>
              <a:t>的期望</a:t>
            </a:r>
            <a:r>
              <a:rPr lang="zh-CN" altLang="en-US" dirty="0" smtClean="0"/>
              <a:t>是：</a:t>
            </a:r>
            <a:endParaRPr lang="en-US" altLang="zh-CN" dirty="0"/>
          </a:p>
          <a:p>
            <a:endParaRPr lang="en-US" altLang="zh-CN" dirty="0" smtClean="0"/>
          </a:p>
          <a:p>
            <a:pPr marL="0" indent="0">
              <a:buNone/>
            </a:pPr>
            <a:endParaRPr lang="en-US" altLang="zh-CN" dirty="0" smtClean="0"/>
          </a:p>
          <a:p>
            <a:pPr lvl="1"/>
            <a:r>
              <a:rPr lang="zh-CN" altLang="en-US" dirty="0" smtClean="0"/>
              <a:t>分子为</a:t>
            </a:r>
            <a:r>
              <a:rPr lang="en-US" altLang="zh-CN" dirty="0" smtClean="0"/>
              <a:t>H(X)</a:t>
            </a:r>
          </a:p>
          <a:p>
            <a:pPr lvl="1"/>
            <a:r>
              <a:rPr lang="en-US" altLang="zh-CN" dirty="0" smtClean="0"/>
              <a:t>X</a:t>
            </a:r>
            <a:r>
              <a:rPr lang="zh-CN" altLang="en-US" dirty="0"/>
              <a:t>与具体内容跟信息量无关，我们只关心概率分布，于是</a:t>
            </a:r>
            <a:r>
              <a:rPr lang="en-US" altLang="zh-CN" dirty="0"/>
              <a:t>H(X)</a:t>
            </a:r>
            <a:r>
              <a:rPr lang="zh-CN" altLang="en-US" dirty="0"/>
              <a:t>可以写成：</a:t>
            </a:r>
            <a:endParaRPr lang="en-US" altLang="zh-CN" dirty="0" smtClean="0"/>
          </a:p>
          <a:p>
            <a:endParaRPr lang="en-US" altLang="zh-CN" dirty="0"/>
          </a:p>
          <a:p>
            <a:endParaRPr lang="en-US" altLang="zh-CN" dirty="0" smtClean="0"/>
          </a:p>
          <a:p>
            <a:endParaRPr lang="en-US" altLang="zh-CN" dirty="0"/>
          </a:p>
          <a:p>
            <a:pPr marL="0" indent="0">
              <a:buNone/>
            </a:pP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7" y="3098279"/>
            <a:ext cx="85058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5877272"/>
            <a:ext cx="337185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31</a:t>
            </a:fld>
            <a:r>
              <a:rPr lang="en-US" altLang="zh-CN" smtClean="0"/>
              <a:t>/79</a:t>
            </a:r>
            <a:endParaRPr lang="zh-CN" altLang="en-US" dirty="0"/>
          </a:p>
        </p:txBody>
      </p:sp>
    </p:spTree>
    <p:extLst>
      <p:ext uri="{BB962C8B-B14F-4D97-AF65-F5344CB8AC3E}">
        <p14:creationId xmlns:p14="http://schemas.microsoft.com/office/powerpoint/2010/main" val="12482701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最大熵模型</a:t>
            </a:r>
          </a:p>
        </p:txBody>
      </p:sp>
      <p:sp>
        <p:nvSpPr>
          <p:cNvPr id="3" name="内容占位符 2"/>
          <p:cNvSpPr>
            <a:spLocks noGrp="1"/>
          </p:cNvSpPr>
          <p:nvPr>
            <p:ph idx="1"/>
          </p:nvPr>
        </p:nvSpPr>
        <p:spPr/>
        <p:txBody>
          <a:bodyPr>
            <a:normAutofit/>
          </a:bodyPr>
          <a:lstStyle/>
          <a:p>
            <a:r>
              <a:rPr lang="zh-CN" altLang="en-US" dirty="0"/>
              <a:t>最大熵原理指出，当我们需要对一个随机事件的概率分布进行预测时，我们的预测应当满足全部已知的条件，而对</a:t>
            </a:r>
            <a:r>
              <a:rPr lang="zh-CN" altLang="en-US" b="1" dirty="0"/>
              <a:t>未知的情况不要做任何主观假设</a:t>
            </a:r>
            <a:r>
              <a:rPr lang="zh-CN" altLang="en-US" dirty="0"/>
              <a:t>。在这种情况下，</a:t>
            </a:r>
            <a:r>
              <a:rPr lang="zh-CN" altLang="en-US" b="1" dirty="0"/>
              <a:t>概率分布最均匀，预测的风险最小</a:t>
            </a:r>
            <a:r>
              <a:rPr lang="zh-CN" altLang="en-US" dirty="0"/>
              <a:t>。因为这时概率分布的信息熵最大，所以人们称这种模型叫“最大熵模型”</a:t>
            </a:r>
            <a:r>
              <a:rPr lang="zh-CN" altLang="en-US" dirty="0" smtClean="0"/>
              <a:t>。</a:t>
            </a:r>
            <a:endParaRPr lang="en-US" altLang="zh-CN" dirty="0" smtClean="0"/>
          </a:p>
          <a:p>
            <a:pPr marL="457200" lvl="1" indent="0">
              <a:buNone/>
            </a:pPr>
            <a:r>
              <a:rPr lang="en-US" altLang="zh-CN" dirty="0"/>
              <a:t> </a:t>
            </a:r>
            <a:r>
              <a:rPr lang="en-US" altLang="zh-CN" dirty="0" smtClean="0"/>
              <a:t>                     ----</a:t>
            </a:r>
            <a:r>
              <a:rPr lang="zh-CN" altLang="en-US" dirty="0"/>
              <a:t>摘自</a:t>
            </a:r>
            <a:r>
              <a:rPr lang="en-US" altLang="zh-CN" dirty="0"/>
              <a:t>《Google</a:t>
            </a:r>
            <a:r>
              <a:rPr lang="zh-CN" altLang="en-US" dirty="0"/>
              <a:t>黑板报</a:t>
            </a:r>
            <a:r>
              <a:rPr lang="en-US" altLang="zh-CN" dirty="0"/>
              <a:t>》</a:t>
            </a:r>
            <a:r>
              <a:rPr lang="zh-CN" altLang="en-US" dirty="0"/>
              <a:t>作者：吴军</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r>
              <a:rPr lang="en-US" altLang="zh-CN" smtClean="0"/>
              <a:t>/79</a:t>
            </a:r>
            <a:endParaRPr lang="zh-CN" altLang="en-US" dirty="0"/>
          </a:p>
        </p:txBody>
      </p:sp>
    </p:spTree>
    <p:extLst>
      <p:ext uri="{BB962C8B-B14F-4D97-AF65-F5344CB8AC3E}">
        <p14:creationId xmlns:p14="http://schemas.microsoft.com/office/powerpoint/2010/main" val="124827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最大熵例子</a:t>
            </a:r>
            <a:endParaRPr lang="zh-CN" altLang="en-US" dirty="0"/>
          </a:p>
        </p:txBody>
      </p:sp>
      <p:sp>
        <p:nvSpPr>
          <p:cNvPr id="3" name="内容占位符 2"/>
          <p:cNvSpPr>
            <a:spLocks noGrp="1"/>
          </p:cNvSpPr>
          <p:nvPr>
            <p:ph idx="1"/>
          </p:nvPr>
        </p:nvSpPr>
        <p:spPr/>
        <p:txBody>
          <a:bodyPr/>
          <a:lstStyle/>
          <a:p>
            <a:r>
              <a:rPr lang="zh-CN" altLang="en-US" dirty="0"/>
              <a:t>一</a:t>
            </a:r>
            <a:r>
              <a:rPr lang="zh-CN" altLang="en-US" dirty="0" smtClean="0"/>
              <a:t>个实际问题的引入</a:t>
            </a:r>
            <a:endParaRPr lang="en-US" altLang="zh-CN" dirty="0" smtClean="0"/>
          </a:p>
          <a:p>
            <a:pPr lvl="1"/>
            <a:r>
              <a:rPr lang="zh-CN" altLang="en-US" dirty="0"/>
              <a:t>“学习”这个词可能是动词，也可能是名词。可以可以被标为主语、谓语、宾语、定语</a:t>
            </a:r>
            <a:r>
              <a:rPr lang="en-US" altLang="zh-CN" dirty="0"/>
              <a:t>……</a:t>
            </a:r>
          </a:p>
          <a:p>
            <a:pPr lvl="2"/>
            <a:r>
              <a:rPr lang="zh-CN" altLang="en-US" dirty="0"/>
              <a:t>令</a:t>
            </a:r>
            <a:r>
              <a:rPr lang="en-US" altLang="zh-CN" dirty="0"/>
              <a:t>x1</a:t>
            </a:r>
            <a:r>
              <a:rPr lang="zh-CN" altLang="en-US" dirty="0"/>
              <a:t>表示“学习”被标为名词， </a:t>
            </a:r>
            <a:r>
              <a:rPr lang="en-US" altLang="zh-CN" dirty="0"/>
              <a:t>x2</a:t>
            </a:r>
            <a:r>
              <a:rPr lang="zh-CN" altLang="en-US" dirty="0"/>
              <a:t>表示“学习”被标为动词</a:t>
            </a:r>
            <a:r>
              <a:rPr lang="zh-CN" altLang="en-US" dirty="0" smtClean="0"/>
              <a:t>。</a:t>
            </a:r>
            <a:endParaRPr lang="en-US" altLang="zh-CN" dirty="0" smtClean="0"/>
          </a:p>
          <a:p>
            <a:pPr lvl="2"/>
            <a:r>
              <a:rPr lang="zh-CN" altLang="en-US" dirty="0" smtClean="0"/>
              <a:t>令</a:t>
            </a:r>
            <a:r>
              <a:rPr lang="en-US" altLang="zh-CN" dirty="0"/>
              <a:t>y1</a:t>
            </a:r>
            <a:r>
              <a:rPr lang="zh-CN" altLang="en-US" dirty="0"/>
              <a:t>表示“学习”被标为主语， </a:t>
            </a:r>
            <a:r>
              <a:rPr lang="en-US" altLang="zh-CN" dirty="0"/>
              <a:t>y2</a:t>
            </a:r>
            <a:r>
              <a:rPr lang="zh-CN" altLang="en-US" dirty="0"/>
              <a:t>表示被标为谓语，</a:t>
            </a:r>
            <a:r>
              <a:rPr lang="en-US" altLang="zh-CN" dirty="0"/>
              <a:t>y3</a:t>
            </a:r>
            <a:r>
              <a:rPr lang="zh-CN" altLang="en-US" dirty="0"/>
              <a:t>表示宾语， </a:t>
            </a:r>
            <a:r>
              <a:rPr lang="en-US" altLang="zh-CN" dirty="0"/>
              <a:t>y4</a:t>
            </a:r>
            <a:r>
              <a:rPr lang="zh-CN" altLang="en-US" dirty="0"/>
              <a:t>表示定语</a:t>
            </a:r>
            <a:r>
              <a:rPr lang="zh-CN" altLang="en-US" dirty="0" smtClean="0"/>
              <a:t>。</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4941168"/>
            <a:ext cx="30003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4" name="Picture 2" descr="http://marcelopham.com/wp-content/uploads/2012/05/ch03-tre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260648"/>
            <a:ext cx="2381250" cy="16287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87524" y="6093295"/>
            <a:ext cx="504056" cy="584775"/>
          </a:xfrm>
          <a:prstGeom prst="rect">
            <a:avLst/>
          </a:prstGeom>
          <a:noFill/>
        </p:spPr>
        <p:txBody>
          <a:bodyPr wrap="square" rtlCol="0">
            <a:spAutoFit/>
          </a:bodyPr>
          <a:lstStyle/>
          <a:p>
            <a:r>
              <a:rPr lang="en-US" altLang="zh-CN" sz="3200" dirty="0">
                <a:latin typeface="华文琥珀" panose="02010800040101010101" pitchFamily="2" charset="-122"/>
                <a:ea typeface="华文琥珀" panose="02010800040101010101" pitchFamily="2" charset="-122"/>
              </a:rPr>
              <a:t>#</a:t>
            </a:r>
            <a:endParaRPr lang="zh-CN" altLang="en-US" sz="3200" dirty="0">
              <a:latin typeface="华文琥珀" panose="02010800040101010101" pitchFamily="2" charset="-122"/>
              <a:ea typeface="华文琥珀" panose="0201080004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r>
              <a:rPr lang="en-US" altLang="zh-CN" smtClean="0"/>
              <a:t>/79</a:t>
            </a:r>
            <a:endParaRPr lang="zh-CN" altLang="en-US" dirty="0"/>
          </a:p>
        </p:txBody>
      </p:sp>
    </p:spTree>
    <p:extLst>
      <p:ext uri="{BB962C8B-B14F-4D97-AF65-F5344CB8AC3E}">
        <p14:creationId xmlns:p14="http://schemas.microsoft.com/office/powerpoint/2010/main" val="124827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 calcmode="lin" valueType="num">
                                      <p:cBhvr additive="base">
                                        <p:cTn id="22" dur="500" fill="hold"/>
                                        <p:tgtEl>
                                          <p:spTgt spid="4098"/>
                                        </p:tgtEl>
                                        <p:attrNameLst>
                                          <p:attrName>ppt_x</p:attrName>
                                        </p:attrNameLst>
                                      </p:cBhvr>
                                      <p:tavLst>
                                        <p:tav tm="0">
                                          <p:val>
                                            <p:strVal val="#ppt_x"/>
                                          </p:val>
                                        </p:tav>
                                        <p:tav tm="100000">
                                          <p:val>
                                            <p:strVal val="#ppt_x"/>
                                          </p:val>
                                        </p:tav>
                                      </p:tavLst>
                                    </p:anim>
                                    <p:anim calcmode="lin" valueType="num">
                                      <p:cBhvr additive="base">
                                        <p:cTn id="23"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最大熵例子</a:t>
            </a:r>
            <a:endParaRPr lang="zh-CN" altLang="en-US" dirty="0"/>
          </a:p>
        </p:txBody>
      </p:sp>
      <p:sp>
        <p:nvSpPr>
          <p:cNvPr id="3" name="内容占位符 2"/>
          <p:cNvSpPr>
            <a:spLocks noGrp="1"/>
          </p:cNvSpPr>
          <p:nvPr>
            <p:ph idx="1"/>
          </p:nvPr>
        </p:nvSpPr>
        <p:spPr/>
        <p:txBody>
          <a:bodyPr/>
          <a:lstStyle/>
          <a:p>
            <a:r>
              <a:rPr lang="zh-CN" altLang="en-US" dirty="0"/>
              <a:t>如果没有其他的知识，根据信息熵的理论，概率趋向于均匀</a:t>
            </a:r>
            <a:r>
              <a:rPr lang="zh-CN" altLang="en-US" dirty="0" smtClean="0"/>
              <a:t>。</a:t>
            </a:r>
            <a:endParaRPr lang="en-US" altLang="zh-CN" dirty="0" smtClean="0"/>
          </a:p>
          <a:p>
            <a:endParaRPr lang="en-US" altLang="zh-CN" dirty="0"/>
          </a:p>
          <a:p>
            <a:endParaRPr lang="en-US" altLang="zh-CN"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719" y="3356992"/>
            <a:ext cx="567690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34</a:t>
            </a:fld>
            <a:r>
              <a:rPr lang="en-US" altLang="zh-CN" smtClean="0"/>
              <a:t>/79</a:t>
            </a:r>
            <a:endParaRPr lang="zh-CN" altLang="en-US" dirty="0"/>
          </a:p>
        </p:txBody>
      </p:sp>
    </p:spTree>
    <p:extLst>
      <p:ext uri="{BB962C8B-B14F-4D97-AF65-F5344CB8AC3E}">
        <p14:creationId xmlns:p14="http://schemas.microsoft.com/office/powerpoint/2010/main" val="22906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284984"/>
            <a:ext cx="4362450"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smtClean="0"/>
              <a:t>最大熵例子</a:t>
            </a:r>
            <a:endParaRPr lang="zh-CN" altLang="en-US" dirty="0"/>
          </a:p>
        </p:txBody>
      </p:sp>
      <p:sp>
        <p:nvSpPr>
          <p:cNvPr id="3" name="内容占位符 2"/>
          <p:cNvSpPr>
            <a:spLocks noGrp="1"/>
          </p:cNvSpPr>
          <p:nvPr>
            <p:ph idx="1"/>
          </p:nvPr>
        </p:nvSpPr>
        <p:spPr/>
        <p:txBody>
          <a:bodyPr/>
          <a:lstStyle/>
          <a:p>
            <a:r>
              <a:rPr lang="zh-CN" altLang="en-US" dirty="0"/>
              <a:t>但事实上，“学习”被标为定语的可能性很小，只有</a:t>
            </a:r>
            <a:r>
              <a:rPr lang="en-US" altLang="zh-CN" dirty="0"/>
              <a:t>0.05</a:t>
            </a:r>
            <a:r>
              <a:rPr lang="zh-CN" altLang="en-US" dirty="0"/>
              <a:t>。我们引入这个新的知识：</a:t>
            </a:r>
            <a:r>
              <a:rPr lang="en-US" altLang="zh-CN" dirty="0"/>
              <a:t>p(y4)=0.05</a:t>
            </a:r>
            <a:r>
              <a:rPr lang="zh-CN" altLang="en-US" dirty="0"/>
              <a:t>。那么这样的约束下：</a:t>
            </a:r>
          </a:p>
          <a:p>
            <a:endParaRPr lang="en-US" altLang="zh-CN" dirty="0" smtClean="0"/>
          </a:p>
          <a:p>
            <a:endParaRPr lang="en-US" altLang="zh-CN" dirty="0" smtClean="0"/>
          </a:p>
          <a:p>
            <a:r>
              <a:rPr lang="zh-CN" altLang="en-US" dirty="0" smtClean="0"/>
              <a:t>为了</a:t>
            </a:r>
            <a:r>
              <a:rPr lang="zh-CN" altLang="en-US" dirty="0"/>
              <a:t>让例子更真实，我们再加入一个知识，当“学习”被标作动词的时候，它被标作谓语的概率为</a:t>
            </a:r>
            <a:r>
              <a:rPr lang="en-US" altLang="zh-CN" dirty="0" smtClean="0"/>
              <a:t>0.95</a:t>
            </a:r>
            <a:r>
              <a:rPr lang="zh-CN" altLang="en-US" dirty="0" smtClean="0"/>
              <a:t>：</a:t>
            </a:r>
            <a:endParaRPr lang="en-US" altLang="zh-CN" dirty="0" smtClean="0"/>
          </a:p>
          <a:p>
            <a:endParaRPr lang="en-US" altLang="zh-CN" dirty="0"/>
          </a:p>
          <a:p>
            <a:endParaRPr lang="en-US" altLang="zh-CN"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5964966"/>
            <a:ext cx="264795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35</a:t>
            </a:fld>
            <a:r>
              <a:rPr lang="en-US" altLang="zh-CN" smtClean="0"/>
              <a:t>/79</a:t>
            </a:r>
            <a:endParaRPr lang="zh-CN" altLang="en-US" dirty="0"/>
          </a:p>
        </p:txBody>
      </p:sp>
    </p:spTree>
    <p:extLst>
      <p:ext uri="{BB962C8B-B14F-4D97-AF65-F5344CB8AC3E}">
        <p14:creationId xmlns:p14="http://schemas.microsoft.com/office/powerpoint/2010/main" val="2290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2173" y="4365104"/>
            <a:ext cx="324802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smtClean="0"/>
              <a:t>最大熵例子</a:t>
            </a:r>
            <a:endParaRPr lang="zh-CN" altLang="en-US" dirty="0"/>
          </a:p>
        </p:txBody>
      </p:sp>
      <p:sp>
        <p:nvSpPr>
          <p:cNvPr id="3" name="内容占位符 2"/>
          <p:cNvSpPr>
            <a:spLocks noGrp="1"/>
          </p:cNvSpPr>
          <p:nvPr>
            <p:ph idx="1"/>
          </p:nvPr>
        </p:nvSpPr>
        <p:spPr/>
        <p:txBody>
          <a:bodyPr/>
          <a:lstStyle/>
          <a:p>
            <a:r>
              <a:rPr lang="zh-CN" altLang="en-US" dirty="0"/>
              <a:t>有了两个约束条件，那么其他的我们尽可能的让他们不受约束，不受影响，分布的均匀一些，现在应该怎么让他们符合尽可能的均匀分布呢</a:t>
            </a:r>
            <a:r>
              <a:rPr lang="zh-CN" altLang="en-US" dirty="0" smtClean="0"/>
              <a:t>？</a:t>
            </a:r>
            <a:endParaRPr lang="en-US" altLang="zh-CN" dirty="0" smtClean="0"/>
          </a:p>
          <a:p>
            <a:r>
              <a:rPr lang="zh-CN" altLang="en-US" dirty="0"/>
              <a:t>其实就是使熵尽可能的大就行了</a:t>
            </a:r>
            <a:r>
              <a:rPr lang="zh-CN" altLang="en-US" dirty="0" smtClean="0"/>
              <a:t>。</a:t>
            </a:r>
            <a:endParaRPr lang="en-US" altLang="zh-CN" dirty="0" smtClean="0"/>
          </a:p>
          <a:p>
            <a:endParaRPr lang="en-US" altLang="zh-CN" dirty="0"/>
          </a:p>
          <a:p>
            <a:endParaRPr lang="en-US" altLang="zh-CN" dirty="0" smtClean="0"/>
          </a:p>
          <a:p>
            <a:r>
              <a:rPr lang="zh-CN" altLang="en-US" dirty="0" smtClean="0"/>
              <a:t>那么</a:t>
            </a:r>
            <a:r>
              <a:rPr lang="zh-CN" altLang="en-US" dirty="0"/>
              <a:t>怎么</a:t>
            </a:r>
            <a:r>
              <a:rPr lang="zh-CN" altLang="en-US" dirty="0" smtClean="0"/>
              <a:t>约束呢？</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36</a:t>
            </a:fld>
            <a:r>
              <a:rPr lang="en-US" altLang="zh-CN" smtClean="0"/>
              <a:t>/79</a:t>
            </a:r>
            <a:endParaRPr lang="zh-CN" altLang="en-US" dirty="0"/>
          </a:p>
        </p:txBody>
      </p:sp>
    </p:spTree>
    <p:extLst>
      <p:ext uri="{BB962C8B-B14F-4D97-AF65-F5344CB8AC3E}">
        <p14:creationId xmlns:p14="http://schemas.microsoft.com/office/powerpoint/2010/main" val="2290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 calcmode="lin" valueType="num">
                                      <p:cBhvr additive="base">
                                        <p:cTn id="17" dur="500" fill="hold"/>
                                        <p:tgtEl>
                                          <p:spTgt spid="7170"/>
                                        </p:tgtEl>
                                        <p:attrNameLst>
                                          <p:attrName>ppt_x</p:attrName>
                                        </p:attrNameLst>
                                      </p:cBhvr>
                                      <p:tavLst>
                                        <p:tav tm="0">
                                          <p:val>
                                            <p:strVal val="#ppt_x"/>
                                          </p:val>
                                        </p:tav>
                                        <p:tav tm="100000">
                                          <p:val>
                                            <p:strVal val="#ppt_x"/>
                                          </p:val>
                                        </p:tav>
                                      </p:tavLst>
                                    </p:anim>
                                    <p:anim calcmode="lin" valueType="num">
                                      <p:cBhvr additive="base">
                                        <p:cTn id="1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最大熵模型</a:t>
            </a:r>
          </a:p>
        </p:txBody>
      </p:sp>
      <p:sp>
        <p:nvSpPr>
          <p:cNvPr id="3" name="内容占位符 2"/>
          <p:cNvSpPr>
            <a:spLocks noGrp="1"/>
          </p:cNvSpPr>
          <p:nvPr>
            <p:ph idx="1"/>
          </p:nvPr>
        </p:nvSpPr>
        <p:spPr/>
        <p:txBody>
          <a:bodyPr>
            <a:normAutofit lnSpcReduction="10000"/>
          </a:bodyPr>
          <a:lstStyle/>
          <a:p>
            <a:r>
              <a:rPr lang="zh-CN" altLang="en-US" dirty="0" smtClean="0"/>
              <a:t>训练数据集的经验分布</a:t>
            </a:r>
            <a:endParaRPr lang="en-US" altLang="zh-CN" dirty="0" smtClean="0"/>
          </a:p>
          <a:p>
            <a:endParaRPr lang="en-US" altLang="zh-CN" dirty="0"/>
          </a:p>
          <a:p>
            <a:endParaRPr lang="en-US" altLang="zh-CN" dirty="0" smtClean="0"/>
          </a:p>
          <a:p>
            <a:r>
              <a:rPr lang="zh-CN" altLang="en-US" dirty="0" smtClean="0"/>
              <a:t>特征函数</a:t>
            </a:r>
            <a:r>
              <a:rPr lang="en-US" altLang="zh-CN" dirty="0" smtClean="0"/>
              <a:t>f(</a:t>
            </a:r>
            <a:r>
              <a:rPr lang="en-US" altLang="zh-CN" dirty="0" err="1" smtClean="0"/>
              <a:t>x,y</a:t>
            </a:r>
            <a:r>
              <a:rPr lang="en-US" altLang="zh-CN" dirty="0" smtClean="0"/>
              <a:t>)</a:t>
            </a:r>
            <a:r>
              <a:rPr lang="zh-CN" altLang="en-US" dirty="0" smtClean="0"/>
              <a:t>描述输入</a:t>
            </a:r>
            <a:r>
              <a:rPr lang="en-US" altLang="zh-CN" dirty="0" smtClean="0"/>
              <a:t>x</a:t>
            </a:r>
            <a:r>
              <a:rPr lang="zh-CN" altLang="en-US" dirty="0" smtClean="0"/>
              <a:t>和输出</a:t>
            </a:r>
            <a:r>
              <a:rPr lang="en-US" altLang="zh-CN" dirty="0" smtClean="0"/>
              <a:t>y</a:t>
            </a:r>
            <a:r>
              <a:rPr lang="zh-CN" altLang="en-US" dirty="0" smtClean="0"/>
              <a:t>之间的某一个事实</a:t>
            </a:r>
            <a:endParaRPr lang="en-US" altLang="zh-CN" dirty="0" smtClean="0"/>
          </a:p>
          <a:p>
            <a:endParaRPr lang="en-US" altLang="zh-CN" dirty="0" smtClean="0"/>
          </a:p>
          <a:p>
            <a:endParaRPr lang="en-US" altLang="zh-CN" dirty="0"/>
          </a:p>
          <a:p>
            <a:r>
              <a:rPr lang="zh-CN" altLang="en-US" dirty="0"/>
              <a:t>特征函数在</a:t>
            </a:r>
            <a:r>
              <a:rPr lang="zh-CN" altLang="en-US" b="1" dirty="0"/>
              <a:t>样本中</a:t>
            </a:r>
            <a:r>
              <a:rPr lang="zh-CN" altLang="en-US" dirty="0"/>
              <a:t>的期望值为</a:t>
            </a:r>
            <a:r>
              <a:rPr lang="zh-CN" altLang="en-US" dirty="0" smtClean="0"/>
              <a:t>：</a:t>
            </a:r>
            <a:endParaRPr lang="en-US" altLang="zh-CN" dirty="0" smtClean="0"/>
          </a:p>
          <a:p>
            <a:endParaRPr lang="zh-CN" altLang="en-US"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011" y="1340768"/>
            <a:ext cx="3810000" cy="148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6" name="对象 5"/>
          <p:cNvGraphicFramePr>
            <a:graphicFrameLocks noChangeAspect="1"/>
          </p:cNvGraphicFramePr>
          <p:nvPr>
            <p:extLst>
              <p:ext uri="{D42A27DB-BD31-4B8C-83A1-F6EECF244321}">
                <p14:modId xmlns:p14="http://schemas.microsoft.com/office/powerpoint/2010/main" val="2089309024"/>
              </p:ext>
            </p:extLst>
          </p:nvPr>
        </p:nvGraphicFramePr>
        <p:xfrm>
          <a:off x="3131840" y="3933056"/>
          <a:ext cx="2700338" cy="838200"/>
        </p:xfrm>
        <a:graphic>
          <a:graphicData uri="http://schemas.openxmlformats.org/presentationml/2006/ole">
            <mc:AlternateContent xmlns:mc="http://schemas.openxmlformats.org/markup-compatibility/2006">
              <mc:Choice xmlns:v="urn:schemas-microsoft-com:vml" Requires="v">
                <p:oleObj spid="_x0000_s8263" r:id="rId4" imgW="1474281" imgH="457560" progId="Equation.3">
                  <p:embed/>
                </p:oleObj>
              </mc:Choice>
              <mc:Fallback>
                <p:oleObj r:id="rId4" imgW="1474281" imgH="45756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3933056"/>
                        <a:ext cx="27003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19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4486" y="5848350"/>
            <a:ext cx="45815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pPr/>
              <a:t>37</a:t>
            </a:fld>
            <a:r>
              <a:rPr lang="en-US" altLang="zh-CN" smtClean="0"/>
              <a:t>/79</a:t>
            </a:r>
            <a:endParaRPr lang="zh-CN" altLang="en-US" dirty="0"/>
          </a:p>
        </p:txBody>
      </p:sp>
    </p:spTree>
    <p:extLst>
      <p:ext uri="{BB962C8B-B14F-4D97-AF65-F5344CB8AC3E}">
        <p14:creationId xmlns:p14="http://schemas.microsoft.com/office/powerpoint/2010/main" val="229062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最大熵模型</a:t>
            </a:r>
          </a:p>
        </p:txBody>
      </p:sp>
      <p:sp>
        <p:nvSpPr>
          <p:cNvPr id="3" name="内容占位符 2"/>
          <p:cNvSpPr>
            <a:spLocks noGrp="1"/>
          </p:cNvSpPr>
          <p:nvPr>
            <p:ph idx="1"/>
          </p:nvPr>
        </p:nvSpPr>
        <p:spPr/>
        <p:txBody>
          <a:bodyPr>
            <a:normAutofit/>
          </a:bodyPr>
          <a:lstStyle/>
          <a:p>
            <a:r>
              <a:rPr lang="zh-CN" altLang="en-US" dirty="0"/>
              <a:t>有了训练集，我们就能够训练一个模型出来，特征</a:t>
            </a:r>
            <a:r>
              <a:rPr lang="en-US" altLang="zh-CN" dirty="0"/>
              <a:t>f</a:t>
            </a:r>
            <a:r>
              <a:rPr lang="zh-CN" altLang="en-US" dirty="0"/>
              <a:t>在这个模型中的期望值</a:t>
            </a:r>
            <a:r>
              <a:rPr lang="zh-CN" altLang="en-US" dirty="0" smtClean="0"/>
              <a:t>为</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lvl="1"/>
            <a:r>
              <a:rPr lang="zh-CN" altLang="en-US" dirty="0"/>
              <a:t>其中</a:t>
            </a:r>
            <a:r>
              <a:rPr lang="en-US" altLang="zh-CN" i="1" dirty="0"/>
              <a:t>p</a:t>
            </a:r>
            <a:r>
              <a:rPr lang="en-US" altLang="zh-CN" dirty="0"/>
              <a:t>¯(</a:t>
            </a:r>
            <a:r>
              <a:rPr lang="en-US" altLang="zh-CN" i="1" dirty="0"/>
              <a:t>xi</a:t>
            </a:r>
            <a:r>
              <a:rPr lang="en-US" altLang="zh-CN" dirty="0"/>
              <a:t>)</a:t>
            </a:r>
            <a:r>
              <a:rPr lang="zh-CN" altLang="en-US" dirty="0"/>
              <a:t>为</a:t>
            </a:r>
            <a:r>
              <a:rPr lang="en-US" altLang="zh-CN" dirty="0"/>
              <a:t>x</a:t>
            </a:r>
            <a:r>
              <a:rPr lang="zh-CN" altLang="en-US" dirty="0"/>
              <a:t>出现的概率，数数归一化就行</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927" y="2780928"/>
            <a:ext cx="408622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789040"/>
            <a:ext cx="394335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4725144"/>
            <a:ext cx="4048125"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38</a:t>
            </a:fld>
            <a:r>
              <a:rPr lang="en-US" altLang="zh-CN" smtClean="0"/>
              <a:t>/79</a:t>
            </a:r>
            <a:endParaRPr lang="zh-CN" altLang="en-US" dirty="0"/>
          </a:p>
        </p:txBody>
      </p:sp>
    </p:spTree>
    <p:extLst>
      <p:ext uri="{BB962C8B-B14F-4D97-AF65-F5344CB8AC3E}">
        <p14:creationId xmlns:p14="http://schemas.microsoft.com/office/powerpoint/2010/main" val="229062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最大熵模型</a:t>
            </a:r>
          </a:p>
        </p:txBody>
      </p:sp>
      <p:sp>
        <p:nvSpPr>
          <p:cNvPr id="3" name="内容占位符 2"/>
          <p:cNvSpPr>
            <a:spLocks noGrp="1"/>
          </p:cNvSpPr>
          <p:nvPr>
            <p:ph idx="1"/>
          </p:nvPr>
        </p:nvSpPr>
        <p:spPr>
          <a:xfrm>
            <a:off x="457200" y="1600200"/>
            <a:ext cx="8229600" cy="5257800"/>
          </a:xfrm>
        </p:spPr>
        <p:txBody>
          <a:bodyPr>
            <a:normAutofit lnSpcReduction="10000"/>
          </a:bodyPr>
          <a:lstStyle/>
          <a:p>
            <a:r>
              <a:rPr lang="zh-CN" altLang="en-US" dirty="0"/>
              <a:t>模型所建立的条件概率分布要与训练样本表现出来的分布相同</a:t>
            </a:r>
            <a:r>
              <a:rPr lang="zh-CN" altLang="en-US" dirty="0" smtClean="0"/>
              <a:t>：</a:t>
            </a:r>
            <a:endParaRPr lang="en-US" altLang="zh-CN" dirty="0" smtClean="0"/>
          </a:p>
          <a:p>
            <a:endParaRPr lang="en-US" altLang="zh-CN" dirty="0"/>
          </a:p>
          <a:p>
            <a:endParaRPr lang="en-US" altLang="zh-CN" dirty="0" smtClean="0"/>
          </a:p>
          <a:p>
            <a:r>
              <a:rPr lang="zh-CN" altLang="en-US" dirty="0"/>
              <a:t>又</a:t>
            </a:r>
            <a:r>
              <a:rPr lang="zh-CN" altLang="en-US" dirty="0" smtClean="0"/>
              <a:t>最大熵模型：</a:t>
            </a:r>
            <a:endParaRPr lang="en-US" altLang="zh-CN" dirty="0" smtClean="0"/>
          </a:p>
          <a:p>
            <a:endParaRPr lang="en-US" altLang="zh-CN" dirty="0"/>
          </a:p>
          <a:p>
            <a:pPr lvl="1"/>
            <a:endParaRPr lang="en-US" altLang="zh-CN" dirty="0" smtClean="0"/>
          </a:p>
          <a:p>
            <a:pPr lvl="1"/>
            <a:r>
              <a:rPr lang="en-US" altLang="zh-CN" dirty="0" smtClean="0"/>
              <a:t>H(Y|X)+H(X) = H(X,Y)  </a:t>
            </a:r>
          </a:p>
          <a:p>
            <a:pPr lvl="1"/>
            <a:r>
              <a:rPr lang="zh-CN" altLang="en-US" dirty="0"/>
              <a:t>而</a:t>
            </a:r>
            <a:r>
              <a:rPr lang="en-US" altLang="zh-CN" dirty="0"/>
              <a:t>H(X)</a:t>
            </a:r>
            <a:r>
              <a:rPr lang="zh-CN" altLang="en-US" dirty="0"/>
              <a:t>在这里只跟</a:t>
            </a:r>
            <a:r>
              <a:rPr lang="en-US" altLang="zh-CN" dirty="0"/>
              <a:t>p(x)=_p(x)</a:t>
            </a:r>
            <a:r>
              <a:rPr lang="zh-CN" altLang="en-US" dirty="0"/>
              <a:t>有关，</a:t>
            </a:r>
            <a:r>
              <a:rPr lang="en-US" altLang="zh-CN" dirty="0"/>
              <a:t>_p(x)</a:t>
            </a:r>
            <a:r>
              <a:rPr lang="zh-CN" altLang="en-US" dirty="0"/>
              <a:t>是从训练集合来的，是确定的。</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675" y="2780928"/>
            <a:ext cx="21526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4194404"/>
            <a:ext cx="35814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39</a:t>
            </a:fld>
            <a:r>
              <a:rPr lang="en-US" altLang="zh-CN" smtClean="0"/>
              <a:t>/79</a:t>
            </a:r>
            <a:endParaRPr lang="zh-CN" altLang="en-US" dirty="0"/>
          </a:p>
        </p:txBody>
      </p:sp>
    </p:spTree>
    <p:extLst>
      <p:ext uri="{BB962C8B-B14F-4D97-AF65-F5344CB8AC3E}">
        <p14:creationId xmlns:p14="http://schemas.microsoft.com/office/powerpoint/2010/main" val="22906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线性回归</a:t>
            </a:r>
            <a:r>
              <a:rPr lang="en-US" altLang="zh-CN" dirty="0">
                <a:latin typeface="华文楷体" panose="02010600040101010101" pitchFamily="2" charset="-122"/>
                <a:ea typeface="华文楷体" panose="02010600040101010101" pitchFamily="2" charset="-122"/>
              </a:rPr>
              <a:t>(Linear regression)</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p:txBody>
          <a:bodyPr/>
          <a:lstStyle/>
          <a:p>
            <a:r>
              <a:rPr lang="zh-CN" altLang="en-US" dirty="0" smtClean="0"/>
              <a:t>通俗解释：</a:t>
            </a:r>
            <a:endParaRPr lang="en-US" altLang="zh-CN" dirty="0" smtClean="0"/>
          </a:p>
          <a:p>
            <a:pPr lvl="1"/>
            <a:r>
              <a:rPr lang="zh-CN" altLang="en-US" dirty="0"/>
              <a:t>其想要做的就是发现自变量和因变量之间的某种关联，即给定了自变量我们可以得到因变量的值</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r>
              <a:rPr lang="en-US" altLang="zh-CN" smtClean="0"/>
              <a:t>/79</a:t>
            </a:r>
            <a:endParaRPr lang="zh-CN" altLang="en-US" dirty="0"/>
          </a:p>
        </p:txBody>
      </p:sp>
    </p:spTree>
    <p:extLst>
      <p:ext uri="{BB962C8B-B14F-4D97-AF65-F5344CB8AC3E}">
        <p14:creationId xmlns:p14="http://schemas.microsoft.com/office/powerpoint/2010/main" val="31210729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最大熵模型</a:t>
            </a:r>
          </a:p>
        </p:txBody>
      </p:sp>
      <p:sp>
        <p:nvSpPr>
          <p:cNvPr id="3" name="内容占位符 2"/>
          <p:cNvSpPr>
            <a:spLocks noGrp="1"/>
          </p:cNvSpPr>
          <p:nvPr>
            <p:ph idx="1"/>
          </p:nvPr>
        </p:nvSpPr>
        <p:spPr/>
        <p:txBody>
          <a:bodyPr/>
          <a:lstStyle/>
          <a:p>
            <a:r>
              <a:rPr lang="zh-CN" altLang="en-US" dirty="0" smtClean="0"/>
              <a:t>总结</a:t>
            </a:r>
            <a:r>
              <a:rPr lang="zh-CN" altLang="de-DE" dirty="0"/>
              <a:t>一下最大熵模型</a:t>
            </a:r>
            <a:r>
              <a:rPr lang="de-DE" altLang="zh-CN" dirty="0"/>
              <a:t>(Maximum Entropy Models</a:t>
            </a:r>
            <a:r>
              <a:rPr lang="de-DE" altLang="zh-CN" dirty="0" smtClean="0"/>
              <a:t>)</a:t>
            </a:r>
            <a:r>
              <a:rPr lang="zh-CN" altLang="en-US" dirty="0" smtClean="0"/>
              <a:t>：</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957513"/>
            <a:ext cx="54578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4437112"/>
            <a:ext cx="8801100"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40</a:t>
            </a:fld>
            <a:r>
              <a:rPr lang="en-US" altLang="zh-CN" smtClean="0"/>
              <a:t>/79</a:t>
            </a:r>
            <a:endParaRPr lang="zh-CN" altLang="en-US" dirty="0"/>
          </a:p>
        </p:txBody>
      </p:sp>
    </p:spTree>
    <p:extLst>
      <p:ext uri="{BB962C8B-B14F-4D97-AF65-F5344CB8AC3E}">
        <p14:creationId xmlns:p14="http://schemas.microsoft.com/office/powerpoint/2010/main" val="2290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fade">
                                      <p:cBhvr>
                                        <p:cTn id="12"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最大熵模型</a:t>
            </a:r>
          </a:p>
        </p:txBody>
      </p:sp>
      <p:sp>
        <p:nvSpPr>
          <p:cNvPr id="3" name="内容占位符 2"/>
          <p:cNvSpPr>
            <a:spLocks noGrp="1"/>
          </p:cNvSpPr>
          <p:nvPr>
            <p:ph idx="1"/>
          </p:nvPr>
        </p:nvSpPr>
        <p:spPr/>
        <p:txBody>
          <a:bodyPr/>
          <a:lstStyle/>
          <a:p>
            <a:r>
              <a:rPr lang="zh-CN" altLang="en-US" dirty="0"/>
              <a:t>可以</a:t>
            </a:r>
            <a:r>
              <a:rPr lang="zh-CN" altLang="en-US" dirty="0" smtClean="0"/>
              <a:t>引入拉格朗日算子</a:t>
            </a:r>
            <a:endParaRPr lang="en-US" altLang="zh-CN" dirty="0"/>
          </a:p>
          <a:p>
            <a:endParaRPr lang="en-US" altLang="zh-CN" dirty="0" smtClean="0"/>
          </a:p>
          <a:p>
            <a:endParaRPr lang="en-US" altLang="zh-CN" dirty="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41</a:t>
            </a:fld>
            <a:r>
              <a:rPr lang="en-US" altLang="zh-CN" smtClean="0"/>
              <a:t>/79</a:t>
            </a:r>
            <a:endParaRPr lang="zh-CN" altLang="en-US" dirty="0"/>
          </a:p>
        </p:txBody>
      </p:sp>
      <p:grpSp>
        <p:nvGrpSpPr>
          <p:cNvPr id="6" name="组合 5"/>
          <p:cNvGrpSpPr/>
          <p:nvPr/>
        </p:nvGrpSpPr>
        <p:grpSpPr>
          <a:xfrm>
            <a:off x="2411760" y="2581275"/>
            <a:ext cx="4147702" cy="2532112"/>
            <a:chOff x="2411760" y="2581275"/>
            <a:chExt cx="4147702" cy="2532112"/>
          </a:xfrm>
        </p:grpSpPr>
        <p:pic>
          <p:nvPicPr>
            <p:cNvPr id="12353" name="Picture 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581275"/>
              <a:ext cx="332422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354" name="Picture 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3737" y="3645024"/>
              <a:ext cx="389572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355" name="Picture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871" y="4437112"/>
              <a:ext cx="218122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29062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最大熵模型</a:t>
            </a:r>
          </a:p>
        </p:txBody>
      </p:sp>
      <p:sp>
        <p:nvSpPr>
          <p:cNvPr id="5" name="内容占位符 4"/>
          <p:cNvSpPr>
            <a:spLocks noGrp="1"/>
          </p:cNvSpPr>
          <p:nvPr>
            <p:ph idx="1"/>
          </p:nvPr>
        </p:nvSpPr>
        <p:spPr/>
        <p:txBody>
          <a:bodyPr/>
          <a:lstStyle/>
          <a:p>
            <a:r>
              <a:rPr lang="zh-CN" altLang="en-US" dirty="0"/>
              <a:t>对</a:t>
            </a:r>
            <a:r>
              <a:rPr lang="en-US" altLang="zh-CN" dirty="0"/>
              <a:t>P(</a:t>
            </a:r>
            <a:r>
              <a:rPr lang="en-US" altLang="zh-CN" dirty="0" err="1"/>
              <a:t>y|x</a:t>
            </a:r>
            <a:r>
              <a:rPr lang="en-US" altLang="zh-CN" dirty="0"/>
              <a:t>)</a:t>
            </a:r>
            <a:r>
              <a:rPr lang="zh-CN" altLang="en-US" dirty="0"/>
              <a:t>求偏导求其</a:t>
            </a:r>
            <a:r>
              <a:rPr lang="zh-CN" altLang="en-US" dirty="0" smtClean="0"/>
              <a:t>极大值</a:t>
            </a:r>
            <a:endParaRPr lang="en-US" altLang="zh-CN" dirty="0"/>
          </a:p>
          <a:p>
            <a:pPr marL="0" indent="0">
              <a:buNone/>
            </a:pPr>
            <a:endParaRPr lang="en-US" altLang="zh-CN" dirty="0"/>
          </a:p>
          <a:p>
            <a:pPr marL="0" indent="0">
              <a:buNone/>
            </a:pPr>
            <a:endParaRPr lang="en-US" altLang="zh-CN" dirty="0"/>
          </a:p>
          <a:p>
            <a:r>
              <a:rPr lang="zh-CN" altLang="en-US" dirty="0" smtClean="0"/>
              <a:t>令导数等于</a:t>
            </a:r>
            <a:r>
              <a:rPr lang="en-US" altLang="zh-CN" dirty="0" smtClean="0"/>
              <a:t>0</a:t>
            </a:r>
          </a:p>
          <a:p>
            <a:endParaRPr lang="en-US" altLang="zh-CN" dirty="0"/>
          </a:p>
          <a:p>
            <a:endParaRPr lang="en-US" altLang="zh-CN" dirty="0" smtClean="0"/>
          </a:p>
          <a:p>
            <a:r>
              <a:rPr lang="zh-CN" altLang="en-US" dirty="0" smtClean="0"/>
              <a:t>求二阶导，证明其最大</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534837565"/>
              </p:ext>
            </p:extLst>
          </p:nvPr>
        </p:nvGraphicFramePr>
        <p:xfrm>
          <a:off x="2051720" y="4005064"/>
          <a:ext cx="4724400" cy="1046163"/>
        </p:xfrm>
        <a:graphic>
          <a:graphicData uri="http://schemas.openxmlformats.org/presentationml/2006/ole">
            <mc:AlternateContent xmlns:mc="http://schemas.openxmlformats.org/markup-compatibility/2006">
              <mc:Choice xmlns:v="urn:schemas-microsoft-com:vml" Requires="v">
                <p:oleObj spid="_x0000_s13508" name="Equation" r:id="rId3" imgW="1663700" imgH="368300" progId="Equation.3">
                  <p:embed/>
                </p:oleObj>
              </mc:Choice>
              <mc:Fallback>
                <p:oleObj name="Equation" r:id="rId3" imgW="1663700" imgH="3683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005064"/>
                        <a:ext cx="4724400" cy="104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96988101"/>
              </p:ext>
            </p:extLst>
          </p:nvPr>
        </p:nvGraphicFramePr>
        <p:xfrm>
          <a:off x="1043608" y="2276872"/>
          <a:ext cx="6662737" cy="796925"/>
        </p:xfrm>
        <a:graphic>
          <a:graphicData uri="http://schemas.openxmlformats.org/presentationml/2006/ole">
            <mc:AlternateContent xmlns:mc="http://schemas.openxmlformats.org/markup-compatibility/2006">
              <mc:Choice xmlns:v="urn:schemas-microsoft-com:vml" Requires="v">
                <p:oleObj spid="_x0000_s13509" name="Equation" r:id="rId5" imgW="3505200" imgH="419100" progId="Equation.3">
                  <p:embed/>
                </p:oleObj>
              </mc:Choice>
              <mc:Fallback>
                <p:oleObj name="Equation" r:id="rId5" imgW="3505200" imgH="41910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2276872"/>
                        <a:ext cx="6662737"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478004405"/>
              </p:ext>
            </p:extLst>
          </p:nvPr>
        </p:nvGraphicFramePr>
        <p:xfrm>
          <a:off x="2555776" y="5733256"/>
          <a:ext cx="3429000" cy="923925"/>
        </p:xfrm>
        <a:graphic>
          <a:graphicData uri="http://schemas.openxmlformats.org/presentationml/2006/ole">
            <mc:AlternateContent xmlns:mc="http://schemas.openxmlformats.org/markup-compatibility/2006">
              <mc:Choice xmlns:v="urn:schemas-microsoft-com:vml" Requires="v">
                <p:oleObj spid="_x0000_s13510" name="Equation" r:id="rId7" imgW="1651000" imgH="444500" progId="Equation.3">
                  <p:embed/>
                </p:oleObj>
              </mc:Choice>
              <mc:Fallback>
                <p:oleObj name="Equation" r:id="rId7" imgW="1651000" imgH="4445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776" y="5733256"/>
                        <a:ext cx="3429000"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fld id="{0C913308-F349-4B6D-A68A-DD1791B4A57B}" type="slidenum">
              <a:rPr lang="zh-CN" altLang="en-US" smtClean="0"/>
              <a:pPr/>
              <a:t>42</a:t>
            </a:fld>
            <a:r>
              <a:rPr lang="en-US" altLang="zh-CN" smtClean="0"/>
              <a:t>/79</a:t>
            </a:r>
            <a:endParaRPr lang="zh-CN" altLang="en-US" dirty="0"/>
          </a:p>
        </p:txBody>
      </p:sp>
    </p:spTree>
    <p:extLst>
      <p:ext uri="{BB962C8B-B14F-4D97-AF65-F5344CB8AC3E}">
        <p14:creationId xmlns:p14="http://schemas.microsoft.com/office/powerpoint/2010/main" val="20361155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尽量减少公式中的未知量</a:t>
            </a: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a:t> </a:t>
            </a:r>
            <a:endParaRPr lang="en-US" altLang="zh-CN" dirty="0" smtClean="0"/>
          </a:p>
          <a:p>
            <a:pPr marL="0" indent="0">
              <a:buNone/>
            </a:pPr>
            <a:r>
              <a:rPr lang="en-US" altLang="zh-CN" dirty="0"/>
              <a:t>	</a:t>
            </a:r>
            <a:r>
              <a:rPr lang="en-US" altLang="zh-CN" dirty="0" smtClean="0"/>
              <a:t>                           </a:t>
            </a:r>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889169126"/>
              </p:ext>
            </p:extLst>
          </p:nvPr>
        </p:nvGraphicFramePr>
        <p:xfrm>
          <a:off x="467544" y="188640"/>
          <a:ext cx="4724400" cy="1046162"/>
        </p:xfrm>
        <a:graphic>
          <a:graphicData uri="http://schemas.openxmlformats.org/presentationml/2006/ole">
            <mc:AlternateContent xmlns:mc="http://schemas.openxmlformats.org/markup-compatibility/2006">
              <mc:Choice xmlns:v="urn:schemas-microsoft-com:vml" Requires="v">
                <p:oleObj spid="_x0000_s14734" name="Equation" r:id="rId4" imgW="1663700" imgH="368300" progId="Equation.3">
                  <p:embed/>
                </p:oleObj>
              </mc:Choice>
              <mc:Fallback>
                <p:oleObj name="Equation" r:id="rId4" imgW="1663700" imgH="368300" progId="Equation.3">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88640"/>
                        <a:ext cx="4724400" cy="1046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60114935"/>
              </p:ext>
            </p:extLst>
          </p:nvPr>
        </p:nvGraphicFramePr>
        <p:xfrm>
          <a:off x="611560" y="2204864"/>
          <a:ext cx="4343400" cy="1036638"/>
        </p:xfrm>
        <a:graphic>
          <a:graphicData uri="http://schemas.openxmlformats.org/presentationml/2006/ole">
            <mc:AlternateContent xmlns:mc="http://schemas.openxmlformats.org/markup-compatibility/2006">
              <mc:Choice xmlns:v="urn:schemas-microsoft-com:vml" Requires="v">
                <p:oleObj spid="_x0000_s14735" name="Equation" r:id="rId6" imgW="1384300" imgH="330200" progId="Equation.3">
                  <p:embed/>
                </p:oleObj>
              </mc:Choice>
              <mc:Fallback>
                <p:oleObj name="Equation" r:id="rId6" imgW="1384300" imgH="3302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60" y="2204864"/>
                        <a:ext cx="4343400" cy="1036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7218583"/>
              </p:ext>
            </p:extLst>
          </p:nvPr>
        </p:nvGraphicFramePr>
        <p:xfrm>
          <a:off x="683568" y="3429000"/>
          <a:ext cx="2994025" cy="1298575"/>
        </p:xfrm>
        <a:graphic>
          <a:graphicData uri="http://schemas.openxmlformats.org/presentationml/2006/ole">
            <mc:AlternateContent xmlns:mc="http://schemas.openxmlformats.org/markup-compatibility/2006">
              <mc:Choice xmlns:v="urn:schemas-microsoft-com:vml" Requires="v">
                <p:oleObj spid="_x0000_s14736" name="Equation" r:id="rId8" imgW="1054100" imgH="457200" progId="Equation.3">
                  <p:embed/>
                </p:oleObj>
              </mc:Choice>
              <mc:Fallback>
                <p:oleObj name="Equation" r:id="rId8" imgW="1054100" imgH="4572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568" y="3429000"/>
                        <a:ext cx="2994025" cy="1298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49631948"/>
              </p:ext>
            </p:extLst>
          </p:nvPr>
        </p:nvGraphicFramePr>
        <p:xfrm>
          <a:off x="5076056" y="3068960"/>
          <a:ext cx="2921000" cy="1876425"/>
        </p:xfrm>
        <a:graphic>
          <a:graphicData uri="http://schemas.openxmlformats.org/presentationml/2006/ole">
            <mc:AlternateContent xmlns:mc="http://schemas.openxmlformats.org/markup-compatibility/2006">
              <mc:Choice xmlns:v="urn:schemas-microsoft-com:vml" Requires="v">
                <p:oleObj spid="_x0000_s14737" name="Equation" r:id="rId10" imgW="1028700" imgH="660400" progId="Equation.3">
                  <p:embed/>
                </p:oleObj>
              </mc:Choice>
              <mc:Fallback>
                <p:oleObj name="Equation" r:id="rId10" imgW="1028700" imgH="6604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056" y="3068960"/>
                        <a:ext cx="2921000" cy="187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133428421"/>
              </p:ext>
            </p:extLst>
          </p:nvPr>
        </p:nvGraphicFramePr>
        <p:xfrm>
          <a:off x="395536" y="5013176"/>
          <a:ext cx="4400550" cy="1176338"/>
        </p:xfrm>
        <a:graphic>
          <a:graphicData uri="http://schemas.openxmlformats.org/presentationml/2006/ole">
            <mc:AlternateContent xmlns:mc="http://schemas.openxmlformats.org/markup-compatibility/2006">
              <mc:Choice xmlns:v="urn:schemas-microsoft-com:vml" Requires="v">
                <p:oleObj spid="_x0000_s14738" name="Equation" r:id="rId12" imgW="1663700" imgH="444500" progId="Equation.3">
                  <p:embed/>
                </p:oleObj>
              </mc:Choice>
              <mc:Fallback>
                <p:oleObj name="Equation" r:id="rId12" imgW="1663700" imgH="444500"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5536" y="5013176"/>
                        <a:ext cx="4400550"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341404935"/>
              </p:ext>
            </p:extLst>
          </p:nvPr>
        </p:nvGraphicFramePr>
        <p:xfrm>
          <a:off x="5004048" y="5013176"/>
          <a:ext cx="3497263" cy="1298575"/>
        </p:xfrm>
        <a:graphic>
          <a:graphicData uri="http://schemas.openxmlformats.org/presentationml/2006/ole">
            <mc:AlternateContent xmlns:mc="http://schemas.openxmlformats.org/markup-compatibility/2006">
              <mc:Choice xmlns:v="urn:schemas-microsoft-com:vml" Requires="v">
                <p:oleObj spid="_x0000_s14739" name="Equation" r:id="rId14" imgW="1231900" imgH="457200" progId="Equation.3">
                  <p:embed/>
                </p:oleObj>
              </mc:Choice>
              <mc:Fallback>
                <p:oleObj name="Equation" r:id="rId14" imgW="1231900" imgH="457200"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04048" y="5013176"/>
                        <a:ext cx="3497263" cy="1298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矩形 3"/>
          <p:cNvSpPr/>
          <p:nvPr/>
        </p:nvSpPr>
        <p:spPr>
          <a:xfrm>
            <a:off x="467544" y="4797152"/>
            <a:ext cx="7992888" cy="1656184"/>
          </a:xfrm>
          <a:prstGeom prst="rect">
            <a:avLst/>
          </a:prstGeom>
          <a:noFill/>
          <a:ln>
            <a:solidFill>
              <a:schemeClr val="accent1">
                <a:shade val="50000"/>
              </a:schemeClr>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287524" y="6093295"/>
            <a:ext cx="504056" cy="584775"/>
          </a:xfrm>
          <a:prstGeom prst="rect">
            <a:avLst/>
          </a:prstGeom>
          <a:noFill/>
        </p:spPr>
        <p:txBody>
          <a:bodyPr wrap="square" rtlCol="0">
            <a:spAutoFit/>
          </a:bodyPr>
          <a:lstStyle/>
          <a:p>
            <a:r>
              <a:rPr lang="en-US" altLang="zh-CN" sz="3200" dirty="0">
                <a:latin typeface="华文琥珀" panose="02010800040101010101" pitchFamily="2" charset="-122"/>
                <a:ea typeface="华文琥珀" panose="02010800040101010101" pitchFamily="2" charset="-122"/>
              </a:rPr>
              <a:t>#</a:t>
            </a:r>
            <a:endParaRPr lang="zh-CN" altLang="en-US" sz="3200" dirty="0">
              <a:latin typeface="华文琥珀" panose="02010800040101010101" pitchFamily="2" charset="-122"/>
              <a:ea typeface="华文琥珀" panose="02010800040101010101" pitchFamily="2" charset="-122"/>
            </a:endParaRPr>
          </a:p>
        </p:txBody>
      </p:sp>
      <p:sp>
        <p:nvSpPr>
          <p:cNvPr id="13" name="灯片编号占位符 12"/>
          <p:cNvSpPr>
            <a:spLocks noGrp="1"/>
          </p:cNvSpPr>
          <p:nvPr>
            <p:ph type="sldNum" sz="quarter" idx="12"/>
          </p:nvPr>
        </p:nvSpPr>
        <p:spPr/>
        <p:txBody>
          <a:bodyPr/>
          <a:lstStyle/>
          <a:p>
            <a:fld id="{0C913308-F349-4B6D-A68A-DD1791B4A57B}" type="slidenum">
              <a:rPr lang="zh-CN" altLang="en-US" smtClean="0"/>
              <a:pPr/>
              <a:t>43</a:t>
            </a:fld>
            <a:r>
              <a:rPr lang="en-US" altLang="zh-CN" smtClean="0"/>
              <a:t>/79</a:t>
            </a:r>
            <a:endParaRPr lang="zh-CN" altLang="en-US" dirty="0"/>
          </a:p>
        </p:txBody>
      </p:sp>
    </p:spTree>
    <p:extLst>
      <p:ext uri="{BB962C8B-B14F-4D97-AF65-F5344CB8AC3E}">
        <p14:creationId xmlns:p14="http://schemas.microsoft.com/office/powerpoint/2010/main" val="20361155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r>
              <a:rPr lang="en-US" altLang="zh-CN" dirty="0" err="1" smtClean="0"/>
              <a:t>Lamda</a:t>
            </a:r>
            <a:r>
              <a:rPr lang="zh-CN" altLang="en-US" dirty="0" smtClean="0"/>
              <a:t>怎么求？</a:t>
            </a:r>
            <a:endParaRPr lang="en-US" altLang="zh-CN" dirty="0" smtClean="0"/>
          </a:p>
          <a:p>
            <a:pPr lvl="1"/>
            <a:r>
              <a:rPr lang="zh-CN" altLang="en-US" dirty="0"/>
              <a:t>几乎不可能有解析解（包含指数函数）</a:t>
            </a:r>
          </a:p>
          <a:p>
            <a:pPr lvl="1"/>
            <a:r>
              <a:rPr lang="zh-CN" altLang="en-US" dirty="0"/>
              <a:t>近似解不代表接近驻点。</a:t>
            </a:r>
          </a:p>
          <a:p>
            <a:pPr>
              <a:lnSpc>
                <a:spcPct val="90000"/>
              </a:lnSpc>
            </a:pPr>
            <a:r>
              <a:rPr lang="zh-CN" altLang="en-US" dirty="0"/>
              <a:t>能不能找到另一种逼近？比如</a:t>
            </a:r>
            <a:r>
              <a:rPr lang="en-US" altLang="zh-CN" dirty="0"/>
              <a:t>……</a:t>
            </a:r>
          </a:p>
          <a:p>
            <a:pPr lvl="1">
              <a:lnSpc>
                <a:spcPct val="90000"/>
              </a:lnSpc>
            </a:pPr>
            <a:r>
              <a:rPr lang="zh-CN" altLang="en-US" dirty="0"/>
              <a:t>等价成求某个</a:t>
            </a:r>
            <a:r>
              <a:rPr lang="zh-CN" altLang="en-US" dirty="0" smtClean="0"/>
              <a:t>函数的</a:t>
            </a:r>
            <a:r>
              <a:rPr lang="zh-CN" altLang="en-US" dirty="0"/>
              <a:t>最大</a:t>
            </a:r>
            <a:r>
              <a:rPr lang="en-US" altLang="zh-CN" dirty="0"/>
              <a:t>/</a:t>
            </a:r>
            <a:r>
              <a:rPr lang="zh-CN" altLang="en-US" dirty="0"/>
              <a:t>最小值</a:t>
            </a:r>
            <a:r>
              <a:rPr lang="zh-CN" altLang="en-US" dirty="0" smtClean="0"/>
              <a:t>？</a:t>
            </a:r>
            <a:endParaRPr lang="en-US" altLang="zh-CN"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3133149044"/>
              </p:ext>
            </p:extLst>
          </p:nvPr>
        </p:nvGraphicFramePr>
        <p:xfrm>
          <a:off x="539552" y="260648"/>
          <a:ext cx="4400550" cy="1176338"/>
        </p:xfrm>
        <a:graphic>
          <a:graphicData uri="http://schemas.openxmlformats.org/presentationml/2006/ole">
            <mc:AlternateContent xmlns:mc="http://schemas.openxmlformats.org/markup-compatibility/2006">
              <mc:Choice xmlns:v="urn:schemas-microsoft-com:vml" Requires="v">
                <p:oleObj spid="_x0000_s15426" name="Equation" r:id="rId3" imgW="1663700" imgH="444500" progId="Equation.3">
                  <p:embed/>
                </p:oleObj>
              </mc:Choice>
              <mc:Fallback>
                <p:oleObj name="Equation" r:id="rId3" imgW="1663700" imgH="444500" progId="Equation.3">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60648"/>
                        <a:ext cx="4400550"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536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3600" y="4326276"/>
            <a:ext cx="3600400" cy="2504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pPr/>
              <a:t>44</a:t>
            </a:fld>
            <a:r>
              <a:rPr lang="en-US" altLang="zh-CN" smtClean="0"/>
              <a:t>/79</a:t>
            </a:r>
            <a:endParaRPr lang="zh-CN" altLang="en-US" dirty="0"/>
          </a:p>
        </p:txBody>
      </p:sp>
    </p:spTree>
    <p:extLst>
      <p:ext uri="{BB962C8B-B14F-4D97-AF65-F5344CB8AC3E}">
        <p14:creationId xmlns:p14="http://schemas.microsoft.com/office/powerpoint/2010/main" val="20361155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normAutofit fontScale="90000"/>
          </a:bodyPr>
          <a:lstStyle/>
          <a:p>
            <a:r>
              <a:rPr lang="zh-CN" altLang="en-US" dirty="0">
                <a:solidFill>
                  <a:schemeClr val="hlink"/>
                </a:solidFill>
              </a:rPr>
              <a:t>对偶问题</a:t>
            </a:r>
            <a:br>
              <a:rPr lang="zh-CN" altLang="en-US" dirty="0">
                <a:solidFill>
                  <a:schemeClr val="hlink"/>
                </a:solidFill>
              </a:rPr>
            </a:br>
            <a:r>
              <a:rPr lang="en-US" altLang="zh-CN" dirty="0">
                <a:solidFill>
                  <a:schemeClr val="hlink"/>
                </a:solidFill>
              </a:rPr>
              <a:t>Duality</a:t>
            </a:r>
            <a:endParaRPr lang="zh-CN" altLang="en-US" dirty="0">
              <a:solidFill>
                <a:schemeClr val="hlink"/>
              </a:solidFill>
            </a:endParaRPr>
          </a:p>
        </p:txBody>
      </p:sp>
      <p:sp>
        <p:nvSpPr>
          <p:cNvPr id="552966" name="Rectangle 6"/>
          <p:cNvSpPr>
            <a:spLocks noGrp="1" noChangeArrowheads="1"/>
          </p:cNvSpPr>
          <p:nvPr>
            <p:ph idx="1"/>
          </p:nvPr>
        </p:nvSpPr>
        <p:spPr>
          <a:xfrm>
            <a:off x="457200" y="1752600"/>
            <a:ext cx="8077200" cy="2895600"/>
          </a:xfrm>
        </p:spPr>
        <p:txBody>
          <a:bodyPr/>
          <a:lstStyle/>
          <a:p>
            <a:pPr>
              <a:buFontTx/>
              <a:buNone/>
            </a:pPr>
            <a:r>
              <a:rPr lang="zh-CN" altLang="en-US" sz="2800" dirty="0"/>
              <a:t>对偶问题的引入。</a:t>
            </a:r>
            <a:r>
              <a:rPr lang="en-US" altLang="zh-CN" sz="2800" dirty="0"/>
              <a:t>Alice</a:t>
            </a:r>
            <a:r>
              <a:rPr lang="zh-CN" altLang="en-US" sz="2800" dirty="0"/>
              <a:t>和</a:t>
            </a:r>
            <a:r>
              <a:rPr lang="en-US" altLang="zh-CN" sz="2800" dirty="0"/>
              <a:t>Bob</a:t>
            </a:r>
            <a:r>
              <a:rPr lang="zh-CN" altLang="en-US" sz="2800" dirty="0"/>
              <a:t>的游戏：</a:t>
            </a:r>
          </a:p>
          <a:p>
            <a:pPr>
              <a:buFont typeface="Wingdings" pitchFamily="2" charset="2"/>
              <a:buChar char="l"/>
            </a:pPr>
            <a:r>
              <a:rPr lang="zh-CN" altLang="en-US" sz="2800" dirty="0"/>
              <a:t>有一个</a:t>
            </a:r>
            <a:r>
              <a:rPr lang="en-US" altLang="zh-CN" sz="2800" dirty="0"/>
              <a:t>2*2</a:t>
            </a:r>
            <a:r>
              <a:rPr lang="zh-CN" altLang="en-US" sz="2800" dirty="0"/>
              <a:t>的矩阵Ｃ。每次</a:t>
            </a:r>
            <a:r>
              <a:rPr lang="en-US" altLang="zh-CN" sz="2800" dirty="0"/>
              <a:t>Alice</a:t>
            </a:r>
            <a:r>
              <a:rPr lang="zh-CN" altLang="en-US" sz="2800" dirty="0"/>
              <a:t>挑一个数</a:t>
            </a:r>
            <a:r>
              <a:rPr lang="en-US" altLang="zh-CN" sz="2800" dirty="0"/>
              <a:t>x (x=1</a:t>
            </a:r>
            <a:r>
              <a:rPr lang="zh-CN" altLang="en-US" sz="2800" dirty="0"/>
              <a:t>或者</a:t>
            </a:r>
            <a:r>
              <a:rPr lang="en-US" altLang="zh-CN" sz="2800" dirty="0"/>
              <a:t>2)</a:t>
            </a:r>
            <a:r>
              <a:rPr lang="zh-CN" altLang="en-US" sz="2800" dirty="0"/>
              <a:t>，</a:t>
            </a:r>
            <a:r>
              <a:rPr lang="en-US" altLang="zh-CN" sz="2800" dirty="0"/>
              <a:t>Bob</a:t>
            </a:r>
            <a:r>
              <a:rPr lang="zh-CN" altLang="en-US" sz="2800" dirty="0"/>
              <a:t>也挑一个数</a:t>
            </a:r>
            <a:r>
              <a:rPr lang="en-US" altLang="zh-CN" sz="2800" dirty="0"/>
              <a:t>y (y=1</a:t>
            </a:r>
            <a:r>
              <a:rPr lang="zh-CN" altLang="en-US" sz="2800" dirty="0"/>
              <a:t>或者</a:t>
            </a:r>
            <a:r>
              <a:rPr lang="en-US" altLang="zh-CN" sz="2800" dirty="0"/>
              <a:t>2)</a:t>
            </a:r>
            <a:r>
              <a:rPr lang="zh-CN" altLang="en-US" sz="2800" dirty="0"/>
              <a:t>。两人同时宣布所挑的数字。然后看</a:t>
            </a:r>
            <a:r>
              <a:rPr lang="en-US" altLang="zh-CN" sz="2800" dirty="0" err="1"/>
              <a:t>C</a:t>
            </a:r>
            <a:r>
              <a:rPr lang="en-US" altLang="zh-CN" sz="2800" baseline="-25000" dirty="0" err="1"/>
              <a:t>x,y</a:t>
            </a:r>
            <a:r>
              <a:rPr lang="zh-CN" altLang="en-US" sz="2800" dirty="0"/>
              <a:t>是多少，</a:t>
            </a:r>
            <a:r>
              <a:rPr lang="en-US" altLang="zh-CN" sz="2800" dirty="0"/>
              <a:t>Bob</a:t>
            </a:r>
            <a:r>
              <a:rPr lang="zh-CN" altLang="en-US" sz="2800" dirty="0"/>
              <a:t>要付</a:t>
            </a:r>
            <a:r>
              <a:rPr lang="en-US" altLang="zh-CN" sz="2800" dirty="0"/>
              <a:t>Alice </a:t>
            </a:r>
            <a:r>
              <a:rPr lang="en-US" altLang="zh-CN" sz="2800" dirty="0" err="1"/>
              <a:t>C</a:t>
            </a:r>
            <a:r>
              <a:rPr lang="en-US" altLang="zh-CN" sz="2800" baseline="-25000" dirty="0" err="1"/>
              <a:t>x,y</a:t>
            </a:r>
            <a:r>
              <a:rPr lang="zh-CN" altLang="en-US" sz="2800" dirty="0"/>
              <a:t>块钱。（如果</a:t>
            </a:r>
            <a:r>
              <a:rPr lang="en-US" altLang="zh-CN" sz="2800" dirty="0" err="1"/>
              <a:t>C</a:t>
            </a:r>
            <a:r>
              <a:rPr lang="en-US" altLang="zh-CN" sz="2800" baseline="-25000" dirty="0" err="1"/>
              <a:t>x,y</a:t>
            </a:r>
            <a:r>
              <a:rPr lang="zh-CN" altLang="en-US" sz="2800" dirty="0"/>
              <a:t> 是负数，</a:t>
            </a:r>
            <a:r>
              <a:rPr lang="en-US" altLang="zh-CN" sz="2800" dirty="0"/>
              <a:t>Alice </a:t>
            </a:r>
            <a:r>
              <a:rPr lang="zh-CN" altLang="en-US" sz="2800" dirty="0"/>
              <a:t>给</a:t>
            </a:r>
            <a:r>
              <a:rPr lang="en-US" altLang="zh-CN" sz="2800" dirty="0"/>
              <a:t>Bob</a:t>
            </a:r>
            <a:r>
              <a:rPr lang="zh-CN" altLang="en-US" sz="2800" dirty="0"/>
              <a:t>钱）。矩阵Ｃ如下：</a:t>
            </a:r>
          </a:p>
        </p:txBody>
      </p:sp>
      <p:graphicFrame>
        <p:nvGraphicFramePr>
          <p:cNvPr id="552967" name="Object 7"/>
          <p:cNvGraphicFramePr>
            <a:graphicFrameLocks noChangeAspect="1"/>
          </p:cNvGraphicFramePr>
          <p:nvPr/>
        </p:nvGraphicFramePr>
        <p:xfrm>
          <a:off x="2895600" y="4800600"/>
          <a:ext cx="3048000" cy="1687513"/>
        </p:xfrm>
        <a:graphic>
          <a:graphicData uri="http://schemas.openxmlformats.org/presentationml/2006/ole">
            <mc:AlternateContent xmlns:mc="http://schemas.openxmlformats.org/markup-compatibility/2006">
              <mc:Choice xmlns:v="urn:schemas-microsoft-com:vml" Requires="v">
                <p:oleObj spid="_x0000_s16448" name="Equation" r:id="rId3" imgW="825480" imgH="457200" progId="Equation.3">
                  <p:embed/>
                </p:oleObj>
              </mc:Choice>
              <mc:Fallback>
                <p:oleObj name="Equation" r:id="rId3" imgW="82548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800600"/>
                        <a:ext cx="3048000" cy="168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45</a:t>
            </a:fld>
            <a:r>
              <a:rPr lang="en-US" altLang="zh-CN" smtClean="0"/>
              <a:t>/79</a:t>
            </a:r>
            <a:endParaRPr lang="zh-CN" altLang="en-US" dirty="0"/>
          </a:p>
        </p:txBody>
      </p:sp>
    </p:spTree>
    <p:extLst>
      <p:ext uri="{BB962C8B-B14F-4D97-AF65-F5344CB8AC3E}">
        <p14:creationId xmlns:p14="http://schemas.microsoft.com/office/powerpoint/2010/main" val="159443176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304800" y="152400"/>
            <a:ext cx="7251700" cy="990600"/>
          </a:xfrm>
        </p:spPr>
        <p:txBody>
          <a:bodyPr/>
          <a:lstStyle/>
          <a:p>
            <a:r>
              <a:rPr lang="zh-CN" altLang="en-US">
                <a:solidFill>
                  <a:schemeClr val="hlink"/>
                </a:solidFill>
              </a:rPr>
              <a:t>对偶问题　</a:t>
            </a:r>
            <a:r>
              <a:rPr lang="en-US" altLang="zh-CN">
                <a:solidFill>
                  <a:schemeClr val="hlink"/>
                </a:solidFill>
              </a:rPr>
              <a:t>Alice vs</a:t>
            </a:r>
            <a:r>
              <a:rPr lang="zh-CN" altLang="en-US">
                <a:solidFill>
                  <a:schemeClr val="hlink"/>
                </a:solidFill>
              </a:rPr>
              <a:t> </a:t>
            </a:r>
            <a:r>
              <a:rPr lang="en-US" altLang="zh-CN">
                <a:solidFill>
                  <a:schemeClr val="hlink"/>
                </a:solidFill>
              </a:rPr>
              <a:t>Bob</a:t>
            </a:r>
          </a:p>
        </p:txBody>
      </p:sp>
      <p:sp>
        <p:nvSpPr>
          <p:cNvPr id="555011" name="Rectangle 3"/>
          <p:cNvSpPr>
            <a:spLocks noGrp="1" noChangeArrowheads="1"/>
          </p:cNvSpPr>
          <p:nvPr>
            <p:ph idx="1"/>
          </p:nvPr>
        </p:nvSpPr>
        <p:spPr>
          <a:xfrm>
            <a:off x="304800" y="2438400"/>
            <a:ext cx="8458200" cy="3124200"/>
          </a:xfrm>
        </p:spPr>
        <p:txBody>
          <a:bodyPr/>
          <a:lstStyle/>
          <a:p>
            <a:pPr>
              <a:buFontTx/>
              <a:buNone/>
            </a:pPr>
            <a:r>
              <a:rPr lang="zh-CN" altLang="en-US" sz="2800" dirty="0"/>
              <a:t>假设：</a:t>
            </a:r>
            <a:r>
              <a:rPr lang="en-US" altLang="zh-CN" sz="2800" dirty="0"/>
              <a:t>Alice</a:t>
            </a:r>
            <a:r>
              <a:rPr lang="zh-CN" altLang="en-US" sz="2800" dirty="0"/>
              <a:t>和</a:t>
            </a:r>
            <a:r>
              <a:rPr lang="en-US" altLang="zh-CN" sz="2800" dirty="0"/>
              <a:t>Bob</a:t>
            </a:r>
            <a:r>
              <a:rPr lang="zh-CN" altLang="en-US" sz="2800" dirty="0"/>
              <a:t>都是聪明而贪得无厌的人。而且他们都清楚对方也很聪明和很贪心。</a:t>
            </a:r>
          </a:p>
          <a:p>
            <a:pPr>
              <a:buFontTx/>
              <a:buNone/>
            </a:pPr>
            <a:r>
              <a:rPr lang="en-US" altLang="zh-CN" sz="2800" dirty="0"/>
              <a:t>Alice</a:t>
            </a:r>
            <a:r>
              <a:rPr lang="zh-CN" altLang="en-US" sz="2800" dirty="0"/>
              <a:t>的策略：</a:t>
            </a:r>
          </a:p>
          <a:p>
            <a:pPr>
              <a:buFontTx/>
              <a:buNone/>
            </a:pPr>
            <a:r>
              <a:rPr lang="zh-CN" altLang="en-US" sz="2800" dirty="0"/>
              <a:t>找一个</a:t>
            </a:r>
            <a:r>
              <a:rPr lang="en-US" altLang="zh-CN" sz="2800" dirty="0"/>
              <a:t>x</a:t>
            </a:r>
            <a:r>
              <a:rPr lang="zh-CN" altLang="en-US" sz="2800" dirty="0"/>
              <a:t>，无论</a:t>
            </a:r>
            <a:r>
              <a:rPr lang="en-US" altLang="zh-CN" sz="2800" dirty="0"/>
              <a:t>Bob</a:t>
            </a:r>
            <a:r>
              <a:rPr lang="zh-CN" altLang="en-US" sz="2800" dirty="0"/>
              <a:t>怎么挑</a:t>
            </a:r>
            <a:r>
              <a:rPr lang="en-US" altLang="zh-CN" sz="2800" dirty="0"/>
              <a:t>y</a:t>
            </a:r>
            <a:r>
              <a:rPr lang="zh-CN" altLang="en-US" sz="2800" dirty="0"/>
              <a:t>， </a:t>
            </a:r>
            <a:r>
              <a:rPr lang="en-US" altLang="zh-CN" sz="2800" dirty="0" err="1"/>
              <a:t>C</a:t>
            </a:r>
            <a:r>
              <a:rPr lang="en-US" altLang="zh-CN" sz="2800" baseline="-25000" dirty="0" err="1"/>
              <a:t>x,y</a:t>
            </a:r>
            <a:r>
              <a:rPr lang="zh-CN" altLang="en-US" sz="2800" dirty="0"/>
              <a:t> 要尽量大。</a:t>
            </a:r>
          </a:p>
          <a:p>
            <a:pPr>
              <a:buFontTx/>
              <a:buNone/>
            </a:pPr>
            <a:r>
              <a:rPr lang="en-US" altLang="zh-CN" sz="2800" dirty="0"/>
              <a:t>Bob</a:t>
            </a:r>
            <a:r>
              <a:rPr lang="zh-CN" altLang="en-US" sz="2800" dirty="0"/>
              <a:t>的策略：</a:t>
            </a:r>
          </a:p>
          <a:p>
            <a:pPr>
              <a:buFontTx/>
              <a:buNone/>
            </a:pPr>
            <a:r>
              <a:rPr lang="zh-CN" altLang="en-US" sz="2800" dirty="0"/>
              <a:t>找一个</a:t>
            </a:r>
            <a:r>
              <a:rPr lang="en-US" altLang="zh-CN" sz="2800" dirty="0"/>
              <a:t>y</a:t>
            </a:r>
            <a:r>
              <a:rPr lang="zh-CN" altLang="en-US" sz="2800" dirty="0"/>
              <a:t>，无论</a:t>
            </a:r>
            <a:r>
              <a:rPr lang="en-US" altLang="zh-CN" sz="2800" dirty="0"/>
              <a:t>Alice</a:t>
            </a:r>
            <a:r>
              <a:rPr lang="zh-CN" altLang="en-US" sz="2800" dirty="0"/>
              <a:t>怎么挑</a:t>
            </a:r>
            <a:r>
              <a:rPr lang="en-US" altLang="zh-CN" sz="2800" dirty="0"/>
              <a:t>x</a:t>
            </a:r>
            <a:r>
              <a:rPr lang="zh-CN" altLang="en-US" sz="2800" dirty="0"/>
              <a:t>， </a:t>
            </a:r>
            <a:r>
              <a:rPr lang="en-US" altLang="zh-CN" sz="2800" dirty="0" err="1"/>
              <a:t>C</a:t>
            </a:r>
            <a:r>
              <a:rPr lang="en-US" altLang="zh-CN" sz="2800" baseline="-25000" dirty="0" err="1"/>
              <a:t>x,y</a:t>
            </a:r>
            <a:r>
              <a:rPr lang="zh-CN" altLang="en-US" sz="2800" dirty="0"/>
              <a:t> 要尽量小。</a:t>
            </a:r>
          </a:p>
        </p:txBody>
      </p:sp>
      <p:graphicFrame>
        <p:nvGraphicFramePr>
          <p:cNvPr id="555012" name="Object 4"/>
          <p:cNvGraphicFramePr>
            <a:graphicFrameLocks noChangeAspect="1"/>
          </p:cNvGraphicFramePr>
          <p:nvPr/>
        </p:nvGraphicFramePr>
        <p:xfrm>
          <a:off x="457200" y="1143000"/>
          <a:ext cx="7138988" cy="1189038"/>
        </p:xfrm>
        <a:graphic>
          <a:graphicData uri="http://schemas.openxmlformats.org/presentationml/2006/ole">
            <mc:AlternateContent xmlns:mc="http://schemas.openxmlformats.org/markup-compatibility/2006">
              <mc:Choice xmlns:v="urn:schemas-microsoft-com:vml" Requires="v">
                <p:oleObj spid="_x0000_s17599" name="Equation" r:id="rId3" imgW="2743200" imgH="457200" progId="Equation.3">
                  <p:embed/>
                </p:oleObj>
              </mc:Choice>
              <mc:Fallback>
                <p:oleObj name="Equation" r:id="rId3" imgW="27432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143000"/>
                        <a:ext cx="7138988" cy="1189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5017" name="Rectangle 9"/>
          <p:cNvSpPr>
            <a:spLocks noChangeArrowheads="1"/>
          </p:cNvSpPr>
          <p:nvPr/>
        </p:nvSpPr>
        <p:spPr bwMode="auto">
          <a:xfrm>
            <a:off x="395536" y="5864225"/>
            <a:ext cx="8443664"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Comic Sans MS" pitchFamily="66" charset="0"/>
                <a:ea typeface="宋体" charset="-122"/>
              </a:defRPr>
            </a:lvl1pPr>
            <a:lvl2pPr marL="742950" indent="-285750">
              <a:spcBef>
                <a:spcPct val="20000"/>
              </a:spcBef>
              <a:buChar char="–"/>
              <a:defRPr sz="2800">
                <a:solidFill>
                  <a:schemeClr val="tx1"/>
                </a:solidFill>
                <a:latin typeface="Comic Sans MS" pitchFamily="66" charset="0"/>
                <a:ea typeface="宋体" charset="-122"/>
              </a:defRPr>
            </a:lvl2pPr>
            <a:lvl3pPr marL="1143000" indent="-228600">
              <a:spcBef>
                <a:spcPct val="20000"/>
              </a:spcBef>
              <a:buChar char="•"/>
              <a:defRPr sz="2400">
                <a:solidFill>
                  <a:schemeClr val="tx1"/>
                </a:solidFill>
                <a:latin typeface="Comic Sans MS" pitchFamily="66" charset="0"/>
                <a:ea typeface="宋体" charset="-122"/>
              </a:defRPr>
            </a:lvl3pPr>
            <a:lvl4pPr marL="1600200" indent="-228600">
              <a:spcBef>
                <a:spcPct val="20000"/>
              </a:spcBef>
              <a:buChar char="–"/>
              <a:defRPr sz="2000">
                <a:solidFill>
                  <a:schemeClr val="tx1"/>
                </a:solidFill>
                <a:latin typeface="Comic Sans MS" pitchFamily="66" charset="0"/>
                <a:ea typeface="宋体" charset="-122"/>
              </a:defRPr>
            </a:lvl4pPr>
            <a:lvl5pPr marL="2057400" indent="-228600">
              <a:spcBef>
                <a:spcPct val="20000"/>
              </a:spcBef>
              <a:buChar char="»"/>
              <a:defRPr sz="2000">
                <a:solidFill>
                  <a:schemeClr val="tx1"/>
                </a:solidFill>
                <a:latin typeface="Comic Sans MS" pitchFamily="66" charset="0"/>
                <a:ea typeface="宋体" charset="-122"/>
              </a:defRPr>
            </a:lvl5pPr>
            <a:lvl6pPr marL="2514600" indent="-228600" fontAlgn="base">
              <a:spcBef>
                <a:spcPct val="20000"/>
              </a:spcBef>
              <a:spcAft>
                <a:spcPct val="0"/>
              </a:spcAft>
              <a:buChar char="»"/>
              <a:defRPr sz="2000">
                <a:solidFill>
                  <a:schemeClr val="tx1"/>
                </a:solidFill>
                <a:latin typeface="Comic Sans MS" pitchFamily="66" charset="0"/>
                <a:ea typeface="宋体" charset="-122"/>
              </a:defRPr>
            </a:lvl6pPr>
            <a:lvl7pPr marL="2971800" indent="-228600" fontAlgn="base">
              <a:spcBef>
                <a:spcPct val="20000"/>
              </a:spcBef>
              <a:spcAft>
                <a:spcPct val="0"/>
              </a:spcAft>
              <a:buChar char="»"/>
              <a:defRPr sz="2000">
                <a:solidFill>
                  <a:schemeClr val="tx1"/>
                </a:solidFill>
                <a:latin typeface="Comic Sans MS" pitchFamily="66" charset="0"/>
                <a:ea typeface="宋体" charset="-122"/>
              </a:defRPr>
            </a:lvl7pPr>
            <a:lvl8pPr marL="3429000" indent="-228600" fontAlgn="base">
              <a:spcBef>
                <a:spcPct val="20000"/>
              </a:spcBef>
              <a:spcAft>
                <a:spcPct val="0"/>
              </a:spcAft>
              <a:buChar char="»"/>
              <a:defRPr sz="2000">
                <a:solidFill>
                  <a:schemeClr val="tx1"/>
                </a:solidFill>
                <a:latin typeface="Comic Sans MS" pitchFamily="66" charset="0"/>
                <a:ea typeface="宋体" charset="-122"/>
              </a:defRPr>
            </a:lvl8pPr>
            <a:lvl9pPr marL="3886200" indent="-228600" fontAlgn="base">
              <a:spcBef>
                <a:spcPct val="20000"/>
              </a:spcBef>
              <a:spcAft>
                <a:spcPct val="0"/>
              </a:spcAft>
              <a:buChar char="»"/>
              <a:defRPr sz="2000">
                <a:solidFill>
                  <a:schemeClr val="tx1"/>
                </a:solidFill>
                <a:latin typeface="Comic Sans MS" pitchFamily="66" charset="0"/>
                <a:ea typeface="宋体" charset="-122"/>
              </a:defRPr>
            </a:lvl9pPr>
          </a:lstStyle>
          <a:p>
            <a:pPr>
              <a:lnSpc>
                <a:spcPct val="80000"/>
              </a:lnSpc>
              <a:buFontTx/>
              <a:buNone/>
            </a:pPr>
            <a:r>
              <a:rPr lang="zh-CN" altLang="en-US" sz="2800" baseline="0" dirty="0"/>
              <a:t>双方都很聪明：双方都对对方有</a:t>
            </a:r>
            <a:r>
              <a:rPr lang="zh-CN" altLang="en-US" sz="2800" baseline="0" dirty="0">
                <a:latin typeface="Arial"/>
              </a:rPr>
              <a:t>“</a:t>
            </a:r>
            <a:r>
              <a:rPr lang="zh-CN" altLang="en-US" sz="2800" baseline="0" dirty="0"/>
              <a:t>最坏打算</a:t>
            </a:r>
            <a:r>
              <a:rPr lang="zh-CN" altLang="en-US" sz="2800" baseline="0" dirty="0">
                <a:latin typeface="Arial"/>
              </a:rPr>
              <a:t>”</a:t>
            </a:r>
            <a:endParaRPr lang="zh-CN" altLang="en-US" sz="2800" baseline="0" dirty="0"/>
          </a:p>
        </p:txBody>
      </p:sp>
      <p:graphicFrame>
        <p:nvGraphicFramePr>
          <p:cNvPr id="555019" name="Object 11"/>
          <p:cNvGraphicFramePr>
            <a:graphicFrameLocks noChangeAspect="1"/>
          </p:cNvGraphicFramePr>
          <p:nvPr/>
        </p:nvGraphicFramePr>
        <p:xfrm>
          <a:off x="6096000" y="4343400"/>
          <a:ext cx="2209800" cy="574675"/>
        </p:xfrm>
        <a:graphic>
          <a:graphicData uri="http://schemas.openxmlformats.org/presentationml/2006/ole">
            <mc:AlternateContent xmlns:mc="http://schemas.openxmlformats.org/markup-compatibility/2006">
              <mc:Choice xmlns:v="urn:schemas-microsoft-com:vml" Requires="v">
                <p:oleObj spid="_x0000_s17600" name="Equation" r:id="rId5" imgW="825480" imgH="291960" progId="Equation.3">
                  <p:embed/>
                </p:oleObj>
              </mc:Choice>
              <mc:Fallback>
                <p:oleObj name="Equation" r:id="rId5" imgW="825480" imgH="291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4343400"/>
                        <a:ext cx="22098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021" name="Object 13"/>
          <p:cNvGraphicFramePr>
            <a:graphicFrameLocks noChangeAspect="1"/>
          </p:cNvGraphicFramePr>
          <p:nvPr/>
        </p:nvGraphicFramePr>
        <p:xfrm>
          <a:off x="6019800" y="3276600"/>
          <a:ext cx="2362200" cy="614363"/>
        </p:xfrm>
        <a:graphic>
          <a:graphicData uri="http://schemas.openxmlformats.org/presentationml/2006/ole">
            <mc:AlternateContent xmlns:mc="http://schemas.openxmlformats.org/markup-compatibility/2006">
              <mc:Choice xmlns:v="urn:schemas-microsoft-com:vml" Requires="v">
                <p:oleObj spid="_x0000_s17601" name="Equation" r:id="rId7" imgW="825480" imgH="291960" progId="Equation.3">
                  <p:embed/>
                </p:oleObj>
              </mc:Choice>
              <mc:Fallback>
                <p:oleObj name="Equation" r:id="rId7" imgW="825480" imgH="2919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3276600"/>
                        <a:ext cx="2362200"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46</a:t>
            </a:fld>
            <a:r>
              <a:rPr lang="en-US" altLang="zh-CN" smtClean="0"/>
              <a:t>/79</a:t>
            </a:r>
            <a:endParaRPr lang="zh-CN" altLang="en-US" dirty="0"/>
          </a:p>
        </p:txBody>
      </p:sp>
    </p:spTree>
    <p:extLst>
      <p:ext uri="{BB962C8B-B14F-4D97-AF65-F5344CB8AC3E}">
        <p14:creationId xmlns:p14="http://schemas.microsoft.com/office/powerpoint/2010/main" val="41242759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5011">
                                            <p:txEl>
                                              <p:pRg st="1" end="1"/>
                                            </p:txEl>
                                          </p:spTgt>
                                        </p:tgtEl>
                                        <p:attrNameLst>
                                          <p:attrName>style.visibility</p:attrName>
                                        </p:attrNameLst>
                                      </p:cBhvr>
                                      <p:to>
                                        <p:strVal val="visible"/>
                                      </p:to>
                                    </p:set>
                                    <p:animEffect transition="in" filter="fade">
                                      <p:cBhvr>
                                        <p:cTn id="7" dur="500"/>
                                        <p:tgtEl>
                                          <p:spTgt spid="55501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55011">
                                            <p:txEl>
                                              <p:pRg st="2" end="2"/>
                                            </p:txEl>
                                          </p:spTgt>
                                        </p:tgtEl>
                                        <p:attrNameLst>
                                          <p:attrName>style.visibility</p:attrName>
                                        </p:attrNameLst>
                                      </p:cBhvr>
                                      <p:to>
                                        <p:strVal val="visible"/>
                                      </p:to>
                                    </p:set>
                                    <p:animEffect transition="in" filter="fade">
                                      <p:cBhvr>
                                        <p:cTn id="10" dur="500"/>
                                        <p:tgtEl>
                                          <p:spTgt spid="55501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5021"/>
                                        </p:tgtEl>
                                        <p:attrNameLst>
                                          <p:attrName>style.visibility</p:attrName>
                                        </p:attrNameLst>
                                      </p:cBhvr>
                                      <p:to>
                                        <p:strVal val="visible"/>
                                      </p:to>
                                    </p:set>
                                    <p:animEffect transition="in" filter="fade">
                                      <p:cBhvr>
                                        <p:cTn id="15" dur="500"/>
                                        <p:tgtEl>
                                          <p:spTgt spid="5550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5011">
                                            <p:txEl>
                                              <p:pRg st="3" end="3"/>
                                            </p:txEl>
                                          </p:spTgt>
                                        </p:tgtEl>
                                        <p:attrNameLst>
                                          <p:attrName>style.visibility</p:attrName>
                                        </p:attrNameLst>
                                      </p:cBhvr>
                                      <p:to>
                                        <p:strVal val="visible"/>
                                      </p:to>
                                    </p:set>
                                    <p:animEffect transition="in" filter="fade">
                                      <p:cBhvr>
                                        <p:cTn id="20" dur="500"/>
                                        <p:tgtEl>
                                          <p:spTgt spid="555011">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5011">
                                            <p:txEl>
                                              <p:pRg st="4" end="4"/>
                                            </p:txEl>
                                          </p:spTgt>
                                        </p:tgtEl>
                                        <p:attrNameLst>
                                          <p:attrName>style.visibility</p:attrName>
                                        </p:attrNameLst>
                                      </p:cBhvr>
                                      <p:to>
                                        <p:strVal val="visible"/>
                                      </p:to>
                                    </p:set>
                                    <p:animEffect transition="in" filter="fade">
                                      <p:cBhvr>
                                        <p:cTn id="23" dur="500"/>
                                        <p:tgtEl>
                                          <p:spTgt spid="55501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5019"/>
                                        </p:tgtEl>
                                        <p:attrNameLst>
                                          <p:attrName>style.visibility</p:attrName>
                                        </p:attrNameLst>
                                      </p:cBhvr>
                                      <p:to>
                                        <p:strVal val="visible"/>
                                      </p:to>
                                    </p:set>
                                    <p:animEffect transition="in" filter="fade">
                                      <p:cBhvr>
                                        <p:cTn id="28" dur="500"/>
                                        <p:tgtEl>
                                          <p:spTgt spid="5550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55017">
                                            <p:txEl>
                                              <p:pRg st="0" end="0"/>
                                            </p:txEl>
                                          </p:spTgt>
                                        </p:tgtEl>
                                        <p:attrNameLst>
                                          <p:attrName>style.visibility</p:attrName>
                                        </p:attrNameLst>
                                      </p:cBhvr>
                                      <p:to>
                                        <p:strVal val="visible"/>
                                      </p:to>
                                    </p:set>
                                    <p:animEffect transition="in" filter="fade">
                                      <p:cBhvr>
                                        <p:cTn id="33" dur="500"/>
                                        <p:tgtEl>
                                          <p:spTgt spid="5550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304800" y="152400"/>
            <a:ext cx="7251700" cy="990600"/>
          </a:xfrm>
        </p:spPr>
        <p:txBody>
          <a:bodyPr/>
          <a:lstStyle/>
          <a:p>
            <a:r>
              <a:rPr lang="zh-CN" altLang="en-US">
                <a:solidFill>
                  <a:schemeClr val="hlink"/>
                </a:solidFill>
              </a:rPr>
              <a:t>对偶问题　</a:t>
            </a:r>
            <a:r>
              <a:rPr lang="en-US" altLang="zh-CN">
                <a:solidFill>
                  <a:schemeClr val="hlink"/>
                </a:solidFill>
              </a:rPr>
              <a:t>Alice vs</a:t>
            </a:r>
            <a:r>
              <a:rPr lang="zh-CN" altLang="en-US">
                <a:solidFill>
                  <a:schemeClr val="hlink"/>
                </a:solidFill>
              </a:rPr>
              <a:t> </a:t>
            </a:r>
            <a:r>
              <a:rPr lang="en-US" altLang="zh-CN">
                <a:solidFill>
                  <a:schemeClr val="hlink"/>
                </a:solidFill>
              </a:rPr>
              <a:t>Bob</a:t>
            </a:r>
          </a:p>
        </p:txBody>
      </p:sp>
      <p:sp>
        <p:nvSpPr>
          <p:cNvPr id="556040" name="Rectangle 8"/>
          <p:cNvSpPr>
            <a:spLocks noGrp="1" noChangeArrowheads="1"/>
          </p:cNvSpPr>
          <p:nvPr>
            <p:ph idx="1"/>
          </p:nvPr>
        </p:nvSpPr>
        <p:spPr>
          <a:xfrm>
            <a:off x="1981200" y="4419600"/>
            <a:ext cx="6629400" cy="1371600"/>
          </a:xfrm>
        </p:spPr>
        <p:txBody>
          <a:bodyPr/>
          <a:lstStyle/>
          <a:p>
            <a:r>
              <a:rPr lang="en-US" altLang="zh-CN" dirty="0"/>
              <a:t>Alice</a:t>
            </a:r>
            <a:r>
              <a:rPr lang="zh-CN" altLang="en-US" dirty="0"/>
              <a:t>的选择：</a:t>
            </a:r>
            <a:r>
              <a:rPr lang="en-US" altLang="zh-CN" dirty="0"/>
              <a:t>x*=2</a:t>
            </a:r>
            <a:endParaRPr lang="zh-CN" altLang="en-US" dirty="0"/>
          </a:p>
          <a:p>
            <a:r>
              <a:rPr lang="en-US" altLang="zh-CN" dirty="0"/>
              <a:t>Bob</a:t>
            </a:r>
            <a:r>
              <a:rPr lang="zh-CN" altLang="en-US" dirty="0"/>
              <a:t>的选择：</a:t>
            </a:r>
            <a:r>
              <a:rPr lang="en-US" altLang="zh-CN" dirty="0"/>
              <a:t>y*=2</a:t>
            </a:r>
          </a:p>
        </p:txBody>
      </p:sp>
      <p:graphicFrame>
        <p:nvGraphicFramePr>
          <p:cNvPr id="556036" name="Object 4"/>
          <p:cNvGraphicFramePr>
            <a:graphicFrameLocks noChangeAspect="1"/>
          </p:cNvGraphicFramePr>
          <p:nvPr/>
        </p:nvGraphicFramePr>
        <p:xfrm>
          <a:off x="457200" y="1143000"/>
          <a:ext cx="7138988" cy="1189038"/>
        </p:xfrm>
        <a:graphic>
          <a:graphicData uri="http://schemas.openxmlformats.org/presentationml/2006/ole">
            <mc:AlternateContent xmlns:mc="http://schemas.openxmlformats.org/markup-compatibility/2006">
              <mc:Choice xmlns:v="urn:schemas-microsoft-com:vml" Requires="v">
                <p:oleObj spid="_x0000_s18812" name="Equation" r:id="rId3" imgW="2743200" imgH="457200" progId="Equation.3">
                  <p:embed/>
                </p:oleObj>
              </mc:Choice>
              <mc:Fallback>
                <p:oleObj name="Equation" r:id="rId3" imgW="27432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143000"/>
                        <a:ext cx="7138988" cy="1189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6038" name="Object 6"/>
          <p:cNvGraphicFramePr>
            <a:graphicFrameLocks noChangeAspect="1"/>
          </p:cNvGraphicFramePr>
          <p:nvPr/>
        </p:nvGraphicFramePr>
        <p:xfrm>
          <a:off x="304800" y="3505200"/>
          <a:ext cx="3810000" cy="893763"/>
        </p:xfrm>
        <a:graphic>
          <a:graphicData uri="http://schemas.openxmlformats.org/presentationml/2006/ole">
            <mc:AlternateContent xmlns:mc="http://schemas.openxmlformats.org/markup-compatibility/2006">
              <mc:Choice xmlns:v="urn:schemas-microsoft-com:vml" Requires="v">
                <p:oleObj spid="_x0000_s18813" name="Equation" r:id="rId5" imgW="1346040" imgH="330120" progId="Equation.3">
                  <p:embed/>
                </p:oleObj>
              </mc:Choice>
              <mc:Fallback>
                <p:oleObj name="Equation" r:id="rId5" imgW="1346040" imgH="3301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505200"/>
                        <a:ext cx="3810000"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6039" name="Object 7"/>
          <p:cNvGraphicFramePr>
            <a:graphicFrameLocks noChangeAspect="1"/>
          </p:cNvGraphicFramePr>
          <p:nvPr/>
        </p:nvGraphicFramePr>
        <p:xfrm>
          <a:off x="304800" y="2667000"/>
          <a:ext cx="3886200" cy="914400"/>
        </p:xfrm>
        <a:graphic>
          <a:graphicData uri="http://schemas.openxmlformats.org/presentationml/2006/ole">
            <mc:AlternateContent xmlns:mc="http://schemas.openxmlformats.org/markup-compatibility/2006">
              <mc:Choice xmlns:v="urn:schemas-microsoft-com:vml" Requires="v">
                <p:oleObj spid="_x0000_s18814" name="Equation" r:id="rId7" imgW="1333440" imgH="304560" progId="Equation.3">
                  <p:embed/>
                </p:oleObj>
              </mc:Choice>
              <mc:Fallback>
                <p:oleObj name="Equation" r:id="rId7" imgW="1333440" imgH="3045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2667000"/>
                        <a:ext cx="3886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6041" name="Object 9"/>
          <p:cNvGraphicFramePr>
            <a:graphicFrameLocks noChangeAspect="1"/>
          </p:cNvGraphicFramePr>
          <p:nvPr/>
        </p:nvGraphicFramePr>
        <p:xfrm>
          <a:off x="5334000" y="2438400"/>
          <a:ext cx="2133600" cy="982663"/>
        </p:xfrm>
        <a:graphic>
          <a:graphicData uri="http://schemas.openxmlformats.org/presentationml/2006/ole">
            <mc:AlternateContent xmlns:mc="http://schemas.openxmlformats.org/markup-compatibility/2006">
              <mc:Choice xmlns:v="urn:schemas-microsoft-com:vml" Requires="v">
                <p:oleObj spid="_x0000_s18815" name="Equation" r:id="rId9" imgW="990360" imgH="457200" progId="Equation.3">
                  <p:embed/>
                </p:oleObj>
              </mc:Choice>
              <mc:Fallback>
                <p:oleObj name="Equation" r:id="rId9" imgW="99036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2438400"/>
                        <a:ext cx="2133600"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6042" name="Object 10"/>
          <p:cNvGraphicFramePr>
            <a:graphicFrameLocks noChangeAspect="1"/>
          </p:cNvGraphicFramePr>
          <p:nvPr/>
        </p:nvGraphicFramePr>
        <p:xfrm>
          <a:off x="5257800" y="3581400"/>
          <a:ext cx="2590800" cy="661988"/>
        </p:xfrm>
        <a:graphic>
          <a:graphicData uri="http://schemas.openxmlformats.org/presentationml/2006/ole">
            <mc:AlternateContent xmlns:mc="http://schemas.openxmlformats.org/markup-compatibility/2006">
              <mc:Choice xmlns:v="urn:schemas-microsoft-com:vml" Requires="v">
                <p:oleObj spid="_x0000_s18816" name="Equation" r:id="rId11" imgW="1091880" imgH="279360" progId="Equation.3">
                  <p:embed/>
                </p:oleObj>
              </mc:Choice>
              <mc:Fallback>
                <p:oleObj name="Equation" r:id="rId11" imgW="1091880" imgH="2793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7800" y="3581400"/>
                        <a:ext cx="2590800"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6043" name="Object 11"/>
          <p:cNvGraphicFramePr>
            <a:graphicFrameLocks noChangeAspect="1"/>
          </p:cNvGraphicFramePr>
          <p:nvPr>
            <p:extLst>
              <p:ext uri="{D42A27DB-BD31-4B8C-83A1-F6EECF244321}">
                <p14:modId xmlns:p14="http://schemas.microsoft.com/office/powerpoint/2010/main" val="3439135354"/>
              </p:ext>
            </p:extLst>
          </p:nvPr>
        </p:nvGraphicFramePr>
        <p:xfrm>
          <a:off x="1619672" y="5805264"/>
          <a:ext cx="4921250" cy="849313"/>
        </p:xfrm>
        <a:graphic>
          <a:graphicData uri="http://schemas.openxmlformats.org/presentationml/2006/ole">
            <mc:AlternateContent xmlns:mc="http://schemas.openxmlformats.org/markup-compatibility/2006">
              <mc:Choice xmlns:v="urn:schemas-microsoft-com:vml" Requires="v">
                <p:oleObj spid="_x0000_s18817" name="Equation" r:id="rId13" imgW="1396800" imgH="241200" progId="Equation.3">
                  <p:embed/>
                </p:oleObj>
              </mc:Choice>
              <mc:Fallback>
                <p:oleObj name="Equation" r:id="rId13" imgW="139680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9672" y="5805264"/>
                        <a:ext cx="4921250"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47</a:t>
            </a:fld>
            <a:r>
              <a:rPr lang="en-US" altLang="zh-CN" smtClean="0"/>
              <a:t>/79</a:t>
            </a:r>
            <a:endParaRPr lang="zh-CN" altLang="en-US" dirty="0"/>
          </a:p>
        </p:txBody>
      </p:sp>
    </p:spTree>
    <p:extLst>
      <p:ext uri="{BB962C8B-B14F-4D97-AF65-F5344CB8AC3E}">
        <p14:creationId xmlns:p14="http://schemas.microsoft.com/office/powerpoint/2010/main" val="29169961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6039"/>
                                        </p:tgtEl>
                                        <p:attrNameLst>
                                          <p:attrName>style.visibility</p:attrName>
                                        </p:attrNameLst>
                                      </p:cBhvr>
                                      <p:to>
                                        <p:strVal val="visible"/>
                                      </p:to>
                                    </p:set>
                                    <p:animEffect transition="in" filter="fade">
                                      <p:cBhvr>
                                        <p:cTn id="7" dur="500"/>
                                        <p:tgtEl>
                                          <p:spTgt spid="5560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6041"/>
                                        </p:tgtEl>
                                        <p:attrNameLst>
                                          <p:attrName>style.visibility</p:attrName>
                                        </p:attrNameLst>
                                      </p:cBhvr>
                                      <p:to>
                                        <p:strVal val="visible"/>
                                      </p:to>
                                    </p:set>
                                    <p:animEffect transition="in" filter="fade">
                                      <p:cBhvr>
                                        <p:cTn id="12" dur="500"/>
                                        <p:tgtEl>
                                          <p:spTgt spid="5560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6038"/>
                                        </p:tgtEl>
                                        <p:attrNameLst>
                                          <p:attrName>style.visibility</p:attrName>
                                        </p:attrNameLst>
                                      </p:cBhvr>
                                      <p:to>
                                        <p:strVal val="visible"/>
                                      </p:to>
                                    </p:set>
                                    <p:animEffect transition="in" filter="fade">
                                      <p:cBhvr>
                                        <p:cTn id="17" dur="500"/>
                                        <p:tgtEl>
                                          <p:spTgt spid="5560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6042"/>
                                        </p:tgtEl>
                                        <p:attrNameLst>
                                          <p:attrName>style.visibility</p:attrName>
                                        </p:attrNameLst>
                                      </p:cBhvr>
                                      <p:to>
                                        <p:strVal val="visible"/>
                                      </p:to>
                                    </p:set>
                                    <p:animEffect transition="in" filter="fade">
                                      <p:cBhvr>
                                        <p:cTn id="22" dur="500"/>
                                        <p:tgtEl>
                                          <p:spTgt spid="5560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6040">
                                            <p:txEl>
                                              <p:pRg st="0" end="0"/>
                                            </p:txEl>
                                          </p:spTgt>
                                        </p:tgtEl>
                                        <p:attrNameLst>
                                          <p:attrName>style.visibility</p:attrName>
                                        </p:attrNameLst>
                                      </p:cBhvr>
                                      <p:to>
                                        <p:strVal val="visible"/>
                                      </p:to>
                                    </p:set>
                                    <p:animEffect transition="in" filter="fade">
                                      <p:cBhvr>
                                        <p:cTn id="27" dur="500"/>
                                        <p:tgtEl>
                                          <p:spTgt spid="556040">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56040">
                                            <p:txEl>
                                              <p:pRg st="1" end="1"/>
                                            </p:txEl>
                                          </p:spTgt>
                                        </p:tgtEl>
                                        <p:attrNameLst>
                                          <p:attrName>style.visibility</p:attrName>
                                        </p:attrNameLst>
                                      </p:cBhvr>
                                      <p:to>
                                        <p:strVal val="visible"/>
                                      </p:to>
                                    </p:set>
                                    <p:animEffect transition="in" filter="fade">
                                      <p:cBhvr>
                                        <p:cTn id="30" dur="500"/>
                                        <p:tgtEl>
                                          <p:spTgt spid="556040">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56043"/>
                                        </p:tgtEl>
                                        <p:attrNameLst>
                                          <p:attrName>style.visibility</p:attrName>
                                        </p:attrNameLst>
                                      </p:cBhvr>
                                      <p:to>
                                        <p:strVal val="visible"/>
                                      </p:to>
                                    </p:set>
                                    <p:animEffect transition="in" filter="fade">
                                      <p:cBhvr>
                                        <p:cTn id="35" dur="500"/>
                                        <p:tgtEl>
                                          <p:spTgt spid="556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304800" y="152400"/>
            <a:ext cx="7251700" cy="990600"/>
          </a:xfrm>
        </p:spPr>
        <p:txBody>
          <a:bodyPr/>
          <a:lstStyle/>
          <a:p>
            <a:r>
              <a:rPr lang="en-US" altLang="zh-CN">
                <a:solidFill>
                  <a:schemeClr val="hlink"/>
                </a:solidFill>
              </a:rPr>
              <a:t>Alice vs</a:t>
            </a:r>
            <a:r>
              <a:rPr lang="zh-CN" altLang="en-US">
                <a:solidFill>
                  <a:schemeClr val="hlink"/>
                </a:solidFill>
              </a:rPr>
              <a:t> </a:t>
            </a:r>
            <a:r>
              <a:rPr lang="en-US" altLang="zh-CN">
                <a:solidFill>
                  <a:schemeClr val="hlink"/>
                </a:solidFill>
              </a:rPr>
              <a:t>Bob Version.2</a:t>
            </a:r>
          </a:p>
        </p:txBody>
      </p:sp>
      <p:sp>
        <p:nvSpPr>
          <p:cNvPr id="557062" name="Rectangle 6"/>
          <p:cNvSpPr>
            <a:spLocks noGrp="1" noChangeArrowheads="1"/>
          </p:cNvSpPr>
          <p:nvPr>
            <p:ph idx="1"/>
          </p:nvPr>
        </p:nvSpPr>
        <p:spPr>
          <a:xfrm>
            <a:off x="1981200" y="4419600"/>
            <a:ext cx="6629400" cy="1371600"/>
          </a:xfrm>
        </p:spPr>
        <p:txBody>
          <a:bodyPr/>
          <a:lstStyle/>
          <a:p>
            <a:r>
              <a:rPr lang="en-US" altLang="zh-CN" dirty="0"/>
              <a:t>Alice</a:t>
            </a:r>
            <a:r>
              <a:rPr lang="zh-CN" altLang="en-US" dirty="0"/>
              <a:t>的选择：</a:t>
            </a:r>
            <a:r>
              <a:rPr lang="en-US" altLang="zh-CN" dirty="0"/>
              <a:t>x*=1</a:t>
            </a:r>
            <a:endParaRPr lang="zh-CN" altLang="en-US" dirty="0"/>
          </a:p>
          <a:p>
            <a:r>
              <a:rPr lang="en-US" altLang="zh-CN" dirty="0"/>
              <a:t>Bob</a:t>
            </a:r>
            <a:r>
              <a:rPr lang="zh-CN" altLang="en-US" dirty="0"/>
              <a:t>的选择：</a:t>
            </a:r>
            <a:r>
              <a:rPr lang="en-US" altLang="zh-CN" dirty="0"/>
              <a:t>y*=2</a:t>
            </a:r>
          </a:p>
        </p:txBody>
      </p:sp>
      <p:graphicFrame>
        <p:nvGraphicFramePr>
          <p:cNvPr id="557059" name="Object 3"/>
          <p:cNvGraphicFramePr>
            <a:graphicFrameLocks noChangeAspect="1"/>
          </p:cNvGraphicFramePr>
          <p:nvPr/>
        </p:nvGraphicFramePr>
        <p:xfrm>
          <a:off x="309563" y="1219200"/>
          <a:ext cx="7435850" cy="1189038"/>
        </p:xfrm>
        <a:graphic>
          <a:graphicData uri="http://schemas.openxmlformats.org/presentationml/2006/ole">
            <mc:AlternateContent xmlns:mc="http://schemas.openxmlformats.org/markup-compatibility/2006">
              <mc:Choice xmlns:v="urn:schemas-microsoft-com:vml" Requires="v">
                <p:oleObj spid="_x0000_s19836" name="Equation" r:id="rId3" imgW="2857320" imgH="457200" progId="Equation.3">
                  <p:embed/>
                </p:oleObj>
              </mc:Choice>
              <mc:Fallback>
                <p:oleObj name="Equation" r:id="rId3" imgW="285732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1219200"/>
                        <a:ext cx="7435850" cy="1189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7060" name="Object 4"/>
          <p:cNvGraphicFramePr>
            <a:graphicFrameLocks noChangeAspect="1"/>
          </p:cNvGraphicFramePr>
          <p:nvPr/>
        </p:nvGraphicFramePr>
        <p:xfrm>
          <a:off x="304800" y="3505200"/>
          <a:ext cx="3810000" cy="893763"/>
        </p:xfrm>
        <a:graphic>
          <a:graphicData uri="http://schemas.openxmlformats.org/presentationml/2006/ole">
            <mc:AlternateContent xmlns:mc="http://schemas.openxmlformats.org/markup-compatibility/2006">
              <mc:Choice xmlns:v="urn:schemas-microsoft-com:vml" Requires="v">
                <p:oleObj spid="_x0000_s19837" name="Equation" r:id="rId5" imgW="1346040" imgH="330120" progId="Equation.3">
                  <p:embed/>
                </p:oleObj>
              </mc:Choice>
              <mc:Fallback>
                <p:oleObj name="Equation" r:id="rId5" imgW="1346040" imgH="3301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505200"/>
                        <a:ext cx="3810000"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7061" name="Object 5"/>
          <p:cNvGraphicFramePr>
            <a:graphicFrameLocks noChangeAspect="1"/>
          </p:cNvGraphicFramePr>
          <p:nvPr/>
        </p:nvGraphicFramePr>
        <p:xfrm>
          <a:off x="304800" y="2667000"/>
          <a:ext cx="3886200" cy="914400"/>
        </p:xfrm>
        <a:graphic>
          <a:graphicData uri="http://schemas.openxmlformats.org/presentationml/2006/ole">
            <mc:AlternateContent xmlns:mc="http://schemas.openxmlformats.org/markup-compatibility/2006">
              <mc:Choice xmlns:v="urn:schemas-microsoft-com:vml" Requires="v">
                <p:oleObj spid="_x0000_s19838" name="Equation" r:id="rId7" imgW="1333440" imgH="304560" progId="Equation.3">
                  <p:embed/>
                </p:oleObj>
              </mc:Choice>
              <mc:Fallback>
                <p:oleObj name="Equation" r:id="rId7" imgW="1333440" imgH="3045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2667000"/>
                        <a:ext cx="3886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7063" name="Object 7"/>
          <p:cNvGraphicFramePr>
            <a:graphicFrameLocks noChangeAspect="1"/>
          </p:cNvGraphicFramePr>
          <p:nvPr/>
        </p:nvGraphicFramePr>
        <p:xfrm>
          <a:off x="5307013" y="2438400"/>
          <a:ext cx="2189162" cy="982663"/>
        </p:xfrm>
        <a:graphic>
          <a:graphicData uri="http://schemas.openxmlformats.org/presentationml/2006/ole">
            <mc:AlternateContent xmlns:mc="http://schemas.openxmlformats.org/markup-compatibility/2006">
              <mc:Choice xmlns:v="urn:schemas-microsoft-com:vml" Requires="v">
                <p:oleObj spid="_x0000_s19839" name="Equation" r:id="rId9" imgW="1015920" imgH="457200" progId="Equation.3">
                  <p:embed/>
                </p:oleObj>
              </mc:Choice>
              <mc:Fallback>
                <p:oleObj name="Equation" r:id="rId9" imgW="101592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7013" y="2438400"/>
                        <a:ext cx="2189162"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7064" name="Object 8"/>
          <p:cNvGraphicFramePr>
            <a:graphicFrameLocks noChangeAspect="1"/>
          </p:cNvGraphicFramePr>
          <p:nvPr/>
        </p:nvGraphicFramePr>
        <p:xfrm>
          <a:off x="5257800" y="3581400"/>
          <a:ext cx="2590800" cy="661988"/>
        </p:xfrm>
        <a:graphic>
          <a:graphicData uri="http://schemas.openxmlformats.org/presentationml/2006/ole">
            <mc:AlternateContent xmlns:mc="http://schemas.openxmlformats.org/markup-compatibility/2006">
              <mc:Choice xmlns:v="urn:schemas-microsoft-com:vml" Requires="v">
                <p:oleObj spid="_x0000_s19840" name="Equation" r:id="rId11" imgW="1091880" imgH="279360" progId="Equation.3">
                  <p:embed/>
                </p:oleObj>
              </mc:Choice>
              <mc:Fallback>
                <p:oleObj name="Equation" r:id="rId11" imgW="1091880" imgH="2793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7800" y="3581400"/>
                        <a:ext cx="2590800"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7065" name="Object 9"/>
          <p:cNvGraphicFramePr>
            <a:graphicFrameLocks noChangeAspect="1"/>
          </p:cNvGraphicFramePr>
          <p:nvPr>
            <p:extLst>
              <p:ext uri="{D42A27DB-BD31-4B8C-83A1-F6EECF244321}">
                <p14:modId xmlns:p14="http://schemas.microsoft.com/office/powerpoint/2010/main" val="961302357"/>
              </p:ext>
            </p:extLst>
          </p:nvPr>
        </p:nvGraphicFramePr>
        <p:xfrm>
          <a:off x="1763688" y="5733256"/>
          <a:ext cx="4876800" cy="849313"/>
        </p:xfrm>
        <a:graphic>
          <a:graphicData uri="http://schemas.openxmlformats.org/presentationml/2006/ole">
            <mc:AlternateContent xmlns:mc="http://schemas.openxmlformats.org/markup-compatibility/2006">
              <mc:Choice xmlns:v="urn:schemas-microsoft-com:vml" Requires="v">
                <p:oleObj spid="_x0000_s19841" name="Equation" r:id="rId13" imgW="1384200" imgH="241200" progId="Equation.3">
                  <p:embed/>
                </p:oleObj>
              </mc:Choice>
              <mc:Fallback>
                <p:oleObj name="Equation" r:id="rId13" imgW="138420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3688" y="5733256"/>
                        <a:ext cx="4876800"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48</a:t>
            </a:fld>
            <a:r>
              <a:rPr lang="en-US" altLang="zh-CN" smtClean="0"/>
              <a:t>/79</a:t>
            </a:r>
            <a:endParaRPr lang="zh-CN" altLang="en-US" dirty="0"/>
          </a:p>
        </p:txBody>
      </p:sp>
    </p:spTree>
    <p:extLst>
      <p:ext uri="{BB962C8B-B14F-4D97-AF65-F5344CB8AC3E}">
        <p14:creationId xmlns:p14="http://schemas.microsoft.com/office/powerpoint/2010/main" val="38898653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7061"/>
                                        </p:tgtEl>
                                        <p:attrNameLst>
                                          <p:attrName>style.visibility</p:attrName>
                                        </p:attrNameLst>
                                      </p:cBhvr>
                                      <p:to>
                                        <p:strVal val="visible"/>
                                      </p:to>
                                    </p:set>
                                    <p:animEffect transition="in" filter="fade">
                                      <p:cBhvr>
                                        <p:cTn id="7" dur="500"/>
                                        <p:tgtEl>
                                          <p:spTgt spid="5570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7063"/>
                                        </p:tgtEl>
                                        <p:attrNameLst>
                                          <p:attrName>style.visibility</p:attrName>
                                        </p:attrNameLst>
                                      </p:cBhvr>
                                      <p:to>
                                        <p:strVal val="visible"/>
                                      </p:to>
                                    </p:set>
                                    <p:animEffect transition="in" filter="fade">
                                      <p:cBhvr>
                                        <p:cTn id="12" dur="500"/>
                                        <p:tgtEl>
                                          <p:spTgt spid="5570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7060"/>
                                        </p:tgtEl>
                                        <p:attrNameLst>
                                          <p:attrName>style.visibility</p:attrName>
                                        </p:attrNameLst>
                                      </p:cBhvr>
                                      <p:to>
                                        <p:strVal val="visible"/>
                                      </p:to>
                                    </p:set>
                                    <p:animEffect transition="in" filter="fade">
                                      <p:cBhvr>
                                        <p:cTn id="17" dur="500"/>
                                        <p:tgtEl>
                                          <p:spTgt spid="5570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7064"/>
                                        </p:tgtEl>
                                        <p:attrNameLst>
                                          <p:attrName>style.visibility</p:attrName>
                                        </p:attrNameLst>
                                      </p:cBhvr>
                                      <p:to>
                                        <p:strVal val="visible"/>
                                      </p:to>
                                    </p:set>
                                    <p:animEffect transition="in" filter="fade">
                                      <p:cBhvr>
                                        <p:cTn id="22" dur="500"/>
                                        <p:tgtEl>
                                          <p:spTgt spid="5570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7062">
                                            <p:txEl>
                                              <p:pRg st="0" end="0"/>
                                            </p:txEl>
                                          </p:spTgt>
                                        </p:tgtEl>
                                        <p:attrNameLst>
                                          <p:attrName>style.visibility</p:attrName>
                                        </p:attrNameLst>
                                      </p:cBhvr>
                                      <p:to>
                                        <p:strVal val="visible"/>
                                      </p:to>
                                    </p:set>
                                    <p:animEffect transition="in" filter="fade">
                                      <p:cBhvr>
                                        <p:cTn id="27" dur="500"/>
                                        <p:tgtEl>
                                          <p:spTgt spid="557062">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57062">
                                            <p:txEl>
                                              <p:pRg st="1" end="1"/>
                                            </p:txEl>
                                          </p:spTgt>
                                        </p:tgtEl>
                                        <p:attrNameLst>
                                          <p:attrName>style.visibility</p:attrName>
                                        </p:attrNameLst>
                                      </p:cBhvr>
                                      <p:to>
                                        <p:strVal val="visible"/>
                                      </p:to>
                                    </p:set>
                                    <p:animEffect transition="in" filter="fade">
                                      <p:cBhvr>
                                        <p:cTn id="30" dur="500"/>
                                        <p:tgtEl>
                                          <p:spTgt spid="557062">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57065"/>
                                        </p:tgtEl>
                                        <p:attrNameLst>
                                          <p:attrName>style.visibility</p:attrName>
                                        </p:attrNameLst>
                                      </p:cBhvr>
                                      <p:to>
                                        <p:strVal val="visible"/>
                                      </p:to>
                                    </p:set>
                                    <p:animEffect transition="in" filter="fade">
                                      <p:cBhvr>
                                        <p:cTn id="35" dur="500"/>
                                        <p:tgtEl>
                                          <p:spTgt spid="557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304800" y="152400"/>
            <a:ext cx="7251700" cy="990600"/>
          </a:xfrm>
        </p:spPr>
        <p:txBody>
          <a:bodyPr/>
          <a:lstStyle/>
          <a:p>
            <a:r>
              <a:rPr lang="zh-CN" altLang="en-US">
                <a:solidFill>
                  <a:schemeClr val="hlink"/>
                </a:solidFill>
              </a:rPr>
              <a:t>对偶问题　</a:t>
            </a:r>
            <a:r>
              <a:rPr lang="en-US" altLang="zh-CN">
                <a:solidFill>
                  <a:schemeClr val="hlink"/>
                </a:solidFill>
              </a:rPr>
              <a:t>Alice vs</a:t>
            </a:r>
            <a:r>
              <a:rPr lang="zh-CN" altLang="en-US">
                <a:solidFill>
                  <a:schemeClr val="hlink"/>
                </a:solidFill>
              </a:rPr>
              <a:t> </a:t>
            </a:r>
            <a:r>
              <a:rPr lang="en-US" altLang="zh-CN">
                <a:solidFill>
                  <a:schemeClr val="hlink"/>
                </a:solidFill>
              </a:rPr>
              <a:t>Bob</a:t>
            </a:r>
          </a:p>
        </p:txBody>
      </p:sp>
      <p:sp>
        <p:nvSpPr>
          <p:cNvPr id="558086" name="Rectangle 6"/>
          <p:cNvSpPr>
            <a:spLocks noGrp="1" noChangeArrowheads="1"/>
          </p:cNvSpPr>
          <p:nvPr>
            <p:ph idx="1"/>
          </p:nvPr>
        </p:nvSpPr>
        <p:spPr>
          <a:xfrm>
            <a:off x="457200" y="1447800"/>
            <a:ext cx="8077200" cy="1905000"/>
          </a:xfrm>
        </p:spPr>
        <p:txBody>
          <a:bodyPr/>
          <a:lstStyle/>
          <a:p>
            <a:pPr>
              <a:buFontTx/>
              <a:buNone/>
            </a:pPr>
            <a:r>
              <a:rPr lang="en-US" altLang="zh-CN" dirty="0"/>
              <a:t>Version 1: Alice</a:t>
            </a:r>
            <a:r>
              <a:rPr lang="zh-CN" altLang="en-US" dirty="0"/>
              <a:t>的估计</a:t>
            </a:r>
            <a:r>
              <a:rPr lang="en-US" altLang="zh-CN" dirty="0"/>
              <a:t>=</a:t>
            </a:r>
            <a:r>
              <a:rPr lang="zh-CN" altLang="en-US" dirty="0"/>
              <a:t>结果</a:t>
            </a:r>
            <a:r>
              <a:rPr lang="en-US" altLang="zh-CN" dirty="0"/>
              <a:t>=Bob</a:t>
            </a:r>
            <a:r>
              <a:rPr lang="zh-CN" altLang="en-US" dirty="0"/>
              <a:t>的估计</a:t>
            </a:r>
          </a:p>
          <a:p>
            <a:pPr>
              <a:buFontTx/>
              <a:buNone/>
            </a:pPr>
            <a:r>
              <a:rPr lang="en-US" altLang="zh-CN" dirty="0"/>
              <a:t>Version 2: Alice</a:t>
            </a:r>
            <a:r>
              <a:rPr lang="zh-CN" altLang="en-US" dirty="0"/>
              <a:t>的估计</a:t>
            </a:r>
            <a:r>
              <a:rPr lang="en-US" altLang="zh-CN" dirty="0"/>
              <a:t>&lt;</a:t>
            </a:r>
            <a:r>
              <a:rPr lang="zh-CN" altLang="en-US" dirty="0"/>
              <a:t>结果</a:t>
            </a:r>
            <a:r>
              <a:rPr lang="en-US" altLang="zh-CN" dirty="0"/>
              <a:t>=Bob</a:t>
            </a:r>
            <a:r>
              <a:rPr lang="zh-CN" altLang="en-US" dirty="0"/>
              <a:t>的估计</a:t>
            </a:r>
          </a:p>
          <a:p>
            <a:pPr>
              <a:buFontTx/>
              <a:buNone/>
            </a:pPr>
            <a:r>
              <a:rPr lang="zh-CN" altLang="en-US" dirty="0"/>
              <a:t>一般情况</a:t>
            </a:r>
            <a:r>
              <a:rPr lang="en-US" altLang="zh-CN" dirty="0"/>
              <a:t>:Alice</a:t>
            </a:r>
            <a:r>
              <a:rPr lang="zh-CN" altLang="en-US" dirty="0"/>
              <a:t>的估计</a:t>
            </a:r>
            <a:r>
              <a:rPr lang="en-US" altLang="zh-CN" dirty="0"/>
              <a:t>&lt;=</a:t>
            </a:r>
            <a:r>
              <a:rPr lang="zh-CN" altLang="en-US" dirty="0"/>
              <a:t>结果</a:t>
            </a:r>
            <a:r>
              <a:rPr lang="en-US" altLang="zh-CN" dirty="0"/>
              <a:t>&lt;=Bob</a:t>
            </a:r>
            <a:r>
              <a:rPr lang="zh-CN" altLang="en-US" dirty="0"/>
              <a:t>的估计</a:t>
            </a:r>
          </a:p>
        </p:txBody>
      </p:sp>
      <p:graphicFrame>
        <p:nvGraphicFramePr>
          <p:cNvPr id="558089" name="Object 9"/>
          <p:cNvGraphicFramePr>
            <a:graphicFrameLocks noChangeAspect="1"/>
          </p:cNvGraphicFramePr>
          <p:nvPr/>
        </p:nvGraphicFramePr>
        <p:xfrm>
          <a:off x="1219200" y="3276600"/>
          <a:ext cx="6218238" cy="838200"/>
        </p:xfrm>
        <a:graphic>
          <a:graphicData uri="http://schemas.openxmlformats.org/presentationml/2006/ole">
            <mc:AlternateContent xmlns:mc="http://schemas.openxmlformats.org/markup-compatibility/2006">
              <mc:Choice xmlns:v="urn:schemas-microsoft-com:vml" Requires="v">
                <p:oleObj spid="_x0000_s20606" name="Equation" r:id="rId3" imgW="1765080" imgH="291960" progId="Equation.3">
                  <p:embed/>
                </p:oleObj>
              </mc:Choice>
              <mc:Fallback>
                <p:oleObj name="Equation" r:id="rId3" imgW="1765080" imgH="291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276600"/>
                        <a:ext cx="62182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8090" name="Rectangle 10"/>
          <p:cNvSpPr>
            <a:spLocks noChangeArrowheads="1"/>
          </p:cNvSpPr>
          <p:nvPr/>
        </p:nvSpPr>
        <p:spPr bwMode="auto">
          <a:xfrm>
            <a:off x="381000" y="4038600"/>
            <a:ext cx="8153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Comic Sans MS" pitchFamily="66" charset="0"/>
                <a:ea typeface="宋体" charset="-122"/>
              </a:defRPr>
            </a:lvl1pPr>
            <a:lvl2pPr marL="742950" indent="-285750">
              <a:spcBef>
                <a:spcPct val="20000"/>
              </a:spcBef>
              <a:buChar char="–"/>
              <a:defRPr sz="2800">
                <a:solidFill>
                  <a:schemeClr val="tx1"/>
                </a:solidFill>
                <a:latin typeface="Comic Sans MS" pitchFamily="66" charset="0"/>
                <a:ea typeface="宋体" charset="-122"/>
              </a:defRPr>
            </a:lvl2pPr>
            <a:lvl3pPr marL="1143000" indent="-228600">
              <a:spcBef>
                <a:spcPct val="20000"/>
              </a:spcBef>
              <a:buChar char="•"/>
              <a:defRPr sz="2400">
                <a:solidFill>
                  <a:schemeClr val="tx1"/>
                </a:solidFill>
                <a:latin typeface="Comic Sans MS" pitchFamily="66" charset="0"/>
                <a:ea typeface="宋体" charset="-122"/>
              </a:defRPr>
            </a:lvl3pPr>
            <a:lvl4pPr marL="1600200" indent="-228600">
              <a:spcBef>
                <a:spcPct val="20000"/>
              </a:spcBef>
              <a:buChar char="–"/>
              <a:defRPr sz="2000">
                <a:solidFill>
                  <a:schemeClr val="tx1"/>
                </a:solidFill>
                <a:latin typeface="Comic Sans MS" pitchFamily="66" charset="0"/>
                <a:ea typeface="宋体" charset="-122"/>
              </a:defRPr>
            </a:lvl4pPr>
            <a:lvl5pPr marL="2057400" indent="-228600">
              <a:spcBef>
                <a:spcPct val="20000"/>
              </a:spcBef>
              <a:buChar char="»"/>
              <a:defRPr sz="2000">
                <a:solidFill>
                  <a:schemeClr val="tx1"/>
                </a:solidFill>
                <a:latin typeface="Comic Sans MS" pitchFamily="66" charset="0"/>
                <a:ea typeface="宋体" charset="-122"/>
              </a:defRPr>
            </a:lvl5pPr>
            <a:lvl6pPr marL="2514600" indent="-228600" fontAlgn="base">
              <a:spcBef>
                <a:spcPct val="20000"/>
              </a:spcBef>
              <a:spcAft>
                <a:spcPct val="0"/>
              </a:spcAft>
              <a:buChar char="»"/>
              <a:defRPr sz="2000">
                <a:solidFill>
                  <a:schemeClr val="tx1"/>
                </a:solidFill>
                <a:latin typeface="Comic Sans MS" pitchFamily="66" charset="0"/>
                <a:ea typeface="宋体" charset="-122"/>
              </a:defRPr>
            </a:lvl6pPr>
            <a:lvl7pPr marL="2971800" indent="-228600" fontAlgn="base">
              <a:spcBef>
                <a:spcPct val="20000"/>
              </a:spcBef>
              <a:spcAft>
                <a:spcPct val="0"/>
              </a:spcAft>
              <a:buChar char="»"/>
              <a:defRPr sz="2000">
                <a:solidFill>
                  <a:schemeClr val="tx1"/>
                </a:solidFill>
                <a:latin typeface="Comic Sans MS" pitchFamily="66" charset="0"/>
                <a:ea typeface="宋体" charset="-122"/>
              </a:defRPr>
            </a:lvl7pPr>
            <a:lvl8pPr marL="3429000" indent="-228600" fontAlgn="base">
              <a:spcBef>
                <a:spcPct val="20000"/>
              </a:spcBef>
              <a:spcAft>
                <a:spcPct val="0"/>
              </a:spcAft>
              <a:buChar char="»"/>
              <a:defRPr sz="2000">
                <a:solidFill>
                  <a:schemeClr val="tx1"/>
                </a:solidFill>
                <a:latin typeface="Comic Sans MS" pitchFamily="66" charset="0"/>
                <a:ea typeface="宋体" charset="-122"/>
              </a:defRPr>
            </a:lvl8pPr>
            <a:lvl9pPr marL="3886200" indent="-228600" fontAlgn="base">
              <a:spcBef>
                <a:spcPct val="20000"/>
              </a:spcBef>
              <a:spcAft>
                <a:spcPct val="0"/>
              </a:spcAft>
              <a:buChar char="»"/>
              <a:defRPr sz="2000">
                <a:solidFill>
                  <a:schemeClr val="tx1"/>
                </a:solidFill>
                <a:latin typeface="Comic Sans MS" pitchFamily="66" charset="0"/>
                <a:ea typeface="宋体" charset="-122"/>
              </a:defRPr>
            </a:lvl9pPr>
          </a:lstStyle>
          <a:p>
            <a:pPr>
              <a:buFontTx/>
              <a:buNone/>
            </a:pPr>
            <a:r>
              <a:rPr lang="zh-CN" altLang="en-US" sz="2800" baseline="0"/>
              <a:t>定理：当存在马鞍点（</a:t>
            </a:r>
            <a:r>
              <a:rPr lang="en-US" altLang="zh-CN" sz="2800" baseline="0"/>
              <a:t>Saddle Point</a:t>
            </a:r>
            <a:r>
              <a:rPr lang="zh-CN" altLang="en-US" sz="2800" baseline="0"/>
              <a:t>）的时候，等号成立。并且结果</a:t>
            </a:r>
            <a:r>
              <a:rPr lang="en-US" altLang="zh-CN" sz="2800" baseline="0"/>
              <a:t>=</a:t>
            </a:r>
            <a:r>
              <a:rPr lang="zh-CN" altLang="en-US" sz="2800" baseline="0"/>
              <a:t>马鞍点的值。</a:t>
            </a:r>
          </a:p>
          <a:p>
            <a:pPr>
              <a:buFontTx/>
              <a:buNone/>
            </a:pPr>
            <a:r>
              <a:rPr lang="zh-CN" altLang="en-US" sz="2800" baseline="0"/>
              <a:t>马鞍点：</a:t>
            </a:r>
            <a:endParaRPr lang="en-US" altLang="zh-CN" sz="2800" baseline="0"/>
          </a:p>
        </p:txBody>
      </p:sp>
      <p:graphicFrame>
        <p:nvGraphicFramePr>
          <p:cNvPr id="558091" name="Object 11"/>
          <p:cNvGraphicFramePr>
            <a:graphicFrameLocks noChangeAspect="1"/>
          </p:cNvGraphicFramePr>
          <p:nvPr/>
        </p:nvGraphicFramePr>
        <p:xfrm>
          <a:off x="2362200" y="5181600"/>
          <a:ext cx="5334000" cy="723900"/>
        </p:xfrm>
        <a:graphic>
          <a:graphicData uri="http://schemas.openxmlformats.org/presentationml/2006/ole">
            <mc:AlternateContent xmlns:mc="http://schemas.openxmlformats.org/markup-compatibility/2006">
              <mc:Choice xmlns:v="urn:schemas-microsoft-com:vml" Requires="v">
                <p:oleObj spid="_x0000_s20607" name="Equation" r:id="rId5" imgW="1777680" imgH="241200" progId="Equation.3">
                  <p:embed/>
                </p:oleObj>
              </mc:Choice>
              <mc:Fallback>
                <p:oleObj name="Equation" r:id="rId5" imgW="177768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5181600"/>
                        <a:ext cx="53340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49</a:t>
            </a:fld>
            <a:r>
              <a:rPr lang="en-US" altLang="zh-CN" smtClean="0"/>
              <a:t>/79</a:t>
            </a:r>
            <a:endParaRPr lang="zh-CN" altLang="en-US" dirty="0"/>
          </a:p>
        </p:txBody>
      </p:sp>
    </p:spTree>
    <p:extLst>
      <p:ext uri="{BB962C8B-B14F-4D97-AF65-F5344CB8AC3E}">
        <p14:creationId xmlns:p14="http://schemas.microsoft.com/office/powerpoint/2010/main" val="240333291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线性回归</a:t>
            </a:r>
            <a:r>
              <a:rPr lang="en-US" altLang="zh-CN" dirty="0">
                <a:latin typeface="华文楷体" panose="02010600040101010101" pitchFamily="2" charset="-122"/>
                <a:ea typeface="华文楷体" panose="02010600040101010101" pitchFamily="2" charset="-122"/>
              </a:rPr>
              <a:t>(Linear regression)</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p:txBody>
          <a:bodyPr>
            <a:normAutofit fontScale="77500" lnSpcReduction="20000"/>
          </a:bodyPr>
          <a:lstStyle/>
          <a:p>
            <a:r>
              <a:rPr lang="zh-CN" altLang="en-US" dirty="0" smtClean="0"/>
              <a:t>专业解释：</a:t>
            </a:r>
            <a:endParaRPr lang="en-US" altLang="zh-CN" dirty="0" smtClean="0"/>
          </a:p>
          <a:p>
            <a:pPr lvl="1"/>
            <a:r>
              <a:rPr lang="zh-CN" altLang="en-US" b="1" dirty="0"/>
              <a:t>线性回归模型</a:t>
            </a:r>
            <a:r>
              <a:rPr lang="zh-CN" altLang="en-US" dirty="0" smtClean="0"/>
              <a:t>是</a:t>
            </a:r>
            <a:r>
              <a:rPr lang="zh-CN" altLang="en-US" dirty="0"/>
              <a:t>一种研究一个</a:t>
            </a:r>
            <a:r>
              <a:rPr lang="zh-CN" altLang="en-US" b="1" dirty="0"/>
              <a:t>因变量</a:t>
            </a:r>
            <a:r>
              <a:rPr lang="en-US" altLang="zh-CN" b="1" dirty="0"/>
              <a:t>(</a:t>
            </a:r>
            <a:r>
              <a:rPr lang="en-US" altLang="zh-CN" b="1" dirty="0" err="1"/>
              <a:t>Depedent</a:t>
            </a:r>
            <a:r>
              <a:rPr lang="en-US" altLang="zh-CN" b="1" dirty="0"/>
              <a:t> Variable)</a:t>
            </a:r>
            <a:r>
              <a:rPr lang="zh-CN" altLang="en-US" dirty="0"/>
              <a:t>同一个或者多个</a:t>
            </a:r>
            <a:r>
              <a:rPr lang="zh-CN" altLang="en-US" b="1" dirty="0"/>
              <a:t>自变量</a:t>
            </a:r>
            <a:r>
              <a:rPr lang="en-US" altLang="zh-CN" b="1" dirty="0"/>
              <a:t>(Independent Variable)</a:t>
            </a:r>
            <a:r>
              <a:rPr lang="zh-CN" altLang="en-US" dirty="0"/>
              <a:t>之间关系的分析方法</a:t>
            </a:r>
            <a:r>
              <a:rPr lang="en-US" altLang="zh-CN" dirty="0" smtClean="0"/>
              <a:t>.</a:t>
            </a:r>
          </a:p>
          <a:p>
            <a:pPr lvl="1"/>
            <a:endParaRPr lang="en-US" altLang="zh-CN" dirty="0" smtClean="0"/>
          </a:p>
          <a:p>
            <a:pPr lvl="1"/>
            <a:endParaRPr lang="en-US" altLang="zh-CN" dirty="0" smtClean="0"/>
          </a:p>
          <a:p>
            <a:pPr lvl="1"/>
            <a:r>
              <a:rPr lang="en-US" altLang="zh-CN" dirty="0" smtClean="0"/>
              <a:t>y</a:t>
            </a:r>
            <a:r>
              <a:rPr lang="zh-CN" altLang="en-US" dirty="0"/>
              <a:t>为因变量</a:t>
            </a:r>
          </a:p>
          <a:p>
            <a:pPr lvl="1"/>
            <a:r>
              <a:rPr lang="en-US" altLang="zh-CN" dirty="0" smtClean="0"/>
              <a:t>beta0</a:t>
            </a:r>
            <a:r>
              <a:rPr lang="zh-CN" altLang="en-US" dirty="0"/>
              <a:t>为回归模型的常数项</a:t>
            </a:r>
          </a:p>
          <a:p>
            <a:pPr lvl="1"/>
            <a:r>
              <a:rPr lang="en-US" altLang="zh-CN" dirty="0"/>
              <a:t>K</a:t>
            </a:r>
            <a:r>
              <a:rPr lang="zh-CN" altLang="en-US" dirty="0"/>
              <a:t>为自变量的个数</a:t>
            </a:r>
          </a:p>
          <a:p>
            <a:pPr lvl="1"/>
            <a:r>
              <a:rPr lang="en-US" altLang="zh-CN" dirty="0" smtClean="0"/>
              <a:t>x1</a:t>
            </a:r>
            <a:r>
              <a:rPr lang="en-US" altLang="zh-CN" dirty="0"/>
              <a:t>, </a:t>
            </a:r>
            <a:r>
              <a:rPr lang="en-US" altLang="zh-CN" dirty="0" smtClean="0"/>
              <a:t>x2</a:t>
            </a:r>
            <a:r>
              <a:rPr lang="en-US" altLang="zh-CN" dirty="0"/>
              <a:t>, </a:t>
            </a:r>
            <a:r>
              <a:rPr lang="en-US" altLang="zh-CN" dirty="0" smtClean="0"/>
              <a:t>…, </a:t>
            </a:r>
            <a:r>
              <a:rPr lang="en-US" altLang="zh-CN" dirty="0" err="1" smtClean="0"/>
              <a:t>xK</a:t>
            </a:r>
            <a:r>
              <a:rPr lang="zh-CN" altLang="en-US" dirty="0"/>
              <a:t>为自变量</a:t>
            </a:r>
          </a:p>
          <a:p>
            <a:pPr lvl="1"/>
            <a:r>
              <a:rPr lang="en-US" altLang="zh-CN" dirty="0" smtClean="0"/>
              <a:t>beta1</a:t>
            </a:r>
            <a:r>
              <a:rPr lang="en-US" altLang="zh-CN" dirty="0"/>
              <a:t>, </a:t>
            </a:r>
            <a:r>
              <a:rPr lang="en-US" altLang="zh-CN" dirty="0" smtClean="0"/>
              <a:t>beta2</a:t>
            </a:r>
            <a:r>
              <a:rPr lang="en-US" altLang="zh-CN" dirty="0"/>
              <a:t>, </a:t>
            </a:r>
            <a:r>
              <a:rPr lang="en-US" altLang="zh-CN" dirty="0" smtClean="0"/>
              <a:t>…, </a:t>
            </a:r>
            <a:r>
              <a:rPr lang="en-US" altLang="zh-CN" dirty="0" err="1" smtClean="0"/>
              <a:t>betaK</a:t>
            </a:r>
            <a:r>
              <a:rPr lang="zh-CN" altLang="en-US" dirty="0"/>
              <a:t>为自变量的系数</a:t>
            </a:r>
          </a:p>
          <a:p>
            <a:pPr lvl="1"/>
            <a:r>
              <a:rPr lang="en-US" altLang="zh-CN" dirty="0" smtClean="0"/>
              <a:t>epsilon </a:t>
            </a:r>
            <a:r>
              <a:rPr lang="zh-CN" altLang="en-US" dirty="0"/>
              <a:t>为随机扰动</a:t>
            </a:r>
            <a:r>
              <a:rPr lang="en-US" altLang="zh-CN" dirty="0"/>
              <a:t>: </a:t>
            </a:r>
            <a:r>
              <a:rPr lang="zh-CN" altLang="en-US" dirty="0"/>
              <a:t>表示那些不包含在自变量中但是仍然可能对因变量产生影响的因素</a:t>
            </a:r>
            <a:r>
              <a:rPr lang="en-US" altLang="zh-CN" dirty="0"/>
              <a:t>.</a:t>
            </a:r>
            <a:endParaRPr lang="en-US" altLang="zh-CN" dirty="0" smtClean="0"/>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996952"/>
            <a:ext cx="5777444" cy="363064"/>
          </a:xfrm>
          <a:prstGeom prst="rect">
            <a:avLst/>
          </a:prstGeo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5</a:t>
            </a:fld>
            <a:r>
              <a:rPr lang="en-US" altLang="zh-CN" smtClean="0"/>
              <a:t>/79</a:t>
            </a:r>
            <a:endParaRPr lang="zh-CN" altLang="en-US" dirty="0"/>
          </a:p>
        </p:txBody>
      </p:sp>
    </p:spTree>
    <p:extLst>
      <p:ext uri="{BB962C8B-B14F-4D97-AF65-F5344CB8AC3E}">
        <p14:creationId xmlns:p14="http://schemas.microsoft.com/office/powerpoint/2010/main" val="5418130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304800" y="152400"/>
            <a:ext cx="7251700" cy="990600"/>
          </a:xfrm>
        </p:spPr>
        <p:txBody>
          <a:bodyPr/>
          <a:lstStyle/>
          <a:p>
            <a:r>
              <a:rPr lang="zh-CN" altLang="en-US">
                <a:solidFill>
                  <a:schemeClr val="hlink"/>
                </a:solidFill>
              </a:rPr>
              <a:t>对偶问题与拉格朗日函数：</a:t>
            </a:r>
            <a:endParaRPr lang="en-US" altLang="zh-CN">
              <a:solidFill>
                <a:schemeClr val="hlink"/>
              </a:solidFill>
            </a:endParaRPr>
          </a:p>
        </p:txBody>
      </p:sp>
      <p:graphicFrame>
        <p:nvGraphicFramePr>
          <p:cNvPr id="561161" name="Object 9"/>
          <p:cNvGraphicFramePr>
            <a:graphicFrameLocks noChangeAspect="1"/>
          </p:cNvGraphicFramePr>
          <p:nvPr/>
        </p:nvGraphicFramePr>
        <p:xfrm>
          <a:off x="1066800" y="1371600"/>
          <a:ext cx="5530850" cy="2557463"/>
        </p:xfrm>
        <a:graphic>
          <a:graphicData uri="http://schemas.openxmlformats.org/presentationml/2006/ole">
            <mc:AlternateContent xmlns:mc="http://schemas.openxmlformats.org/markup-compatibility/2006">
              <mc:Choice xmlns:v="urn:schemas-microsoft-com:vml" Requires="v">
                <p:oleObj spid="_x0000_s21628" name="Equation" r:id="rId3" imgW="2145960" imgH="990360" progId="Equation.3">
                  <p:embed/>
                </p:oleObj>
              </mc:Choice>
              <mc:Fallback>
                <p:oleObj name="Equation" r:id="rId3" imgW="2145960" imgH="990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371600"/>
                        <a:ext cx="5530850" cy="2557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1164" name="Object 12"/>
          <p:cNvGraphicFramePr>
            <a:graphicFrameLocks noChangeAspect="1"/>
          </p:cNvGraphicFramePr>
          <p:nvPr/>
        </p:nvGraphicFramePr>
        <p:xfrm>
          <a:off x="3124200" y="4267200"/>
          <a:ext cx="4400550" cy="1176338"/>
        </p:xfrm>
        <a:graphic>
          <a:graphicData uri="http://schemas.openxmlformats.org/presentationml/2006/ole">
            <mc:AlternateContent xmlns:mc="http://schemas.openxmlformats.org/markup-compatibility/2006">
              <mc:Choice xmlns:v="urn:schemas-microsoft-com:vml" Requires="v">
                <p:oleObj spid="_x0000_s21629" name="Equation" r:id="rId5" imgW="1663560" imgH="444240" progId="Equation.3">
                  <p:embed/>
                </p:oleObj>
              </mc:Choice>
              <mc:Fallback>
                <p:oleObj name="Equation" r:id="rId5" imgW="166356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4267200"/>
                        <a:ext cx="4400550"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251520" y="6004738"/>
            <a:ext cx="8651727" cy="461665"/>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zh-CN" altLang="en-US" sz="2400" dirty="0" smtClean="0"/>
              <a:t>这</a:t>
            </a:r>
            <a:r>
              <a:rPr lang="zh-CN" altLang="en-US" sz="2400" dirty="0"/>
              <a:t>可以用各种近似</a:t>
            </a:r>
            <a:r>
              <a:rPr lang="zh-CN" altLang="en-US" sz="2400" dirty="0" smtClean="0"/>
              <a:t>方法求</a:t>
            </a:r>
            <a:r>
              <a:rPr lang="en-US" altLang="zh-CN" sz="2400" dirty="0" err="1" smtClean="0"/>
              <a:t>lamda</a:t>
            </a:r>
            <a:r>
              <a:rPr lang="zh-CN" altLang="en-US" sz="2400" dirty="0" smtClean="0"/>
              <a:t>，比如</a:t>
            </a:r>
            <a:r>
              <a:rPr lang="zh-CN" altLang="en-US" sz="2400" dirty="0"/>
              <a:t>迭代算法、梯度</a:t>
            </a:r>
            <a:r>
              <a:rPr lang="zh-CN" altLang="en-US" sz="2400" dirty="0" smtClean="0"/>
              <a:t>算法等。</a:t>
            </a:r>
            <a:endParaRPr lang="zh-CN" altLang="en-US" sz="2400" dirty="0"/>
          </a:p>
        </p:txBody>
      </p:sp>
      <p:sp>
        <p:nvSpPr>
          <p:cNvPr id="3" name="TextBox 2"/>
          <p:cNvSpPr txBox="1"/>
          <p:nvPr/>
        </p:nvSpPr>
        <p:spPr>
          <a:xfrm>
            <a:off x="611560" y="5301208"/>
            <a:ext cx="252028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a:solidFill>
                  <a:schemeClr val="dk1"/>
                </a:solidFill>
              </a:rPr>
              <a:t>只有</a:t>
            </a:r>
            <a:r>
              <a:rPr lang="en-US" altLang="zh-CN" sz="2400" dirty="0" err="1">
                <a:solidFill>
                  <a:schemeClr val="dk1"/>
                </a:solidFill>
              </a:rPr>
              <a:t>lamda</a:t>
            </a:r>
            <a:r>
              <a:rPr lang="zh-CN" altLang="en-US" sz="2400" dirty="0">
                <a:solidFill>
                  <a:schemeClr val="dk1"/>
                </a:solidFill>
              </a:rPr>
              <a:t>未知</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50</a:t>
            </a:fld>
            <a:r>
              <a:rPr lang="en-US" altLang="zh-CN" smtClean="0"/>
              <a:t>/79</a:t>
            </a:r>
            <a:endParaRPr lang="zh-CN" altLang="en-US" dirty="0"/>
          </a:p>
        </p:txBody>
      </p:sp>
    </p:spTree>
    <p:extLst>
      <p:ext uri="{BB962C8B-B14F-4D97-AF65-F5344CB8AC3E}">
        <p14:creationId xmlns:p14="http://schemas.microsoft.com/office/powerpoint/2010/main" val="340802462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目录</a:t>
            </a:r>
          </a:p>
        </p:txBody>
      </p:sp>
      <p:sp>
        <p:nvSpPr>
          <p:cNvPr id="3" name="内容占位符 2"/>
          <p:cNvSpPr>
            <a:spLocks noGrp="1"/>
          </p:cNvSpPr>
          <p:nvPr>
            <p:ph idx="1"/>
          </p:nvPr>
        </p:nvSpPr>
        <p:spPr>
          <a:xfrm>
            <a:off x="457200" y="1484784"/>
            <a:ext cx="8229600" cy="4641379"/>
          </a:xfrm>
        </p:spPr>
        <p:txBody>
          <a:bodyPr>
            <a:normAutofit fontScale="92500" lnSpcReduction="10000"/>
          </a:bodyPr>
          <a:lstStyle/>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线性回归</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逻辑</a:t>
            </a:r>
            <a:r>
              <a:rPr lang="zh-CN" altLang="en-US" dirty="0">
                <a:solidFill>
                  <a:schemeClr val="bg1">
                    <a:lumMod val="50000"/>
                  </a:schemeClr>
                </a:solidFill>
                <a:latin typeface="华文楷体" panose="02010600040101010101" pitchFamily="2" charset="-122"/>
                <a:ea typeface="华文楷体" panose="02010600040101010101" pitchFamily="2" charset="-122"/>
              </a:rPr>
              <a:t>斯蒂</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回归</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最大熵模型</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极大似然</a:t>
            </a:r>
            <a:r>
              <a:rPr lang="zh-CN" altLang="en-US" b="1" dirty="0" smtClean="0">
                <a:latin typeface="华文楷体" panose="02010600040101010101" pitchFamily="2" charset="-122"/>
                <a:ea typeface="华文楷体" panose="02010600040101010101" pitchFamily="2" charset="-122"/>
              </a:rPr>
              <a:t>估计</a:t>
            </a:r>
            <a:endParaRPr lang="en-US" altLang="zh-CN" b="1" dirty="0" smtClean="0">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模型学习浅谈</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最大熵总结</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最大熵应用举例（略）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最大熵源码分析（略）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a:solidFill>
                  <a:schemeClr val="bg1">
                    <a:lumMod val="50000"/>
                  </a:schemeClr>
                </a:solidFill>
                <a:latin typeface="华文楷体" panose="02010600040101010101" pitchFamily="2" charset="-122"/>
                <a:ea typeface="华文楷体" panose="02010600040101010101" pitchFamily="2" charset="-122"/>
              </a:rPr>
              <a:t>最大熵</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包使用（略）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51</a:t>
            </a:fld>
            <a:r>
              <a:rPr lang="en-US" altLang="zh-CN" smtClean="0"/>
              <a:t>/79</a:t>
            </a:r>
            <a:endParaRPr lang="zh-CN" altLang="en-US" dirty="0"/>
          </a:p>
        </p:txBody>
      </p:sp>
    </p:spTree>
    <p:extLst>
      <p:ext uri="{BB962C8B-B14F-4D97-AF65-F5344CB8AC3E}">
        <p14:creationId xmlns:p14="http://schemas.microsoft.com/office/powerpoint/2010/main" val="41868478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6.2.4 </a:t>
            </a:r>
            <a:r>
              <a:rPr lang="zh-CN" altLang="en-US" dirty="0" smtClean="0"/>
              <a:t>极大似然估计</a:t>
            </a:r>
            <a:endParaRPr lang="zh-CN" altLang="en-US" dirty="0"/>
          </a:p>
        </p:txBody>
      </p:sp>
      <p:sp>
        <p:nvSpPr>
          <p:cNvPr id="3" name="内容占位符 2"/>
          <p:cNvSpPr>
            <a:spLocks noGrp="1"/>
          </p:cNvSpPr>
          <p:nvPr>
            <p:ph idx="1"/>
          </p:nvPr>
        </p:nvSpPr>
        <p:spPr/>
        <p:txBody>
          <a:bodyPr/>
          <a:lstStyle/>
          <a:p>
            <a:r>
              <a:rPr lang="zh-CN" altLang="en-US" dirty="0" smtClean="0"/>
              <a:t>最大似然估计：</a:t>
            </a:r>
            <a:r>
              <a:rPr lang="zh-CN" altLang="en-US" dirty="0"/>
              <a:t>找出与样本的分布最接近的概率分布模型</a:t>
            </a:r>
            <a:r>
              <a:rPr lang="zh-CN" altLang="en-US" dirty="0" smtClean="0"/>
              <a:t>。</a:t>
            </a:r>
            <a:endParaRPr lang="en-US" altLang="zh-CN" dirty="0"/>
          </a:p>
          <a:p>
            <a:r>
              <a:rPr lang="zh-CN" altLang="en-US" dirty="0" smtClean="0"/>
              <a:t>栗子一个：</a:t>
            </a:r>
            <a:endParaRPr lang="en-US" altLang="zh-CN" dirty="0" smtClean="0"/>
          </a:p>
          <a:p>
            <a:pPr lvl="1"/>
            <a:r>
              <a:rPr lang="zh-CN" altLang="en-US" dirty="0" smtClean="0"/>
              <a:t>抛硬币十次</a:t>
            </a:r>
            <a:endParaRPr lang="en-US" altLang="zh-CN" dirty="0" smtClean="0"/>
          </a:p>
          <a:p>
            <a:pPr lvl="2"/>
            <a:r>
              <a:rPr lang="zh-CN" altLang="en-US" dirty="0" smtClean="0"/>
              <a:t>正</a:t>
            </a:r>
            <a:r>
              <a:rPr lang="zh-CN" altLang="en-US" dirty="0"/>
              <a:t>正反正</a:t>
            </a:r>
            <a:r>
              <a:rPr lang="zh-CN" altLang="en-US" dirty="0" smtClean="0"/>
              <a:t>正正反反正正</a:t>
            </a:r>
            <a:endParaRPr lang="zh-CN" altLang="en-US" dirty="0"/>
          </a:p>
          <a:p>
            <a:pPr lvl="1"/>
            <a:r>
              <a:rPr lang="zh-CN" altLang="en-US" dirty="0" smtClean="0"/>
              <a:t>设正面的概率为</a:t>
            </a:r>
            <a:r>
              <a:rPr lang="en-US" altLang="zh-CN" dirty="0" smtClean="0"/>
              <a:t>p</a:t>
            </a:r>
          </a:p>
          <a:p>
            <a:pPr lvl="1"/>
            <a:endParaRPr lang="en-US" altLang="zh-CN" dirty="0" smtClean="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494367689"/>
              </p:ext>
            </p:extLst>
          </p:nvPr>
        </p:nvGraphicFramePr>
        <p:xfrm>
          <a:off x="1115616" y="5085184"/>
          <a:ext cx="6443663" cy="1216025"/>
        </p:xfrm>
        <a:graphic>
          <a:graphicData uri="http://schemas.openxmlformats.org/presentationml/2006/ole">
            <mc:AlternateContent xmlns:mc="http://schemas.openxmlformats.org/markup-compatibility/2006">
              <mc:Choice xmlns:v="urn:schemas-microsoft-com:vml" Requires="v">
                <p:oleObj spid="_x0000_s22591" name="Equation" r:id="rId3" imgW="2286000" imgH="431800" progId="Equation.3">
                  <p:embed/>
                </p:oleObj>
              </mc:Choice>
              <mc:Fallback>
                <p:oleObj name="Equation" r:id="rId3" imgW="22860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5085184"/>
                        <a:ext cx="6443663"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53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2420888"/>
            <a:ext cx="1929846" cy="2590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pPr/>
              <a:t>52</a:t>
            </a:fld>
            <a:r>
              <a:rPr lang="en-US" altLang="zh-CN" smtClean="0"/>
              <a:t>/79</a:t>
            </a:r>
            <a:endParaRPr lang="zh-CN" altLang="en-US" dirty="0"/>
          </a:p>
        </p:txBody>
      </p:sp>
    </p:spTree>
    <p:extLst>
      <p:ext uri="{BB962C8B-B14F-4D97-AF65-F5344CB8AC3E}">
        <p14:creationId xmlns:p14="http://schemas.microsoft.com/office/powerpoint/2010/main" val="203611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531"/>
                                        </p:tgtEl>
                                        <p:attrNameLst>
                                          <p:attrName>style.visibility</p:attrName>
                                        </p:attrNameLst>
                                      </p:cBhvr>
                                      <p:to>
                                        <p:strVal val="visible"/>
                                      </p:to>
                                    </p:set>
                                    <p:animEffect transition="in" filter="fade">
                                      <p:cBhvr>
                                        <p:cTn id="32"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极大似然</a:t>
            </a:r>
            <a:r>
              <a:rPr lang="zh-CN" altLang="en-US" dirty="0" smtClean="0"/>
              <a:t>估计是什么</a:t>
            </a:r>
            <a:endParaRPr lang="zh-CN" altLang="en-US" dirty="0"/>
          </a:p>
        </p:txBody>
      </p:sp>
      <p:sp>
        <p:nvSpPr>
          <p:cNvPr id="3" name="内容占位符 2"/>
          <p:cNvSpPr>
            <a:spLocks noGrp="1"/>
          </p:cNvSpPr>
          <p:nvPr>
            <p:ph idx="1"/>
          </p:nvPr>
        </p:nvSpPr>
        <p:spPr/>
        <p:txBody>
          <a:bodyPr/>
          <a:lstStyle/>
          <a:p>
            <a:r>
              <a:rPr lang="zh-CN" altLang="en-US" dirty="0"/>
              <a:t>最大似然率：找出与样本的分布最接近的概率分布模型</a:t>
            </a:r>
            <a:r>
              <a:rPr lang="zh-CN" altLang="en-US" dirty="0" smtClean="0"/>
              <a:t>。</a:t>
            </a:r>
            <a:endParaRPr lang="en-US" altLang="zh-CN" dirty="0" smtClean="0"/>
          </a:p>
          <a:p>
            <a:endParaRPr lang="en-US" altLang="zh-CN" dirty="0"/>
          </a:p>
          <a:p>
            <a:endParaRPr lang="en-US" altLang="zh-CN" dirty="0" smtClean="0"/>
          </a:p>
          <a:p>
            <a:endParaRPr lang="en-US" altLang="zh-CN" dirty="0"/>
          </a:p>
          <a:p>
            <a:r>
              <a:rPr lang="zh-CN" altLang="en-US" dirty="0"/>
              <a:t>最优解是：</a:t>
            </a:r>
            <a:r>
              <a:rPr lang="en-US" altLang="zh-CN" dirty="0"/>
              <a:t>p=0.7</a:t>
            </a:r>
          </a:p>
          <a:p>
            <a:r>
              <a:rPr lang="zh-CN" altLang="en-US" dirty="0"/>
              <a:t>似然率的一般定义：</a:t>
            </a:r>
          </a:p>
          <a:p>
            <a:endParaRPr lang="zh-CN" altLang="en-US" dirty="0"/>
          </a:p>
          <a:p>
            <a:endParaRPr lang="zh-CN" altLang="en-US" dirty="0"/>
          </a:p>
        </p:txBody>
      </p:sp>
      <p:graphicFrame>
        <p:nvGraphicFramePr>
          <p:cNvPr id="6" name="对象 5"/>
          <p:cNvGraphicFramePr>
            <a:graphicFrameLocks noChangeAspect="1"/>
          </p:cNvGraphicFramePr>
          <p:nvPr/>
        </p:nvGraphicFramePr>
        <p:xfrm>
          <a:off x="4191000" y="2514600"/>
          <a:ext cx="2541588" cy="679450"/>
        </p:xfrm>
        <a:graphic>
          <a:graphicData uri="http://schemas.openxmlformats.org/presentationml/2006/ole">
            <mc:AlternateContent xmlns:mc="http://schemas.openxmlformats.org/markup-compatibility/2006">
              <mc:Choice xmlns:v="urn:schemas-microsoft-com:vml" Requires="v">
                <p:oleObj spid="_x0000_s23793" name="Equation" r:id="rId3" imgW="901309" imgH="241195" progId="Equation.3">
                  <p:embed/>
                </p:oleObj>
              </mc:Choice>
              <mc:Fallback>
                <p:oleObj name="Equation" r:id="rId3" imgW="901309"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514600"/>
                        <a:ext cx="2541588"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nvGraphicFramePr>
        <p:xfrm>
          <a:off x="2286000" y="3505200"/>
          <a:ext cx="4114800" cy="887413"/>
        </p:xfrm>
        <a:graphic>
          <a:graphicData uri="http://schemas.openxmlformats.org/presentationml/2006/ole">
            <mc:AlternateContent xmlns:mc="http://schemas.openxmlformats.org/markup-compatibility/2006">
              <mc:Choice xmlns:v="urn:schemas-microsoft-com:vml" Requires="v">
                <p:oleObj spid="_x0000_s23794" name="Equation" r:id="rId5" imgW="1472561" imgH="317362" progId="Equation.3">
                  <p:embed/>
                </p:oleObj>
              </mc:Choice>
              <mc:Fallback>
                <p:oleObj name="Equation" r:id="rId5" imgW="1472561" imgH="31736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3505200"/>
                        <a:ext cx="4114800"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36143473"/>
              </p:ext>
            </p:extLst>
          </p:nvPr>
        </p:nvGraphicFramePr>
        <p:xfrm>
          <a:off x="5004048" y="4509120"/>
          <a:ext cx="2590800" cy="927100"/>
        </p:xfrm>
        <a:graphic>
          <a:graphicData uri="http://schemas.openxmlformats.org/presentationml/2006/ole">
            <mc:AlternateContent xmlns:mc="http://schemas.openxmlformats.org/markup-compatibility/2006">
              <mc:Choice xmlns:v="urn:schemas-microsoft-com:vml" Requires="v">
                <p:oleObj spid="_x0000_s23795" name="Equation" r:id="rId7" imgW="1028700" imgH="368300" progId="Equation.3">
                  <p:embed/>
                </p:oleObj>
              </mc:Choice>
              <mc:Fallback>
                <p:oleObj name="Equation" r:id="rId7" imgW="1028700" imgH="3683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4509120"/>
                        <a:ext cx="25908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566890515"/>
              </p:ext>
            </p:extLst>
          </p:nvPr>
        </p:nvGraphicFramePr>
        <p:xfrm>
          <a:off x="4572000" y="5589240"/>
          <a:ext cx="4038600" cy="1058862"/>
        </p:xfrm>
        <a:graphic>
          <a:graphicData uri="http://schemas.openxmlformats.org/presentationml/2006/ole">
            <mc:AlternateContent xmlns:mc="http://schemas.openxmlformats.org/markup-compatibility/2006">
              <mc:Choice xmlns:v="urn:schemas-microsoft-com:vml" Requires="v">
                <p:oleObj spid="_x0000_s23796" name="Equation" r:id="rId9" imgW="1841500" imgH="482600" progId="Equation.3">
                  <p:embed/>
                </p:oleObj>
              </mc:Choice>
              <mc:Fallback>
                <p:oleObj name="Equation" r:id="rId9" imgW="1841500" imgH="482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5589240"/>
                        <a:ext cx="4038600" cy="1058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灯片编号占位符 3"/>
          <p:cNvSpPr>
            <a:spLocks noGrp="1"/>
          </p:cNvSpPr>
          <p:nvPr>
            <p:ph type="sldNum" sz="quarter" idx="12"/>
          </p:nvPr>
        </p:nvSpPr>
        <p:spPr/>
        <p:txBody>
          <a:bodyPr/>
          <a:lstStyle/>
          <a:p>
            <a:fld id="{0C913308-F349-4B6D-A68A-DD1791B4A57B}" type="slidenum">
              <a:rPr lang="zh-CN" altLang="en-US" smtClean="0"/>
              <a:pPr/>
              <a:t>53</a:t>
            </a:fld>
            <a:r>
              <a:rPr lang="en-US" altLang="zh-CN" smtClean="0"/>
              <a:t>/79</a:t>
            </a:r>
            <a:endParaRPr lang="zh-CN" altLang="en-US" dirty="0"/>
          </a:p>
        </p:txBody>
      </p:sp>
    </p:spTree>
    <p:extLst>
      <p:ext uri="{BB962C8B-B14F-4D97-AF65-F5344CB8AC3E}">
        <p14:creationId xmlns:p14="http://schemas.microsoft.com/office/powerpoint/2010/main" val="120969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a:bodyPr>
          <a:lstStyle/>
          <a:p>
            <a:r>
              <a:rPr lang="zh-CN" altLang="en-US" sz="3600" dirty="0"/>
              <a:t>极大似然</a:t>
            </a:r>
            <a:r>
              <a:rPr lang="zh-CN" altLang="en-US" sz="3600" dirty="0" smtClean="0"/>
              <a:t>估计</a:t>
            </a:r>
            <a:r>
              <a:rPr lang="en-US" altLang="zh-CN" sz="3600" dirty="0" err="1" smtClean="0"/>
              <a:t>vs</a:t>
            </a:r>
            <a:r>
              <a:rPr lang="zh-CN" altLang="en-US" sz="3600" dirty="0" smtClean="0"/>
              <a:t>对偶函数</a:t>
            </a:r>
            <a:endParaRPr lang="en-US" altLang="zh-CN" sz="4000" dirty="0" smtClean="0">
              <a:solidFill>
                <a:schemeClr val="hlink"/>
              </a:solidFill>
            </a:endParaRPr>
          </a:p>
        </p:txBody>
      </p:sp>
      <p:sp>
        <p:nvSpPr>
          <p:cNvPr id="74755" name="Rectangle 6"/>
          <p:cNvSpPr>
            <a:spLocks noChangeArrowheads="1"/>
          </p:cNvSpPr>
          <p:nvPr/>
        </p:nvSpPr>
        <p:spPr bwMode="auto">
          <a:xfrm>
            <a:off x="381000" y="1828800"/>
            <a:ext cx="8077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omic Sans MS" pitchFamily="66" charset="0"/>
                <a:ea typeface="宋体" pitchFamily="2" charset="-122"/>
              </a:defRPr>
            </a:lvl1pPr>
            <a:lvl2pPr marL="742950" indent="-285750" eaLnBrk="0" hangingPunct="0">
              <a:spcBef>
                <a:spcPct val="20000"/>
              </a:spcBef>
              <a:buChar char="–"/>
              <a:defRPr sz="2800">
                <a:solidFill>
                  <a:schemeClr val="tx1"/>
                </a:solidFill>
                <a:latin typeface="Comic Sans MS" pitchFamily="66" charset="0"/>
                <a:ea typeface="宋体" pitchFamily="2" charset="-122"/>
              </a:defRPr>
            </a:lvl2pPr>
            <a:lvl3pPr marL="1143000" indent="-228600" eaLnBrk="0" hangingPunct="0">
              <a:spcBef>
                <a:spcPct val="20000"/>
              </a:spcBef>
              <a:buChar char="•"/>
              <a:defRPr sz="2400">
                <a:solidFill>
                  <a:schemeClr val="tx1"/>
                </a:solidFill>
                <a:latin typeface="Comic Sans MS" pitchFamily="66" charset="0"/>
                <a:ea typeface="宋体" pitchFamily="2" charset="-122"/>
              </a:defRPr>
            </a:lvl3pPr>
            <a:lvl4pPr marL="1600200" indent="-228600" eaLnBrk="0" hangingPunct="0">
              <a:spcBef>
                <a:spcPct val="20000"/>
              </a:spcBef>
              <a:buChar char="–"/>
              <a:defRPr sz="2000">
                <a:solidFill>
                  <a:schemeClr val="tx1"/>
                </a:solidFill>
                <a:latin typeface="Comic Sans MS" pitchFamily="66" charset="0"/>
                <a:ea typeface="宋体" pitchFamily="2" charset="-122"/>
              </a:defRPr>
            </a:lvl4pPr>
            <a:lvl5pPr marL="2057400" indent="-228600" eaLnBrk="0" hangingPunct="0">
              <a:spcBef>
                <a:spcPct val="20000"/>
              </a:spcBef>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9pPr>
          </a:lstStyle>
          <a:p>
            <a:pPr eaLnBrk="1" hangingPunct="1"/>
            <a:r>
              <a:rPr lang="zh-CN" altLang="en-US" baseline="0" dirty="0"/>
              <a:t>似然率的一般定义：</a:t>
            </a:r>
          </a:p>
        </p:txBody>
      </p:sp>
      <p:graphicFrame>
        <p:nvGraphicFramePr>
          <p:cNvPr id="74756" name="Object 7"/>
          <p:cNvGraphicFramePr>
            <a:graphicFrameLocks noChangeAspect="1"/>
          </p:cNvGraphicFramePr>
          <p:nvPr/>
        </p:nvGraphicFramePr>
        <p:xfrm>
          <a:off x="4724400" y="1905000"/>
          <a:ext cx="2590800" cy="927100"/>
        </p:xfrm>
        <a:graphic>
          <a:graphicData uri="http://schemas.openxmlformats.org/presentationml/2006/ole">
            <mc:AlternateContent xmlns:mc="http://schemas.openxmlformats.org/markup-compatibility/2006">
              <mc:Choice xmlns:v="urn:schemas-microsoft-com:vml" Requires="v">
                <p:oleObj spid="_x0000_s24746" name="Equation" r:id="rId3" imgW="1028700" imgH="368300" progId="Equation.3">
                  <p:embed/>
                </p:oleObj>
              </mc:Choice>
              <mc:Fallback>
                <p:oleObj name="Equation" r:id="rId3" imgW="10287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905000"/>
                        <a:ext cx="25908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7" name="Rectangle 10"/>
          <p:cNvSpPr>
            <a:spLocks noChangeArrowheads="1"/>
          </p:cNvSpPr>
          <p:nvPr/>
        </p:nvSpPr>
        <p:spPr bwMode="auto">
          <a:xfrm>
            <a:off x="457200" y="2819400"/>
            <a:ext cx="441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omic Sans MS" pitchFamily="66" charset="0"/>
                <a:ea typeface="宋体" pitchFamily="2" charset="-122"/>
              </a:defRPr>
            </a:lvl1pPr>
            <a:lvl2pPr marL="742950" indent="-285750" eaLnBrk="0" hangingPunct="0">
              <a:spcBef>
                <a:spcPct val="20000"/>
              </a:spcBef>
              <a:buChar char="–"/>
              <a:defRPr sz="2800">
                <a:solidFill>
                  <a:schemeClr val="tx1"/>
                </a:solidFill>
                <a:latin typeface="Comic Sans MS" pitchFamily="66" charset="0"/>
                <a:ea typeface="宋体" pitchFamily="2" charset="-122"/>
              </a:defRPr>
            </a:lvl2pPr>
            <a:lvl3pPr marL="1143000" indent="-228600" eaLnBrk="0" hangingPunct="0">
              <a:spcBef>
                <a:spcPct val="20000"/>
              </a:spcBef>
              <a:buChar char="•"/>
              <a:defRPr sz="2400">
                <a:solidFill>
                  <a:schemeClr val="tx1"/>
                </a:solidFill>
                <a:latin typeface="Comic Sans MS" pitchFamily="66" charset="0"/>
                <a:ea typeface="宋体" pitchFamily="2" charset="-122"/>
              </a:defRPr>
            </a:lvl3pPr>
            <a:lvl4pPr marL="1600200" indent="-228600" eaLnBrk="0" hangingPunct="0">
              <a:spcBef>
                <a:spcPct val="20000"/>
              </a:spcBef>
              <a:buChar char="–"/>
              <a:defRPr sz="2000">
                <a:solidFill>
                  <a:schemeClr val="tx1"/>
                </a:solidFill>
                <a:latin typeface="Comic Sans MS" pitchFamily="66" charset="0"/>
                <a:ea typeface="宋体" pitchFamily="2" charset="-122"/>
              </a:defRPr>
            </a:lvl4pPr>
            <a:lvl5pPr marL="2057400" indent="-228600" eaLnBrk="0" hangingPunct="0">
              <a:spcBef>
                <a:spcPct val="20000"/>
              </a:spcBef>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9pPr>
          </a:lstStyle>
          <a:p>
            <a:pPr eaLnBrk="1" hangingPunct="1"/>
            <a:r>
              <a:rPr lang="zh-CN" altLang="en-US" baseline="0" dirty="0"/>
              <a:t>似然率的对数形式：</a:t>
            </a:r>
          </a:p>
        </p:txBody>
      </p:sp>
      <p:graphicFrame>
        <p:nvGraphicFramePr>
          <p:cNvPr id="74758" name="Object 11"/>
          <p:cNvGraphicFramePr>
            <a:graphicFrameLocks noChangeAspect="1"/>
          </p:cNvGraphicFramePr>
          <p:nvPr/>
        </p:nvGraphicFramePr>
        <p:xfrm>
          <a:off x="1447800" y="3810000"/>
          <a:ext cx="6096000" cy="1117600"/>
        </p:xfrm>
        <a:graphic>
          <a:graphicData uri="http://schemas.openxmlformats.org/presentationml/2006/ole">
            <mc:AlternateContent xmlns:mc="http://schemas.openxmlformats.org/markup-compatibility/2006">
              <mc:Choice xmlns:v="urn:schemas-microsoft-com:vml" Requires="v">
                <p:oleObj spid="_x0000_s24747" name="Equation" r:id="rId5" imgW="2489200" imgH="457200" progId="Equation.3">
                  <p:embed/>
                </p:oleObj>
              </mc:Choice>
              <mc:Fallback>
                <p:oleObj name="Equation" r:id="rId5" imgW="24892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810000"/>
                        <a:ext cx="60960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9" name="Object 12"/>
          <p:cNvGraphicFramePr>
            <a:graphicFrameLocks noChangeAspect="1"/>
          </p:cNvGraphicFramePr>
          <p:nvPr/>
        </p:nvGraphicFramePr>
        <p:xfrm>
          <a:off x="2743200" y="5486400"/>
          <a:ext cx="4038600" cy="1058863"/>
        </p:xfrm>
        <a:graphic>
          <a:graphicData uri="http://schemas.openxmlformats.org/presentationml/2006/ole">
            <mc:AlternateContent xmlns:mc="http://schemas.openxmlformats.org/markup-compatibility/2006">
              <mc:Choice xmlns:v="urn:schemas-microsoft-com:vml" Requires="v">
                <p:oleObj spid="_x0000_s24748" name="Equation" r:id="rId7" imgW="1841500" imgH="482600" progId="Equation.3">
                  <p:embed/>
                </p:oleObj>
              </mc:Choice>
              <mc:Fallback>
                <p:oleObj name="Equation" r:id="rId7" imgW="1841500" imgH="482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5486400"/>
                        <a:ext cx="4038600" cy="105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54</a:t>
            </a:fld>
            <a:r>
              <a:rPr lang="en-US" altLang="zh-CN" smtClean="0"/>
              <a:t>/79</a:t>
            </a:r>
            <a:endParaRPr lang="zh-CN" altLang="en-US" dirty="0"/>
          </a:p>
        </p:txBody>
      </p:sp>
    </p:spTree>
    <p:extLst>
      <p:ext uri="{BB962C8B-B14F-4D97-AF65-F5344CB8AC3E}">
        <p14:creationId xmlns:p14="http://schemas.microsoft.com/office/powerpoint/2010/main" val="389367851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zh-CN" altLang="en-US" sz="3600" dirty="0"/>
              <a:t>极大似然估计</a:t>
            </a:r>
            <a:r>
              <a:rPr lang="en-US" altLang="zh-CN" sz="3600" dirty="0" err="1"/>
              <a:t>vs</a:t>
            </a:r>
            <a:r>
              <a:rPr lang="zh-CN" altLang="en-US" sz="3600" dirty="0"/>
              <a:t>对偶函数</a:t>
            </a:r>
            <a:endParaRPr lang="en-US" altLang="zh-CN" sz="4000" dirty="0" smtClean="0">
              <a:solidFill>
                <a:schemeClr val="hlink"/>
              </a:solidFill>
            </a:endParaRPr>
          </a:p>
        </p:txBody>
      </p:sp>
      <p:sp>
        <p:nvSpPr>
          <p:cNvPr id="75779" name="Rectangle 3"/>
          <p:cNvSpPr>
            <a:spLocks noChangeArrowheads="1"/>
          </p:cNvSpPr>
          <p:nvPr/>
        </p:nvSpPr>
        <p:spPr bwMode="auto">
          <a:xfrm>
            <a:off x="381000" y="1828800"/>
            <a:ext cx="8077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omic Sans MS" pitchFamily="66" charset="0"/>
                <a:ea typeface="宋体" pitchFamily="2" charset="-122"/>
              </a:defRPr>
            </a:lvl1pPr>
            <a:lvl2pPr marL="742950" indent="-285750" eaLnBrk="0" hangingPunct="0">
              <a:spcBef>
                <a:spcPct val="20000"/>
              </a:spcBef>
              <a:buChar char="–"/>
              <a:defRPr sz="2800">
                <a:solidFill>
                  <a:schemeClr val="tx1"/>
                </a:solidFill>
                <a:latin typeface="Comic Sans MS" pitchFamily="66" charset="0"/>
                <a:ea typeface="宋体" pitchFamily="2" charset="-122"/>
              </a:defRPr>
            </a:lvl2pPr>
            <a:lvl3pPr marL="1143000" indent="-228600" eaLnBrk="0" hangingPunct="0">
              <a:spcBef>
                <a:spcPct val="20000"/>
              </a:spcBef>
              <a:buChar char="•"/>
              <a:defRPr sz="2400">
                <a:solidFill>
                  <a:schemeClr val="tx1"/>
                </a:solidFill>
                <a:latin typeface="Comic Sans MS" pitchFamily="66" charset="0"/>
                <a:ea typeface="宋体" pitchFamily="2" charset="-122"/>
              </a:defRPr>
            </a:lvl3pPr>
            <a:lvl4pPr marL="1600200" indent="-228600" eaLnBrk="0" hangingPunct="0">
              <a:spcBef>
                <a:spcPct val="20000"/>
              </a:spcBef>
              <a:buChar char="–"/>
              <a:defRPr sz="2000">
                <a:solidFill>
                  <a:schemeClr val="tx1"/>
                </a:solidFill>
                <a:latin typeface="Comic Sans MS" pitchFamily="66" charset="0"/>
                <a:ea typeface="宋体" pitchFamily="2" charset="-122"/>
              </a:defRPr>
            </a:lvl4pPr>
            <a:lvl5pPr marL="2057400" indent="-228600" eaLnBrk="0" hangingPunct="0">
              <a:spcBef>
                <a:spcPct val="20000"/>
              </a:spcBef>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9pPr>
          </a:lstStyle>
          <a:p>
            <a:pPr eaLnBrk="1" hangingPunct="1"/>
            <a:r>
              <a:rPr lang="zh-CN" altLang="en-US" baseline="0" dirty="0"/>
              <a:t>在</a:t>
            </a:r>
            <a:r>
              <a:rPr lang="en-US" altLang="zh-CN" baseline="0" dirty="0"/>
              <a:t>NLP</a:t>
            </a:r>
            <a:r>
              <a:rPr lang="zh-CN" altLang="en-US" baseline="0" dirty="0"/>
              <a:t>里面，要估计的是：</a:t>
            </a:r>
          </a:p>
        </p:txBody>
      </p:sp>
      <p:graphicFrame>
        <p:nvGraphicFramePr>
          <p:cNvPr id="75780" name="Object 4"/>
          <p:cNvGraphicFramePr>
            <a:graphicFrameLocks noChangeAspect="1"/>
          </p:cNvGraphicFramePr>
          <p:nvPr/>
        </p:nvGraphicFramePr>
        <p:xfrm>
          <a:off x="5410200" y="1600200"/>
          <a:ext cx="3295650" cy="1154113"/>
        </p:xfrm>
        <a:graphic>
          <a:graphicData uri="http://schemas.openxmlformats.org/presentationml/2006/ole">
            <mc:AlternateContent xmlns:mc="http://schemas.openxmlformats.org/markup-compatibility/2006">
              <mc:Choice xmlns:v="urn:schemas-microsoft-com:vml" Requires="v">
                <p:oleObj spid="_x0000_s25767" name="公式" r:id="rId3" imgW="1308100" imgH="457200" progId="Equation.3">
                  <p:embed/>
                </p:oleObj>
              </mc:Choice>
              <mc:Fallback>
                <p:oleObj name="公式" r:id="rId3" imgW="13081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600200"/>
                        <a:ext cx="3295650" cy="1154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1" name="Rectangle 5"/>
          <p:cNvSpPr>
            <a:spLocks noChangeArrowheads="1"/>
          </p:cNvSpPr>
          <p:nvPr/>
        </p:nvSpPr>
        <p:spPr bwMode="auto">
          <a:xfrm>
            <a:off x="457200" y="2819400"/>
            <a:ext cx="2971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omic Sans MS" pitchFamily="66" charset="0"/>
                <a:ea typeface="宋体" pitchFamily="2" charset="-122"/>
              </a:defRPr>
            </a:lvl1pPr>
            <a:lvl2pPr marL="742950" indent="-285750" eaLnBrk="0" hangingPunct="0">
              <a:spcBef>
                <a:spcPct val="20000"/>
              </a:spcBef>
              <a:buChar char="–"/>
              <a:defRPr sz="2800">
                <a:solidFill>
                  <a:schemeClr val="tx1"/>
                </a:solidFill>
                <a:latin typeface="Comic Sans MS" pitchFamily="66" charset="0"/>
                <a:ea typeface="宋体" pitchFamily="2" charset="-122"/>
              </a:defRPr>
            </a:lvl2pPr>
            <a:lvl3pPr marL="1143000" indent="-228600" eaLnBrk="0" hangingPunct="0">
              <a:spcBef>
                <a:spcPct val="20000"/>
              </a:spcBef>
              <a:buChar char="•"/>
              <a:defRPr sz="2400">
                <a:solidFill>
                  <a:schemeClr val="tx1"/>
                </a:solidFill>
                <a:latin typeface="Comic Sans MS" pitchFamily="66" charset="0"/>
                <a:ea typeface="宋体" pitchFamily="2" charset="-122"/>
              </a:defRPr>
            </a:lvl3pPr>
            <a:lvl4pPr marL="1600200" indent="-228600" eaLnBrk="0" hangingPunct="0">
              <a:spcBef>
                <a:spcPct val="20000"/>
              </a:spcBef>
              <a:buChar char="–"/>
              <a:defRPr sz="2000">
                <a:solidFill>
                  <a:schemeClr val="tx1"/>
                </a:solidFill>
                <a:latin typeface="Comic Sans MS" pitchFamily="66" charset="0"/>
                <a:ea typeface="宋体" pitchFamily="2" charset="-122"/>
              </a:defRPr>
            </a:lvl4pPr>
            <a:lvl5pPr marL="2057400" indent="-228600" eaLnBrk="0" hangingPunct="0">
              <a:spcBef>
                <a:spcPct val="20000"/>
              </a:spcBef>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9pPr>
          </a:lstStyle>
          <a:p>
            <a:pPr eaLnBrk="1" hangingPunct="1"/>
            <a:r>
              <a:rPr lang="zh-CN" altLang="en-US" baseline="0"/>
              <a:t>似然率是：</a:t>
            </a:r>
            <a:endParaRPr lang="en-US" altLang="zh-CN" baseline="0"/>
          </a:p>
        </p:txBody>
      </p:sp>
      <p:sp>
        <p:nvSpPr>
          <p:cNvPr id="75783" name="Rectangle 9"/>
          <p:cNvSpPr>
            <a:spLocks noChangeArrowheads="1"/>
          </p:cNvSpPr>
          <p:nvPr/>
        </p:nvSpPr>
        <p:spPr bwMode="auto">
          <a:xfrm>
            <a:off x="5257800" y="5791200"/>
            <a:ext cx="3505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omic Sans MS" pitchFamily="66" charset="0"/>
                <a:ea typeface="宋体" pitchFamily="2" charset="-122"/>
              </a:defRPr>
            </a:lvl1pPr>
            <a:lvl2pPr marL="742950" indent="-285750" eaLnBrk="0" hangingPunct="0">
              <a:spcBef>
                <a:spcPct val="20000"/>
              </a:spcBef>
              <a:buChar char="–"/>
              <a:defRPr sz="2800">
                <a:solidFill>
                  <a:schemeClr val="tx1"/>
                </a:solidFill>
                <a:latin typeface="Comic Sans MS" pitchFamily="66" charset="0"/>
                <a:ea typeface="宋体" pitchFamily="2" charset="-122"/>
              </a:defRPr>
            </a:lvl2pPr>
            <a:lvl3pPr marL="1143000" indent="-228600" eaLnBrk="0" hangingPunct="0">
              <a:spcBef>
                <a:spcPct val="20000"/>
              </a:spcBef>
              <a:buChar char="•"/>
              <a:defRPr sz="2400">
                <a:solidFill>
                  <a:schemeClr val="tx1"/>
                </a:solidFill>
                <a:latin typeface="Comic Sans MS" pitchFamily="66" charset="0"/>
                <a:ea typeface="宋体" pitchFamily="2" charset="-122"/>
              </a:defRPr>
            </a:lvl3pPr>
            <a:lvl4pPr marL="1600200" indent="-228600" eaLnBrk="0" hangingPunct="0">
              <a:spcBef>
                <a:spcPct val="20000"/>
              </a:spcBef>
              <a:buChar char="–"/>
              <a:defRPr sz="2000">
                <a:solidFill>
                  <a:schemeClr val="tx1"/>
                </a:solidFill>
                <a:latin typeface="Comic Sans MS" pitchFamily="66" charset="0"/>
                <a:ea typeface="宋体" pitchFamily="2" charset="-122"/>
              </a:defRPr>
            </a:lvl4pPr>
            <a:lvl5pPr marL="2057400" indent="-228600" eaLnBrk="0" hangingPunct="0">
              <a:spcBef>
                <a:spcPct val="20000"/>
              </a:spcBef>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9pPr>
          </a:lstStyle>
          <a:p>
            <a:pPr eaLnBrk="1" hangingPunct="1">
              <a:buFontTx/>
              <a:buNone/>
            </a:pPr>
            <a:r>
              <a:rPr lang="zh-CN" altLang="en-US" baseline="0"/>
              <a:t>是常数，可以忽略</a:t>
            </a:r>
            <a:endParaRPr lang="en-US" altLang="zh-CN" baseline="0"/>
          </a:p>
        </p:txBody>
      </p:sp>
      <p:grpSp>
        <p:nvGrpSpPr>
          <p:cNvPr id="5" name="组合 4"/>
          <p:cNvGrpSpPr/>
          <p:nvPr/>
        </p:nvGrpSpPr>
        <p:grpSpPr>
          <a:xfrm>
            <a:off x="5906050" y="4013948"/>
            <a:ext cx="3235569" cy="1647300"/>
            <a:chOff x="5767754" y="4050115"/>
            <a:chExt cx="3235569" cy="1647300"/>
          </a:xfrm>
        </p:grpSpPr>
        <p:sp>
          <p:nvSpPr>
            <p:cNvPr id="2" name="任意多边形 1"/>
            <p:cNvSpPr/>
            <p:nvPr/>
          </p:nvSpPr>
          <p:spPr>
            <a:xfrm>
              <a:off x="5767754" y="4754880"/>
              <a:ext cx="2250831" cy="942535"/>
            </a:xfrm>
            <a:custGeom>
              <a:avLst/>
              <a:gdLst>
                <a:gd name="connsiteX0" fmla="*/ 1012874 w 2250831"/>
                <a:gd name="connsiteY0" fmla="*/ 112542 h 942535"/>
                <a:gd name="connsiteX1" fmla="*/ 900332 w 2250831"/>
                <a:gd name="connsiteY1" fmla="*/ 42203 h 942535"/>
                <a:gd name="connsiteX2" fmla="*/ 844061 w 2250831"/>
                <a:gd name="connsiteY2" fmla="*/ 14068 h 942535"/>
                <a:gd name="connsiteX3" fmla="*/ 745588 w 2250831"/>
                <a:gd name="connsiteY3" fmla="*/ 0 h 942535"/>
                <a:gd name="connsiteX4" fmla="*/ 281354 w 2250831"/>
                <a:gd name="connsiteY4" fmla="*/ 14068 h 942535"/>
                <a:gd name="connsiteX5" fmla="*/ 196948 w 2250831"/>
                <a:gd name="connsiteY5" fmla="*/ 28135 h 942535"/>
                <a:gd name="connsiteX6" fmla="*/ 168812 w 2250831"/>
                <a:gd name="connsiteY6" fmla="*/ 56271 h 942535"/>
                <a:gd name="connsiteX7" fmla="*/ 42203 w 2250831"/>
                <a:gd name="connsiteY7" fmla="*/ 168812 h 942535"/>
                <a:gd name="connsiteX8" fmla="*/ 0 w 2250831"/>
                <a:gd name="connsiteY8" fmla="*/ 267286 h 942535"/>
                <a:gd name="connsiteX9" fmla="*/ 14068 w 2250831"/>
                <a:gd name="connsiteY9" fmla="*/ 576775 h 942535"/>
                <a:gd name="connsiteX10" fmla="*/ 84406 w 2250831"/>
                <a:gd name="connsiteY10" fmla="*/ 689317 h 942535"/>
                <a:gd name="connsiteX11" fmla="*/ 239151 w 2250831"/>
                <a:gd name="connsiteY11" fmla="*/ 815926 h 942535"/>
                <a:gd name="connsiteX12" fmla="*/ 309489 w 2250831"/>
                <a:gd name="connsiteY12" fmla="*/ 886265 h 942535"/>
                <a:gd name="connsiteX13" fmla="*/ 590843 w 2250831"/>
                <a:gd name="connsiteY13" fmla="*/ 942535 h 942535"/>
                <a:gd name="connsiteX14" fmla="*/ 1758461 w 2250831"/>
                <a:gd name="connsiteY14" fmla="*/ 928468 h 942535"/>
                <a:gd name="connsiteX15" fmla="*/ 1828800 w 2250831"/>
                <a:gd name="connsiteY15" fmla="*/ 914400 h 942535"/>
                <a:gd name="connsiteX16" fmla="*/ 1913206 w 2250831"/>
                <a:gd name="connsiteY16" fmla="*/ 886265 h 942535"/>
                <a:gd name="connsiteX17" fmla="*/ 1955409 w 2250831"/>
                <a:gd name="connsiteY17" fmla="*/ 872197 h 942535"/>
                <a:gd name="connsiteX18" fmla="*/ 1997612 w 2250831"/>
                <a:gd name="connsiteY18" fmla="*/ 844062 h 942535"/>
                <a:gd name="connsiteX19" fmla="*/ 2053883 w 2250831"/>
                <a:gd name="connsiteY19" fmla="*/ 759655 h 942535"/>
                <a:gd name="connsiteX20" fmla="*/ 2124221 w 2250831"/>
                <a:gd name="connsiteY20" fmla="*/ 661182 h 942535"/>
                <a:gd name="connsiteX21" fmla="*/ 2152357 w 2250831"/>
                <a:gd name="connsiteY21" fmla="*/ 562708 h 942535"/>
                <a:gd name="connsiteX22" fmla="*/ 2180492 w 2250831"/>
                <a:gd name="connsiteY22" fmla="*/ 534572 h 942535"/>
                <a:gd name="connsiteX23" fmla="*/ 2222695 w 2250831"/>
                <a:gd name="connsiteY23" fmla="*/ 407963 h 942535"/>
                <a:gd name="connsiteX24" fmla="*/ 2236763 w 2250831"/>
                <a:gd name="connsiteY24" fmla="*/ 365760 h 942535"/>
                <a:gd name="connsiteX25" fmla="*/ 2250831 w 2250831"/>
                <a:gd name="connsiteY25" fmla="*/ 323557 h 942535"/>
                <a:gd name="connsiteX26" fmla="*/ 2194560 w 2250831"/>
                <a:gd name="connsiteY26" fmla="*/ 112542 h 942535"/>
                <a:gd name="connsiteX27" fmla="*/ 2152357 w 2250831"/>
                <a:gd name="connsiteY27" fmla="*/ 98474 h 942535"/>
                <a:gd name="connsiteX28" fmla="*/ 2011680 w 2250831"/>
                <a:gd name="connsiteY28" fmla="*/ 70338 h 942535"/>
                <a:gd name="connsiteX29" fmla="*/ 1969477 w 2250831"/>
                <a:gd name="connsiteY29" fmla="*/ 56271 h 942535"/>
                <a:gd name="connsiteX30" fmla="*/ 1322363 w 2250831"/>
                <a:gd name="connsiteY30" fmla="*/ 14068 h 942535"/>
                <a:gd name="connsiteX31" fmla="*/ 745588 w 2250831"/>
                <a:gd name="connsiteY31" fmla="*/ 14068 h 942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50831" h="942535">
                  <a:moveTo>
                    <a:pt x="1012874" y="112542"/>
                  </a:moveTo>
                  <a:cubicBezTo>
                    <a:pt x="894258" y="17650"/>
                    <a:pt x="989143" y="80265"/>
                    <a:pt x="900332" y="42203"/>
                  </a:cubicBezTo>
                  <a:cubicBezTo>
                    <a:pt x="881057" y="33942"/>
                    <a:pt x="864293" y="19586"/>
                    <a:pt x="844061" y="14068"/>
                  </a:cubicBezTo>
                  <a:cubicBezTo>
                    <a:pt x="812072" y="5344"/>
                    <a:pt x="778412" y="4689"/>
                    <a:pt x="745588" y="0"/>
                  </a:cubicBezTo>
                  <a:cubicBezTo>
                    <a:pt x="590843" y="4689"/>
                    <a:pt x="435967" y="6139"/>
                    <a:pt x="281354" y="14068"/>
                  </a:cubicBezTo>
                  <a:cubicBezTo>
                    <a:pt x="252868" y="15529"/>
                    <a:pt x="223655" y="18120"/>
                    <a:pt x="196948" y="28135"/>
                  </a:cubicBezTo>
                  <a:cubicBezTo>
                    <a:pt x="184529" y="32792"/>
                    <a:pt x="179423" y="48313"/>
                    <a:pt x="168812" y="56271"/>
                  </a:cubicBezTo>
                  <a:cubicBezTo>
                    <a:pt x="98503" y="109003"/>
                    <a:pt x="81394" y="96962"/>
                    <a:pt x="42203" y="168812"/>
                  </a:cubicBezTo>
                  <a:cubicBezTo>
                    <a:pt x="25102" y="200164"/>
                    <a:pt x="14068" y="234461"/>
                    <a:pt x="0" y="267286"/>
                  </a:cubicBezTo>
                  <a:cubicBezTo>
                    <a:pt x="4689" y="370449"/>
                    <a:pt x="2231" y="474186"/>
                    <a:pt x="14068" y="576775"/>
                  </a:cubicBezTo>
                  <a:cubicBezTo>
                    <a:pt x="17135" y="603351"/>
                    <a:pt x="69371" y="672915"/>
                    <a:pt x="84406" y="689317"/>
                  </a:cubicBezTo>
                  <a:cubicBezTo>
                    <a:pt x="192669" y="807422"/>
                    <a:pt x="150745" y="786457"/>
                    <a:pt x="239151" y="815926"/>
                  </a:cubicBezTo>
                  <a:cubicBezTo>
                    <a:pt x="262597" y="839372"/>
                    <a:pt x="277321" y="878223"/>
                    <a:pt x="309489" y="886265"/>
                  </a:cubicBezTo>
                  <a:cubicBezTo>
                    <a:pt x="477375" y="928236"/>
                    <a:pt x="383889" y="908043"/>
                    <a:pt x="590843" y="942535"/>
                  </a:cubicBezTo>
                  <a:lnTo>
                    <a:pt x="1758461" y="928468"/>
                  </a:lnTo>
                  <a:cubicBezTo>
                    <a:pt x="1782366" y="927925"/>
                    <a:pt x="1805732" y="920691"/>
                    <a:pt x="1828800" y="914400"/>
                  </a:cubicBezTo>
                  <a:cubicBezTo>
                    <a:pt x="1857412" y="906597"/>
                    <a:pt x="1885071" y="895643"/>
                    <a:pt x="1913206" y="886265"/>
                  </a:cubicBezTo>
                  <a:cubicBezTo>
                    <a:pt x="1927274" y="881576"/>
                    <a:pt x="1943071" y="880422"/>
                    <a:pt x="1955409" y="872197"/>
                  </a:cubicBezTo>
                  <a:lnTo>
                    <a:pt x="1997612" y="844062"/>
                  </a:lnTo>
                  <a:cubicBezTo>
                    <a:pt x="2016369" y="815926"/>
                    <a:pt x="2033594" y="786707"/>
                    <a:pt x="2053883" y="759655"/>
                  </a:cubicBezTo>
                  <a:cubicBezTo>
                    <a:pt x="2106230" y="689859"/>
                    <a:pt x="2083081" y="722893"/>
                    <a:pt x="2124221" y="661182"/>
                  </a:cubicBezTo>
                  <a:cubicBezTo>
                    <a:pt x="2126849" y="650670"/>
                    <a:pt x="2143707" y="577125"/>
                    <a:pt x="2152357" y="562708"/>
                  </a:cubicBezTo>
                  <a:cubicBezTo>
                    <a:pt x="2159181" y="551335"/>
                    <a:pt x="2171114" y="543951"/>
                    <a:pt x="2180492" y="534572"/>
                  </a:cubicBezTo>
                  <a:lnTo>
                    <a:pt x="2222695" y="407963"/>
                  </a:lnTo>
                  <a:lnTo>
                    <a:pt x="2236763" y="365760"/>
                  </a:lnTo>
                  <a:lnTo>
                    <a:pt x="2250831" y="323557"/>
                  </a:lnTo>
                  <a:cubicBezTo>
                    <a:pt x="2242602" y="233036"/>
                    <a:pt x="2264236" y="170605"/>
                    <a:pt x="2194560" y="112542"/>
                  </a:cubicBezTo>
                  <a:cubicBezTo>
                    <a:pt x="2183168" y="103049"/>
                    <a:pt x="2166806" y="101808"/>
                    <a:pt x="2152357" y="98474"/>
                  </a:cubicBezTo>
                  <a:cubicBezTo>
                    <a:pt x="2105761" y="87721"/>
                    <a:pt x="2057047" y="85460"/>
                    <a:pt x="2011680" y="70338"/>
                  </a:cubicBezTo>
                  <a:cubicBezTo>
                    <a:pt x="1997612" y="65649"/>
                    <a:pt x="1983863" y="59867"/>
                    <a:pt x="1969477" y="56271"/>
                  </a:cubicBezTo>
                  <a:cubicBezTo>
                    <a:pt x="1775868" y="7870"/>
                    <a:pt x="1395902" y="15862"/>
                    <a:pt x="1322363" y="14068"/>
                  </a:cubicBezTo>
                  <a:cubicBezTo>
                    <a:pt x="1130162" y="9380"/>
                    <a:pt x="937846" y="14068"/>
                    <a:pt x="745588" y="140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7469945" y="4050115"/>
              <a:ext cx="1533378" cy="690697"/>
            </a:xfrm>
            <a:custGeom>
              <a:avLst/>
              <a:gdLst>
                <a:gd name="connsiteX0" fmla="*/ 0 w 1533378"/>
                <a:gd name="connsiteY0" fmla="*/ 690697 h 690697"/>
                <a:gd name="connsiteX1" fmla="*/ 42203 w 1533378"/>
                <a:gd name="connsiteY1" fmla="*/ 620359 h 690697"/>
                <a:gd name="connsiteX2" fmla="*/ 84406 w 1533378"/>
                <a:gd name="connsiteY2" fmla="*/ 535953 h 690697"/>
                <a:gd name="connsiteX3" fmla="*/ 168812 w 1533378"/>
                <a:gd name="connsiteY3" fmla="*/ 465614 h 690697"/>
                <a:gd name="connsiteX4" fmla="*/ 211015 w 1533378"/>
                <a:gd name="connsiteY4" fmla="*/ 423411 h 690697"/>
                <a:gd name="connsiteX5" fmla="*/ 253218 w 1533378"/>
                <a:gd name="connsiteY5" fmla="*/ 409343 h 690697"/>
                <a:gd name="connsiteX6" fmla="*/ 295421 w 1533378"/>
                <a:gd name="connsiteY6" fmla="*/ 381208 h 690697"/>
                <a:gd name="connsiteX7" fmla="*/ 590843 w 1533378"/>
                <a:gd name="connsiteY7" fmla="*/ 395276 h 690697"/>
                <a:gd name="connsiteX8" fmla="*/ 633046 w 1533378"/>
                <a:gd name="connsiteY8" fmla="*/ 409343 h 690697"/>
                <a:gd name="connsiteX9" fmla="*/ 661181 w 1533378"/>
                <a:gd name="connsiteY9" fmla="*/ 437479 h 690697"/>
                <a:gd name="connsiteX10" fmla="*/ 661181 w 1533378"/>
                <a:gd name="connsiteY10" fmla="*/ 634427 h 690697"/>
                <a:gd name="connsiteX11" fmla="*/ 323557 w 1533378"/>
                <a:gd name="connsiteY11" fmla="*/ 564088 h 690697"/>
                <a:gd name="connsiteX12" fmla="*/ 309489 w 1533378"/>
                <a:gd name="connsiteY12" fmla="*/ 521885 h 690697"/>
                <a:gd name="connsiteX13" fmla="*/ 323557 w 1533378"/>
                <a:gd name="connsiteY13" fmla="*/ 395276 h 690697"/>
                <a:gd name="connsiteX14" fmla="*/ 351692 w 1533378"/>
                <a:gd name="connsiteY14" fmla="*/ 367140 h 690697"/>
                <a:gd name="connsiteX15" fmla="*/ 464233 w 1533378"/>
                <a:gd name="connsiteY15" fmla="*/ 339005 h 690697"/>
                <a:gd name="connsiteX16" fmla="*/ 633046 w 1533378"/>
                <a:gd name="connsiteY16" fmla="*/ 296802 h 690697"/>
                <a:gd name="connsiteX17" fmla="*/ 759655 w 1533378"/>
                <a:gd name="connsiteY17" fmla="*/ 282734 h 690697"/>
                <a:gd name="connsiteX18" fmla="*/ 1097280 w 1533378"/>
                <a:gd name="connsiteY18" fmla="*/ 282734 h 690697"/>
                <a:gd name="connsiteX19" fmla="*/ 1111347 w 1533378"/>
                <a:gd name="connsiteY19" fmla="*/ 324937 h 690697"/>
                <a:gd name="connsiteX20" fmla="*/ 1097280 w 1533378"/>
                <a:gd name="connsiteY20" fmla="*/ 423411 h 690697"/>
                <a:gd name="connsiteX21" fmla="*/ 1055077 w 1533378"/>
                <a:gd name="connsiteY21" fmla="*/ 437479 h 690697"/>
                <a:gd name="connsiteX22" fmla="*/ 914400 w 1533378"/>
                <a:gd name="connsiteY22" fmla="*/ 423411 h 690697"/>
                <a:gd name="connsiteX23" fmla="*/ 872197 w 1533378"/>
                <a:gd name="connsiteY23" fmla="*/ 381208 h 690697"/>
                <a:gd name="connsiteX24" fmla="*/ 928467 w 1533378"/>
                <a:gd name="connsiteY24" fmla="*/ 184260 h 690697"/>
                <a:gd name="connsiteX25" fmla="*/ 1026941 w 1533378"/>
                <a:gd name="connsiteY25" fmla="*/ 142057 h 690697"/>
                <a:gd name="connsiteX26" fmla="*/ 1069144 w 1533378"/>
                <a:gd name="connsiteY26" fmla="*/ 113922 h 690697"/>
                <a:gd name="connsiteX27" fmla="*/ 1111347 w 1533378"/>
                <a:gd name="connsiteY27" fmla="*/ 99854 h 690697"/>
                <a:gd name="connsiteX28" fmla="*/ 1223889 w 1533378"/>
                <a:gd name="connsiteY28" fmla="*/ 57651 h 690697"/>
                <a:gd name="connsiteX29" fmla="*/ 1350498 w 1533378"/>
                <a:gd name="connsiteY29" fmla="*/ 43583 h 690697"/>
                <a:gd name="connsiteX30" fmla="*/ 1448972 w 1533378"/>
                <a:gd name="connsiteY30" fmla="*/ 1380 h 690697"/>
                <a:gd name="connsiteX31" fmla="*/ 1533378 w 1533378"/>
                <a:gd name="connsiteY31" fmla="*/ 1380 h 69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33378" h="690697">
                  <a:moveTo>
                    <a:pt x="0" y="690697"/>
                  </a:moveTo>
                  <a:cubicBezTo>
                    <a:pt x="14068" y="667251"/>
                    <a:pt x="29110" y="644363"/>
                    <a:pt x="42203" y="620359"/>
                  </a:cubicBezTo>
                  <a:cubicBezTo>
                    <a:pt x="57266" y="592744"/>
                    <a:pt x="66957" y="562126"/>
                    <a:pt x="84406" y="535953"/>
                  </a:cubicBezTo>
                  <a:cubicBezTo>
                    <a:pt x="115229" y="489719"/>
                    <a:pt x="129887" y="498052"/>
                    <a:pt x="168812" y="465614"/>
                  </a:cubicBezTo>
                  <a:cubicBezTo>
                    <a:pt x="184095" y="452878"/>
                    <a:pt x="194462" y="434447"/>
                    <a:pt x="211015" y="423411"/>
                  </a:cubicBezTo>
                  <a:cubicBezTo>
                    <a:pt x="223353" y="415186"/>
                    <a:pt x="239955" y="415975"/>
                    <a:pt x="253218" y="409343"/>
                  </a:cubicBezTo>
                  <a:cubicBezTo>
                    <a:pt x="268340" y="401782"/>
                    <a:pt x="281353" y="390586"/>
                    <a:pt x="295421" y="381208"/>
                  </a:cubicBezTo>
                  <a:cubicBezTo>
                    <a:pt x="393895" y="385897"/>
                    <a:pt x="492598" y="387089"/>
                    <a:pt x="590843" y="395276"/>
                  </a:cubicBezTo>
                  <a:cubicBezTo>
                    <a:pt x="605620" y="396507"/>
                    <a:pt x="620331" y="401714"/>
                    <a:pt x="633046" y="409343"/>
                  </a:cubicBezTo>
                  <a:cubicBezTo>
                    <a:pt x="644419" y="416167"/>
                    <a:pt x="651803" y="428100"/>
                    <a:pt x="661181" y="437479"/>
                  </a:cubicBezTo>
                  <a:cubicBezTo>
                    <a:pt x="701545" y="558569"/>
                    <a:pt x="696510" y="493113"/>
                    <a:pt x="661181" y="634427"/>
                  </a:cubicBezTo>
                  <a:cubicBezTo>
                    <a:pt x="384059" y="621830"/>
                    <a:pt x="387048" y="712234"/>
                    <a:pt x="323557" y="564088"/>
                  </a:cubicBezTo>
                  <a:cubicBezTo>
                    <a:pt x="317716" y="550458"/>
                    <a:pt x="314178" y="535953"/>
                    <a:pt x="309489" y="521885"/>
                  </a:cubicBezTo>
                  <a:cubicBezTo>
                    <a:pt x="314178" y="479682"/>
                    <a:pt x="312384" y="436243"/>
                    <a:pt x="323557" y="395276"/>
                  </a:cubicBezTo>
                  <a:cubicBezTo>
                    <a:pt x="327047" y="382480"/>
                    <a:pt x="339377" y="372066"/>
                    <a:pt x="351692" y="367140"/>
                  </a:cubicBezTo>
                  <a:cubicBezTo>
                    <a:pt x="387594" y="352779"/>
                    <a:pt x="429647" y="356298"/>
                    <a:pt x="464233" y="339005"/>
                  </a:cubicBezTo>
                  <a:cubicBezTo>
                    <a:pt x="552896" y="294674"/>
                    <a:pt x="502259" y="312189"/>
                    <a:pt x="633046" y="296802"/>
                  </a:cubicBezTo>
                  <a:lnTo>
                    <a:pt x="759655" y="282734"/>
                  </a:lnTo>
                  <a:cubicBezTo>
                    <a:pt x="902305" y="241977"/>
                    <a:pt x="901821" y="228440"/>
                    <a:pt x="1097280" y="282734"/>
                  </a:cubicBezTo>
                  <a:cubicBezTo>
                    <a:pt x="1111568" y="286703"/>
                    <a:pt x="1106658" y="310869"/>
                    <a:pt x="1111347" y="324937"/>
                  </a:cubicBezTo>
                  <a:cubicBezTo>
                    <a:pt x="1106658" y="357762"/>
                    <a:pt x="1112108" y="393754"/>
                    <a:pt x="1097280" y="423411"/>
                  </a:cubicBezTo>
                  <a:cubicBezTo>
                    <a:pt x="1090649" y="436674"/>
                    <a:pt x="1069906" y="437479"/>
                    <a:pt x="1055077" y="437479"/>
                  </a:cubicBezTo>
                  <a:cubicBezTo>
                    <a:pt x="1007951" y="437479"/>
                    <a:pt x="961292" y="428100"/>
                    <a:pt x="914400" y="423411"/>
                  </a:cubicBezTo>
                  <a:cubicBezTo>
                    <a:pt x="900332" y="409343"/>
                    <a:pt x="873520" y="401059"/>
                    <a:pt x="872197" y="381208"/>
                  </a:cubicBezTo>
                  <a:cubicBezTo>
                    <a:pt x="870002" y="348277"/>
                    <a:pt x="867553" y="218101"/>
                    <a:pt x="928467" y="184260"/>
                  </a:cubicBezTo>
                  <a:cubicBezTo>
                    <a:pt x="959685" y="166917"/>
                    <a:pt x="994999" y="158028"/>
                    <a:pt x="1026941" y="142057"/>
                  </a:cubicBezTo>
                  <a:cubicBezTo>
                    <a:pt x="1042063" y="134496"/>
                    <a:pt x="1054022" y="121483"/>
                    <a:pt x="1069144" y="113922"/>
                  </a:cubicBezTo>
                  <a:cubicBezTo>
                    <a:pt x="1082407" y="107290"/>
                    <a:pt x="1097462" y="105061"/>
                    <a:pt x="1111347" y="99854"/>
                  </a:cubicBezTo>
                  <a:cubicBezTo>
                    <a:pt x="1115407" y="98331"/>
                    <a:pt x="1204735" y="60843"/>
                    <a:pt x="1223889" y="57651"/>
                  </a:cubicBezTo>
                  <a:cubicBezTo>
                    <a:pt x="1265774" y="50670"/>
                    <a:pt x="1308295" y="48272"/>
                    <a:pt x="1350498" y="43583"/>
                  </a:cubicBezTo>
                  <a:cubicBezTo>
                    <a:pt x="1369847" y="33909"/>
                    <a:pt x="1422361" y="4337"/>
                    <a:pt x="1448972" y="1380"/>
                  </a:cubicBezTo>
                  <a:cubicBezTo>
                    <a:pt x="1476935" y="-1727"/>
                    <a:pt x="1505243" y="1380"/>
                    <a:pt x="1533378" y="138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p:cNvSpPr>
            <a:spLocks noGrp="1"/>
          </p:cNvSpPr>
          <p:nvPr>
            <p:ph type="sldNum" sz="quarter" idx="12"/>
          </p:nvPr>
        </p:nvSpPr>
        <p:spPr/>
        <p:txBody>
          <a:bodyPr/>
          <a:lstStyle/>
          <a:p>
            <a:fld id="{0C913308-F349-4B6D-A68A-DD1791B4A57B}" type="slidenum">
              <a:rPr lang="zh-CN" altLang="en-US" smtClean="0"/>
              <a:pPr/>
              <a:t>55</a:t>
            </a:fld>
            <a:r>
              <a:rPr lang="en-US" altLang="zh-CN" smtClean="0"/>
              <a:t>/79</a:t>
            </a:r>
            <a:endParaRPr lang="zh-CN" altLang="en-US" dirty="0"/>
          </a:p>
        </p:txBody>
      </p:sp>
      <p:pic>
        <p:nvPicPr>
          <p:cNvPr id="25749" name="Picture 1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8419" y="5791200"/>
            <a:ext cx="2175387"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组合 2"/>
          <p:cNvGrpSpPr/>
          <p:nvPr/>
        </p:nvGrpSpPr>
        <p:grpSpPr>
          <a:xfrm>
            <a:off x="1162050" y="3505200"/>
            <a:ext cx="7010400" cy="2209800"/>
            <a:chOff x="1162050" y="3505200"/>
            <a:chExt cx="7010400" cy="2209800"/>
          </a:xfrm>
        </p:grpSpPr>
        <p:graphicFrame>
          <p:nvGraphicFramePr>
            <p:cNvPr id="75782" name="Object 8"/>
            <p:cNvGraphicFramePr>
              <a:graphicFrameLocks noChangeAspect="1"/>
            </p:cNvGraphicFramePr>
            <p:nvPr>
              <p:extLst>
                <p:ext uri="{D42A27DB-BD31-4B8C-83A1-F6EECF244321}">
                  <p14:modId xmlns:p14="http://schemas.microsoft.com/office/powerpoint/2010/main" val="477880415"/>
                </p:ext>
              </p:extLst>
            </p:nvPr>
          </p:nvGraphicFramePr>
          <p:xfrm>
            <a:off x="1162050" y="3505200"/>
            <a:ext cx="7010400" cy="2209800"/>
          </p:xfrm>
          <a:graphic>
            <a:graphicData uri="http://schemas.openxmlformats.org/presentationml/2006/ole">
              <mc:AlternateContent xmlns:mc="http://schemas.openxmlformats.org/markup-compatibility/2006">
                <mc:Choice xmlns:v="urn:schemas-microsoft-com:vml" Requires="v">
                  <p:oleObj spid="_x0000_s25768" name="公式" r:id="rId6" imgW="3302000" imgH="1041400" progId="Equation.3">
                    <p:embed/>
                  </p:oleObj>
                </mc:Choice>
                <mc:Fallback>
                  <p:oleObj name="公式" r:id="rId6" imgW="3302000" imgH="1041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2050" y="3505200"/>
                          <a:ext cx="7010400"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5750" name="Picture 1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720" y="4984622"/>
              <a:ext cx="555134" cy="388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8794183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r>
              <a:rPr lang="zh-CN" altLang="en-US" sz="4000" dirty="0"/>
              <a:t>极大似然估计</a:t>
            </a:r>
            <a:r>
              <a:rPr lang="en-US" altLang="zh-CN" sz="4000" dirty="0" err="1"/>
              <a:t>vs</a:t>
            </a:r>
            <a:r>
              <a:rPr lang="zh-CN" altLang="en-US" sz="4000" dirty="0"/>
              <a:t>对偶函数</a:t>
            </a:r>
            <a:endParaRPr lang="en-US" altLang="zh-CN" sz="4000" dirty="0" smtClean="0">
              <a:solidFill>
                <a:schemeClr val="hlink"/>
              </a:solidFill>
            </a:endParaRPr>
          </a:p>
        </p:txBody>
      </p:sp>
      <p:sp>
        <p:nvSpPr>
          <p:cNvPr id="76803" name="Rectangle 3"/>
          <p:cNvSpPr>
            <a:spLocks noChangeArrowheads="1"/>
          </p:cNvSpPr>
          <p:nvPr/>
        </p:nvSpPr>
        <p:spPr bwMode="auto">
          <a:xfrm>
            <a:off x="381000" y="1828800"/>
            <a:ext cx="8077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omic Sans MS" pitchFamily="66" charset="0"/>
                <a:ea typeface="宋体" pitchFamily="2" charset="-122"/>
              </a:defRPr>
            </a:lvl1pPr>
            <a:lvl2pPr marL="742950" indent="-285750" eaLnBrk="0" hangingPunct="0">
              <a:spcBef>
                <a:spcPct val="20000"/>
              </a:spcBef>
              <a:buChar char="–"/>
              <a:defRPr sz="2800">
                <a:solidFill>
                  <a:schemeClr val="tx1"/>
                </a:solidFill>
                <a:latin typeface="Comic Sans MS" pitchFamily="66" charset="0"/>
                <a:ea typeface="宋体" pitchFamily="2" charset="-122"/>
              </a:defRPr>
            </a:lvl2pPr>
            <a:lvl3pPr marL="1143000" indent="-228600" eaLnBrk="0" hangingPunct="0">
              <a:spcBef>
                <a:spcPct val="20000"/>
              </a:spcBef>
              <a:buChar char="•"/>
              <a:defRPr sz="2400">
                <a:solidFill>
                  <a:schemeClr val="tx1"/>
                </a:solidFill>
                <a:latin typeface="Comic Sans MS" pitchFamily="66" charset="0"/>
                <a:ea typeface="宋体" pitchFamily="2" charset="-122"/>
              </a:defRPr>
            </a:lvl3pPr>
            <a:lvl4pPr marL="1600200" indent="-228600" eaLnBrk="0" hangingPunct="0">
              <a:spcBef>
                <a:spcPct val="20000"/>
              </a:spcBef>
              <a:buChar char="–"/>
              <a:defRPr sz="2000">
                <a:solidFill>
                  <a:schemeClr val="tx1"/>
                </a:solidFill>
                <a:latin typeface="Comic Sans MS" pitchFamily="66" charset="0"/>
                <a:ea typeface="宋体" pitchFamily="2" charset="-122"/>
              </a:defRPr>
            </a:lvl4pPr>
            <a:lvl5pPr marL="2057400" indent="-228600" eaLnBrk="0" hangingPunct="0">
              <a:spcBef>
                <a:spcPct val="20000"/>
              </a:spcBef>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9pPr>
          </a:lstStyle>
          <a:p>
            <a:pPr eaLnBrk="1" hangingPunct="1"/>
            <a:r>
              <a:rPr lang="zh-CN" altLang="en-US" baseline="0"/>
              <a:t>在</a:t>
            </a:r>
            <a:r>
              <a:rPr lang="en-US" altLang="zh-CN" baseline="0"/>
              <a:t>NLP</a:t>
            </a:r>
            <a:r>
              <a:rPr lang="zh-CN" altLang="en-US" baseline="0"/>
              <a:t>里面，要估计的是：</a:t>
            </a:r>
          </a:p>
        </p:txBody>
      </p:sp>
      <p:graphicFrame>
        <p:nvGraphicFramePr>
          <p:cNvPr id="76804" name="Object 4"/>
          <p:cNvGraphicFramePr>
            <a:graphicFrameLocks noChangeAspect="1"/>
          </p:cNvGraphicFramePr>
          <p:nvPr/>
        </p:nvGraphicFramePr>
        <p:xfrm>
          <a:off x="5410200" y="1600200"/>
          <a:ext cx="3295650" cy="1154113"/>
        </p:xfrm>
        <a:graphic>
          <a:graphicData uri="http://schemas.openxmlformats.org/presentationml/2006/ole">
            <mc:AlternateContent xmlns:mc="http://schemas.openxmlformats.org/markup-compatibility/2006">
              <mc:Choice xmlns:v="urn:schemas-microsoft-com:vml" Requires="v">
                <p:oleObj spid="_x0000_s26800" name="Equation" r:id="rId3" imgW="1308100" imgH="457200" progId="Equation.3">
                  <p:embed/>
                </p:oleObj>
              </mc:Choice>
              <mc:Fallback>
                <p:oleObj name="Equation" r:id="rId3" imgW="13081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600200"/>
                        <a:ext cx="3295650" cy="1154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5" name="Rectangle 5"/>
          <p:cNvSpPr>
            <a:spLocks noChangeArrowheads="1"/>
          </p:cNvSpPr>
          <p:nvPr/>
        </p:nvSpPr>
        <p:spPr bwMode="auto">
          <a:xfrm>
            <a:off x="457200" y="2819400"/>
            <a:ext cx="495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omic Sans MS" pitchFamily="66" charset="0"/>
                <a:ea typeface="宋体" pitchFamily="2" charset="-122"/>
              </a:defRPr>
            </a:lvl1pPr>
            <a:lvl2pPr marL="742950" indent="-285750" eaLnBrk="0" hangingPunct="0">
              <a:spcBef>
                <a:spcPct val="20000"/>
              </a:spcBef>
              <a:buChar char="–"/>
              <a:defRPr sz="2800">
                <a:solidFill>
                  <a:schemeClr val="tx1"/>
                </a:solidFill>
                <a:latin typeface="Comic Sans MS" pitchFamily="66" charset="0"/>
                <a:ea typeface="宋体" pitchFamily="2" charset="-122"/>
              </a:defRPr>
            </a:lvl2pPr>
            <a:lvl3pPr marL="1143000" indent="-228600" eaLnBrk="0" hangingPunct="0">
              <a:spcBef>
                <a:spcPct val="20000"/>
              </a:spcBef>
              <a:buChar char="•"/>
              <a:defRPr sz="2400">
                <a:solidFill>
                  <a:schemeClr val="tx1"/>
                </a:solidFill>
                <a:latin typeface="Comic Sans MS" pitchFamily="66" charset="0"/>
                <a:ea typeface="宋体" pitchFamily="2" charset="-122"/>
              </a:defRPr>
            </a:lvl3pPr>
            <a:lvl4pPr marL="1600200" indent="-228600" eaLnBrk="0" hangingPunct="0">
              <a:spcBef>
                <a:spcPct val="20000"/>
              </a:spcBef>
              <a:buChar char="–"/>
              <a:defRPr sz="2000">
                <a:solidFill>
                  <a:schemeClr val="tx1"/>
                </a:solidFill>
                <a:latin typeface="Comic Sans MS" pitchFamily="66" charset="0"/>
                <a:ea typeface="宋体" pitchFamily="2" charset="-122"/>
              </a:defRPr>
            </a:lvl4pPr>
            <a:lvl5pPr marL="2057400" indent="-228600" eaLnBrk="0" hangingPunct="0">
              <a:spcBef>
                <a:spcPct val="20000"/>
              </a:spcBef>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9pPr>
          </a:lstStyle>
          <a:p>
            <a:pPr eaLnBrk="1" hangingPunct="1"/>
            <a:r>
              <a:rPr lang="zh-CN" altLang="en-US" baseline="0" dirty="0"/>
              <a:t>似然率可以定义为：</a:t>
            </a:r>
            <a:endParaRPr lang="en-US" altLang="zh-CN" baseline="0" dirty="0"/>
          </a:p>
        </p:txBody>
      </p:sp>
      <p:graphicFrame>
        <p:nvGraphicFramePr>
          <p:cNvPr id="76806" name="Object 6"/>
          <p:cNvGraphicFramePr>
            <a:graphicFrameLocks noChangeAspect="1"/>
          </p:cNvGraphicFramePr>
          <p:nvPr/>
        </p:nvGraphicFramePr>
        <p:xfrm>
          <a:off x="2133600" y="3429000"/>
          <a:ext cx="5334000" cy="1073150"/>
        </p:xfrm>
        <a:graphic>
          <a:graphicData uri="http://schemas.openxmlformats.org/presentationml/2006/ole">
            <mc:AlternateContent xmlns:mc="http://schemas.openxmlformats.org/markup-compatibility/2006">
              <mc:Choice xmlns:v="urn:schemas-microsoft-com:vml" Requires="v">
                <p:oleObj spid="_x0000_s26801" name="Equation" r:id="rId5" imgW="1828800" imgH="368300" progId="Equation.3">
                  <p:embed/>
                </p:oleObj>
              </mc:Choice>
              <mc:Fallback>
                <p:oleObj name="Equation" r:id="rId5" imgW="1828800" imgH="368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3429000"/>
                        <a:ext cx="5334000"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7" name="Object 9"/>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6802" name="Equation" r:id="rId7" imgW="114151" imgH="215619" progId="Equation.3">
                  <p:embed/>
                </p:oleObj>
              </mc:Choice>
              <mc:Fallback>
                <p:oleObj name="Equation" r:id="rId7" imgW="114151" imgH="2156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56</a:t>
            </a:fld>
            <a:r>
              <a:rPr lang="en-US" altLang="zh-CN" smtClean="0"/>
              <a:t>/79</a:t>
            </a:r>
            <a:endParaRPr lang="zh-CN" altLang="en-US" dirty="0"/>
          </a:p>
        </p:txBody>
      </p:sp>
    </p:spTree>
    <p:extLst>
      <p:ext uri="{BB962C8B-B14F-4D97-AF65-F5344CB8AC3E}">
        <p14:creationId xmlns:p14="http://schemas.microsoft.com/office/powerpoint/2010/main" val="297311856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152400"/>
            <a:ext cx="6870700" cy="685800"/>
          </a:xfrm>
        </p:spPr>
        <p:txBody>
          <a:bodyPr>
            <a:normAutofit fontScale="90000"/>
          </a:bodyPr>
          <a:lstStyle/>
          <a:p>
            <a:r>
              <a:rPr lang="zh-CN" altLang="en-US" sz="4000" dirty="0"/>
              <a:t>极大似然估计</a:t>
            </a:r>
            <a:r>
              <a:rPr lang="en-US" altLang="zh-CN" sz="4000" dirty="0" err="1"/>
              <a:t>vs</a:t>
            </a:r>
            <a:r>
              <a:rPr lang="zh-CN" altLang="en-US" sz="4000" dirty="0"/>
              <a:t>对偶函数</a:t>
            </a:r>
            <a:endParaRPr lang="en-US" altLang="zh-CN" sz="4000" dirty="0" smtClean="0">
              <a:solidFill>
                <a:schemeClr val="hlink"/>
              </a:solidFill>
            </a:endParaRPr>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9477" y="3429000"/>
            <a:ext cx="556895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Rectangle 5"/>
          <p:cNvSpPr>
            <a:spLocks noChangeArrowheads="1"/>
          </p:cNvSpPr>
          <p:nvPr/>
        </p:nvSpPr>
        <p:spPr bwMode="auto">
          <a:xfrm>
            <a:off x="444308" y="1196752"/>
            <a:ext cx="495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omic Sans MS" pitchFamily="66" charset="0"/>
                <a:ea typeface="宋体" pitchFamily="2" charset="-122"/>
              </a:defRPr>
            </a:lvl1pPr>
            <a:lvl2pPr marL="742950" indent="-285750" eaLnBrk="0" hangingPunct="0">
              <a:spcBef>
                <a:spcPct val="20000"/>
              </a:spcBef>
              <a:buChar char="–"/>
              <a:defRPr sz="2800">
                <a:solidFill>
                  <a:schemeClr val="tx1"/>
                </a:solidFill>
                <a:latin typeface="Comic Sans MS" pitchFamily="66" charset="0"/>
                <a:ea typeface="宋体" pitchFamily="2" charset="-122"/>
              </a:defRPr>
            </a:lvl2pPr>
            <a:lvl3pPr marL="1143000" indent="-228600" eaLnBrk="0" hangingPunct="0">
              <a:spcBef>
                <a:spcPct val="20000"/>
              </a:spcBef>
              <a:buChar char="•"/>
              <a:defRPr sz="2400">
                <a:solidFill>
                  <a:schemeClr val="tx1"/>
                </a:solidFill>
                <a:latin typeface="Comic Sans MS" pitchFamily="66" charset="0"/>
                <a:ea typeface="宋体" pitchFamily="2" charset="-122"/>
              </a:defRPr>
            </a:lvl3pPr>
            <a:lvl4pPr marL="1600200" indent="-228600" eaLnBrk="0" hangingPunct="0">
              <a:spcBef>
                <a:spcPct val="20000"/>
              </a:spcBef>
              <a:buChar char="–"/>
              <a:defRPr sz="2000">
                <a:solidFill>
                  <a:schemeClr val="tx1"/>
                </a:solidFill>
                <a:latin typeface="Comic Sans MS" pitchFamily="66" charset="0"/>
                <a:ea typeface="宋体" pitchFamily="2" charset="-122"/>
              </a:defRPr>
            </a:lvl4pPr>
            <a:lvl5pPr marL="2057400" indent="-228600" eaLnBrk="0" hangingPunct="0">
              <a:spcBef>
                <a:spcPct val="20000"/>
              </a:spcBef>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9pPr>
          </a:lstStyle>
          <a:p>
            <a:pPr eaLnBrk="1" hangingPunct="1"/>
            <a:r>
              <a:rPr lang="zh-CN" altLang="en-US" baseline="0" dirty="0"/>
              <a:t>似然率可以定义为：</a:t>
            </a:r>
            <a:endParaRPr lang="en-US" altLang="zh-CN" baseline="0" dirty="0"/>
          </a:p>
        </p:txBody>
      </p:sp>
      <p:pic>
        <p:nvPicPr>
          <p:cNvPr id="1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480000">
            <a:off x="1632919" y="1783395"/>
            <a:ext cx="5176228" cy="849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Rectangle 5"/>
          <p:cNvSpPr>
            <a:spLocks noChangeArrowheads="1"/>
          </p:cNvSpPr>
          <p:nvPr/>
        </p:nvSpPr>
        <p:spPr bwMode="auto">
          <a:xfrm>
            <a:off x="395536" y="2723005"/>
            <a:ext cx="828092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omic Sans MS" pitchFamily="66" charset="0"/>
                <a:ea typeface="宋体" pitchFamily="2" charset="-122"/>
              </a:defRPr>
            </a:lvl1pPr>
            <a:lvl2pPr marL="742950" indent="-285750" eaLnBrk="0" hangingPunct="0">
              <a:spcBef>
                <a:spcPct val="20000"/>
              </a:spcBef>
              <a:buChar char="–"/>
              <a:defRPr sz="2800">
                <a:solidFill>
                  <a:schemeClr val="tx1"/>
                </a:solidFill>
                <a:latin typeface="Comic Sans MS" pitchFamily="66" charset="0"/>
                <a:ea typeface="宋体" pitchFamily="2" charset="-122"/>
              </a:defRPr>
            </a:lvl2pPr>
            <a:lvl3pPr marL="1143000" indent="-228600" eaLnBrk="0" hangingPunct="0">
              <a:spcBef>
                <a:spcPct val="20000"/>
              </a:spcBef>
              <a:buChar char="•"/>
              <a:defRPr sz="2400">
                <a:solidFill>
                  <a:schemeClr val="tx1"/>
                </a:solidFill>
                <a:latin typeface="Comic Sans MS" pitchFamily="66" charset="0"/>
                <a:ea typeface="宋体" pitchFamily="2" charset="-122"/>
              </a:defRPr>
            </a:lvl3pPr>
            <a:lvl4pPr marL="1600200" indent="-228600" eaLnBrk="0" hangingPunct="0">
              <a:spcBef>
                <a:spcPct val="20000"/>
              </a:spcBef>
              <a:buChar char="–"/>
              <a:defRPr sz="2000">
                <a:solidFill>
                  <a:schemeClr val="tx1"/>
                </a:solidFill>
                <a:latin typeface="Comic Sans MS" pitchFamily="66" charset="0"/>
                <a:ea typeface="宋体" pitchFamily="2" charset="-122"/>
              </a:defRPr>
            </a:lvl4pPr>
            <a:lvl5pPr marL="2057400" indent="-228600" eaLnBrk="0" hangingPunct="0">
              <a:spcBef>
                <a:spcPct val="20000"/>
              </a:spcBef>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9pPr>
          </a:lstStyle>
          <a:p>
            <a:pPr eaLnBrk="1" hangingPunct="1"/>
            <a:r>
              <a:rPr lang="zh-CN" altLang="en-US" baseline="0" dirty="0" smtClean="0"/>
              <a:t>根据</a:t>
            </a:r>
            <a:r>
              <a:rPr lang="en-US" altLang="zh-CN" baseline="0" dirty="0" smtClean="0"/>
              <a:t>P(</a:t>
            </a:r>
            <a:r>
              <a:rPr lang="en-US" altLang="zh-CN" baseline="0" dirty="0" err="1" smtClean="0"/>
              <a:t>y|x</a:t>
            </a:r>
            <a:r>
              <a:rPr lang="en-US" altLang="zh-CN" baseline="0" dirty="0" smtClean="0"/>
              <a:t>)</a:t>
            </a:r>
            <a:r>
              <a:rPr lang="zh-CN" altLang="en-US" baseline="0" dirty="0" smtClean="0"/>
              <a:t>的公式得对数似然函数：</a:t>
            </a:r>
            <a:endParaRPr lang="en-US" altLang="zh-CN" baseline="0" dirty="0"/>
          </a:p>
        </p:txBody>
      </p:sp>
      <p:sp>
        <p:nvSpPr>
          <p:cNvPr id="7" name="TextBox 6"/>
          <p:cNvSpPr txBox="1"/>
          <p:nvPr/>
        </p:nvSpPr>
        <p:spPr>
          <a:xfrm>
            <a:off x="287524" y="6093295"/>
            <a:ext cx="504056" cy="584775"/>
          </a:xfrm>
          <a:prstGeom prst="rect">
            <a:avLst/>
          </a:prstGeom>
          <a:noFill/>
        </p:spPr>
        <p:txBody>
          <a:bodyPr wrap="square" rtlCol="0">
            <a:spAutoFit/>
          </a:bodyPr>
          <a:lstStyle/>
          <a:p>
            <a:r>
              <a:rPr lang="en-US" altLang="zh-CN" sz="3200" dirty="0">
                <a:latin typeface="华文琥珀" panose="02010800040101010101" pitchFamily="2" charset="-122"/>
                <a:ea typeface="华文琥珀" panose="02010800040101010101" pitchFamily="2" charset="-122"/>
              </a:rPr>
              <a:t>#</a:t>
            </a:r>
            <a:endParaRPr lang="zh-CN" altLang="en-US" sz="3200" dirty="0">
              <a:latin typeface="华文琥珀" panose="02010800040101010101" pitchFamily="2" charset="-122"/>
              <a:ea typeface="华文琥珀" panose="0201080004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57</a:t>
            </a:fld>
            <a:r>
              <a:rPr lang="en-US" altLang="zh-CN" smtClean="0"/>
              <a:t>/79</a:t>
            </a:r>
            <a:endParaRPr lang="zh-CN" altLang="en-US" dirty="0"/>
          </a:p>
        </p:txBody>
      </p:sp>
    </p:spTree>
    <p:extLst>
      <p:ext uri="{BB962C8B-B14F-4D97-AF65-F5344CB8AC3E}">
        <p14:creationId xmlns:p14="http://schemas.microsoft.com/office/powerpoint/2010/main" val="401595362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24744"/>
            <a:ext cx="8153400" cy="513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p:cNvSpPr>
            <a:spLocks noChangeArrowheads="1"/>
          </p:cNvSpPr>
          <p:nvPr/>
        </p:nvSpPr>
        <p:spPr bwMode="auto">
          <a:xfrm>
            <a:off x="450246" y="260648"/>
            <a:ext cx="7800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omic Sans MS" pitchFamily="66" charset="0"/>
                <a:ea typeface="宋体" pitchFamily="2" charset="-122"/>
              </a:defRPr>
            </a:lvl1pPr>
            <a:lvl2pPr marL="742950" indent="-285750" eaLnBrk="0" hangingPunct="0">
              <a:spcBef>
                <a:spcPct val="20000"/>
              </a:spcBef>
              <a:buChar char="–"/>
              <a:defRPr sz="2800">
                <a:solidFill>
                  <a:schemeClr val="tx1"/>
                </a:solidFill>
                <a:latin typeface="Comic Sans MS" pitchFamily="66" charset="0"/>
                <a:ea typeface="宋体" pitchFamily="2" charset="-122"/>
              </a:defRPr>
            </a:lvl2pPr>
            <a:lvl3pPr marL="1143000" indent="-228600" eaLnBrk="0" hangingPunct="0">
              <a:spcBef>
                <a:spcPct val="20000"/>
              </a:spcBef>
              <a:buChar char="•"/>
              <a:defRPr sz="2400">
                <a:solidFill>
                  <a:schemeClr val="tx1"/>
                </a:solidFill>
                <a:latin typeface="Comic Sans MS" pitchFamily="66" charset="0"/>
                <a:ea typeface="宋体" pitchFamily="2" charset="-122"/>
              </a:defRPr>
            </a:lvl3pPr>
            <a:lvl4pPr marL="1600200" indent="-228600" eaLnBrk="0" hangingPunct="0">
              <a:spcBef>
                <a:spcPct val="20000"/>
              </a:spcBef>
              <a:buChar char="–"/>
              <a:defRPr sz="2000">
                <a:solidFill>
                  <a:schemeClr val="tx1"/>
                </a:solidFill>
                <a:latin typeface="Comic Sans MS" pitchFamily="66" charset="0"/>
                <a:ea typeface="宋体" pitchFamily="2" charset="-122"/>
              </a:defRPr>
            </a:lvl4pPr>
            <a:lvl5pPr marL="2057400" indent="-228600" eaLnBrk="0" hangingPunct="0">
              <a:spcBef>
                <a:spcPct val="20000"/>
              </a:spcBef>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Comic Sans MS" pitchFamily="66" charset="0"/>
                <a:ea typeface="宋体" pitchFamily="2" charset="-122"/>
              </a:defRPr>
            </a:lvl9pPr>
          </a:lstStyle>
          <a:p>
            <a:r>
              <a:rPr lang="zh-CN" altLang="en-US" dirty="0"/>
              <a:t>我们看看对偶函数是什么结果：</a:t>
            </a:r>
          </a:p>
        </p:txBody>
      </p:sp>
      <p:sp>
        <p:nvSpPr>
          <p:cNvPr id="3" name="标题 2"/>
          <p:cNvSpPr>
            <a:spLocks noGrp="1"/>
          </p:cNvSpPr>
          <p:nvPr>
            <p:ph type="title"/>
          </p:nvPr>
        </p:nvSpPr>
        <p:spPr/>
        <p:txBody>
          <a:bodyPr/>
          <a:lstStyle/>
          <a:p>
            <a:r>
              <a:rPr lang="en-US" altLang="zh-CN" dirty="0" smtClean="0"/>
              <a:t> </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58</a:t>
            </a:fld>
            <a:r>
              <a:rPr lang="en-US" altLang="zh-CN" smtClean="0"/>
              <a:t>/79</a:t>
            </a:r>
            <a:endParaRPr lang="zh-CN" altLang="en-US" dirty="0"/>
          </a:p>
        </p:txBody>
      </p:sp>
    </p:spTree>
    <p:extLst>
      <p:ext uri="{BB962C8B-B14F-4D97-AF65-F5344CB8AC3E}">
        <p14:creationId xmlns:p14="http://schemas.microsoft.com/office/powerpoint/2010/main" val="2428699885"/>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43000" y="0"/>
            <a:ext cx="6870700" cy="838200"/>
          </a:xfrm>
        </p:spPr>
        <p:txBody>
          <a:bodyPr/>
          <a:lstStyle/>
          <a:p>
            <a:pPr eaLnBrk="1" hangingPunct="1"/>
            <a:r>
              <a:rPr lang="zh-CN" altLang="en-US" sz="4000" smtClean="0">
                <a:solidFill>
                  <a:schemeClr val="hlink"/>
                </a:solidFill>
              </a:rPr>
              <a:t>偶然？必然？</a:t>
            </a:r>
            <a:endParaRPr lang="en-US" altLang="zh-CN" sz="4000" smtClean="0">
              <a:solidFill>
                <a:schemeClr val="hlink"/>
              </a:solidFill>
            </a:endParaRPr>
          </a:p>
        </p:txBody>
      </p:sp>
      <p:sp>
        <p:nvSpPr>
          <p:cNvPr id="80899" name="Rectangle 3"/>
          <p:cNvSpPr>
            <a:spLocks noGrp="1" noChangeArrowheads="1"/>
          </p:cNvSpPr>
          <p:nvPr>
            <p:ph idx="1"/>
          </p:nvPr>
        </p:nvSpPr>
        <p:spPr>
          <a:xfrm>
            <a:off x="1331640" y="3140968"/>
            <a:ext cx="6705600" cy="3505200"/>
          </a:xfrm>
        </p:spPr>
        <p:txBody>
          <a:bodyPr/>
          <a:lstStyle/>
          <a:p>
            <a:pPr eaLnBrk="1" hangingPunct="1">
              <a:buFontTx/>
              <a:buNone/>
            </a:pPr>
            <a:r>
              <a:rPr lang="en-US" altLang="zh-CN" dirty="0" smtClean="0">
                <a:latin typeface="Arial" pitchFamily="34" charset="0"/>
              </a:rPr>
              <a:t>“</a:t>
            </a:r>
            <a:r>
              <a:rPr lang="en-US" altLang="zh-CN" dirty="0" smtClean="0"/>
              <a:t>It so </a:t>
            </a:r>
            <a:r>
              <a:rPr lang="en-US" altLang="zh-CN" i="1" dirty="0" smtClean="0"/>
              <a:t>happens</a:t>
            </a:r>
            <a:r>
              <a:rPr lang="en-US" altLang="zh-CN" dirty="0" smtClean="0"/>
              <a:t> that</a:t>
            </a:r>
            <a:r>
              <a:rPr lang="en-US" altLang="zh-CN" dirty="0" smtClean="0">
                <a:latin typeface="Arial" pitchFamily="34" charset="0"/>
              </a:rPr>
              <a:t>…”</a:t>
            </a:r>
            <a:r>
              <a:rPr lang="en-US" altLang="zh-CN" dirty="0" smtClean="0"/>
              <a:t>???</a:t>
            </a:r>
          </a:p>
          <a:p>
            <a:pPr eaLnBrk="1" hangingPunct="1">
              <a:buFontTx/>
              <a:buNone/>
            </a:pPr>
            <a:r>
              <a:rPr lang="zh-CN" altLang="en-US" dirty="0" smtClean="0"/>
              <a:t>熵：不确定度</a:t>
            </a:r>
          </a:p>
          <a:p>
            <a:pPr eaLnBrk="1" hangingPunct="1">
              <a:buFontTx/>
              <a:buNone/>
            </a:pPr>
            <a:r>
              <a:rPr lang="zh-CN" altLang="en-US" dirty="0" smtClean="0"/>
              <a:t>似然率：与知识的吻合度</a:t>
            </a:r>
          </a:p>
          <a:p>
            <a:pPr eaLnBrk="1" hangingPunct="1">
              <a:buFontTx/>
              <a:buNone/>
            </a:pPr>
            <a:r>
              <a:rPr lang="zh-CN" altLang="en-US" dirty="0" smtClean="0"/>
              <a:t>最大熵：对不确定度的无偏见分配</a:t>
            </a:r>
          </a:p>
          <a:p>
            <a:pPr eaLnBrk="1" hangingPunct="1">
              <a:buFontTx/>
              <a:buNone/>
            </a:pPr>
            <a:r>
              <a:rPr lang="zh-CN" altLang="en-US" dirty="0" smtClean="0"/>
              <a:t>最大似然率：对知识的无偏见理解</a:t>
            </a:r>
          </a:p>
          <a:p>
            <a:pPr eaLnBrk="1" hangingPunct="1">
              <a:buFontTx/>
              <a:buNone/>
            </a:pPr>
            <a:r>
              <a:rPr lang="zh-CN" altLang="en-US" b="1" i="1" dirty="0" smtClean="0"/>
              <a:t>知识（确定）＝不确定度的补集</a:t>
            </a:r>
          </a:p>
        </p:txBody>
      </p:sp>
      <p:graphicFrame>
        <p:nvGraphicFramePr>
          <p:cNvPr id="80900" name="Object 4"/>
          <p:cNvGraphicFramePr>
            <a:graphicFrameLocks noChangeAspect="1"/>
          </p:cNvGraphicFramePr>
          <p:nvPr/>
        </p:nvGraphicFramePr>
        <p:xfrm>
          <a:off x="381000" y="990600"/>
          <a:ext cx="8229600" cy="2133600"/>
        </p:xfrm>
        <a:graphic>
          <a:graphicData uri="http://schemas.openxmlformats.org/presentationml/2006/ole">
            <mc:AlternateContent xmlns:mc="http://schemas.openxmlformats.org/markup-compatibility/2006">
              <mc:Choice xmlns:v="urn:schemas-microsoft-com:vml" Requires="v">
                <p:oleObj spid="_x0000_s29754" name="VISIO" r:id="rId3" imgW="3634740" imgH="950976" progId="Visio.Drawing.6">
                  <p:embed/>
                </p:oleObj>
              </mc:Choice>
              <mc:Fallback>
                <p:oleObj name="VISIO" r:id="rId3" imgW="3634740" imgH="95097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906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59</a:t>
            </a:fld>
            <a:r>
              <a:rPr lang="en-US" altLang="zh-CN" smtClean="0"/>
              <a:t>/79</a:t>
            </a:r>
            <a:endParaRPr lang="zh-CN" altLang="en-US" dirty="0"/>
          </a:p>
        </p:txBody>
      </p:sp>
    </p:spTree>
    <p:extLst>
      <p:ext uri="{BB962C8B-B14F-4D97-AF65-F5344CB8AC3E}">
        <p14:creationId xmlns:p14="http://schemas.microsoft.com/office/powerpoint/2010/main" val="121896895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线性回归</a:t>
            </a:r>
            <a:r>
              <a:rPr lang="en-US" altLang="zh-CN" dirty="0">
                <a:latin typeface="华文楷体" panose="02010600040101010101" pitchFamily="2" charset="-122"/>
                <a:ea typeface="华文楷体" panose="02010600040101010101" pitchFamily="2" charset="-122"/>
              </a:rPr>
              <a:t>(Linear regression)</a:t>
            </a:r>
            <a:endParaRPr lang="zh-CN" altLang="en-US" dirty="0">
              <a:latin typeface="华文楷体" panose="02010600040101010101" pitchFamily="2" charset="-122"/>
              <a:ea typeface="华文楷体" panose="02010600040101010101" pitchFamily="2" charset="-122"/>
            </a:endParaRPr>
          </a:p>
        </p:txBody>
      </p:sp>
      <p:sp>
        <p:nvSpPr>
          <p:cNvPr id="8" name="内容占位符 7"/>
          <p:cNvSpPr>
            <a:spLocks noGrp="1"/>
          </p:cNvSpPr>
          <p:nvPr>
            <p:ph idx="1"/>
          </p:nvPr>
        </p:nvSpPr>
        <p:spPr>
          <a:xfrm>
            <a:off x="457200" y="1600200"/>
            <a:ext cx="8229600" cy="4853136"/>
          </a:xfrm>
        </p:spPr>
        <p:txBody>
          <a:bodyPr>
            <a:normAutofit fontScale="92500" lnSpcReduction="10000"/>
          </a:bodyPr>
          <a:lstStyle/>
          <a:p>
            <a:pPr marL="0" indent="0">
              <a:buNone/>
            </a:pPr>
            <a:r>
              <a:rPr lang="zh-CN" altLang="en-US" dirty="0" smtClean="0"/>
              <a:t>式（</a:t>
            </a:r>
            <a:r>
              <a:rPr lang="en-US" altLang="zh-CN" dirty="0" smtClean="0"/>
              <a:t>1</a:t>
            </a:r>
            <a:r>
              <a:rPr lang="zh-CN" altLang="en-US" dirty="0" smtClean="0"/>
              <a:t>）</a:t>
            </a:r>
            <a:endParaRPr lang="en-US" altLang="zh-CN" dirty="0" smtClean="0"/>
          </a:p>
          <a:p>
            <a:pPr marL="0" indent="0">
              <a:buNone/>
            </a:pPr>
            <a:r>
              <a:rPr lang="zh-CN" altLang="en-US" dirty="0" smtClean="0"/>
              <a:t>式（</a:t>
            </a:r>
            <a:r>
              <a:rPr lang="en-US" altLang="zh-CN" dirty="0" smtClean="0"/>
              <a:t>2</a:t>
            </a:r>
            <a:r>
              <a:rPr lang="zh-CN" altLang="en-US" dirty="0" smtClean="0"/>
              <a:t>）</a:t>
            </a:r>
            <a:endParaRPr lang="en-US" altLang="zh-CN" dirty="0" smtClean="0"/>
          </a:p>
          <a:p>
            <a:pPr marL="0" indent="0">
              <a:buNone/>
            </a:pPr>
            <a:r>
              <a:rPr lang="zh-CN" altLang="en-US" dirty="0" smtClean="0"/>
              <a:t>式（</a:t>
            </a:r>
            <a:r>
              <a:rPr lang="en-US" altLang="zh-CN" dirty="0" smtClean="0"/>
              <a:t>3</a:t>
            </a:r>
            <a:r>
              <a:rPr lang="zh-CN" altLang="en-US" dirty="0" smtClean="0"/>
              <a:t>）</a:t>
            </a:r>
            <a:endParaRPr lang="en-US" altLang="zh-CN" dirty="0"/>
          </a:p>
          <a:p>
            <a:pPr marL="0" indent="0">
              <a:buNone/>
            </a:pPr>
            <a:r>
              <a:rPr lang="zh-CN" altLang="en-US" dirty="0" smtClean="0"/>
              <a:t>参数为</a:t>
            </a:r>
            <a:endParaRPr lang="en-US" altLang="zh-CN" dirty="0" smtClean="0"/>
          </a:p>
          <a:p>
            <a:pPr marL="0" indent="0">
              <a:buNone/>
            </a:pPr>
            <a:r>
              <a:rPr lang="zh-CN" altLang="en-US" dirty="0" smtClean="0"/>
              <a:t>那么</a:t>
            </a:r>
            <a:endParaRPr lang="en-US" altLang="zh-CN" dirty="0" smtClean="0"/>
          </a:p>
          <a:p>
            <a:pPr marL="0" indent="0">
              <a:buNone/>
            </a:pPr>
            <a:r>
              <a:rPr lang="zh-CN" altLang="en-US" dirty="0" smtClean="0"/>
              <a:t>（</a:t>
            </a:r>
            <a:r>
              <a:rPr lang="en-US" altLang="zh-CN" dirty="0" smtClean="0"/>
              <a:t>1</a:t>
            </a:r>
            <a:r>
              <a:rPr lang="zh-CN" altLang="en-US" dirty="0" smtClean="0"/>
              <a:t>）</a:t>
            </a:r>
            <a:r>
              <a:rPr lang="en-US" altLang="zh-CN" dirty="0" smtClean="0"/>
              <a:t>yes</a:t>
            </a:r>
          </a:p>
          <a:p>
            <a:pPr marL="0" indent="0">
              <a:buNone/>
            </a:pPr>
            <a:r>
              <a:rPr lang="zh-CN" altLang="en-US" dirty="0" smtClean="0"/>
              <a:t>（</a:t>
            </a:r>
            <a:r>
              <a:rPr lang="en-US" altLang="zh-CN" dirty="0" smtClean="0"/>
              <a:t>2</a:t>
            </a:r>
            <a:r>
              <a:rPr lang="zh-CN" altLang="en-US" dirty="0" smtClean="0"/>
              <a:t>）</a:t>
            </a:r>
            <a:r>
              <a:rPr lang="en-US" altLang="zh-CN" dirty="0" smtClean="0"/>
              <a:t>yes</a:t>
            </a:r>
            <a:r>
              <a:rPr lang="zh-CN" altLang="en-US" dirty="0" smtClean="0"/>
              <a:t>，关于参数线性，通过基变换</a:t>
            </a:r>
            <a:r>
              <a:rPr lang="en-US" altLang="zh-CN" dirty="0" smtClean="0"/>
              <a:t>basis expansions</a:t>
            </a:r>
            <a:r>
              <a:rPr lang="zh-CN" altLang="en-US" dirty="0" smtClean="0"/>
              <a:t>转化将非线性的自变量特征映射到新的自变量特征。</a:t>
            </a:r>
            <a:endParaRPr lang="en-US" altLang="zh-CN" dirty="0" smtClean="0"/>
          </a:p>
          <a:p>
            <a:pPr marL="0" indent="0">
              <a:buNone/>
            </a:pPr>
            <a:r>
              <a:rPr lang="zh-CN" altLang="en-US" dirty="0" smtClean="0"/>
              <a:t>（</a:t>
            </a:r>
            <a:r>
              <a:rPr lang="en-US" altLang="zh-CN" dirty="0" smtClean="0"/>
              <a:t>3</a:t>
            </a:r>
            <a:r>
              <a:rPr lang="zh-CN" altLang="en-US" dirty="0" smtClean="0"/>
              <a:t>）</a:t>
            </a:r>
            <a:r>
              <a:rPr lang="en-US" altLang="zh-CN" dirty="0" smtClean="0"/>
              <a:t>no</a:t>
            </a:r>
            <a:endParaRPr lang="en-US" altLang="zh-CN" dirty="0"/>
          </a:p>
          <a:p>
            <a:pPr marL="0" indent="0">
              <a:buNone/>
            </a:pPr>
            <a:endParaRPr lang="en-US" altLang="zh-CN" dirty="0" smtClean="0"/>
          </a:p>
        </p:txBody>
      </p:sp>
      <p:pic>
        <p:nvPicPr>
          <p:cNvPr id="9" name="内容占位符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667" y="3420822"/>
            <a:ext cx="2344257" cy="5142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2667" y="1696340"/>
            <a:ext cx="2118386" cy="436516"/>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2667" y="2892447"/>
            <a:ext cx="1408153" cy="464545"/>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2667" y="2276872"/>
            <a:ext cx="3664623" cy="504056"/>
          </a:xfrm>
          <a:prstGeom prst="rect">
            <a:avLst/>
          </a:prstGeom>
        </p:spPr>
      </p:pic>
      <p:sp>
        <p:nvSpPr>
          <p:cNvPr id="3" name="灯片编号占位符 2"/>
          <p:cNvSpPr>
            <a:spLocks noGrp="1"/>
          </p:cNvSpPr>
          <p:nvPr>
            <p:ph type="sldNum" sz="quarter" idx="12"/>
          </p:nvPr>
        </p:nvSpPr>
        <p:spPr/>
        <p:txBody>
          <a:bodyPr/>
          <a:lstStyle/>
          <a:p>
            <a:fld id="{0C913308-F349-4B6D-A68A-DD1791B4A57B}" type="slidenum">
              <a:rPr lang="zh-CN" altLang="en-US" smtClean="0"/>
              <a:pPr/>
              <a:t>6</a:t>
            </a:fld>
            <a:r>
              <a:rPr lang="en-US" altLang="zh-CN" smtClean="0"/>
              <a:t>/79</a:t>
            </a:r>
            <a:endParaRPr lang="zh-CN" altLang="en-US" dirty="0"/>
          </a:p>
        </p:txBody>
      </p:sp>
    </p:spTree>
    <p:extLst>
      <p:ext uri="{BB962C8B-B14F-4D97-AF65-F5344CB8AC3E}">
        <p14:creationId xmlns:p14="http://schemas.microsoft.com/office/powerpoint/2010/main" val="84112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500"/>
                                        <p:tgtEl>
                                          <p:spTgt spid="8">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5" end="5"/>
                                            </p:txEl>
                                          </p:spTgt>
                                        </p:tgtEl>
                                        <p:attrNameLst>
                                          <p:attrName>style.visibility</p:attrName>
                                        </p:attrNameLst>
                                      </p:cBhvr>
                                      <p:to>
                                        <p:strVal val="visible"/>
                                      </p:to>
                                    </p:set>
                                    <p:animEffect transition="in" filter="fade">
                                      <p:cBhvr>
                                        <p:cTn id="10" dur="500"/>
                                        <p:tgtEl>
                                          <p:spTgt spid="8">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animEffect transition="in" filter="fade">
                                      <p:cBhvr>
                                        <p:cTn id="13" dur="500"/>
                                        <p:tgtEl>
                                          <p:spTgt spid="8">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fade">
                                      <p:cBhvr>
                                        <p:cTn id="1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目录</a:t>
            </a:r>
          </a:p>
        </p:txBody>
      </p:sp>
      <p:sp>
        <p:nvSpPr>
          <p:cNvPr id="3" name="内容占位符 2"/>
          <p:cNvSpPr>
            <a:spLocks noGrp="1"/>
          </p:cNvSpPr>
          <p:nvPr>
            <p:ph idx="1"/>
          </p:nvPr>
        </p:nvSpPr>
        <p:spPr>
          <a:xfrm>
            <a:off x="457200" y="1484784"/>
            <a:ext cx="8229600" cy="4641379"/>
          </a:xfrm>
        </p:spPr>
        <p:txBody>
          <a:bodyPr>
            <a:normAutofit fontScale="92500" lnSpcReduction="10000"/>
          </a:bodyPr>
          <a:lstStyle/>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线性回归</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逻辑</a:t>
            </a:r>
            <a:r>
              <a:rPr lang="zh-CN" altLang="en-US" dirty="0">
                <a:solidFill>
                  <a:schemeClr val="bg1">
                    <a:lumMod val="50000"/>
                  </a:schemeClr>
                </a:solidFill>
                <a:latin typeface="华文楷体" panose="02010600040101010101" pitchFamily="2" charset="-122"/>
                <a:ea typeface="华文楷体" panose="02010600040101010101" pitchFamily="2" charset="-122"/>
              </a:rPr>
              <a:t>斯蒂</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回归</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最大熵模型</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a:solidFill>
                  <a:schemeClr val="bg1">
                    <a:lumMod val="50000"/>
                  </a:schemeClr>
                </a:solidFill>
                <a:latin typeface="华文楷体" panose="02010600040101010101" pitchFamily="2" charset="-122"/>
                <a:ea typeface="华文楷体" panose="02010600040101010101" pitchFamily="2" charset="-122"/>
              </a:rPr>
              <a:t>极大似然</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估计</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模型学习浅谈</a:t>
            </a:r>
            <a:endParaRPr lang="en-US" altLang="zh-CN" b="1" dirty="0" smtClean="0">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最大熵总结</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最大熵应用举例（略）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最大熵源码分析（略）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a:solidFill>
                  <a:schemeClr val="bg1">
                    <a:lumMod val="50000"/>
                  </a:schemeClr>
                </a:solidFill>
                <a:latin typeface="华文楷体" panose="02010600040101010101" pitchFamily="2" charset="-122"/>
                <a:ea typeface="华文楷体" panose="02010600040101010101" pitchFamily="2" charset="-122"/>
              </a:rPr>
              <a:t>最大熵</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包使用（略）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60</a:t>
            </a:fld>
            <a:r>
              <a:rPr lang="en-US" altLang="zh-CN" smtClean="0"/>
              <a:t>/79</a:t>
            </a:r>
            <a:endParaRPr lang="zh-CN" altLang="en-US" dirty="0"/>
          </a:p>
        </p:txBody>
      </p:sp>
    </p:spTree>
    <p:extLst>
      <p:ext uri="{BB962C8B-B14F-4D97-AF65-F5344CB8AC3E}">
        <p14:creationId xmlns:p14="http://schemas.microsoft.com/office/powerpoint/2010/main" val="41868478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模型学习（训练</a:t>
            </a:r>
            <a:r>
              <a:rPr lang="zh-CN" altLang="en-US" dirty="0" smtClean="0"/>
              <a:t>）方法</a:t>
            </a:r>
            <a:r>
              <a:rPr lang="zh-CN" altLang="en-US" dirty="0"/>
              <a:t>浅谈</a:t>
            </a:r>
          </a:p>
        </p:txBody>
      </p:sp>
      <p:sp>
        <p:nvSpPr>
          <p:cNvPr id="3" name="内容占位符 2"/>
          <p:cNvSpPr>
            <a:spLocks noGrp="1"/>
          </p:cNvSpPr>
          <p:nvPr>
            <p:ph idx="1"/>
          </p:nvPr>
        </p:nvSpPr>
        <p:spPr/>
        <p:txBody>
          <a:bodyPr>
            <a:normAutofit fontScale="92500" lnSpcReduction="20000"/>
          </a:bodyPr>
          <a:lstStyle/>
          <a:p>
            <a:r>
              <a:rPr lang="en-US" altLang="zh-CN" dirty="0" smtClean="0"/>
              <a:t>GIS(Generalized </a:t>
            </a:r>
            <a:r>
              <a:rPr lang="en-US" altLang="zh-CN" dirty="0"/>
              <a:t>I</a:t>
            </a:r>
            <a:r>
              <a:rPr lang="en-US" altLang="zh-CN" dirty="0" smtClean="0"/>
              <a:t>terative Scaling)</a:t>
            </a:r>
          </a:p>
          <a:p>
            <a:r>
              <a:rPr lang="en-US" altLang="zh-CN" dirty="0" smtClean="0"/>
              <a:t>IIS(Improved Iterative Scaling)</a:t>
            </a:r>
          </a:p>
          <a:p>
            <a:r>
              <a:rPr lang="en-US" altLang="zh-CN" dirty="0" smtClean="0"/>
              <a:t>SDM(Steepest </a:t>
            </a:r>
            <a:r>
              <a:rPr lang="en-US" altLang="zh-CN" dirty="0"/>
              <a:t>Descent </a:t>
            </a:r>
            <a:r>
              <a:rPr lang="en-US" altLang="zh-CN" dirty="0" smtClean="0"/>
              <a:t>Methods)</a:t>
            </a:r>
          </a:p>
          <a:p>
            <a:pPr lvl="1"/>
            <a:r>
              <a:rPr lang="en-US" altLang="zh-CN" dirty="0" smtClean="0"/>
              <a:t>(GDM, Gradient Descent)</a:t>
            </a:r>
          </a:p>
          <a:p>
            <a:r>
              <a:rPr lang="en-US" altLang="zh-CN" dirty="0" smtClean="0"/>
              <a:t>CG(Conjugate</a:t>
            </a:r>
            <a:r>
              <a:rPr lang="en-US" altLang="zh-CN" dirty="0"/>
              <a:t> Gradient</a:t>
            </a:r>
            <a:r>
              <a:rPr lang="en-US" altLang="zh-CN" dirty="0" smtClean="0"/>
              <a:t>)</a:t>
            </a:r>
          </a:p>
          <a:p>
            <a:r>
              <a:rPr lang="en-US" altLang="zh-CN" dirty="0" smtClean="0"/>
              <a:t>Newton method</a:t>
            </a:r>
          </a:p>
          <a:p>
            <a:r>
              <a:rPr lang="en-US" altLang="zh-CN" dirty="0" smtClean="0"/>
              <a:t>Quasi Newton method</a:t>
            </a:r>
          </a:p>
          <a:p>
            <a:pPr lvl="1"/>
            <a:r>
              <a:rPr lang="en-US" altLang="zh-CN" dirty="0" smtClean="0"/>
              <a:t>(DFP, </a:t>
            </a:r>
            <a:r>
              <a:rPr lang="en-US" altLang="zh-CN" dirty="0" err="1" smtClean="0"/>
              <a:t>Davidon</a:t>
            </a:r>
            <a:r>
              <a:rPr lang="en-US" altLang="zh-CN" dirty="0" smtClean="0"/>
              <a:t>-Fletcher-Powell)</a:t>
            </a:r>
          </a:p>
          <a:p>
            <a:pPr lvl="1"/>
            <a:r>
              <a:rPr lang="en-US" altLang="zh-CN" dirty="0" smtClean="0"/>
              <a:t>(BFGS, Broyden-Fletcher-Goldfarb-</a:t>
            </a:r>
            <a:r>
              <a:rPr lang="en-US" altLang="zh-CN" dirty="0" err="1" smtClean="0"/>
              <a:t>Shanno</a:t>
            </a:r>
            <a:r>
              <a:rPr lang="en-US" altLang="zh-CN" dirty="0" smtClean="0"/>
              <a:t>)</a:t>
            </a:r>
          </a:p>
          <a:p>
            <a:r>
              <a:rPr lang="en-US" altLang="zh-CN" dirty="0" smtClean="0"/>
              <a:t>L-BFGS(Limited-memory </a:t>
            </a:r>
            <a:r>
              <a:rPr lang="en-US" altLang="zh-CN" dirty="0"/>
              <a:t>BFGS</a:t>
            </a:r>
            <a:r>
              <a:rPr lang="en-US" altLang="zh-CN" dirty="0" smtClean="0"/>
              <a:t>)</a:t>
            </a:r>
          </a:p>
          <a:p>
            <a:endParaRPr lang="zh-CN" altLang="en-US" dirty="0"/>
          </a:p>
        </p:txBody>
      </p:sp>
      <p:sp>
        <p:nvSpPr>
          <p:cNvPr id="4" name="AutoShape 2" descr="data:image/jpeg;base64,/9j/4AAQSkZJRgABAQAAAQABAAD/2wCEAAkGBhQSERUTEBQUFBUWFhYYGRYVFxgYFhUcFBcXGxcZGBwYGyYeFxsjHB0fHy8iIycpLCwtFh4xNjAsNyYrLDUBCQoKDgwOGg8PGikkHyQsLDUtMC0sKSwpKS0pKSw0LSwsLCwsLCwvLSwsLCksKSksKSksLCwsKSwpLCwpKSwtLf/AABEIAOAA4QMBIgACEQEDEQH/xAAcAAEAAgMBAQEAAAAAAAAAAAAABgcDBAUIAgH/xABIEAACAQMBBQUGBAIEDQQDAAABAgMABBEhBQYSMUEHEyJRYTJCUnGBkRQjYqEzghVykvAIFjRDU1SUsbLBwtHSk6Kz4SQlc//EABoBAQADAQEBAAAAAAAAAAAAAAACAwQFAQb/xAAwEQACAQMCAwYFBQEBAAAAAAAAAQIDBBEhMRJBUQUTYZHR8CIycYGhQlKxwfHhFP/aAAwDAQACEQMRAD8AvGlKUApSlAKUrDd3aRI0krKiICzMxwqgakknkKAzVjmnVFLOQqgZJYgAAcySdBVMbT7a7u8na22Nbg6kCaQFjj/ScJwsY8uPPyycVkt9xJbhhLti6ku3GoiDFYE5cgMZ+gUfOrIU5T2ISmo7kw2l2tWisY7RZb6XOOC1Quo9WkOEA9QTUY2nt3bt5pCkGz4m6lw86j1IBwf6qqR5ipJaWiRII4kVEHJUAVR9BpWWtMbZc2Z3XfJFc2vZ3tESGRtqyrIceNGmZm/rEuumg01GlSbZ9vteEabSjnxyWe2BB582VuPrnryFSClT7iHQj30zDbb07RjwJre1nHVoJniI5e7MpB6+8OY5VmftVt4v8shu7XHNpIS8fLo8JcEZ0pQioO3jyJKu+Z2dl78WNwQILu3cnQKJFDc8eyxDc/Su2DVNbx9ltpdAtGv4eT4ogOAn9Ufsn6cJqK7Ju9obvThpAZ7NiA4ViYyOhGf4UgHLIAOMais86Uol8akZHpClczd/eKC9hWe2kV0PlzU4BKsOasM6g106qLBSlKAUpSgFKUoBSlKAUpSgFKUoBSlKAUpWK7u0iRpJGCIgLMzHCqBqST0AoBdXSRI0krKiICzMxwqgDJJJ5CqR2/tq43hmMNsWh2bE44pCCGnYHy6nqqnRdC2pAGpvLvXNvBdiztC0djGQztqDIFYeNv8AoQ9dTy8Ng7O2ekESRQrwoihVHy6nzJ5k9SSavpUuLV7FNSpw6LcwbE2FDaRCK3QKo5n3nPxOfeb+4wNK36UreljYxvXUxTXaJ7boueXEyrn5ZNac28dqhw9zbqfIzRg6/Nq4Halu4LqyZ1H5kGZF8yuPzF+qji+aCqGijLMFXUkgADmSdBis9Sq4PGC6FNSWcnqeOQMAykEEAgg5BBGQQRzBFfVY7W3EaLGOSKqjGmiAAadOVZK0FIpSv2h4flfE0KupRwGVgQykZDA8wQeYr7pQEEm2PNsaY3uzAzwH/KLQkkFB7yHn4dSDqV9V4hVrbqb22+0IBPbNlc4ZW0eM/C4BOD18j0riVXG3bKbYtz/SOz/4LsBPBrweI+nJSToeasRjQ4rHWpY+KJrpVc6MvylamytpJcQxzRHiSRFdT6MMjPkfMVt1lNApSlAKUpQClKUApSlAKUpQClKUAqre37eXubFbVD47l8Ede7jwzfduEferRJqirmT+ld4JJT4rexwi+RZCeHTOuZONvURipRXE8HknhZO/uHusLG1VCPzXw8p68RHs/JRp88nrUipSumkksI5zbbyxSlK9PARVHTbo9xtyK3C/ltNHImQSDHnjI06DDLn9OavGufe7ESS4guCPHB3mD5iRCpB+R1H186rqQ4sFkJ8OToUpSrCsVUW/PaLJFtJBbN4LbKsufDKzEd6reY0C+hUkVY29m8AsrSSc44gMID7ztog9RnU+imvPmydjT3s3BCrSOxLMTyGTqzsdAPU/uazV5tYijRRivmZ6K2Bt2O8gWeE+FuYOOJGHNWxyI/cEHrXQqL7i7jrs+NsyM8sgXjwSIxjoq9cEnxHX5aipRV8c413KZYzoKxXVqsqNHIoZHUqynkQwwRWWlSInM7Jr1rdrjZcrZNs3eQE83glJI+fCx19Xx0qyKqTeyf8ABzW201BzbuEmA9+CY8Lg458LEEDzNWxBKGUMpyCAQRyIOoNc2pHhlg6FOXFHJ90pSqyYpSlAKUpQClKUApSlAKUpQGltq97m3mlOPy4pH1OB4FLanoNKqDsg2V3Vh3pHindnz+lPAv7hj/NU+7WL/utj3jZIzF3emM/nMsZ59MNr6ZqFjb0Gy9m2wmyG7lOGIe27lQzj0HETljoM+eBWihhNt8imtlrCJdUf29v3Z2mRLKGcf5uPxyfIgHC/zEVWm1N4NpXiK8r/AIW2kJ4QgKd4BzKgfmSqPMkJnTIrTj2XawsDFGZ8Agtc6Kx+JYomHB6Bnf1A5VOVx+0rjQ/cShe3KPiwbV+HXB71eLHTw8GP3+9dO17ZbFvbE8fLmisNeeqMTgfL6VEU2q6/wxFEOndQwpj1BWPiB/Vni0Gtfb7dnb25WfHLvQsuPl3qtj6VWq8y10YliWnaHs+T2bqMc/b4o+X9dQBXetrpJFDxOroeTIQyn5EaVSVx3UmktvAc+9EvcP8ATusRj6xsPTOtfey2ls5OPZk7YY629wAFfJAC8QPdu36vy25Aa6VONw+aK3QXJl3UqL7t7+xXD9xOrWt0NGhlBXJHPhLAa/pOD8+dSitUZKSyjPJOLwyF74btzbSnSHJitYSGd8eKV2HKMdeFdOI6Au3PGKkuxdhQ2kQit0CLzPVmPxMebH+4xW/Siik8hybWBSlCcanp+1SIilamz9rwz8fcSJJwNwsUOQDjOMjQ/Mac/Ktuh6au1dmJcQyQSDKyKVPmM8iPUHBHqBX52I7befZapLkvbu8BzzwgUoDpphWC/wAtbdcDsgm7u/2ta5wBcCVVOmkhfiIXoMcGo6FfSstytmaKD3RalKUrGahSlKAUpSgFKUoBSlKAUr5dwASTgDqeQrTh2sht/wAQWCxlO84m0ATHEGOeXh19KArT/CH24iWKW2R3k0itw4yeCLJZv0+IqNefi8qrQWLjFxf/AJty4UxwyAFIUGCrSodMkezERjB4mGCFO1tPbbX15JtOUBo1k7q1jfUfl+JSy+8sYIdgTgvKgOVLCtvYG7st7IzEkLxZklbUkscnHxOc5+uTz19Sb0R42lqzmnvbiX35ZH8gSxx5AcgB0GAB5CpJs/s4ncAyssQ8vbb9jgfep3svYsNuuIUC+bc2b+sx1P8AurdrZC3X6jLKu38pFLTs3t1/iNJIfmEH2Az+9Z37PbQjRZB6iQ5/fI/apJSre7h0Ku8l1IRf9ma4JglIPRZACD/MoBH2NRfa261xbjMiZX408Sj541X6gVb9DUJUIvbQnGtJblJssdyEhuzhQCqT8JaWDmVGmTJEGOTH0ySpXkZNuFvXJFMdn37hm0MEvFxCQMMqof3wwIKE681OuBXT3n3DD/mWgCt1j0VG9V6KfTkfTrB3tu+T8O/glRmMEmitHKOImEnmFkfQajhk4T7z5zfFSkaMxqxLrpUR7O99Px0PBKQLiIDjHLjHISAfs3kT6ipdW+MlJZRjkmnhka3k35jtcrHFNcSjThjRuEH9T8OB9OI1U2828W0b0kSJMsedIkjcIPLOmX+bZ+lX/wAR8zTiPmarnTcuZOE1HkUf2X309peBZIpRFNiNyY3AU5/Lc6aYOhPQMau+v3iPma/K9pw4FjJ5OfE8ioVuVtHu96LqMnSWLhxnGSkcLjT3jhW09SelTWq93GtfxG9NxMvswCUkg5BKotvjOOvETj9J10qq5+VFlDdl70pSsRrFKUoBSlKAUpSgFKUoCCdoO2O+mttkxE8d235xU6pbJky/IuAVHoG8xUb7et7+6gTZ8HtzgGQLzWMNhVAHxsMfJCOtczsuvZZ94757oAyiOcHr3fdzxIFTU4AXw/L5muHv4yjeeV35RhJcYyCYbNZEB+bKBnpnNALTd9pLhLGNvBbAxs3QFGzcP6lpSwHmojHSrUtLNIkWONQqqMAD++p9ajnZ/sXubfvG9uXByefAPZ++rfzDyrY323m/BW5ZSO9fwxggHX3mI8lH7lfOula0JSajFZkzFVlxPCPjenfiGyyp/MmwCIlOMZ5F2wQoxrjUny1zXJ2RLtO/TvTMlnE3shIgzsPiHGcgeR4hnXTGKgm6Gyje3yLLl1yZJScniVdSCf1HC/zVeirgYGgHlyGK7d7Rp2WKUfinzb1S8EtvMr2K6vt6r7ZsoS84LmJtVkACMQMBsFRjiHUMDzGutTNb83Vt3ljKgLY4XZeILgjiDL54yMdCRUL7Y5BwWy514pTj0xGP99fHY7ef5RETp+W4H9pWP/D+1TqWsZ2KuksSTw+jWcZx7QZztr7/AG0baZ4ZWh4kODiNSDkAgj0IIP1qT7mbSv7tUnklgEPEQUEf5jcJwRkDC/PJ+VRXtZsOC8WTTEsY5DrH4Tk9TjH7elSLshnzaypp4Zs+vjRef9k/Y1ouqNJ9nwr04JNvD/OfyhkndVVvsRNtCVIEDCOHMpXnlRl2JB6KVU9cj0qw949si1tpJiRlVPCDyZz7A+/7A1ytxN2zbwF5hme48cvFqcHJCH7kn1YjoK4XdRdKUp89F9ev2X8o9hLh1INuvG0W1rac4K3ayglRp3gVhID8LFwshA5CVcaVcFVLvLZ/gnDa8Fvf20iE4PhuEkLY6HS3Ua/D01zZI3kteEsLmDhUgFu9ThBbPCCc4BPCcefCfKsVunhotra4aOjSuV/jXZ/61bf+tH/5VmtN4LaVgkVxC7HOFSRGY4GTgA5OmtanFrkUYZv0rmy7zWqsVa5gVlJBBlQFSDggjOhB6VktNvW8rcMU8MjfCkiMfsDmnC8ZGGbzMAMnkNTnyHOox/g/2hdLy9fHFPPw9NOHLtj5tJ6eyK1u1HbogsZI1bEswCKoI4uFj42xz4eEFc/qqU9kN1bJs63top4XmERlkjSRGdTI3E3EoYleEuFPLWsVxnTTQ1UFo2Tylcg72WYl7k3Vv3vHwd330fHx54eDh4s8WdMc81iffewBIN7aAg4IM8WQRzB8WhrMoyeyNGTuUrkyb12ixrK11biNyQjmaMI5X2grcWGI64rB/j1s/wD160/2iL/yooyfIHdpXIt97rOTi7u6tn4ELvwzRngRccTNhvCoyMk6a1iTfewJAF7aEkgACeLJJ5AeLWnBLoDuUrhvvvYAkNe2gIOCDPFkEcwfFWW53us4+HvLu2TjQOnFNGONGzh1y3iU4Oo00pwy6MHXpXB/x82f/r1n/tEX/lX7UcPoCF7C2P3G9V2QMLNZGYc/ekgV/wD3qx+tQTeCMybxX65JJhnRR87ThA9MDl8gOuavG42P/wDsYrlRytp4WOPikgdNcfpfr1+dUjvJbtDvRICW/NOV09vvbfwr8uPwZ9DRAtKGEIqoOSgKPkowKpztP2qZb1o8+GEBAPVgGc/cgfyCrlDgjI1B1HyPKqF3yiK39yD/AKZz9GPEP2Ir7PsCEZXWXyTx+F/ZzUT3sk2SFgkuCPFI3Apx7kfPHzYn+wKntcXcu34LC2AxrEraDH8Tx/fxV0to36QRPLIcIilj646D1J0HqRXMu6jrV5z6t/8AAyqu1jaPHeLGDkRRgEeTSEsevw8Fdjsds2CXEp9lmjQepQMzfbiH3qBYlvbo8I4pZ5CceRY559FUdegWr02HsdLWBIY9Qo5nmxJyzH5n7aDpXc7QkrWyhafqer/n+f4PSF9sVrmK3k+F3Tn8ahuX8lafY5ceO4jzzWNgMfCzKTn+YfepH2n2vHs9z8Dxvy/Vwn5DDVVm7tzOJDFa+3cJ3PMjR2Uk6egOvQEnpXttHvuypw6P+0/UIsiBv6Sv+LnaWbeHqs0vn6gc/kq/HU2rQ2FsdLW3SCPko1OMcTH2mPlk9Omg6Vv187VmpPEdlt78d2eNkD7W7cfhHfqVjX+zMpH/ABH7mtmwSK12J3iKPFb94SyjLSTLoT54ZgB6ACtDtmvMWYQaZmi1HM4SYsp9P4bY/qnyrDv9N3GzLS1GhZYwdc6Qxrn5+Mj+zULKm61z3S2bXvyyXP5Iml2XRxxi4uZyioiqgL4xqeJiMjU6KNNfFjGoqV7F2HFJcxbQgQRxvAwCcIRuNmID8IBUZjzyPl5muNbbgLJsqNVjjF0yq4kbwsONw3CSBk4j0wc6+VS7Y204DxwQnK2qxozAeAeEjAOTkgLr5etdC9rqrVnUg3q2vDhWEvMr+hWvaQ3fbREMeMhY49BjLyEsc4GT7Y8+VZ+0ZYvxFvFZgGZFCkwgcRPh7oeAauAM6ajI5aVz939nf0nfzFweFxPIf0lwVi9MhmU/yVzNm7eltEmghi/PmKxK4X8yM+JXVMa8RzgAdfXFdWpJW0IyWrpQ1j1c9/suawSSy8G9vReT7QuWVPEllbkyNnw5RR376aEtJ4RjQ8IPKrM7BLtfwdwpIyk2c4xhXjXmccsq3XTFdfczs4FnsqW3bWe5icTMMDxPGyqgPkgbAPLJY9cVVXZ29xcCbZ1vlVu+7M0gx+VDHx979WDKo+eOtcC3ff2FaDe0oy+mcpmjHDJYLK3Vsv6S2lLtR1AgizDa6fxeAsGmPnzOD649yoPvvGL3eBbdAODvIYDwjGQPFKTjGSOJx/LV4rFFZ22FUJDBGTgclWNSTz9BzNUp2OWb3W1ZLuQHwCWQt07y4JAGfPDOfpXvZ9TEa1zsoQxHwctF/bZ7NbRLC7W5I4dkzDhUcRREHCNCzqTw6aeEE/Sot2Y3FtZbJmurzuz3kkhVW4C7iNQoRA+OIswYAZxr01r57f8Aa+TbWq/qmYD6pH/1115OySH8PYYjiWWF4WuHPhMiAFplbhGHPFgAnkOvmgoUrCEKjaVSbenSKx+WNXPTkdjdfcNLa+ubpERIpo41jiA1j4gDMGUrhQWC4AJHP0qutmbPS23o7oKqp3z4U8JUCWBnUDOg1YYHMaCro2Ft2K7RpICWRZHj4yMK5TAYp8S50z1wap7tFheHeGGSBA8ri3dF18T+KNeL6oM+gqHZtSpVqVac3rKnJa+C08sCaSSfic3tSlQbVE0ca92HVDoAsz27L33TX2hGSQdUI6VZu81ot7tC1swoMdsfxU2gwAMrBFyx4zklfhXNQvtr2EsFrYhSDwd9Gzn25GcK7Ox6ksGY+r1YfZ5sl47cz3A//IuiJpP0ggCKPzARMDHQlqldTX/lo1IvZSivPfyfngRXxNEg/o+P/Rp/YX/tStqlcEtFUJ/hA2hg2hZ3cZ4GZMBhgENbyBg3zHGNT8I8qvuq77b91Td7OMkeTJbEygD3lxiUY8+HxfyY60B87B2kk0QMeccwDzCuSVH8p4ovnCw6VGO0DcVroie2A70AB1JA7wAYUgk4DDlrjIxroM8rsz3j8KQnPi4iMa5PCONPPiyvEuOZaQYJcVZtdazuZ0mqkHiSMNSPDIgG729slpAltd2l0GjGFMcfEGXJxnJHLlkEjTpWntxr3arLFFbvBbBg3FKOHixnDtkDOh0VeLnzPMWYDX5W1XSjU72MEpfhPql65IZ8Dg7qbnxWKHhPHI3tSEYJ9FHur6ZPzrvUpWWpUlUk5TeWzw5e9Vp3llcJjJMTkDBOqjiGg65Ax61FOy/dUxKbqZSrtlY1YEFV95iDqCx016D9VWBSro3M40ZUVs3l/YJn5Q0rib2bVWGBsnn4cfGWDcMfoDjLHoityLIaySkorLPYxcnhFc7+7S/GXdvCoIBnCg8ye8ZRkL//AD7sY55DZ54qcbf7P0vJTLNcTdQqjuwqLkkKvg5a8zk+tQrcjY5u9oiZ8lLb8xmPvSuSVHzz4z/V9at6o2lSdN95F4ZdWeMJEdm3SkaMRm+uwgHDhe6TQDGMpGCRj1r8styUhtXtoZpUWRmLuBGXYMvCU1UgDA6AHnrqa7t3eJEheV1jQc2chVH1NQi838lvZfwmxY2kkb2p2BCRKdC4yNAM+030BJFWSr8EcZ06FcVKWxpXtvFsdsWks09zNhVtsI3HoeEuFTjCgnIAILH0yRINzex6cMt5e3DxXXeGUCJYm7tjkkuXVlZteQGB69JXuD2aRbPBlkPf3b6yTvqQSPEI86qvmTq3XoBNMVlqXtacpS4n8Sw/FeJrjBJHyBpUa3K3Ei2cJe7PG8rlmcqFwuvBGADgKuT9/lUnpWVTkouKej3+xYcXendw3sJgM8sKNo4iCZkGnhJdSQPljPI6aVydz+zhNnOzQXE7K+OONxFwsQCFJIjDDGTyI9amFKmq1SMHTT+F7rqeYWclf7T7II7i5N1Ld3LS8StxYgwODHAAO64cDA0x01zW5tbs6e5UpPtK+ZCMFQYUVgc5DCOJQw165qaUqbuar4cy+Xbw+g4Uczd3YSWdtHbxZKxggE+0xJJJONMkkmta53Wjkv4r1zloomjVcDALEnjznmAWXH6q7lKqVSSk5Z1ec/ffzPcHD3o3VjvlhWX2Yp0mK4B7zgVxwHPJTxa/LFdsV+0qLk2kuSApSleAV8uuRrrX1SgPMO9mwjsvackC5WKRhLAw90McqAehVgVzz8CnrU93U3xEw7uXAlGeWgk65jA97zjHnlRjKrJu1ns+O07de5KrcQsWjLZAYMPEhI5ZwpB6FemTVDLLJDKbe7RoZ0OCHHCSeY+p0II0PMVKMnF5RGUVJYZfyOCAQcgjII5EGv2qz2Hv3JDhZlMq51cMRKQTqW4iVkb1PCx6samGzd74JmVFbLMCQADnTmCp8XF1woYeTGt0K8Zb6GSVGSO5SsDXyD2mC5+Pwf8AFjX0ou0IzoJEJ8lZWP0Ckk1bxLqVYZnpWje7aiiHFISo82UqD6BnwpPoDmortTtFXDLCnG2SOLLrHjzB8MjH5CPHQmq5VYxJxpSkSvaO2YrdeKZsKDg45k4JCL8UhA9noNTga1VO07uW8mYxIzE8XdxZLYzqcnlknVmwByAwqqo0Nq7XLfmTNywAAMKo6KijRR1wPUnUk1ksdoSRNxwuyHHNTzHPXoR6GsVSo5muFNQO5upvpBs+D8M8FybnjYyIqAtI7cyPFyAGMc/Dy1qUJtDa91pZ7P8Aw6nlLeNwkDoe70b15NUUG8RW6tNomJma3crcNGOEuGDKCMaFipOVOM8ONAa9A7Pv4540lhZXjcBlZTkMD1r3vZYwh3UW8sqaPsNuLphJtXaDSEe5CNF/ql8Kv0SrI3W3Rt9nw9zapwjmzHV5D5u2NT+w6AV2qVU3ksFKUoBSlKAUpSgFKUoBSlKAUpSgFKUoBSlKAVGt9twbbacXDcLh1B4JU/iR58ujKeqnT5HWpLSgPL+8O6d7s2QpcxNNCPZuIlLKR04vhPo2D6ka1zob2OTRWDen/wBGvWBFR/bXZ/YXefxFrCzHUuF4JOefbjw3P1oDz5BdyJrHJImmPA7Jp5eEjT0rJLtSZhwtNMwPRpZGB+YLYNWRtP8AwfLdjm1ubiD9JxIoHpqpHTmTW9szsIs0/jTXU/mGl4FPLogB8/e6/WgKddgMs2B5k6fcmscErynhtYZbhvKJHYDGOZUeo+4r0bs7s62dBrHaQ5HvOveN196Xibr51II4gowoAHkNB9qAqrs67IOArd7UAknwDHAR+XB1yw5O/wCwPmcEae9vYpKpeXZcoIJZvw0oAAySeGJwBgDkFbGPiq5KGgPNG7+8kkcc0LRjXKvFKpzG40ORoenI9QORFY9n7RuLZleznliKEkJxsYTk5IaMkrwk88DrnnW92gbNez2rP32eC6fvopCMKc+0meWVJx/ZJ9oVza5VzVqwqaPTkfU9m2ttWt9Um+fVehePZ/2gR7RiIYCK5jA72HPL9aZ9qM9D0zg9CZdXl5XlilS4tnMc8RyrDkR1VvNTyIOmtX1uLvzFtKHiX8uVMCWEnxRt/wBSHo3/ADBFb6VVVF4nFvrKVrPD2ezJPSlKuMApSlAKUpQClKUApSlAKUpQClKUApSlAKUpQClKUApSlAKUpQClKUBx96d1oL+3aC5XiU6qw9uNhydD0YfYgkHIJFedtpbLm2fctaXec/5qX3ZUzhSD/wAuh0PSvUNR3fjcyLaVs0MuFbnHLjLRN5jzB5EdR9DVdWmqkcM02tzO2qccP9KDr8s7qW1uEu7Q8M0fNdeGVesbgcweX28gRiuLWa0na0vV4ZV9luayr7rKT7QP/Ig4IIrOK58Iypz4Xv79+O2+D7WLo39DG6fmn6l+bl76Q7StxNCcMMCSJvbib4W8x5HkR6ggSGvMmy9qy2Nyt5aDLDSSMkhZkPNTjr1B8wDryPoHdTeyDaFus9u2QdGU+3G3VHHQj7EaiujCXEj428tJ2tTgl9n1O1SlKmYxSlKAUpSgFKUoBSlKAUpSgFKUoBSlKAUpSgFKUoBSlKAUpSgFKUoCJdoW4EW04OFj3c0eTDKOaE40bzU4GR6AiqFVpIppLW6XgniJDDo2PeHnka+RBBr1PUI7TOztNow95HhLuIHupBpxY17tz1UnkfdJzyJBqqU1NeJts7ydrPijtzXUpkf39ay7C29Nsy5N1bDjRsCeHkJFGuQfdccwfnzBIPPtLlwzQzqY5oyVdGGCCOuP7/vW5UaWZaPRr3/vnvk+0nTodo0PB7Pmn73PRG7e8cN9brPbPxo30ZSOauPdYeX1GQQa6lebN2d6JdkT99EC9tIR30I/+RPhYfY8jpqPQuxdsxXcCT27h43GVYfYgjmCDoQeRBq5M+HubadtUdOf+m9SlK9MwpSlAKUpQClKUApSlAKUpQClKUApSlAKUpQClKUApSlAKUpQClKUBXnap2bfjkFxaAJeReyeXfKB/DY8s/CT8jgHIpuwvS2UkBSVCVdGBBUg4OQdRr06GvU9Vd2rdmBuSb6x0ukHjQcp1UY/tgDHkwGPKoSi88Ud0dHs+/laTz+l7orXH2rc3R3yl2RNnDSWUjfmRDUxE6d5HnkfMcjyODwkcfZu0llXI0I5r1B/7VuMgIIOoPStEYqtDMd17x6eh9lc21HtGgnF/R9D0ls+/SeJJYmDxyKGVhyIYZB11+9bNeddyd+H2RJ3U2ZLCRtRzaAtzZR1HmvXnz52FvHvRc7IZZuFrzZshB4+LimtuM6AP/nIzzUvrk8JYeHNR8FWoToTdOaw0WRSuVu1vLBfwCe1bjjJI1BUgjmpB5EfaurQpFKUoBSlKAUpSgFKUoBSlKAUpSgFKUoBSlKAUpSgFKUoBSlKAUpSgKf7WuzUhm2js5PzRrPCo0lHvSKB73xAc/a5g5rqx2isqcS/UdQfWvUhFVlvR2JRzzvcWc5tHfVkCBomPU4yOHPPqOemtVzUtXB4Z1ez+0Z2jxvF8vQqHbTAQPxdR++dP3/3VZnaNtUpuvaqxJaeKyQ51JxGkrE5Oeac9efrW5u/2FpHMk19cG64DkRd2EiznQsOI8Q5aYAONcjStTth2Pd7TurexsoyyxKZZZCeGJGk8KBm6EKCeEZYh84qFCk6ccN5ZV2hdq6qcSWElglHYxs/utj22RguHkOmCe8dipPn4eHXyxU3rn7v7L/DWsEGQe6ijjyNASigEjPQnX610KvOeKUpQClKUApSlA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176" y="2204864"/>
            <a:ext cx="2624028" cy="2602607"/>
          </a:xfrm>
          <a:prstGeom prst="rect">
            <a:avLst/>
          </a:prstGeom>
        </p:spPr>
      </p:pic>
      <p:sp>
        <p:nvSpPr>
          <p:cNvPr id="6" name="灯片编号占位符 5"/>
          <p:cNvSpPr>
            <a:spLocks noGrp="1"/>
          </p:cNvSpPr>
          <p:nvPr>
            <p:ph type="sldNum" sz="quarter" idx="12"/>
          </p:nvPr>
        </p:nvSpPr>
        <p:spPr/>
        <p:txBody>
          <a:bodyPr/>
          <a:lstStyle/>
          <a:p>
            <a:fld id="{0C913308-F349-4B6D-A68A-DD1791B4A57B}" type="slidenum">
              <a:rPr lang="zh-CN" altLang="en-US" smtClean="0"/>
              <a:pPr/>
              <a:t>61</a:t>
            </a:fld>
            <a:r>
              <a:rPr lang="en-US" altLang="zh-CN" smtClean="0"/>
              <a:t>/79</a:t>
            </a:r>
            <a:endParaRPr lang="zh-CN" altLang="en-US" dirty="0"/>
          </a:p>
        </p:txBody>
      </p:sp>
    </p:spTree>
    <p:extLst>
      <p:ext uri="{BB962C8B-B14F-4D97-AF65-F5344CB8AC3E}">
        <p14:creationId xmlns:p14="http://schemas.microsoft.com/office/powerpoint/2010/main" val="308054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通用迭代算法 </a:t>
            </a:r>
            <a:r>
              <a:rPr lang="en-US" altLang="zh-CN" dirty="0" smtClean="0"/>
              <a:t>GIS</a:t>
            </a:r>
            <a:br>
              <a:rPr lang="en-US" altLang="zh-CN" dirty="0" smtClean="0"/>
            </a:br>
            <a:r>
              <a:rPr lang="en-US" altLang="zh-CN" dirty="0" smtClean="0"/>
              <a:t>(</a:t>
            </a:r>
            <a:r>
              <a:rPr lang="en-US" altLang="zh-CN" dirty="0"/>
              <a:t>generalized iterative scaling)</a:t>
            </a:r>
            <a:endParaRPr lang="zh-CN" altLang="en-US" dirty="0"/>
          </a:p>
        </p:txBody>
      </p:sp>
      <p:sp>
        <p:nvSpPr>
          <p:cNvPr id="3" name="内容占位符 2"/>
          <p:cNvSpPr>
            <a:spLocks noGrp="1"/>
          </p:cNvSpPr>
          <p:nvPr>
            <p:ph idx="1"/>
          </p:nvPr>
        </p:nvSpPr>
        <p:spPr/>
        <p:txBody>
          <a:bodyPr>
            <a:normAutofit/>
          </a:bodyPr>
          <a:lstStyle/>
          <a:p>
            <a:r>
              <a:rPr lang="zh-CN" altLang="en-US" dirty="0" smtClean="0"/>
              <a:t>通用</a:t>
            </a:r>
            <a:r>
              <a:rPr lang="zh-CN" altLang="en-US" dirty="0"/>
              <a:t>迭代</a:t>
            </a:r>
            <a:r>
              <a:rPr lang="zh-CN" altLang="en-US" dirty="0" smtClean="0"/>
              <a:t>算法 </a:t>
            </a:r>
            <a:r>
              <a:rPr lang="en-US" altLang="zh-CN" dirty="0" smtClean="0"/>
              <a:t>GIS(generalized iterative scaling)</a:t>
            </a:r>
            <a:r>
              <a:rPr lang="zh-CN" altLang="en-US" dirty="0" smtClean="0"/>
              <a:t>：</a:t>
            </a:r>
            <a:endParaRPr lang="en-US" altLang="zh-CN" dirty="0"/>
          </a:p>
          <a:p>
            <a:pPr lvl="1"/>
            <a:r>
              <a:rPr lang="zh-CN" altLang="en-US" dirty="0" smtClean="0"/>
              <a:t>假定第</a:t>
            </a:r>
            <a:r>
              <a:rPr lang="en-US" altLang="zh-CN" dirty="0" smtClean="0"/>
              <a:t>0</a:t>
            </a:r>
            <a:r>
              <a:rPr lang="zh-CN" altLang="en-US" dirty="0" smtClean="0"/>
              <a:t>次</a:t>
            </a:r>
            <a:r>
              <a:rPr lang="zh-CN" altLang="en-US" dirty="0"/>
              <a:t>迭代的初始模型为等概率的均匀分布</a:t>
            </a:r>
            <a:r>
              <a:rPr lang="zh-CN" altLang="en-US" dirty="0" smtClean="0"/>
              <a:t>。</a:t>
            </a:r>
            <a:endParaRPr lang="en-US" altLang="zh-CN" dirty="0" smtClean="0"/>
          </a:p>
          <a:p>
            <a:pPr lvl="1"/>
            <a:r>
              <a:rPr lang="zh-CN" altLang="en-US" dirty="0" smtClean="0"/>
              <a:t>用</a:t>
            </a:r>
            <a:r>
              <a:rPr lang="zh-CN" altLang="en-US" dirty="0"/>
              <a:t>第 </a:t>
            </a:r>
            <a:r>
              <a:rPr lang="en-US" altLang="zh-CN" dirty="0"/>
              <a:t>N </a:t>
            </a:r>
            <a:r>
              <a:rPr lang="zh-CN" altLang="en-US" dirty="0"/>
              <a:t>次迭代的模型来估算每种信息特征在训练数据中的分布，如果超过了实际的，就把相应的模型参数变小；否则，将</a:t>
            </a:r>
            <a:r>
              <a:rPr lang="zh-CN" altLang="en-US" dirty="0" smtClean="0"/>
              <a:t>它们变大。</a:t>
            </a:r>
            <a:endParaRPr lang="en-US" altLang="zh-CN" dirty="0" smtClean="0"/>
          </a:p>
          <a:p>
            <a:pPr lvl="1"/>
            <a:r>
              <a:rPr lang="zh-CN" altLang="en-US" dirty="0" smtClean="0"/>
              <a:t>重复</a:t>
            </a:r>
            <a:r>
              <a:rPr lang="zh-CN" altLang="en-US" dirty="0"/>
              <a:t>步骤 </a:t>
            </a:r>
            <a:r>
              <a:rPr lang="en-US" altLang="zh-CN" dirty="0"/>
              <a:t>2 </a:t>
            </a:r>
            <a:r>
              <a:rPr lang="zh-CN" altLang="en-US" dirty="0"/>
              <a:t>直到收敛。</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62</a:t>
            </a:fld>
            <a:r>
              <a:rPr lang="en-US" altLang="zh-CN" smtClean="0"/>
              <a:t>/79</a:t>
            </a:r>
            <a:endParaRPr lang="zh-CN" altLang="en-US" dirty="0"/>
          </a:p>
        </p:txBody>
      </p:sp>
    </p:spTree>
    <p:extLst>
      <p:ext uri="{BB962C8B-B14F-4D97-AF65-F5344CB8AC3E}">
        <p14:creationId xmlns:p14="http://schemas.microsoft.com/office/powerpoint/2010/main" val="30954918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980728"/>
            <a:ext cx="8229600" cy="5145435"/>
          </a:xfrm>
        </p:spPr>
        <p:txBody>
          <a:bodyPr/>
          <a:lstStyle/>
          <a:p>
            <a:r>
              <a:rPr lang="en-US" altLang="zh-CN" dirty="0" smtClean="0"/>
              <a:t>GIS</a:t>
            </a:r>
            <a:r>
              <a:rPr lang="zh-CN" altLang="en-US" dirty="0" smtClean="0"/>
              <a:t>存在的问题</a:t>
            </a:r>
            <a:endParaRPr lang="en-US" altLang="zh-CN" dirty="0" smtClean="0"/>
          </a:p>
          <a:p>
            <a:pPr lvl="1"/>
            <a:r>
              <a:rPr lang="zh-CN" altLang="en-US" dirty="0"/>
              <a:t>每次迭代的时间都很长</a:t>
            </a:r>
            <a:endParaRPr lang="en-US" altLang="zh-CN" dirty="0"/>
          </a:p>
          <a:p>
            <a:pPr lvl="1"/>
            <a:r>
              <a:rPr lang="zh-CN" altLang="en-US" dirty="0"/>
              <a:t>需要迭代很多次才能收敛</a:t>
            </a:r>
            <a:endParaRPr lang="en-US" altLang="zh-CN" dirty="0"/>
          </a:p>
          <a:p>
            <a:pPr lvl="1"/>
            <a:r>
              <a:rPr lang="zh-CN" altLang="en-US" dirty="0"/>
              <a:t>而且不太稳定，即使在 </a:t>
            </a:r>
            <a:r>
              <a:rPr lang="en-US" altLang="zh-CN" dirty="0"/>
              <a:t>64 </a:t>
            </a:r>
            <a:r>
              <a:rPr lang="zh-CN" altLang="en-US" dirty="0"/>
              <a:t>位计算机上都会出现溢出</a:t>
            </a:r>
            <a:endParaRPr lang="en-US" altLang="zh-CN" dirty="0"/>
          </a:p>
          <a:p>
            <a:r>
              <a:rPr lang="en-US" altLang="zh-CN" dirty="0" smtClean="0"/>
              <a:t>GIS</a:t>
            </a:r>
            <a:r>
              <a:rPr lang="zh-CN" altLang="en-US" dirty="0" smtClean="0"/>
              <a:t>的可取之处</a:t>
            </a:r>
            <a:endParaRPr lang="en-US" altLang="zh-CN" dirty="0" smtClean="0"/>
          </a:p>
          <a:p>
            <a:pPr lvl="1"/>
            <a:r>
              <a:rPr lang="zh-CN" altLang="en-US" dirty="0"/>
              <a:t>一个简单、实用的算法，很多最大熵工具包都实现了</a:t>
            </a:r>
            <a:r>
              <a:rPr lang="en-US" altLang="zh-CN" dirty="0"/>
              <a:t>GIS</a:t>
            </a:r>
            <a:r>
              <a:rPr lang="zh-CN" altLang="en-US" dirty="0"/>
              <a:t>算法</a:t>
            </a:r>
          </a:p>
          <a:p>
            <a:pPr lvl="1"/>
            <a:r>
              <a:rPr lang="zh-CN" altLang="en-US" dirty="0"/>
              <a:t>理论上，</a:t>
            </a:r>
            <a:r>
              <a:rPr lang="en-US" altLang="zh-CN" dirty="0"/>
              <a:t>GIS</a:t>
            </a:r>
            <a:r>
              <a:rPr lang="zh-CN" altLang="en-US" dirty="0"/>
              <a:t>算法的性能</a:t>
            </a:r>
            <a:r>
              <a:rPr lang="en-US" altLang="zh-CN" dirty="0"/>
              <a:t>(</a:t>
            </a:r>
            <a:r>
              <a:rPr lang="zh-CN" altLang="en-US" dirty="0"/>
              <a:t>训练速度</a:t>
            </a:r>
            <a:r>
              <a:rPr lang="en-US" altLang="zh-CN" dirty="0"/>
              <a:t>)</a:t>
            </a:r>
            <a:r>
              <a:rPr lang="zh-CN" altLang="en-US" dirty="0"/>
              <a:t>不如</a:t>
            </a:r>
            <a:r>
              <a:rPr lang="en-US" altLang="zh-CN" dirty="0"/>
              <a:t>IIS</a:t>
            </a:r>
            <a:r>
              <a:rPr lang="zh-CN" altLang="en-US" dirty="0"/>
              <a:t>，但是实际使用中取得的性能比</a:t>
            </a:r>
            <a:r>
              <a:rPr lang="en-US" altLang="zh-CN" dirty="0"/>
              <a:t>IIS</a:t>
            </a:r>
            <a:r>
              <a:rPr lang="zh-CN" altLang="en-US" dirty="0"/>
              <a:t>好</a:t>
            </a:r>
          </a:p>
          <a:p>
            <a:pPr lvl="1"/>
            <a:endParaRPr lang="en-US" altLang="zh-CN" dirty="0"/>
          </a:p>
          <a:p>
            <a:endParaRPr lang="en-US" altLang="zh-CN" dirty="0" smtClean="0"/>
          </a:p>
          <a:p>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63</a:t>
            </a:fld>
            <a:r>
              <a:rPr lang="en-US" altLang="zh-CN" smtClean="0"/>
              <a:t>/79</a:t>
            </a:r>
            <a:endParaRPr lang="zh-CN" altLang="en-US" dirty="0"/>
          </a:p>
        </p:txBody>
      </p:sp>
    </p:spTree>
    <p:extLst>
      <p:ext uri="{BB962C8B-B14F-4D97-AF65-F5344CB8AC3E}">
        <p14:creationId xmlns:p14="http://schemas.microsoft.com/office/powerpoint/2010/main" val="79811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改进迭代算法</a:t>
            </a:r>
            <a:r>
              <a:rPr lang="en-US" altLang="zh-CN" dirty="0" smtClean="0"/>
              <a:t>IIS</a:t>
            </a:r>
            <a:br>
              <a:rPr lang="en-US" altLang="zh-CN" dirty="0" smtClean="0"/>
            </a:br>
            <a:r>
              <a:rPr lang="en-US" altLang="zh-CN" dirty="0" smtClean="0"/>
              <a:t>(</a:t>
            </a:r>
            <a:r>
              <a:rPr lang="en-US" altLang="zh-CN" dirty="0"/>
              <a:t>Improved Iterative Scaling</a:t>
            </a:r>
            <a:r>
              <a:rPr lang="en-US" altLang="zh-CN" dirty="0" smtClean="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核心思想</a:t>
            </a:r>
          </a:p>
          <a:p>
            <a:pPr lvl="1"/>
            <a:r>
              <a:rPr lang="zh-CN" altLang="en-US" dirty="0"/>
              <a:t>求出两次迭代之间似然值差值的下限，然后最大化这个下限</a:t>
            </a:r>
          </a:p>
          <a:p>
            <a:endParaRPr lang="zh-CN" altLang="en-US" dirty="0"/>
          </a:p>
          <a:p>
            <a:r>
              <a:rPr lang="zh-CN" altLang="en-US" dirty="0"/>
              <a:t>基本步骤</a:t>
            </a:r>
          </a:p>
          <a:p>
            <a:pPr lvl="1"/>
            <a:r>
              <a:rPr lang="en-US" altLang="zh-CN" dirty="0"/>
              <a:t>IIS</a:t>
            </a:r>
            <a:r>
              <a:rPr lang="zh-CN" altLang="en-US" dirty="0"/>
              <a:t>算法的前两步与</a:t>
            </a:r>
            <a:r>
              <a:rPr lang="en-US" altLang="zh-CN" dirty="0"/>
              <a:t>GIS</a:t>
            </a:r>
            <a:r>
              <a:rPr lang="zh-CN" altLang="en-US" dirty="0"/>
              <a:t>相同</a:t>
            </a:r>
          </a:p>
          <a:p>
            <a:pPr lvl="1"/>
            <a:r>
              <a:rPr lang="zh-CN" altLang="en-US" dirty="0"/>
              <a:t>在将线性等式约束对数线性规划问题转化为迭代求解问题后，使用最大似然概率法将问题再次转化为求最大下界问题</a:t>
            </a:r>
          </a:p>
          <a:p>
            <a:pPr lvl="1"/>
            <a:r>
              <a:rPr lang="zh-CN" altLang="en-US" dirty="0"/>
              <a:t>然后使用求偏导数法求得迭代步长，循环迭代得到最优解</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64</a:t>
            </a:fld>
            <a:r>
              <a:rPr lang="en-US" altLang="zh-CN" smtClean="0"/>
              <a:t>/79</a:t>
            </a:r>
            <a:endParaRPr lang="zh-CN" altLang="en-US" dirty="0"/>
          </a:p>
        </p:txBody>
      </p:sp>
    </p:spTree>
    <p:extLst>
      <p:ext uri="{BB962C8B-B14F-4D97-AF65-F5344CB8AC3E}">
        <p14:creationId xmlns:p14="http://schemas.microsoft.com/office/powerpoint/2010/main" val="361046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899592" y="4581128"/>
            <a:ext cx="7344816" cy="887242"/>
            <a:chOff x="539552" y="4197942"/>
            <a:chExt cx="7344816" cy="887242"/>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274090"/>
              <a:ext cx="2945422" cy="651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197942"/>
              <a:ext cx="4968552" cy="887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692696"/>
            <a:ext cx="8229600" cy="5433467"/>
          </a:xfrm>
        </p:spPr>
        <p:txBody>
          <a:bodyPr/>
          <a:lstStyle/>
          <a:p>
            <a:r>
              <a:rPr lang="zh-CN" altLang="en-US" dirty="0" smtClean="0"/>
              <a:t>似然函数</a:t>
            </a:r>
            <a:endParaRPr lang="en-US" altLang="zh-CN" dirty="0" smtClean="0"/>
          </a:p>
          <a:p>
            <a:endParaRPr lang="en-US" altLang="zh-CN" dirty="0"/>
          </a:p>
          <a:p>
            <a:endParaRPr lang="en-US" altLang="zh-CN" dirty="0" smtClean="0"/>
          </a:p>
          <a:p>
            <a:r>
              <a:rPr lang="zh-CN" altLang="en-US" dirty="0"/>
              <a:t>关键</a:t>
            </a:r>
            <a:r>
              <a:rPr lang="zh-CN" altLang="en-US" dirty="0" smtClean="0"/>
              <a:t>点</a:t>
            </a:r>
            <a:endParaRPr lang="en-US" altLang="zh-CN" dirty="0"/>
          </a:p>
          <a:p>
            <a:pPr lvl="1"/>
            <a:r>
              <a:rPr lang="zh-CN" altLang="en-US" dirty="0" smtClean="0"/>
              <a:t>找到参数</a:t>
            </a:r>
            <a:endParaRPr lang="en-US" altLang="zh-CN" dirty="0" smtClean="0"/>
          </a:p>
          <a:p>
            <a:pPr lvl="1"/>
            <a:endParaRPr lang="en-US" altLang="zh-CN" dirty="0"/>
          </a:p>
          <a:p>
            <a:pPr lvl="1"/>
            <a:r>
              <a:rPr lang="zh-CN" altLang="en-US" dirty="0" smtClean="0"/>
              <a:t>似然函数的变化值</a:t>
            </a:r>
            <a:endParaRPr lang="en-US" altLang="zh-CN" dirty="0" smtClean="0"/>
          </a:p>
        </p:txBody>
      </p:sp>
      <p:pic>
        <p:nvPicPr>
          <p:cNvPr id="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556792"/>
            <a:ext cx="7416800" cy="710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3567931"/>
            <a:ext cx="5616575"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灯片编号占位符 6"/>
          <p:cNvSpPr>
            <a:spLocks noGrp="1"/>
          </p:cNvSpPr>
          <p:nvPr>
            <p:ph type="sldNum" sz="quarter" idx="12"/>
          </p:nvPr>
        </p:nvSpPr>
        <p:spPr/>
        <p:txBody>
          <a:bodyPr/>
          <a:lstStyle/>
          <a:p>
            <a:fld id="{0C913308-F349-4B6D-A68A-DD1791B4A57B}" type="slidenum">
              <a:rPr lang="zh-CN" altLang="en-US" smtClean="0"/>
              <a:pPr/>
              <a:t>65</a:t>
            </a:fld>
            <a:r>
              <a:rPr lang="en-US" altLang="zh-CN" smtClean="0"/>
              <a:t>/79</a:t>
            </a:r>
            <a:endParaRPr lang="zh-CN" altLang="en-US" dirty="0"/>
          </a:p>
        </p:txBody>
      </p:sp>
    </p:spTree>
    <p:extLst>
      <p:ext uri="{BB962C8B-B14F-4D97-AF65-F5344CB8AC3E}">
        <p14:creationId xmlns:p14="http://schemas.microsoft.com/office/powerpoint/2010/main" val="14104348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620688"/>
            <a:ext cx="8229600" cy="5505475"/>
          </a:xfrm>
        </p:spPr>
        <p:txBody>
          <a:bodyPr/>
          <a:lstStyle/>
          <a:p>
            <a:pPr marL="342900" lvl="1" indent="-342900">
              <a:buFont typeface="Arial" pitchFamily="34" charset="0"/>
              <a:buChar char="•"/>
            </a:pPr>
            <a:r>
              <a:rPr lang="zh-CN" altLang="en-US" sz="2400" dirty="0" smtClean="0"/>
              <a:t>最大化改变</a:t>
            </a:r>
            <a:r>
              <a:rPr lang="zh-CN" altLang="en-US" sz="2400" dirty="0"/>
              <a:t>量</a:t>
            </a:r>
            <a:r>
              <a:rPr lang="zh-CN" altLang="en-US" sz="2400" dirty="0" smtClean="0"/>
              <a:t>下界</a:t>
            </a:r>
            <a:endParaRPr lang="en-US" altLang="zh-CN" sz="2400" dirty="0" smtClean="0"/>
          </a:p>
          <a:p>
            <a:pPr marL="342900" lvl="1" indent="-342900">
              <a:buFont typeface="Arial" pitchFamily="34" charset="0"/>
              <a:buChar char="•"/>
            </a:pPr>
            <a:endParaRPr lang="en-US" altLang="zh-CN" sz="2400" dirty="0"/>
          </a:p>
          <a:p>
            <a:pPr marL="342900" lvl="1" indent="-342900">
              <a:buFont typeface="Arial" pitchFamily="34" charset="0"/>
              <a:buChar char="•"/>
            </a:pPr>
            <a:endParaRPr lang="en-US" altLang="zh-CN" sz="2400" dirty="0" smtClean="0"/>
          </a:p>
          <a:p>
            <a:pPr marL="342900" lvl="1" indent="-342900">
              <a:buFont typeface="Arial" pitchFamily="34" charset="0"/>
              <a:buChar char="•"/>
            </a:pPr>
            <a:endParaRPr lang="en-US" altLang="zh-CN" sz="2400" dirty="0"/>
          </a:p>
          <a:p>
            <a:pPr marL="342900" lvl="1" indent="-342900">
              <a:buFont typeface="Arial" pitchFamily="34" charset="0"/>
              <a:buChar char="•"/>
            </a:pPr>
            <a:endParaRPr lang="en-US" altLang="zh-CN" sz="2400" dirty="0" smtClean="0"/>
          </a:p>
          <a:p>
            <a:pPr marL="342900" lvl="1" indent="-342900">
              <a:buFont typeface="Arial" pitchFamily="34" charset="0"/>
              <a:buChar char="•"/>
            </a:pPr>
            <a:r>
              <a:rPr lang="zh-CN" altLang="en-US" sz="2400" dirty="0"/>
              <a:t>改变</a:t>
            </a:r>
            <a:r>
              <a:rPr lang="zh-CN" altLang="en-US" sz="2400" dirty="0" smtClean="0"/>
              <a:t>量下界</a:t>
            </a:r>
            <a:endParaRPr lang="en-US" altLang="zh-CN" sz="2400" dirty="0" smtClean="0"/>
          </a:p>
          <a:p>
            <a:pPr marL="342900" lvl="1" indent="-342900">
              <a:buFont typeface="Arial" pitchFamily="34" charset="0"/>
              <a:buChar char="•"/>
            </a:pPr>
            <a:endParaRPr lang="en-US" altLang="zh-CN" sz="2400" dirty="0" smtClean="0"/>
          </a:p>
          <a:p>
            <a:pPr marL="342900" lvl="1" indent="-342900">
              <a:buFont typeface="Arial" pitchFamily="34" charset="0"/>
              <a:buChar char="•"/>
            </a:pPr>
            <a:endParaRPr lang="en-US" altLang="zh-CN" sz="2400" dirty="0"/>
          </a:p>
          <a:p>
            <a:pPr marL="342900" lvl="1" indent="-342900">
              <a:buFont typeface="Arial" pitchFamily="34" charset="0"/>
              <a:buChar char="•"/>
            </a:pPr>
            <a:endParaRPr lang="en-US" altLang="zh-CN" sz="2400" dirty="0" smtClean="0"/>
          </a:p>
          <a:p>
            <a:pPr marL="342900" lvl="1" indent="-342900">
              <a:buFont typeface="Arial" pitchFamily="34" charset="0"/>
              <a:buChar char="•"/>
            </a:pPr>
            <a:endParaRPr lang="en-US" altLang="zh-CN" sz="2400" dirty="0"/>
          </a:p>
          <a:p>
            <a:pPr marL="342900" lvl="1" indent="-342900">
              <a:buFont typeface="Arial" pitchFamily="34" charset="0"/>
              <a:buChar char="•"/>
            </a:pPr>
            <a:endParaRPr lang="en-US" altLang="zh-CN" sz="2400" dirty="0" smtClean="0"/>
          </a:p>
          <a:p>
            <a:pPr marL="342900" lvl="1" indent="-342900">
              <a:buFont typeface="Arial" pitchFamily="34" charset="0"/>
              <a:buChar char="•"/>
            </a:pPr>
            <a:endParaRPr lang="en-US" altLang="zh-CN" sz="2400" dirty="0"/>
          </a:p>
          <a:p>
            <a:pPr lvl="1"/>
            <a:endParaRPr lang="zh-CN"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223" y="620688"/>
            <a:ext cx="1520825" cy="376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组合 6"/>
          <p:cNvGrpSpPr/>
          <p:nvPr/>
        </p:nvGrpSpPr>
        <p:grpSpPr>
          <a:xfrm>
            <a:off x="836371" y="1038848"/>
            <a:ext cx="7431088" cy="1724025"/>
            <a:chOff x="827559" y="1572989"/>
            <a:chExt cx="7431088" cy="1724025"/>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59" y="1572989"/>
              <a:ext cx="3600450" cy="544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59" y="2188939"/>
              <a:ext cx="7431088" cy="110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2816101"/>
            <a:ext cx="1733550"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组合 8"/>
          <p:cNvGrpSpPr/>
          <p:nvPr/>
        </p:nvGrpSpPr>
        <p:grpSpPr>
          <a:xfrm>
            <a:off x="930827" y="3361153"/>
            <a:ext cx="7011988" cy="1296988"/>
            <a:chOff x="1304925" y="2492375"/>
            <a:chExt cx="7011988" cy="1296988"/>
          </a:xfrm>
        </p:grpSpPr>
        <p:pic>
          <p:nvPicPr>
            <p:cNvPr id="1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4925" y="2492375"/>
              <a:ext cx="5499100" cy="576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313" y="3068638"/>
              <a:ext cx="56896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2"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560" y="4869160"/>
            <a:ext cx="8208962"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灯片编号占位符 12"/>
          <p:cNvSpPr>
            <a:spLocks noGrp="1"/>
          </p:cNvSpPr>
          <p:nvPr>
            <p:ph type="sldNum" sz="quarter" idx="12"/>
          </p:nvPr>
        </p:nvSpPr>
        <p:spPr/>
        <p:txBody>
          <a:bodyPr/>
          <a:lstStyle/>
          <a:p>
            <a:fld id="{0C913308-F349-4B6D-A68A-DD1791B4A57B}" type="slidenum">
              <a:rPr lang="zh-CN" altLang="en-US" smtClean="0"/>
              <a:pPr/>
              <a:t>66</a:t>
            </a:fld>
            <a:r>
              <a:rPr lang="en-US" altLang="zh-CN" smtClean="0"/>
              <a:t>/79</a:t>
            </a:r>
            <a:endParaRPr lang="zh-CN" altLang="en-US" dirty="0"/>
          </a:p>
        </p:txBody>
      </p:sp>
    </p:spTree>
    <p:extLst>
      <p:ext uri="{BB962C8B-B14F-4D97-AF65-F5344CB8AC3E}">
        <p14:creationId xmlns:p14="http://schemas.microsoft.com/office/powerpoint/2010/main" val="35646254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IIS</a:t>
            </a:r>
            <a:r>
              <a:rPr lang="zh-CN" altLang="en-US" dirty="0" smtClean="0"/>
              <a:t>优点总结</a:t>
            </a:r>
            <a:endParaRPr lang="zh-CN" altLang="en-US" dirty="0"/>
          </a:p>
        </p:txBody>
      </p:sp>
      <p:sp>
        <p:nvSpPr>
          <p:cNvPr id="3" name="内容占位符 2"/>
          <p:cNvSpPr>
            <a:spLocks noGrp="1"/>
          </p:cNvSpPr>
          <p:nvPr>
            <p:ph idx="1"/>
          </p:nvPr>
        </p:nvSpPr>
        <p:spPr/>
        <p:txBody>
          <a:bodyPr/>
          <a:lstStyle/>
          <a:p>
            <a:r>
              <a:rPr lang="zh-CN" altLang="en-US" dirty="0"/>
              <a:t>优点</a:t>
            </a:r>
          </a:p>
          <a:p>
            <a:pPr lvl="1"/>
            <a:r>
              <a:rPr lang="zh-CN" altLang="en-US" dirty="0"/>
              <a:t>针对每一个参数，关于它的偏导与其它参数无关</a:t>
            </a:r>
          </a:p>
          <a:p>
            <a:pPr lvl="1"/>
            <a:r>
              <a:rPr lang="zh-CN" altLang="en-US" dirty="0"/>
              <a:t>针对</a:t>
            </a:r>
            <a:r>
              <a:rPr lang="en-US" altLang="zh-CN" dirty="0"/>
              <a:t>k</a:t>
            </a:r>
            <a:r>
              <a:rPr lang="zh-CN" altLang="en-US" dirty="0"/>
              <a:t>个参数，计算</a:t>
            </a:r>
            <a:r>
              <a:rPr lang="en-US" altLang="zh-CN" dirty="0"/>
              <a:t>k</a:t>
            </a:r>
            <a:r>
              <a:rPr lang="zh-CN" altLang="en-US" dirty="0"/>
              <a:t>个偏导就可以计算出改变量下界</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67</a:t>
            </a:fld>
            <a:r>
              <a:rPr lang="en-US" altLang="zh-CN" smtClean="0"/>
              <a:t>/79</a:t>
            </a:r>
            <a:endParaRPr lang="zh-CN" altLang="en-US" dirty="0"/>
          </a:p>
        </p:txBody>
      </p:sp>
    </p:spTree>
    <p:extLst>
      <p:ext uri="{BB962C8B-B14F-4D97-AF65-F5344CB8AC3E}">
        <p14:creationId xmlns:p14="http://schemas.microsoft.com/office/powerpoint/2010/main" val="35674444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293096"/>
            <a:ext cx="4464496" cy="2325557"/>
          </a:xfrm>
          <a:prstGeom prst="rect">
            <a:avLst/>
          </a:prstGeom>
        </p:spPr>
      </p:pic>
      <p:sp>
        <p:nvSpPr>
          <p:cNvPr id="2" name="标题 1"/>
          <p:cNvSpPr>
            <a:spLocks noGrp="1"/>
          </p:cNvSpPr>
          <p:nvPr>
            <p:ph type="title"/>
          </p:nvPr>
        </p:nvSpPr>
        <p:spPr/>
        <p:txBody>
          <a:bodyPr>
            <a:normAutofit fontScale="90000"/>
          </a:bodyPr>
          <a:lstStyle/>
          <a:p>
            <a:r>
              <a:rPr lang="zh-CN" altLang="en-US" dirty="0" smtClean="0"/>
              <a:t>最速下降法</a:t>
            </a:r>
            <a:r>
              <a:rPr lang="en-US" altLang="zh-CN" dirty="0" smtClean="0"/>
              <a:t/>
            </a:r>
            <a:br>
              <a:rPr lang="en-US" altLang="zh-CN" dirty="0" smtClean="0"/>
            </a:br>
            <a:r>
              <a:rPr lang="en-US" altLang="zh-CN" dirty="0" smtClean="0"/>
              <a:t>(</a:t>
            </a:r>
            <a:r>
              <a:rPr lang="en-US" altLang="zh-CN" dirty="0"/>
              <a:t>Steepest Descent Methods</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a:t>最速下降法又称为</a:t>
            </a:r>
            <a:r>
              <a:rPr lang="zh-CN" altLang="en-US" dirty="0" smtClean="0"/>
              <a:t>梯度下降法法</a:t>
            </a:r>
            <a:r>
              <a:rPr lang="en-US" altLang="zh-CN" dirty="0" smtClean="0"/>
              <a:t>(</a:t>
            </a:r>
            <a:r>
              <a:rPr lang="en-US" altLang="zh-CN" dirty="0"/>
              <a:t>Gradient Descent</a:t>
            </a:r>
            <a:r>
              <a:rPr lang="en-US" altLang="zh-CN" dirty="0" smtClean="0"/>
              <a:t>)</a:t>
            </a:r>
          </a:p>
          <a:p>
            <a:r>
              <a:rPr lang="zh-CN" altLang="en-US" dirty="0"/>
              <a:t>作为一种基本的算法，他在最优化方法中占有重要地位。其</a:t>
            </a:r>
            <a:r>
              <a:rPr lang="zh-CN" altLang="en-US" b="1" dirty="0"/>
              <a:t>优点</a:t>
            </a:r>
            <a:r>
              <a:rPr lang="zh-CN" altLang="en-US" dirty="0"/>
              <a:t>是工作量少，存储变量较少，初始点要求不高；</a:t>
            </a:r>
            <a:r>
              <a:rPr lang="zh-CN" altLang="en-US" b="1" dirty="0"/>
              <a:t>缺点</a:t>
            </a:r>
            <a:r>
              <a:rPr lang="zh-CN" altLang="en-US" dirty="0"/>
              <a:t>是收敛慢，效率不高，</a:t>
            </a:r>
            <a:r>
              <a:rPr lang="zh-CN" altLang="en-US" dirty="0" smtClean="0"/>
              <a:t>有时</a:t>
            </a:r>
            <a:r>
              <a:rPr lang="zh-CN" altLang="en-US" dirty="0"/>
              <a:t>达不到最优解</a:t>
            </a:r>
            <a:r>
              <a:rPr lang="zh-CN" altLang="en-US" dirty="0" smtClean="0"/>
              <a:t>。</a:t>
            </a:r>
            <a:endParaRPr lang="en-US" altLang="zh-CN" dirty="0" smtClean="0"/>
          </a:p>
          <a:p>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68</a:t>
            </a:fld>
            <a:r>
              <a:rPr lang="en-US" altLang="zh-CN" smtClean="0"/>
              <a:t>/79</a:t>
            </a:r>
            <a:endParaRPr lang="zh-CN" altLang="en-US" dirty="0"/>
          </a:p>
        </p:txBody>
      </p:sp>
    </p:spTree>
    <p:extLst>
      <p:ext uri="{BB962C8B-B14F-4D97-AF65-F5344CB8AC3E}">
        <p14:creationId xmlns:p14="http://schemas.microsoft.com/office/powerpoint/2010/main" val="16635518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8088" y="188640"/>
            <a:ext cx="1676400" cy="2486025"/>
          </a:xfrm>
          <a:prstGeom prst="rect">
            <a:avLst/>
          </a:prstGeom>
        </p:spPr>
      </p:pic>
      <p:sp>
        <p:nvSpPr>
          <p:cNvPr id="2" name="标题 1"/>
          <p:cNvSpPr>
            <a:spLocks noGrp="1"/>
          </p:cNvSpPr>
          <p:nvPr>
            <p:ph type="title"/>
          </p:nvPr>
        </p:nvSpPr>
        <p:spPr/>
        <p:txBody>
          <a:bodyPr>
            <a:normAutofit fontScale="90000"/>
          </a:bodyPr>
          <a:lstStyle/>
          <a:p>
            <a:r>
              <a:rPr lang="zh-CN" altLang="en-US" dirty="0" smtClean="0"/>
              <a:t>共轭梯度法</a:t>
            </a:r>
            <a:r>
              <a:rPr lang="en-US" altLang="zh-CN" dirty="0"/>
              <a:t/>
            </a:r>
            <a:br>
              <a:rPr lang="en-US" altLang="zh-CN" dirty="0"/>
            </a:br>
            <a:r>
              <a:rPr lang="zh-CN" altLang="en-US" dirty="0" smtClean="0"/>
              <a:t>（</a:t>
            </a:r>
            <a:r>
              <a:rPr lang="en-US" altLang="zh-CN" dirty="0"/>
              <a:t>Conjugate Gradient</a:t>
            </a:r>
            <a:r>
              <a:rPr lang="zh-CN" altLang="en-US" dirty="0"/>
              <a:t>）</a:t>
            </a:r>
          </a:p>
        </p:txBody>
      </p:sp>
      <p:sp>
        <p:nvSpPr>
          <p:cNvPr id="3" name="内容占位符 2"/>
          <p:cNvSpPr>
            <a:spLocks noGrp="1"/>
          </p:cNvSpPr>
          <p:nvPr>
            <p:ph idx="1"/>
          </p:nvPr>
        </p:nvSpPr>
        <p:spPr/>
        <p:txBody>
          <a:bodyPr>
            <a:normAutofit fontScale="92500" lnSpcReduction="20000"/>
          </a:bodyPr>
          <a:lstStyle/>
          <a:p>
            <a:r>
              <a:rPr lang="zh-CN" altLang="en-US" dirty="0"/>
              <a:t>共轭梯度法（</a:t>
            </a:r>
            <a:r>
              <a:rPr lang="en-US" altLang="zh-CN" dirty="0"/>
              <a:t>Conjugate Gradient</a:t>
            </a:r>
            <a:r>
              <a:rPr lang="zh-CN" altLang="en-US" dirty="0" smtClean="0"/>
              <a:t>）</a:t>
            </a:r>
            <a:endParaRPr lang="en-US" altLang="zh-CN" dirty="0" smtClean="0"/>
          </a:p>
          <a:p>
            <a:pPr lvl="1"/>
            <a:r>
              <a:rPr lang="zh-CN" altLang="en-US" dirty="0" smtClean="0"/>
              <a:t>是介于梯度下降法</a:t>
            </a:r>
            <a:r>
              <a:rPr lang="zh-CN" altLang="en-US" dirty="0"/>
              <a:t>与牛顿法之间的一</a:t>
            </a:r>
            <a:r>
              <a:rPr lang="zh-CN" altLang="en-US" dirty="0" smtClean="0"/>
              <a:t>个方</a:t>
            </a:r>
            <a:endParaRPr lang="en-US" altLang="zh-CN" dirty="0"/>
          </a:p>
          <a:p>
            <a:pPr marL="457200" lvl="1" indent="0">
              <a:buNone/>
            </a:pPr>
            <a:r>
              <a:rPr lang="zh-CN" altLang="en-US" dirty="0" smtClean="0"/>
              <a:t>法</a:t>
            </a:r>
            <a:r>
              <a:rPr lang="zh-CN" altLang="en-US" dirty="0"/>
              <a:t>，它仅需利用一阶导数信息，但克服</a:t>
            </a:r>
            <a:r>
              <a:rPr lang="zh-CN" altLang="en-US" dirty="0" smtClean="0"/>
              <a:t>了梯</a:t>
            </a:r>
            <a:endParaRPr lang="en-US" altLang="zh-CN" dirty="0" smtClean="0"/>
          </a:p>
          <a:p>
            <a:pPr marL="457200" lvl="1" indent="0">
              <a:buNone/>
            </a:pPr>
            <a:r>
              <a:rPr lang="zh-CN" altLang="en-US" dirty="0" smtClean="0"/>
              <a:t>度下降法</a:t>
            </a:r>
            <a:r>
              <a:rPr lang="zh-CN" altLang="en-US" dirty="0"/>
              <a:t>收敛慢的缺点，又避免了牛顿法</a:t>
            </a:r>
            <a:r>
              <a:rPr lang="zh-CN" altLang="en-US" dirty="0" smtClean="0"/>
              <a:t>需要存储</a:t>
            </a:r>
            <a:endParaRPr lang="en-US" altLang="zh-CN" dirty="0" smtClean="0"/>
          </a:p>
          <a:p>
            <a:pPr marL="457200" lvl="1" indent="0">
              <a:buNone/>
            </a:pPr>
            <a:r>
              <a:rPr lang="zh-CN" altLang="en-US" dirty="0" smtClean="0"/>
              <a:t>和</a:t>
            </a:r>
            <a:r>
              <a:rPr lang="zh-CN" altLang="en-US" dirty="0"/>
              <a:t>计算</a:t>
            </a:r>
            <a:r>
              <a:rPr lang="en-US" altLang="zh-CN" dirty="0" err="1"/>
              <a:t>Hesse</a:t>
            </a:r>
            <a:r>
              <a:rPr lang="zh-CN" altLang="en-US" dirty="0"/>
              <a:t>矩阵并求逆的</a:t>
            </a:r>
            <a:r>
              <a:rPr lang="zh-CN" altLang="en-US" dirty="0" smtClean="0"/>
              <a:t>缺点。</a:t>
            </a:r>
            <a:endParaRPr lang="en-US" altLang="zh-CN" dirty="0" smtClean="0"/>
          </a:p>
          <a:p>
            <a:r>
              <a:rPr lang="zh-CN" altLang="en-US" dirty="0" smtClean="0"/>
              <a:t>共轭梯度法</a:t>
            </a:r>
            <a:r>
              <a:rPr lang="zh-CN" altLang="en-US" dirty="0"/>
              <a:t>不仅是解决</a:t>
            </a:r>
            <a:r>
              <a:rPr lang="zh-CN" altLang="en-US" b="1" dirty="0"/>
              <a:t>大型线性方程组</a:t>
            </a:r>
            <a:r>
              <a:rPr lang="zh-CN" altLang="en-US" dirty="0"/>
              <a:t>最有用的方法之一</a:t>
            </a:r>
            <a:r>
              <a:rPr lang="zh-CN" altLang="en-US" dirty="0" smtClean="0"/>
              <a:t>，也</a:t>
            </a:r>
            <a:r>
              <a:rPr lang="zh-CN" altLang="en-US" dirty="0"/>
              <a:t>是解</a:t>
            </a:r>
            <a:r>
              <a:rPr lang="zh-CN" altLang="en-US" b="1" dirty="0"/>
              <a:t>大型非线性最优化</a:t>
            </a:r>
            <a:r>
              <a:rPr lang="zh-CN" altLang="en-US" dirty="0"/>
              <a:t>最有效的算法之一</a:t>
            </a:r>
            <a:r>
              <a:rPr lang="zh-CN" altLang="en-US" dirty="0" smtClean="0"/>
              <a:t>。</a:t>
            </a:r>
            <a:endParaRPr lang="en-US" altLang="zh-CN" dirty="0" smtClean="0"/>
          </a:p>
          <a:p>
            <a:r>
              <a:rPr lang="zh-CN" altLang="en-US" dirty="0" smtClean="0"/>
              <a:t>在</a:t>
            </a:r>
            <a:r>
              <a:rPr lang="zh-CN" altLang="en-US" dirty="0"/>
              <a:t>各种优化算法中，共轭梯度法是非常重要的一种。其优点是所需存储量小，</a:t>
            </a:r>
            <a:r>
              <a:rPr lang="zh-CN" altLang="en-US" dirty="0" smtClean="0"/>
              <a:t>具有快收敛性</a:t>
            </a:r>
            <a:r>
              <a:rPr lang="zh-CN" altLang="en-US" dirty="0"/>
              <a:t>，稳定性高，而且不需要任何外来</a:t>
            </a:r>
            <a:r>
              <a:rPr lang="zh-CN" altLang="en-US" dirty="0" smtClean="0"/>
              <a:t>参数。</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69</a:t>
            </a:fld>
            <a:r>
              <a:rPr lang="en-US" altLang="zh-CN" smtClean="0"/>
              <a:t>/79</a:t>
            </a:r>
            <a:endParaRPr lang="zh-CN" altLang="en-US" dirty="0"/>
          </a:p>
        </p:txBody>
      </p:sp>
    </p:spTree>
    <p:extLst>
      <p:ext uri="{BB962C8B-B14F-4D97-AF65-F5344CB8AC3E}">
        <p14:creationId xmlns:p14="http://schemas.microsoft.com/office/powerpoint/2010/main" val="25795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目录</a:t>
            </a:r>
          </a:p>
        </p:txBody>
      </p:sp>
      <p:sp>
        <p:nvSpPr>
          <p:cNvPr id="3" name="内容占位符 2"/>
          <p:cNvSpPr>
            <a:spLocks noGrp="1"/>
          </p:cNvSpPr>
          <p:nvPr>
            <p:ph idx="1"/>
          </p:nvPr>
        </p:nvSpPr>
        <p:spPr>
          <a:xfrm>
            <a:off x="457200" y="1484784"/>
            <a:ext cx="8229600" cy="4641379"/>
          </a:xfrm>
        </p:spPr>
        <p:txBody>
          <a:bodyPr>
            <a:normAutofit fontScale="92500" lnSpcReduction="10000"/>
          </a:bodyPr>
          <a:lstStyle/>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线性回归</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逻辑</a:t>
            </a:r>
            <a:r>
              <a:rPr lang="zh-CN" altLang="en-US" b="1" dirty="0">
                <a:latin typeface="华文楷体" panose="02010600040101010101" pitchFamily="2" charset="-122"/>
                <a:ea typeface="华文楷体" panose="02010600040101010101" pitchFamily="2" charset="-122"/>
              </a:rPr>
              <a:t>斯蒂</a:t>
            </a:r>
            <a:r>
              <a:rPr lang="zh-CN" altLang="en-US" b="1" dirty="0" smtClean="0">
                <a:latin typeface="华文楷体" panose="02010600040101010101" pitchFamily="2" charset="-122"/>
                <a:ea typeface="华文楷体" panose="02010600040101010101" pitchFamily="2" charset="-122"/>
              </a:rPr>
              <a:t>回归</a:t>
            </a:r>
            <a:endParaRPr lang="en-US" altLang="zh-CN" b="1" dirty="0" smtClean="0">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最大熵模型</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a:solidFill>
                  <a:schemeClr val="bg1">
                    <a:lumMod val="50000"/>
                  </a:schemeClr>
                </a:solidFill>
                <a:latin typeface="华文楷体" panose="02010600040101010101" pitchFamily="2" charset="-122"/>
                <a:ea typeface="华文楷体" panose="02010600040101010101" pitchFamily="2" charset="-122"/>
              </a:rPr>
              <a:t>极大似然</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估计</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模型学习浅谈</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最大熵总结</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最大熵应用举例（略）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最大熵源码分析（略）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a:solidFill>
                  <a:schemeClr val="bg1">
                    <a:lumMod val="50000"/>
                  </a:schemeClr>
                </a:solidFill>
                <a:latin typeface="华文楷体" panose="02010600040101010101" pitchFamily="2" charset="-122"/>
                <a:ea typeface="华文楷体" panose="02010600040101010101" pitchFamily="2" charset="-122"/>
              </a:rPr>
              <a:t>最大熵</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包使用（略）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r>
              <a:rPr lang="en-US" altLang="zh-CN" smtClean="0"/>
              <a:t>/79</a:t>
            </a:r>
            <a:endParaRPr lang="zh-CN" altLang="en-US" dirty="0"/>
          </a:p>
        </p:txBody>
      </p:sp>
    </p:spTree>
    <p:extLst>
      <p:ext uri="{BB962C8B-B14F-4D97-AF65-F5344CB8AC3E}">
        <p14:creationId xmlns:p14="http://schemas.microsoft.com/office/powerpoint/2010/main" val="41868478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牛顿法与拟牛顿法</a:t>
            </a:r>
            <a:endParaRPr lang="zh-CN" altLang="en-US" dirty="0"/>
          </a:p>
        </p:txBody>
      </p:sp>
      <p:sp>
        <p:nvSpPr>
          <p:cNvPr id="3" name="内容占位符 2"/>
          <p:cNvSpPr>
            <a:spLocks noGrp="1"/>
          </p:cNvSpPr>
          <p:nvPr>
            <p:ph idx="1"/>
          </p:nvPr>
        </p:nvSpPr>
        <p:spPr/>
        <p:txBody>
          <a:bodyPr>
            <a:normAutofit/>
          </a:bodyPr>
          <a:lstStyle/>
          <a:p>
            <a:r>
              <a:rPr lang="zh-CN" altLang="en-US" dirty="0" smtClean="0"/>
              <a:t>牛顿法</a:t>
            </a:r>
            <a:r>
              <a:rPr lang="en-US" altLang="zh-CN" dirty="0"/>
              <a:t>(Newton </a:t>
            </a:r>
            <a:r>
              <a:rPr lang="en-US" altLang="zh-CN" dirty="0" smtClean="0"/>
              <a:t>method)</a:t>
            </a:r>
            <a:r>
              <a:rPr lang="zh-CN" altLang="en-US" dirty="0" smtClean="0"/>
              <a:t>是迭代算法，每一步需要求解目标函数的</a:t>
            </a:r>
            <a:r>
              <a:rPr lang="en-US" altLang="zh-CN" b="1" dirty="0" err="1" smtClean="0"/>
              <a:t>hesse</a:t>
            </a:r>
            <a:r>
              <a:rPr lang="zh-CN" altLang="en-US" b="1" dirty="0" smtClean="0"/>
              <a:t>矩阵的逆矩阵</a:t>
            </a:r>
            <a:r>
              <a:rPr lang="zh-CN" altLang="en-US" dirty="0" smtClean="0"/>
              <a:t>，计算比较复杂。</a:t>
            </a:r>
            <a:endParaRPr lang="en-US" altLang="zh-CN" dirty="0"/>
          </a:p>
          <a:p>
            <a:r>
              <a:rPr lang="zh-CN" altLang="en-US" dirty="0" smtClean="0"/>
              <a:t>拟牛顿法</a:t>
            </a:r>
            <a:r>
              <a:rPr lang="en-US" altLang="zh-CN" dirty="0"/>
              <a:t>(Quasi Newton </a:t>
            </a:r>
            <a:r>
              <a:rPr lang="en-US" altLang="zh-CN" dirty="0" smtClean="0"/>
              <a:t>method)</a:t>
            </a:r>
            <a:r>
              <a:rPr lang="zh-CN" altLang="en-US" dirty="0" smtClean="0"/>
              <a:t>通过</a:t>
            </a:r>
            <a:r>
              <a:rPr lang="zh-CN" altLang="en-US" b="1" dirty="0" smtClean="0"/>
              <a:t>正定矩阵</a:t>
            </a:r>
            <a:r>
              <a:rPr lang="zh-CN" altLang="en-US" dirty="0" smtClean="0"/>
              <a:t>近似</a:t>
            </a:r>
            <a:r>
              <a:rPr lang="en-US" altLang="zh-CN" dirty="0" err="1" smtClean="0"/>
              <a:t>hesse</a:t>
            </a:r>
            <a:r>
              <a:rPr lang="zh-CN" altLang="en-US" dirty="0" smtClean="0"/>
              <a:t>矩阵的逆矩阵或</a:t>
            </a:r>
            <a:r>
              <a:rPr lang="en-US" altLang="zh-CN" dirty="0" err="1" smtClean="0"/>
              <a:t>hesse</a:t>
            </a:r>
            <a:r>
              <a:rPr lang="zh-CN" altLang="en-US" dirty="0" smtClean="0"/>
              <a:t>矩阵，简化了这一过程。</a:t>
            </a:r>
            <a:endParaRPr lang="en-US" altLang="zh-CN" dirty="0" smtClean="0"/>
          </a:p>
          <a:p>
            <a:pPr lvl="1"/>
            <a:r>
              <a:rPr lang="zh-CN" altLang="en-US" dirty="0" smtClean="0"/>
              <a:t>代表算法</a:t>
            </a:r>
            <a:r>
              <a:rPr lang="en-US" altLang="zh-CN" dirty="0" smtClean="0"/>
              <a:t>DFP</a:t>
            </a:r>
            <a:r>
              <a:rPr lang="zh-CN" altLang="en-US" dirty="0" smtClean="0"/>
              <a:t>和</a:t>
            </a:r>
            <a:r>
              <a:rPr lang="en-US" altLang="zh-CN" dirty="0" smtClean="0"/>
              <a:t>BFGS</a:t>
            </a:r>
            <a:r>
              <a:rPr lang="zh-CN" altLang="en-US" dirty="0" smtClean="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991" y="4162425"/>
            <a:ext cx="2490788" cy="2695575"/>
          </a:xfrm>
          <a:prstGeom prst="rect">
            <a:avLst/>
          </a:prstGeom>
        </p:spPr>
      </p:pic>
      <p:sp>
        <p:nvSpPr>
          <p:cNvPr id="5" name="灯片编号占位符 4"/>
          <p:cNvSpPr>
            <a:spLocks noGrp="1"/>
          </p:cNvSpPr>
          <p:nvPr>
            <p:ph type="sldNum" sz="quarter" idx="12"/>
          </p:nvPr>
        </p:nvSpPr>
        <p:spPr/>
        <p:txBody>
          <a:bodyPr/>
          <a:lstStyle/>
          <a:p>
            <a:fld id="{0C913308-F349-4B6D-A68A-DD1791B4A57B}" type="slidenum">
              <a:rPr lang="zh-CN" altLang="en-US" smtClean="0"/>
              <a:pPr/>
              <a:t>70</a:t>
            </a:fld>
            <a:r>
              <a:rPr lang="en-US" altLang="zh-CN" smtClean="0"/>
              <a:t>/79</a:t>
            </a:r>
            <a:endParaRPr lang="zh-CN" altLang="en-US" dirty="0"/>
          </a:p>
        </p:txBody>
      </p:sp>
    </p:spTree>
    <p:extLst>
      <p:ext uri="{BB962C8B-B14F-4D97-AF65-F5344CB8AC3E}">
        <p14:creationId xmlns:p14="http://schemas.microsoft.com/office/powerpoint/2010/main" val="354438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L_BFGS(Limited-memory </a:t>
            </a:r>
            <a:r>
              <a:rPr lang="en-US" altLang="zh-CN" dirty="0"/>
              <a:t>Broyden-Fletcher-Goldfarb-</a:t>
            </a:r>
            <a:r>
              <a:rPr lang="en-US" altLang="zh-CN" dirty="0" err="1"/>
              <a:t>Shanno</a:t>
            </a:r>
            <a:r>
              <a:rPr lang="en-US" altLang="zh-CN" dirty="0"/>
              <a:t>)</a:t>
            </a:r>
            <a:endParaRPr lang="zh-CN" altLang="en-US" dirty="0"/>
          </a:p>
        </p:txBody>
      </p:sp>
      <p:sp>
        <p:nvSpPr>
          <p:cNvPr id="3" name="内容占位符 2"/>
          <p:cNvSpPr>
            <a:spLocks noGrp="1"/>
          </p:cNvSpPr>
          <p:nvPr>
            <p:ph idx="1"/>
          </p:nvPr>
        </p:nvSpPr>
        <p:spPr/>
        <p:txBody>
          <a:bodyPr>
            <a:normAutofit/>
          </a:bodyPr>
          <a:lstStyle/>
          <a:p>
            <a:r>
              <a:rPr lang="en-US" altLang="zh-CN" dirty="0" smtClean="0"/>
              <a:t>L_BFGS</a:t>
            </a:r>
            <a:r>
              <a:rPr lang="zh-CN" altLang="en-US" dirty="0" smtClean="0"/>
              <a:t>用于</a:t>
            </a:r>
            <a:r>
              <a:rPr lang="zh-CN" altLang="en-US" dirty="0"/>
              <a:t>内存紧张的系统中，可以用于求解大规模数据集的</a:t>
            </a:r>
            <a:r>
              <a:rPr lang="zh-CN" altLang="en-US" dirty="0" smtClean="0"/>
              <a:t>优化</a:t>
            </a:r>
            <a:endParaRPr lang="en-US" altLang="zh-CN" dirty="0" smtClean="0"/>
          </a:p>
          <a:p>
            <a:pPr lvl="1"/>
            <a:r>
              <a:rPr lang="en-US" altLang="zh-CN" dirty="0" smtClean="0"/>
              <a:t>minimize F(x)       </a:t>
            </a:r>
            <a:r>
              <a:rPr lang="en-US" altLang="zh-CN" dirty="0" err="1" smtClean="0"/>
              <a:t>s</a:t>
            </a:r>
            <a:r>
              <a:rPr lang="en-US" altLang="zh-CN" dirty="0" err="1"/>
              <a:t>.</a:t>
            </a:r>
            <a:r>
              <a:rPr lang="en-US" altLang="zh-CN" dirty="0" err="1" smtClean="0"/>
              <a:t>t.</a:t>
            </a:r>
            <a:r>
              <a:rPr lang="en-US" altLang="zh-CN" dirty="0" smtClean="0"/>
              <a:t>  x = (x1, x2, ..., </a:t>
            </a:r>
            <a:r>
              <a:rPr lang="en-US" altLang="zh-CN" dirty="0" err="1" smtClean="0"/>
              <a:t>xN</a:t>
            </a:r>
            <a:r>
              <a:rPr lang="en-US" altLang="zh-CN" dirty="0" smtClean="0"/>
              <a:t>)</a:t>
            </a:r>
          </a:p>
          <a:p>
            <a:pPr lvl="1"/>
            <a:r>
              <a:rPr lang="zh-CN" altLang="en-US" dirty="0" smtClean="0"/>
              <a:t>牛顿</a:t>
            </a:r>
            <a:r>
              <a:rPr lang="zh-CN" altLang="en-US" dirty="0"/>
              <a:t>法要求计算目标函数的逆矩阵，计算拟矩阵时间开销很大，尤其是目标函数取值很多时</a:t>
            </a:r>
            <a:r>
              <a:rPr lang="zh-CN" altLang="en-US" dirty="0" smtClean="0"/>
              <a:t>。</a:t>
            </a:r>
            <a:endParaRPr lang="en-US" altLang="zh-CN" dirty="0" smtClean="0"/>
          </a:p>
          <a:p>
            <a:pPr lvl="1"/>
            <a:r>
              <a:rPr lang="zh-CN" altLang="en-US" dirty="0" smtClean="0"/>
              <a:t>而</a:t>
            </a:r>
            <a:r>
              <a:rPr lang="en-US" altLang="zh-CN" dirty="0"/>
              <a:t>L_BFGS</a:t>
            </a:r>
            <a:r>
              <a:rPr lang="zh-CN" altLang="en-US" dirty="0"/>
              <a:t>方法通过计算最近</a:t>
            </a:r>
            <a:r>
              <a:rPr lang="en-US" altLang="zh-CN" dirty="0"/>
              <a:t>m</a:t>
            </a:r>
            <a:r>
              <a:rPr lang="zh-CN" altLang="en-US" dirty="0"/>
              <a:t>次迭代的逆矩阵的近似值找到一个最小值，实现时间空间上节省计算。</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71</a:t>
            </a:fld>
            <a:r>
              <a:rPr lang="en-US" altLang="zh-CN" smtClean="0"/>
              <a:t>/79</a:t>
            </a:r>
            <a:endParaRPr lang="zh-CN" altLang="en-US" dirty="0"/>
          </a:p>
        </p:txBody>
      </p:sp>
    </p:spTree>
    <p:extLst>
      <p:ext uri="{BB962C8B-B14F-4D97-AF65-F5344CB8AC3E}">
        <p14:creationId xmlns:p14="http://schemas.microsoft.com/office/powerpoint/2010/main" val="13065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目录</a:t>
            </a:r>
          </a:p>
        </p:txBody>
      </p:sp>
      <p:sp>
        <p:nvSpPr>
          <p:cNvPr id="3" name="内容占位符 2"/>
          <p:cNvSpPr>
            <a:spLocks noGrp="1"/>
          </p:cNvSpPr>
          <p:nvPr>
            <p:ph idx="1"/>
          </p:nvPr>
        </p:nvSpPr>
        <p:spPr>
          <a:xfrm>
            <a:off x="457200" y="1484784"/>
            <a:ext cx="8229600" cy="4641379"/>
          </a:xfrm>
        </p:spPr>
        <p:txBody>
          <a:bodyPr>
            <a:normAutofit fontScale="92500" lnSpcReduction="10000"/>
          </a:bodyPr>
          <a:lstStyle/>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线性回归</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逻辑</a:t>
            </a:r>
            <a:r>
              <a:rPr lang="zh-CN" altLang="en-US" dirty="0">
                <a:solidFill>
                  <a:schemeClr val="bg1">
                    <a:lumMod val="50000"/>
                  </a:schemeClr>
                </a:solidFill>
                <a:latin typeface="华文楷体" panose="02010600040101010101" pitchFamily="2" charset="-122"/>
                <a:ea typeface="华文楷体" panose="02010600040101010101" pitchFamily="2" charset="-122"/>
              </a:rPr>
              <a:t>斯蒂</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回归</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最大熵模型</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a:solidFill>
                  <a:schemeClr val="bg1">
                    <a:lumMod val="50000"/>
                  </a:schemeClr>
                </a:solidFill>
                <a:latin typeface="华文楷体" panose="02010600040101010101" pitchFamily="2" charset="-122"/>
                <a:ea typeface="华文楷体" panose="02010600040101010101" pitchFamily="2" charset="-122"/>
              </a:rPr>
              <a:t>极大似然</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估计</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模型学习浅谈</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最大熵总结</a:t>
            </a:r>
            <a:endParaRPr lang="en-US" altLang="zh-CN" b="1" dirty="0" smtClean="0">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最大熵应用举例（略）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最大熵源码分析（略）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a:solidFill>
                  <a:schemeClr val="bg1">
                    <a:lumMod val="50000"/>
                  </a:schemeClr>
                </a:solidFill>
                <a:latin typeface="华文楷体" panose="02010600040101010101" pitchFamily="2" charset="-122"/>
                <a:ea typeface="华文楷体" panose="02010600040101010101" pitchFamily="2" charset="-122"/>
              </a:rPr>
              <a:t>最大熵</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包使用（略）</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72</a:t>
            </a:fld>
            <a:r>
              <a:rPr lang="en-US" altLang="zh-CN" smtClean="0"/>
              <a:t>/79</a:t>
            </a:r>
            <a:endParaRPr lang="zh-CN" altLang="en-US" dirty="0"/>
          </a:p>
        </p:txBody>
      </p:sp>
    </p:spTree>
    <p:extLst>
      <p:ext uri="{BB962C8B-B14F-4D97-AF65-F5344CB8AC3E}">
        <p14:creationId xmlns:p14="http://schemas.microsoft.com/office/powerpoint/2010/main" val="418684781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最大熵总结</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优点</a:t>
            </a:r>
            <a:r>
              <a:rPr lang="zh-CN" altLang="en-US" dirty="0"/>
              <a:t>：</a:t>
            </a:r>
            <a:br>
              <a:rPr lang="zh-CN" altLang="en-US" dirty="0"/>
            </a:br>
            <a:r>
              <a:rPr lang="zh-CN" altLang="en-US" dirty="0"/>
              <a:t>（</a:t>
            </a:r>
            <a:r>
              <a:rPr lang="en-US" altLang="zh-CN" dirty="0"/>
              <a:t>1</a:t>
            </a:r>
            <a:r>
              <a:rPr lang="zh-CN" altLang="en-US" dirty="0"/>
              <a:t>）建模时，试验者只需集中精力选择特征，而不需要花费精力考虑如何使用这些特征。</a:t>
            </a:r>
            <a:br>
              <a:rPr lang="zh-CN" altLang="en-US" dirty="0"/>
            </a:br>
            <a:r>
              <a:rPr lang="zh-CN" altLang="en-US" dirty="0"/>
              <a:t>（</a:t>
            </a:r>
            <a:r>
              <a:rPr lang="en-US" altLang="zh-CN" dirty="0"/>
              <a:t>2</a:t>
            </a:r>
            <a:r>
              <a:rPr lang="zh-CN" altLang="en-US" dirty="0"/>
              <a:t>）特征选择灵活，且不需要额外的独立假定或者内在约束。</a:t>
            </a:r>
            <a:br>
              <a:rPr lang="zh-CN" altLang="en-US" dirty="0"/>
            </a:br>
            <a:r>
              <a:rPr lang="zh-CN" altLang="en-US" dirty="0"/>
              <a:t>（</a:t>
            </a:r>
            <a:r>
              <a:rPr lang="en-US" altLang="zh-CN" dirty="0"/>
              <a:t>3</a:t>
            </a:r>
            <a:r>
              <a:rPr lang="zh-CN" altLang="en-US" dirty="0"/>
              <a:t>）模型应用在不同领域时的可移植性强。</a:t>
            </a:r>
            <a:br>
              <a:rPr lang="zh-CN" altLang="en-US" dirty="0"/>
            </a:br>
            <a:r>
              <a:rPr lang="zh-CN" altLang="en-US" dirty="0"/>
              <a:t>（</a:t>
            </a:r>
            <a:r>
              <a:rPr lang="en-US" altLang="zh-CN" dirty="0"/>
              <a:t>4</a:t>
            </a:r>
            <a:r>
              <a:rPr lang="zh-CN" altLang="en-US" dirty="0"/>
              <a:t>）可结合更丰富的信息。</a:t>
            </a:r>
          </a:p>
          <a:p>
            <a:r>
              <a:rPr lang="zh-CN" altLang="en-US" dirty="0"/>
              <a:t>缺点：</a:t>
            </a:r>
            <a:br>
              <a:rPr lang="zh-CN" altLang="en-US" dirty="0"/>
            </a:br>
            <a:r>
              <a:rPr lang="zh-CN" altLang="en-US" dirty="0"/>
              <a:t>（</a:t>
            </a:r>
            <a:r>
              <a:rPr lang="en-US" altLang="zh-CN" dirty="0"/>
              <a:t>1</a:t>
            </a:r>
            <a:r>
              <a:rPr lang="zh-CN" altLang="en-US" dirty="0"/>
              <a:t>）时空开销大</a:t>
            </a:r>
            <a:br>
              <a:rPr lang="zh-CN" altLang="en-US" dirty="0"/>
            </a:br>
            <a:r>
              <a:rPr lang="zh-CN" altLang="en-US" dirty="0"/>
              <a:t>（</a:t>
            </a:r>
            <a:r>
              <a:rPr lang="en-US" altLang="zh-CN" dirty="0"/>
              <a:t>2</a:t>
            </a:r>
            <a:r>
              <a:rPr lang="zh-CN" altLang="en-US" dirty="0"/>
              <a:t>）数据稀疏问题严重</a:t>
            </a:r>
            <a:br>
              <a:rPr lang="zh-CN" altLang="en-US" dirty="0"/>
            </a:br>
            <a:r>
              <a:rPr lang="zh-CN" altLang="en-US" dirty="0"/>
              <a:t>（</a:t>
            </a:r>
            <a:r>
              <a:rPr lang="en-US" altLang="zh-CN" dirty="0"/>
              <a:t>3</a:t>
            </a:r>
            <a:r>
              <a:rPr lang="zh-CN" altLang="en-US" dirty="0"/>
              <a:t>）对语料库的依赖性较强</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73</a:t>
            </a:fld>
            <a:r>
              <a:rPr lang="en-US" altLang="zh-CN" smtClean="0"/>
              <a:t>/79</a:t>
            </a:r>
            <a:endParaRPr lang="zh-CN" altLang="en-US" dirty="0"/>
          </a:p>
        </p:txBody>
      </p:sp>
    </p:spTree>
    <p:extLst>
      <p:ext uri="{BB962C8B-B14F-4D97-AF65-F5344CB8AC3E}">
        <p14:creationId xmlns:p14="http://schemas.microsoft.com/office/powerpoint/2010/main" val="97572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目录</a:t>
            </a:r>
          </a:p>
        </p:txBody>
      </p:sp>
      <p:sp>
        <p:nvSpPr>
          <p:cNvPr id="3" name="内容占位符 2"/>
          <p:cNvSpPr>
            <a:spLocks noGrp="1"/>
          </p:cNvSpPr>
          <p:nvPr>
            <p:ph idx="1"/>
          </p:nvPr>
        </p:nvSpPr>
        <p:spPr>
          <a:xfrm>
            <a:off x="457200" y="1484784"/>
            <a:ext cx="8229600" cy="4641379"/>
          </a:xfrm>
        </p:spPr>
        <p:txBody>
          <a:bodyPr>
            <a:normAutofit fontScale="92500" lnSpcReduction="10000"/>
          </a:bodyPr>
          <a:lstStyle/>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线性回归</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逻辑</a:t>
            </a:r>
            <a:r>
              <a:rPr lang="zh-CN" altLang="en-US" dirty="0">
                <a:solidFill>
                  <a:schemeClr val="bg1">
                    <a:lumMod val="50000"/>
                  </a:schemeClr>
                </a:solidFill>
                <a:latin typeface="华文楷体" panose="02010600040101010101" pitchFamily="2" charset="-122"/>
                <a:ea typeface="华文楷体" panose="02010600040101010101" pitchFamily="2" charset="-122"/>
              </a:rPr>
              <a:t>斯蒂</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回归</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最大熵模型</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a:solidFill>
                  <a:schemeClr val="bg1">
                    <a:lumMod val="50000"/>
                  </a:schemeClr>
                </a:solidFill>
                <a:latin typeface="华文楷体" panose="02010600040101010101" pitchFamily="2" charset="-122"/>
                <a:ea typeface="华文楷体" panose="02010600040101010101" pitchFamily="2" charset="-122"/>
              </a:rPr>
              <a:t>极大似然</a:t>
            </a:r>
            <a:r>
              <a:rPr lang="zh-CN" altLang="en-US" dirty="0" smtClean="0">
                <a:solidFill>
                  <a:schemeClr val="bg1">
                    <a:lumMod val="50000"/>
                  </a:schemeClr>
                </a:solidFill>
                <a:latin typeface="华文楷体" panose="02010600040101010101" pitchFamily="2" charset="-122"/>
                <a:ea typeface="华文楷体" panose="02010600040101010101" pitchFamily="2" charset="-122"/>
              </a:rPr>
              <a:t>估计</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模型学习浅谈</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dirty="0" smtClean="0">
                <a:solidFill>
                  <a:schemeClr val="bg1">
                    <a:lumMod val="50000"/>
                  </a:schemeClr>
                </a:solidFill>
                <a:latin typeface="华文楷体" panose="02010600040101010101" pitchFamily="2" charset="-122"/>
                <a:ea typeface="华文楷体" panose="02010600040101010101" pitchFamily="2" charset="-122"/>
              </a:rPr>
              <a:t>最大熵总结</a:t>
            </a:r>
            <a:endParaRPr lang="en-US" altLang="zh-CN" dirty="0" smtClean="0">
              <a:solidFill>
                <a:schemeClr val="bg1">
                  <a:lumMod val="50000"/>
                </a:schemeClr>
              </a:solidFill>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最大熵应用举例（略）</a:t>
            </a:r>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最大熵源码分析（略）</a:t>
            </a:r>
            <a:endParaRPr lang="en-US" altLang="zh-CN" b="1" dirty="0" smtClean="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最大熵</a:t>
            </a:r>
            <a:r>
              <a:rPr lang="zh-CN" altLang="en-US" b="1" dirty="0" smtClean="0">
                <a:latin typeface="华文楷体" panose="02010600040101010101" pitchFamily="2" charset="-122"/>
                <a:ea typeface="华文楷体" panose="02010600040101010101" pitchFamily="2" charset="-122"/>
              </a:rPr>
              <a:t>包使用（略）</a:t>
            </a:r>
            <a:endParaRPr lang="en-US" altLang="zh-CN" b="1"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74</a:t>
            </a:fld>
            <a:r>
              <a:rPr lang="en-US" altLang="zh-CN" smtClean="0"/>
              <a:t>/79</a:t>
            </a:r>
            <a:endParaRPr lang="zh-CN" altLang="en-US" dirty="0"/>
          </a:p>
        </p:txBody>
      </p:sp>
    </p:spTree>
    <p:extLst>
      <p:ext uri="{BB962C8B-B14F-4D97-AF65-F5344CB8AC3E}">
        <p14:creationId xmlns:p14="http://schemas.microsoft.com/office/powerpoint/2010/main" val="41868478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最大熵应用举例（略</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zh-CN" altLang="en-US" dirty="0"/>
              <a:t>词性标注、短语识别、指代消解、语法分析、机器翻译、文本分类、问题回答、语言模型</a:t>
            </a:r>
            <a:r>
              <a:rPr lang="en-US" altLang="zh-CN" dirty="0"/>
              <a:t>......</a:t>
            </a:r>
          </a:p>
          <a:p>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75</a:t>
            </a:fld>
            <a:r>
              <a:rPr lang="en-US" altLang="zh-CN" smtClean="0"/>
              <a:t>/79</a:t>
            </a:r>
            <a:endParaRPr lang="zh-CN" altLang="en-US" dirty="0"/>
          </a:p>
        </p:txBody>
      </p:sp>
    </p:spTree>
    <p:extLst>
      <p:ext uri="{BB962C8B-B14F-4D97-AF65-F5344CB8AC3E}">
        <p14:creationId xmlns:p14="http://schemas.microsoft.com/office/powerpoint/2010/main" val="15002296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最大熵源码分析（略</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老外的</a:t>
            </a:r>
            <a:r>
              <a:rPr lang="en-US" altLang="zh-CN" dirty="0" smtClean="0"/>
              <a:t>Java</a:t>
            </a:r>
            <a:r>
              <a:rPr lang="zh-CN" altLang="en-US" dirty="0" smtClean="0"/>
              <a:t>版</a:t>
            </a:r>
            <a:r>
              <a:rPr lang="en-US" altLang="zh-CN" dirty="0" smtClean="0"/>
              <a:t>(</a:t>
            </a:r>
            <a:r>
              <a:rPr lang="en-US" altLang="zh-CN" dirty="0" err="1" smtClean="0"/>
              <a:t>opennlp.maxent</a:t>
            </a:r>
            <a:r>
              <a:rPr lang="en-US" altLang="zh-CN" dirty="0" smtClean="0"/>
              <a:t>)</a:t>
            </a:r>
          </a:p>
          <a:p>
            <a:r>
              <a:rPr lang="zh-CN" altLang="en-US" dirty="0" smtClean="0"/>
              <a:t>国产的</a:t>
            </a:r>
            <a:r>
              <a:rPr lang="en-US" altLang="zh-CN" dirty="0" smtClean="0"/>
              <a:t>C++ &amp;Python</a:t>
            </a:r>
            <a:r>
              <a:rPr lang="zh-CN" altLang="en-US" dirty="0" smtClean="0"/>
              <a:t>版</a:t>
            </a:r>
            <a:r>
              <a:rPr lang="en-US" altLang="zh-CN" dirty="0" smtClean="0"/>
              <a:t>(ME toolkit , </a:t>
            </a:r>
            <a:r>
              <a:rPr lang="en-US" altLang="zh-CN" dirty="0" err="1" smtClean="0"/>
              <a:t>ZhangLe</a:t>
            </a:r>
            <a:r>
              <a:rPr lang="en-US" altLang="zh-CN" dirty="0" smtClean="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76</a:t>
            </a:fld>
            <a:r>
              <a:rPr lang="en-US" altLang="zh-CN" smtClean="0"/>
              <a:t>/79</a:t>
            </a:r>
            <a:endParaRPr lang="zh-CN" altLang="en-US" dirty="0"/>
          </a:p>
        </p:txBody>
      </p:sp>
    </p:spTree>
    <p:extLst>
      <p:ext uri="{BB962C8B-B14F-4D97-AF65-F5344CB8AC3E}">
        <p14:creationId xmlns:p14="http://schemas.microsoft.com/office/powerpoint/2010/main" val="23582447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最大熵包使用（略</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桃子</a:t>
            </a:r>
            <a:r>
              <a:rPr lang="zh-CN" altLang="en-US" dirty="0" smtClean="0"/>
              <a:t>姐写的</a:t>
            </a:r>
            <a:endParaRPr lang="en-US" altLang="zh-CN" dirty="0" smtClean="0"/>
          </a:p>
          <a:p>
            <a:pPr lvl="1"/>
            <a:r>
              <a:rPr lang="en-US" altLang="zh-CN" dirty="0">
                <a:hlinkClick r:id="rId2"/>
              </a:rPr>
              <a:t>http://ir.hit.edu.cn/~</a:t>
            </a:r>
            <a:r>
              <a:rPr lang="en-US" altLang="zh-CN" dirty="0" smtClean="0">
                <a:hlinkClick r:id="rId2"/>
              </a:rPr>
              <a:t>taozi/ME.htm</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77</a:t>
            </a:fld>
            <a:r>
              <a:rPr lang="en-US" altLang="zh-CN" smtClean="0"/>
              <a:t>/79</a:t>
            </a:r>
            <a:endParaRPr lang="zh-CN" altLang="en-US" dirty="0"/>
          </a:p>
        </p:txBody>
      </p:sp>
    </p:spTree>
    <p:extLst>
      <p:ext uri="{BB962C8B-B14F-4D97-AF65-F5344CB8AC3E}">
        <p14:creationId xmlns:p14="http://schemas.microsoft.com/office/powerpoint/2010/main" val="33871248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85800" y="457200"/>
            <a:ext cx="6870700" cy="685800"/>
          </a:xfrm>
        </p:spPr>
        <p:txBody>
          <a:bodyPr>
            <a:normAutofit fontScale="90000"/>
          </a:bodyPr>
          <a:lstStyle/>
          <a:p>
            <a:pPr eaLnBrk="1" hangingPunct="1"/>
            <a:r>
              <a:rPr lang="zh-CN" altLang="en-US" sz="4000" smtClean="0">
                <a:solidFill>
                  <a:schemeClr val="hlink"/>
                </a:solidFill>
              </a:rPr>
              <a:t>总结与启发</a:t>
            </a:r>
          </a:p>
        </p:txBody>
      </p:sp>
      <p:sp>
        <p:nvSpPr>
          <p:cNvPr id="94211" name="Rectangle 3"/>
          <p:cNvSpPr>
            <a:spLocks noGrp="1" noChangeArrowheads="1"/>
          </p:cNvSpPr>
          <p:nvPr>
            <p:ph type="body" idx="1"/>
          </p:nvPr>
        </p:nvSpPr>
        <p:spPr>
          <a:xfrm>
            <a:off x="381000" y="1219200"/>
            <a:ext cx="8229600" cy="4495800"/>
          </a:xfrm>
        </p:spPr>
        <p:txBody>
          <a:bodyPr>
            <a:normAutofit fontScale="92500"/>
          </a:bodyPr>
          <a:lstStyle/>
          <a:p>
            <a:pPr eaLnBrk="1" hangingPunct="1"/>
            <a:r>
              <a:rPr lang="en-US" altLang="zh-CN" dirty="0" err="1" smtClean="0"/>
              <a:t>MaxEnt</a:t>
            </a:r>
            <a:r>
              <a:rPr lang="zh-CN" altLang="en-US" dirty="0" smtClean="0"/>
              <a:t>已经是比较成功的一个</a:t>
            </a:r>
            <a:r>
              <a:rPr lang="en-US" altLang="zh-CN" dirty="0" smtClean="0"/>
              <a:t>NLP</a:t>
            </a:r>
            <a:r>
              <a:rPr lang="zh-CN" altLang="en-US" dirty="0" smtClean="0"/>
              <a:t>模型，并获得广泛应用。</a:t>
            </a:r>
            <a:endParaRPr lang="en-US" altLang="zh-CN" dirty="0" smtClean="0"/>
          </a:p>
          <a:p>
            <a:pPr eaLnBrk="1" hangingPunct="1"/>
            <a:r>
              <a:rPr lang="zh-CN" altLang="en-US" dirty="0" smtClean="0"/>
              <a:t>从信息论获得启发（</a:t>
            </a:r>
            <a:r>
              <a:rPr lang="en-US" altLang="zh-CN" dirty="0" smtClean="0"/>
              <a:t>1948-</a:t>
            </a:r>
            <a:r>
              <a:rPr lang="zh-CN" altLang="en-US" dirty="0" smtClean="0"/>
              <a:t>）：自然语言处理也是信息处理的一种。</a:t>
            </a:r>
            <a:endParaRPr lang="en-US" altLang="zh-CN" dirty="0" smtClean="0"/>
          </a:p>
          <a:p>
            <a:pPr eaLnBrk="1" hangingPunct="1"/>
            <a:r>
              <a:rPr lang="zh-CN" altLang="en-US" dirty="0" smtClean="0"/>
              <a:t>对偶问题： 从另一个角度看问题。</a:t>
            </a:r>
            <a:endParaRPr lang="en-US" altLang="zh-CN" dirty="0" smtClean="0"/>
          </a:p>
          <a:p>
            <a:pPr lvl="1"/>
            <a:r>
              <a:rPr lang="zh-CN" altLang="en-US" dirty="0"/>
              <a:t>实际上，现在很多分布算法就是利用对偶原理把一个复杂的大问题变成可以分布计算的小问题</a:t>
            </a:r>
            <a:r>
              <a:rPr lang="en-US" altLang="zh-CN" dirty="0"/>
              <a:t>……</a:t>
            </a:r>
            <a:endParaRPr lang="zh-CN" altLang="en-US" dirty="0" smtClean="0"/>
          </a:p>
          <a:p>
            <a:pPr eaLnBrk="1" hangingPunct="1"/>
            <a:r>
              <a:rPr lang="zh-CN" altLang="en-US" dirty="0" smtClean="0"/>
              <a:t>可能从不同领域获得的启发。（概率论与随机过程、最优化问题、图形学</a:t>
            </a:r>
            <a:r>
              <a:rPr lang="en-US" altLang="zh-CN" dirty="0" smtClean="0">
                <a:latin typeface="Arial" pitchFamily="34" charset="0"/>
              </a:rPr>
              <a:t>……</a:t>
            </a:r>
            <a:r>
              <a:rPr lang="zh-CN" altLang="en-US" dirty="0" smtClean="0"/>
              <a:t>）</a:t>
            </a:r>
            <a:endParaRPr lang="en-US" altLang="zh-CN" dirty="0" smtClean="0"/>
          </a:p>
          <a:p>
            <a:pPr eaLnBrk="1" hangingPunct="1"/>
            <a:endParaRPr lang="zh-CN" altLang="en-US" dirty="0" smtClean="0"/>
          </a:p>
        </p:txBody>
      </p:sp>
      <p:sp>
        <p:nvSpPr>
          <p:cNvPr id="94212" name="Rectangle 4"/>
          <p:cNvSpPr>
            <a:spLocks noChangeArrowheads="1"/>
          </p:cNvSpPr>
          <p:nvPr/>
        </p:nvSpPr>
        <p:spPr bwMode="auto">
          <a:xfrm>
            <a:off x="755576" y="5638800"/>
            <a:ext cx="68707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aseline="-25000">
                <a:solidFill>
                  <a:schemeClr val="tx1"/>
                </a:solidFill>
                <a:latin typeface="Comic Sans MS" pitchFamily="66" charset="0"/>
                <a:ea typeface="宋体" pitchFamily="2" charset="-122"/>
              </a:defRPr>
            </a:lvl1pPr>
            <a:lvl2pPr marL="742950" indent="-285750" eaLnBrk="0" hangingPunct="0">
              <a:defRPr baseline="-25000">
                <a:solidFill>
                  <a:schemeClr val="tx1"/>
                </a:solidFill>
                <a:latin typeface="Comic Sans MS" pitchFamily="66" charset="0"/>
                <a:ea typeface="宋体" pitchFamily="2" charset="-122"/>
              </a:defRPr>
            </a:lvl2pPr>
            <a:lvl3pPr marL="1143000" indent="-228600" eaLnBrk="0" hangingPunct="0">
              <a:defRPr baseline="-25000">
                <a:solidFill>
                  <a:schemeClr val="tx1"/>
                </a:solidFill>
                <a:latin typeface="Comic Sans MS" pitchFamily="66" charset="0"/>
                <a:ea typeface="宋体" pitchFamily="2" charset="-122"/>
              </a:defRPr>
            </a:lvl3pPr>
            <a:lvl4pPr marL="1600200" indent="-228600" eaLnBrk="0" hangingPunct="0">
              <a:defRPr baseline="-25000">
                <a:solidFill>
                  <a:schemeClr val="tx1"/>
                </a:solidFill>
                <a:latin typeface="Comic Sans MS" pitchFamily="66" charset="0"/>
                <a:ea typeface="宋体" pitchFamily="2" charset="-122"/>
              </a:defRPr>
            </a:lvl4pPr>
            <a:lvl5pPr marL="2057400" indent="-228600" eaLnBrk="0" hangingPunct="0">
              <a:defRPr baseline="-25000">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baseline="-25000">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baseline="-25000">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baseline="-25000">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baseline="-25000">
                <a:solidFill>
                  <a:schemeClr val="tx1"/>
                </a:solidFill>
                <a:latin typeface="Comic Sans MS" pitchFamily="66" charset="0"/>
                <a:ea typeface="宋体" pitchFamily="2" charset="-122"/>
              </a:defRPr>
            </a:lvl9pPr>
          </a:lstStyle>
          <a:p>
            <a:pPr algn="ctr" eaLnBrk="1" hangingPunct="1"/>
            <a:r>
              <a:rPr lang="en-US" altLang="zh-CN" sz="4000" baseline="0" dirty="0">
                <a:solidFill>
                  <a:schemeClr val="tx2"/>
                </a:solidFill>
                <a:latin typeface="Arial" pitchFamily="34" charset="0"/>
              </a:rPr>
              <a:t>“</a:t>
            </a:r>
            <a:r>
              <a:rPr lang="en-US" altLang="zh-CN" sz="4000" baseline="0" dirty="0">
                <a:solidFill>
                  <a:schemeClr val="tx2"/>
                </a:solidFill>
              </a:rPr>
              <a:t>All Models are wrong. </a:t>
            </a:r>
            <a:br>
              <a:rPr lang="en-US" altLang="zh-CN" sz="4000" baseline="0" dirty="0">
                <a:solidFill>
                  <a:schemeClr val="tx2"/>
                </a:solidFill>
              </a:rPr>
            </a:br>
            <a:r>
              <a:rPr lang="en-US" altLang="zh-CN" sz="4000" baseline="0" dirty="0" smtClean="0">
                <a:solidFill>
                  <a:schemeClr val="tx2"/>
                </a:solidFill>
              </a:rPr>
              <a:t>But some </a:t>
            </a:r>
            <a:r>
              <a:rPr lang="en-US" altLang="zh-CN" sz="4000" baseline="0" dirty="0">
                <a:solidFill>
                  <a:schemeClr val="tx2"/>
                </a:solidFill>
              </a:rPr>
              <a:t>are useful.</a:t>
            </a:r>
            <a:r>
              <a:rPr lang="en-US" altLang="zh-CN" sz="4000" baseline="0" dirty="0">
                <a:solidFill>
                  <a:schemeClr val="tx2"/>
                </a:solidFill>
                <a:latin typeface="Arial" pitchFamily="34" charset="0"/>
              </a:rPr>
              <a:t>”</a:t>
            </a:r>
            <a:endParaRPr lang="en-US" altLang="zh-CN" sz="4000" baseline="0" dirty="0">
              <a:solidFill>
                <a:schemeClr val="tx2"/>
              </a:solidFill>
            </a:endParaRPr>
          </a:p>
        </p:txBody>
      </p:sp>
    </p:spTree>
    <p:extLst>
      <p:ext uri="{BB962C8B-B14F-4D97-AF65-F5344CB8AC3E}">
        <p14:creationId xmlns:p14="http://schemas.microsoft.com/office/powerpoint/2010/main" val="12668860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fade">
                                      <p:cBhvr>
                                        <p:cTn id="12" dur="500"/>
                                        <p:tgtEl>
                                          <p:spTgt spid="94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Effect transition="in" filter="fade">
                                      <p:cBhvr>
                                        <p:cTn id="17" dur="500"/>
                                        <p:tgtEl>
                                          <p:spTgt spid="942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211">
                                            <p:txEl>
                                              <p:pRg st="3" end="3"/>
                                            </p:txEl>
                                          </p:spTgt>
                                        </p:tgtEl>
                                        <p:attrNameLst>
                                          <p:attrName>style.visibility</p:attrName>
                                        </p:attrNameLst>
                                      </p:cBhvr>
                                      <p:to>
                                        <p:strVal val="visible"/>
                                      </p:to>
                                    </p:set>
                                    <p:animEffect transition="in" filter="fade">
                                      <p:cBhvr>
                                        <p:cTn id="22" dur="500"/>
                                        <p:tgtEl>
                                          <p:spTgt spid="942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211">
                                            <p:txEl>
                                              <p:pRg st="4" end="4"/>
                                            </p:txEl>
                                          </p:spTgt>
                                        </p:tgtEl>
                                        <p:attrNameLst>
                                          <p:attrName>style.visibility</p:attrName>
                                        </p:attrNameLst>
                                      </p:cBhvr>
                                      <p:to>
                                        <p:strVal val="visible"/>
                                      </p:to>
                                    </p:set>
                                    <p:animEffect transition="in" filter="fade">
                                      <p:cBhvr>
                                        <p:cTn id="27" dur="500"/>
                                        <p:tgtEl>
                                          <p:spTgt spid="942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94212"/>
                                        </p:tgtEl>
                                        <p:attrNameLst>
                                          <p:attrName>style.visibility</p:attrName>
                                        </p:attrNameLst>
                                      </p:cBhvr>
                                      <p:to>
                                        <p:strVal val="visible"/>
                                      </p:to>
                                    </p:set>
                                    <p:anim calcmode="lin" valueType="num">
                                      <p:cBhvr additive="base">
                                        <p:cTn id="32" dur="500" fill="hold"/>
                                        <p:tgtEl>
                                          <p:spTgt spid="94212"/>
                                        </p:tgtEl>
                                        <p:attrNameLst>
                                          <p:attrName>ppt_x</p:attrName>
                                        </p:attrNameLst>
                                      </p:cBhvr>
                                      <p:tavLst>
                                        <p:tav tm="0">
                                          <p:val>
                                            <p:strVal val="#ppt_x"/>
                                          </p:val>
                                        </p:tav>
                                        <p:tav tm="100000">
                                          <p:val>
                                            <p:strVal val="#ppt_x"/>
                                          </p:val>
                                        </p:tav>
                                      </p:tavLst>
                                    </p:anim>
                                    <p:anim calcmode="lin" valueType="num">
                                      <p:cBhvr additive="base">
                                        <p:cTn id="33" dur="500" fill="hold"/>
                                        <p:tgtEl>
                                          <p:spTgt spid="942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a:t>
            </a:r>
            <a:endParaRPr lang="zh-CN" altLang="en-US" dirty="0"/>
          </a:p>
        </p:txBody>
      </p:sp>
      <p:sp>
        <p:nvSpPr>
          <p:cNvPr id="3" name="内容占位符 2"/>
          <p:cNvSpPr>
            <a:spLocks noGrp="1"/>
          </p:cNvSpPr>
          <p:nvPr>
            <p:ph idx="1"/>
          </p:nvPr>
        </p:nvSpPr>
        <p:spPr>
          <a:xfrm>
            <a:off x="179512" y="1196752"/>
            <a:ext cx="8784976" cy="5184576"/>
          </a:xfrm>
        </p:spPr>
        <p:txBody>
          <a:bodyPr>
            <a:normAutofit fontScale="85000" lnSpcReduction="10000"/>
          </a:bodyPr>
          <a:lstStyle/>
          <a:p>
            <a:r>
              <a:rPr lang="en-US" altLang="zh-CN" dirty="0"/>
              <a:t>《</a:t>
            </a:r>
            <a:r>
              <a:rPr lang="zh-CN" altLang="en-US" dirty="0"/>
              <a:t>最大熵模型与自然语言处理</a:t>
            </a:r>
            <a:r>
              <a:rPr lang="en-US" altLang="zh-CN" dirty="0"/>
              <a:t>》</a:t>
            </a:r>
            <a:r>
              <a:rPr lang="zh-CN" altLang="en-US" dirty="0"/>
              <a:t>：</a:t>
            </a:r>
            <a:r>
              <a:rPr lang="en-US" altLang="zh-CN" dirty="0" err="1" smtClean="0"/>
              <a:t>laputa,NLP</a:t>
            </a:r>
            <a:r>
              <a:rPr lang="en-US" altLang="zh-CN" dirty="0" smtClean="0"/>
              <a:t> </a:t>
            </a:r>
            <a:r>
              <a:rPr lang="en-US" altLang="zh-CN" dirty="0"/>
              <a:t>Group, AI Lab, Tsinghua Univ</a:t>
            </a:r>
            <a:r>
              <a:rPr lang="en-US" altLang="zh-CN" dirty="0" smtClean="0"/>
              <a:t>.</a:t>
            </a:r>
          </a:p>
          <a:p>
            <a:r>
              <a:rPr lang="en-US" altLang="zh-CN" dirty="0"/>
              <a:t>《</a:t>
            </a:r>
            <a:r>
              <a:rPr lang="en-US" altLang="zh-CN" dirty="0" err="1"/>
              <a:t>MaxEnt</a:t>
            </a:r>
            <a:r>
              <a:rPr lang="en-US" altLang="zh-CN" dirty="0"/>
              <a:t>: </a:t>
            </a:r>
            <a:r>
              <a:rPr lang="zh-CN" altLang="en-US" dirty="0"/>
              <a:t>最大熵</a:t>
            </a:r>
            <a:r>
              <a:rPr lang="zh-CN" altLang="en-US" dirty="0" smtClean="0"/>
              <a:t>模型</a:t>
            </a:r>
            <a:r>
              <a:rPr lang="en-US" altLang="zh-CN" dirty="0" smtClean="0"/>
              <a:t>》</a:t>
            </a:r>
            <a:r>
              <a:rPr lang="zh-CN" altLang="en-US" dirty="0" smtClean="0"/>
              <a:t>：丕子</a:t>
            </a:r>
            <a:r>
              <a:rPr lang="en-US" altLang="zh-CN" dirty="0" smtClean="0"/>
              <a:t>,IR Lab, Shandong Univ.</a:t>
            </a:r>
          </a:p>
          <a:p>
            <a:r>
              <a:rPr lang="en-US" altLang="zh-CN" dirty="0" smtClean="0"/>
              <a:t>《</a:t>
            </a:r>
            <a:r>
              <a:rPr lang="zh-CN" altLang="en-US" dirty="0"/>
              <a:t>数学之</a:t>
            </a:r>
            <a:r>
              <a:rPr lang="zh-CN" altLang="en-US" dirty="0" smtClean="0"/>
              <a:t>美</a:t>
            </a:r>
            <a:r>
              <a:rPr lang="en-US" altLang="zh-CN" smtClean="0"/>
              <a:t>》: </a:t>
            </a:r>
            <a:r>
              <a:rPr lang="zh-CN" altLang="en-US" smtClean="0"/>
              <a:t>吴</a:t>
            </a:r>
            <a:r>
              <a:rPr lang="zh-CN" altLang="en-US" dirty="0" smtClean="0"/>
              <a:t>军</a:t>
            </a:r>
            <a:endParaRPr lang="en-US" altLang="zh-CN" dirty="0" smtClean="0"/>
          </a:p>
          <a:p>
            <a:r>
              <a:rPr lang="en-US" altLang="zh-CN" dirty="0" smtClean="0"/>
              <a:t>《</a:t>
            </a:r>
            <a:r>
              <a:rPr lang="zh-CN" altLang="en-US" dirty="0"/>
              <a:t>最大熵理论及其应用</a:t>
            </a:r>
            <a:r>
              <a:rPr lang="en-US" altLang="zh-CN" dirty="0" smtClean="0"/>
              <a:t>》</a:t>
            </a:r>
            <a:r>
              <a:rPr lang="zh-CN" altLang="en-US" dirty="0" smtClean="0"/>
              <a:t>：桃子师姐</a:t>
            </a:r>
            <a:r>
              <a:rPr lang="en-US" altLang="zh-CN" dirty="0" smtClean="0"/>
              <a:t>, SCIR</a:t>
            </a:r>
          </a:p>
          <a:p>
            <a:r>
              <a:rPr lang="en-US" altLang="zh-CN" dirty="0" smtClean="0"/>
              <a:t>《</a:t>
            </a:r>
            <a:r>
              <a:rPr lang="zh-CN" altLang="en-US" dirty="0"/>
              <a:t>最大熵模型介绍</a:t>
            </a:r>
            <a:r>
              <a:rPr lang="en-US" altLang="zh-CN" dirty="0" smtClean="0"/>
              <a:t>》</a:t>
            </a:r>
            <a:r>
              <a:rPr lang="zh-CN" altLang="en-US" dirty="0" smtClean="0"/>
              <a:t>：宋原师兄</a:t>
            </a:r>
            <a:r>
              <a:rPr lang="en-US" altLang="zh-CN" dirty="0" smtClean="0"/>
              <a:t>, SCIR</a:t>
            </a:r>
          </a:p>
          <a:p>
            <a:r>
              <a:rPr lang="en-US" altLang="zh-CN" dirty="0"/>
              <a:t>《</a:t>
            </a:r>
            <a:r>
              <a:rPr lang="zh-CN" altLang="en-US" dirty="0"/>
              <a:t>条件随机场简介</a:t>
            </a:r>
            <a:r>
              <a:rPr lang="en-US" altLang="zh-CN" dirty="0"/>
              <a:t>》</a:t>
            </a:r>
            <a:r>
              <a:rPr lang="zh-CN" altLang="en-US" dirty="0"/>
              <a:t>：建辉</a:t>
            </a:r>
            <a:r>
              <a:rPr lang="zh-CN" altLang="en-US" dirty="0" smtClean="0"/>
              <a:t>师兄</a:t>
            </a:r>
            <a:r>
              <a:rPr lang="en-US" altLang="zh-CN" dirty="0" smtClean="0"/>
              <a:t>, SCIR</a:t>
            </a:r>
            <a:endParaRPr lang="en-US" altLang="zh-CN" b="1" dirty="0" smtClean="0"/>
          </a:p>
          <a:p>
            <a:r>
              <a:rPr lang="en-US" altLang="zh-CN" dirty="0" smtClean="0"/>
              <a:t>《</a:t>
            </a:r>
            <a:r>
              <a:rPr lang="zh-CN" altLang="en-US" dirty="0" smtClean="0"/>
              <a:t>统计学习方法</a:t>
            </a:r>
            <a:r>
              <a:rPr lang="en-US" altLang="zh-CN" dirty="0" smtClean="0"/>
              <a:t>》</a:t>
            </a:r>
            <a:r>
              <a:rPr lang="zh-CN" altLang="en-US" dirty="0" smtClean="0"/>
              <a:t>：李航</a:t>
            </a:r>
            <a:endParaRPr lang="en-US" altLang="zh-CN" dirty="0" smtClean="0"/>
          </a:p>
          <a:p>
            <a:r>
              <a:rPr lang="en-US" altLang="zh-CN" dirty="0" smtClean="0"/>
              <a:t>《</a:t>
            </a:r>
            <a:r>
              <a:rPr lang="zh-CN" altLang="en-US" dirty="0"/>
              <a:t>最大熵模型的简单实现</a:t>
            </a:r>
            <a:r>
              <a:rPr lang="en-US" altLang="zh-CN" dirty="0" smtClean="0"/>
              <a:t>》</a:t>
            </a:r>
            <a:r>
              <a:rPr lang="zh-CN" altLang="en-US" dirty="0" smtClean="0"/>
              <a:t>：一佳师兄</a:t>
            </a:r>
            <a:r>
              <a:rPr lang="en-US" altLang="zh-CN" dirty="0" smtClean="0"/>
              <a:t>, SCIR</a:t>
            </a:r>
          </a:p>
          <a:p>
            <a:r>
              <a:rPr lang="en-US" altLang="zh-CN" dirty="0"/>
              <a:t>《linear </a:t>
            </a:r>
            <a:r>
              <a:rPr lang="en-US" altLang="zh-CN" dirty="0" smtClean="0"/>
              <a:t>regression》 http</a:t>
            </a:r>
            <a:r>
              <a:rPr lang="en-US" altLang="zh-CN" dirty="0"/>
              <a:t>://</a:t>
            </a:r>
            <a:r>
              <a:rPr lang="en-US" altLang="zh-CN" dirty="0" smtClean="0"/>
              <a:t>zhfuzh.blog.163.com</a:t>
            </a:r>
          </a:p>
          <a:p>
            <a:r>
              <a:rPr lang="en-US" altLang="zh-CN" dirty="0" smtClean="0"/>
              <a:t>《</a:t>
            </a:r>
            <a:r>
              <a:rPr lang="zh-CN" altLang="en-US" dirty="0"/>
              <a:t>逻辑斯蒂</a:t>
            </a:r>
            <a:r>
              <a:rPr lang="zh-CN" altLang="en-US" dirty="0" smtClean="0"/>
              <a:t>回归</a:t>
            </a:r>
            <a:r>
              <a:rPr lang="en-US" altLang="zh-CN" dirty="0" smtClean="0"/>
              <a:t>》</a:t>
            </a:r>
            <a:r>
              <a:rPr lang="zh-CN" altLang="en-US" dirty="0" smtClean="0"/>
              <a:t>：百度文库</a:t>
            </a:r>
            <a:endParaRPr lang="en-US" altLang="zh-CN" dirty="0" smtClean="0"/>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79</a:t>
            </a:fld>
            <a:r>
              <a:rPr lang="en-US" altLang="zh-CN" smtClean="0"/>
              <a:t>/79</a:t>
            </a:r>
            <a:endParaRPr lang="zh-CN" altLang="en-US" dirty="0"/>
          </a:p>
        </p:txBody>
      </p:sp>
    </p:spTree>
    <p:extLst>
      <p:ext uri="{BB962C8B-B14F-4D97-AF65-F5344CB8AC3E}">
        <p14:creationId xmlns:p14="http://schemas.microsoft.com/office/powerpoint/2010/main" val="1965255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楷体" panose="02010600040101010101" pitchFamily="2" charset="-122"/>
                <a:ea typeface="华文楷体" panose="02010600040101010101" pitchFamily="2" charset="-122"/>
              </a:rPr>
              <a:t>对数线性模型</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p:txBody>
          <a:bodyPr>
            <a:normAutofit lnSpcReduction="10000"/>
          </a:bodyPr>
          <a:lstStyle/>
          <a:p>
            <a:r>
              <a:rPr lang="zh-CN" altLang="en-US" b="1" dirty="0"/>
              <a:t>对数</a:t>
            </a:r>
            <a:r>
              <a:rPr lang="zh-CN" altLang="en-US" b="1" dirty="0" smtClean="0"/>
              <a:t>线性模型</a:t>
            </a:r>
            <a:r>
              <a:rPr lang="en-US" altLang="zh-CN" b="1" dirty="0" smtClean="0"/>
              <a:t>(log-linear model)</a:t>
            </a:r>
            <a:r>
              <a:rPr lang="zh-CN" altLang="en-US" dirty="0" smtClean="0"/>
              <a:t>是</a:t>
            </a:r>
            <a:r>
              <a:rPr lang="zh-CN" altLang="en-US" dirty="0"/>
              <a:t>线性回归模型的一个变形</a:t>
            </a:r>
            <a:r>
              <a:rPr lang="en-US" altLang="zh-CN" dirty="0"/>
              <a:t>, </a:t>
            </a:r>
            <a:r>
              <a:rPr lang="zh-CN" altLang="en-US" dirty="0"/>
              <a:t>因为使用原始数据的对数建模而得名</a:t>
            </a:r>
            <a:r>
              <a:rPr lang="en-US" altLang="zh-CN" dirty="0" smtClean="0"/>
              <a:t>.</a:t>
            </a:r>
          </a:p>
          <a:p>
            <a:r>
              <a:rPr lang="zh-CN" altLang="en-US" dirty="0" smtClean="0"/>
              <a:t>对数</a:t>
            </a:r>
            <a:r>
              <a:rPr lang="zh-CN" altLang="en-US" dirty="0"/>
              <a:t>线性模型的求解和线性回归模型没有什么区别</a:t>
            </a:r>
            <a:r>
              <a:rPr lang="en-US" altLang="zh-CN" dirty="0"/>
              <a:t>, </a:t>
            </a:r>
            <a:r>
              <a:rPr lang="zh-CN" altLang="en-US" dirty="0"/>
              <a:t>不同是的对模型参数的解释</a:t>
            </a:r>
            <a:r>
              <a:rPr lang="en-US" altLang="zh-CN" dirty="0"/>
              <a:t>: </a:t>
            </a:r>
            <a:r>
              <a:rPr lang="zh-CN" altLang="en-US" dirty="0"/>
              <a:t>在对数线性模型</a:t>
            </a:r>
            <a:r>
              <a:rPr lang="en-US" altLang="zh-CN" dirty="0"/>
              <a:t>, </a:t>
            </a:r>
            <a:r>
              <a:rPr lang="zh-CN" altLang="en-US" dirty="0"/>
              <a:t>模型参数代表的是</a:t>
            </a:r>
            <a:r>
              <a:rPr lang="zh-CN" altLang="en-US" b="1" dirty="0"/>
              <a:t>因变量对自变量的</a:t>
            </a:r>
            <a:r>
              <a:rPr lang="zh-CN" altLang="en-US" b="1" dirty="0" smtClean="0"/>
              <a:t>弹性</a:t>
            </a:r>
            <a:r>
              <a:rPr lang="en-US" altLang="zh-CN" dirty="0" smtClean="0"/>
              <a:t>(</a:t>
            </a:r>
            <a:r>
              <a:rPr lang="en-US" altLang="zh-CN" dirty="0"/>
              <a:t>E</a:t>
            </a:r>
            <a:r>
              <a:rPr lang="en-US" altLang="zh-CN" dirty="0" smtClean="0"/>
              <a:t>=(△Y/Y) / (</a:t>
            </a:r>
            <a:r>
              <a:rPr lang="zh-CN" altLang="en-US" dirty="0" smtClean="0"/>
              <a:t>△</a:t>
            </a:r>
            <a:r>
              <a:rPr lang="en-US" altLang="zh-CN" dirty="0"/>
              <a:t>X/X</a:t>
            </a:r>
            <a:r>
              <a:rPr lang="en-US" altLang="zh-CN" dirty="0" smtClean="0"/>
              <a:t>)).</a:t>
            </a:r>
          </a:p>
          <a:p>
            <a:r>
              <a:rPr lang="zh-CN" altLang="en-US" dirty="0"/>
              <a:t>逻辑斯</a:t>
            </a:r>
            <a:r>
              <a:rPr lang="zh-CN" altLang="en-US" dirty="0" smtClean="0"/>
              <a:t>蒂回归和最大熵模型都属于对数线性模型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r>
              <a:rPr lang="en-US" altLang="zh-CN" smtClean="0"/>
              <a:t>/79</a:t>
            </a:r>
            <a:endParaRPr lang="zh-CN" altLang="en-US" dirty="0"/>
          </a:p>
        </p:txBody>
      </p:sp>
    </p:spTree>
    <p:extLst>
      <p:ext uri="{BB962C8B-B14F-4D97-AF65-F5344CB8AC3E}">
        <p14:creationId xmlns:p14="http://schemas.microsoft.com/office/powerpoint/2010/main" val="32297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411760" y="1124744"/>
            <a:ext cx="4248472" cy="4623918"/>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80</a:t>
            </a:fld>
            <a:r>
              <a:rPr lang="en-US" altLang="zh-CN" smtClean="0"/>
              <a:t>/79</a:t>
            </a:r>
            <a:endParaRPr lang="zh-CN" altLang="en-US" dirty="0"/>
          </a:p>
        </p:txBody>
      </p:sp>
    </p:spTree>
    <p:extLst>
      <p:ext uri="{BB962C8B-B14F-4D97-AF65-F5344CB8AC3E}">
        <p14:creationId xmlns:p14="http://schemas.microsoft.com/office/powerpoint/2010/main" val="2112248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逻辑斯蒂回归</a:t>
            </a:r>
          </a:p>
        </p:txBody>
      </p:sp>
      <p:sp>
        <p:nvSpPr>
          <p:cNvPr id="3" name="内容占位符 2"/>
          <p:cNvSpPr>
            <a:spLocks noGrp="1"/>
          </p:cNvSpPr>
          <p:nvPr>
            <p:ph idx="1"/>
          </p:nvPr>
        </p:nvSpPr>
        <p:spPr/>
        <p:txBody>
          <a:bodyPr/>
          <a:lstStyle/>
          <a:p>
            <a:r>
              <a:rPr lang="en-US" altLang="zh-CN" dirty="0" smtClean="0"/>
              <a:t>Logistic regression</a:t>
            </a:r>
            <a:r>
              <a:rPr lang="zh-CN" altLang="en-US" dirty="0" smtClean="0"/>
              <a:t>模型</a:t>
            </a:r>
            <a:r>
              <a:rPr lang="en-US" altLang="zh-CN" dirty="0" smtClean="0"/>
              <a:t>(</a:t>
            </a:r>
            <a:r>
              <a:rPr lang="en-US" altLang="zh-CN" dirty="0" err="1" smtClean="0"/>
              <a:t>Logit</a:t>
            </a:r>
            <a:r>
              <a:rPr lang="en-US" altLang="zh-CN" dirty="0" smtClean="0"/>
              <a:t> model)</a:t>
            </a:r>
            <a:r>
              <a:rPr lang="zh-CN" altLang="en-US" dirty="0" smtClean="0"/>
              <a:t>是</a:t>
            </a:r>
            <a:r>
              <a:rPr lang="zh-CN" altLang="en-US" dirty="0"/>
              <a:t>离散选择法模型之一，属于多重变量分析范畴，是社会学、生物统计学、临床、数量心理学、计量经济学、市场营销等统计实证分析的常用方法</a:t>
            </a:r>
            <a:r>
              <a:rPr lang="zh-CN" altLang="en-US" dirty="0" smtClean="0"/>
              <a:t>。</a:t>
            </a:r>
            <a:endParaRPr lang="en-US" altLang="zh-CN" dirty="0" smtClean="0"/>
          </a:p>
          <a:p>
            <a:r>
              <a:rPr lang="zh-CN" altLang="en-US" dirty="0" smtClean="0"/>
              <a:t>（例子略）</a:t>
            </a:r>
            <a:endParaRPr lang="en-US" altLang="zh-CN" dirty="0" smtClean="0"/>
          </a:p>
          <a:p>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r>
              <a:rPr lang="en-US" altLang="zh-CN" smtClean="0"/>
              <a:t>/79</a:t>
            </a:r>
            <a:endParaRPr lang="zh-CN" altLang="en-US" dirty="0"/>
          </a:p>
        </p:txBody>
      </p:sp>
      <p:sp>
        <p:nvSpPr>
          <p:cNvPr id="5" name="AutoShape 2" descr="http://t10.baidu.com/it/u=3715024071,817745030&amp;fm=5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t10.baidu.com/it/u=3715024071,817745030&amp;fm=56"/>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t10.baidu.com/it/u=3715024071,817745030&amp;fm=56"/>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http://t10.baidu.com/it/u=3715024071,817745030&amp;fm=56"/>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283968" y="4077072"/>
            <a:ext cx="1944216" cy="1961421"/>
          </a:xfrm>
          <a:prstGeom prst="rect">
            <a:avLst/>
          </a:prstGeom>
        </p:spPr>
      </p:pic>
    </p:spTree>
    <p:extLst>
      <p:ext uri="{BB962C8B-B14F-4D97-AF65-F5344CB8AC3E}">
        <p14:creationId xmlns:p14="http://schemas.microsoft.com/office/powerpoint/2010/main" val="151392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1286</TotalTime>
  <Words>4130</Words>
  <Application>Microsoft Office PowerPoint</Application>
  <PresentationFormat>全屏显示(4:3)</PresentationFormat>
  <Paragraphs>589</Paragraphs>
  <Slides>80</Slides>
  <Notes>14</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80</vt:i4>
      </vt:variant>
    </vt:vector>
  </HeadingPairs>
  <TitlesOfParts>
    <vt:vector size="85" baseType="lpstr">
      <vt:lpstr>Office 主题​​</vt:lpstr>
      <vt:lpstr>Equation</vt:lpstr>
      <vt:lpstr>Microsoft 公式 3.0</vt:lpstr>
      <vt:lpstr>公式</vt:lpstr>
      <vt:lpstr>VISIO</vt:lpstr>
      <vt:lpstr>逻辑斯蒂回归与最大熵</vt:lpstr>
      <vt:lpstr>目录</vt:lpstr>
      <vt:lpstr>6.0 线性回归(Linear regression)</vt:lpstr>
      <vt:lpstr>线性回归(Linear regression)</vt:lpstr>
      <vt:lpstr>线性回归(Linear regression)</vt:lpstr>
      <vt:lpstr>线性回归(Linear regression)</vt:lpstr>
      <vt:lpstr>目录</vt:lpstr>
      <vt:lpstr>对数线性模型</vt:lpstr>
      <vt:lpstr>逻辑斯蒂回归</vt:lpstr>
      <vt:lpstr>6.1.1 逻辑斯蒂回归分布</vt:lpstr>
      <vt:lpstr>6.1.2 逻辑斯蒂回归</vt:lpstr>
      <vt:lpstr>逻辑斯蒂回归</vt:lpstr>
      <vt:lpstr>逻辑斯蒂回归</vt:lpstr>
      <vt:lpstr>逻辑斯蒂回归的极大似然估计</vt:lpstr>
      <vt:lpstr>逻辑斯蒂回归</vt:lpstr>
      <vt:lpstr>逻辑斯蒂回归</vt:lpstr>
      <vt:lpstr>逻辑斯蒂回归</vt:lpstr>
      <vt:lpstr>目录</vt:lpstr>
      <vt:lpstr>6.2 熵</vt:lpstr>
      <vt:lpstr>生活中的熵</vt:lpstr>
      <vt:lpstr>生活中的熵</vt:lpstr>
      <vt:lpstr>好声音中的熵（1）</vt:lpstr>
      <vt:lpstr>好声音中的熵（2）</vt:lpstr>
      <vt:lpstr> </vt:lpstr>
      <vt:lpstr>熵的定义</vt:lpstr>
      <vt:lpstr>再举个例子</vt:lpstr>
      <vt:lpstr>数学解释</vt:lpstr>
      <vt:lpstr> </vt:lpstr>
      <vt:lpstr>熵的相关通俗概念</vt:lpstr>
      <vt:lpstr>熵公式推导</vt:lpstr>
      <vt:lpstr>我们又一次得到了熵的公式</vt:lpstr>
      <vt:lpstr>最大熵模型</vt:lpstr>
      <vt:lpstr>最大熵例子</vt:lpstr>
      <vt:lpstr>最大熵例子</vt:lpstr>
      <vt:lpstr>最大熵例子</vt:lpstr>
      <vt:lpstr>最大熵例子</vt:lpstr>
      <vt:lpstr>最大熵模型</vt:lpstr>
      <vt:lpstr>最大熵模型</vt:lpstr>
      <vt:lpstr>最大熵模型</vt:lpstr>
      <vt:lpstr>最大熵模型</vt:lpstr>
      <vt:lpstr>最大熵模型</vt:lpstr>
      <vt:lpstr>最大熵模型</vt:lpstr>
      <vt:lpstr> </vt:lpstr>
      <vt:lpstr> </vt:lpstr>
      <vt:lpstr>对偶问题 Duality</vt:lpstr>
      <vt:lpstr>对偶问题　Alice vs Bob</vt:lpstr>
      <vt:lpstr>对偶问题　Alice vs Bob</vt:lpstr>
      <vt:lpstr>Alice vs Bob Version.2</vt:lpstr>
      <vt:lpstr>对偶问题　Alice vs Bob</vt:lpstr>
      <vt:lpstr>对偶问题与拉格朗日函数：</vt:lpstr>
      <vt:lpstr>目录</vt:lpstr>
      <vt:lpstr>6.2.4 极大似然估计</vt:lpstr>
      <vt:lpstr>极大似然估计是什么</vt:lpstr>
      <vt:lpstr>极大似然估计vs对偶函数</vt:lpstr>
      <vt:lpstr>极大似然估计vs对偶函数</vt:lpstr>
      <vt:lpstr>极大似然估计vs对偶函数</vt:lpstr>
      <vt:lpstr>极大似然估计vs对偶函数</vt:lpstr>
      <vt:lpstr> </vt:lpstr>
      <vt:lpstr>偶然？必然？</vt:lpstr>
      <vt:lpstr>目录</vt:lpstr>
      <vt:lpstr>模型学习（训练）方法浅谈</vt:lpstr>
      <vt:lpstr>通用迭代算法 GIS (generalized iterative scaling)</vt:lpstr>
      <vt:lpstr> </vt:lpstr>
      <vt:lpstr>改进迭代算法IIS (Improved Iterative Scaling)</vt:lpstr>
      <vt:lpstr> </vt:lpstr>
      <vt:lpstr> </vt:lpstr>
      <vt:lpstr>IIS优点总结</vt:lpstr>
      <vt:lpstr>最速下降法 (Steepest Descent Methods)</vt:lpstr>
      <vt:lpstr>共轭梯度法 （Conjugate Gradient）</vt:lpstr>
      <vt:lpstr>牛顿法与拟牛顿法</vt:lpstr>
      <vt:lpstr>L_BFGS(Limited-memory Broyden-Fletcher-Goldfarb-Shanno)</vt:lpstr>
      <vt:lpstr>目录</vt:lpstr>
      <vt:lpstr>最大熵总结</vt:lpstr>
      <vt:lpstr>目录</vt:lpstr>
      <vt:lpstr>最大熵应用举例（略）</vt:lpstr>
      <vt:lpstr>最大熵源码分析（略）</vt:lpstr>
      <vt:lpstr>最大熵包使用（略）</vt:lpstr>
      <vt:lpstr>总结与启发</vt:lpstr>
      <vt:lpstr>参考</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逻辑斯蒂回归与最大熵</dc:title>
  <dc:creator>Administrator</dc:creator>
  <cp:lastModifiedBy>Windows 用户</cp:lastModifiedBy>
  <cp:revision>112</cp:revision>
  <dcterms:created xsi:type="dcterms:W3CDTF">2013-11-09T07:54:47Z</dcterms:created>
  <dcterms:modified xsi:type="dcterms:W3CDTF">2013-12-01T06:59:04Z</dcterms:modified>
</cp:coreProperties>
</file>