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CA7FE-F921-4FDD-9DC1-36DFABEF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D93AF-BF52-42CD-909A-302CB0E23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64ED1-1DC9-4715-BD4F-E2DC9A4D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5DA07-8275-4458-B27D-A292482D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80DE0-5805-43F1-98C7-5592EDD9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F65E-E718-430D-BA9E-E4CF4C82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CCF88-6643-4EF8-B224-01BD7507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ADFA6-47B5-4147-B296-386BDDFE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C35BE-7E3E-403B-BD61-A2AE65CE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F9833-1E44-4E0A-A142-17DFE501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C7CC29-D6A0-4F55-B650-4D17577A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EEDA0-5247-4E4D-AD85-DDA5C709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6F8A8-0137-4664-90C9-66ECEB83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E3339-0C37-4F74-88AF-41B8235D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C1990-7245-4AF6-8E0B-532D66B2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38C0B-D0A4-4F2D-A1A1-0935F82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D1FEF-C550-476D-853C-17A2DBEC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94172-521B-4DC9-ADF9-7AE10AC7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C3644-484A-4F78-A3FC-C00F136E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3F114-970D-4F32-849B-EBB36DF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9DAC-63FD-4816-B094-F2814088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B3DC3-778A-476B-84D8-7BA84EE2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820C3-1B63-4FCC-AB41-A0C9281B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5B919-9002-48E8-AEE6-05149166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BB017-4B7C-45A1-90B7-6C044B80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2B19-2C6E-4908-B6ED-C2E55457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CBA56-1CD8-4E22-8EF1-F74E35AC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8587E-3353-4BCA-83AB-FE7C79FA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8ACD1-5670-4585-91F5-1A126DAC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5619C-2F7A-44AB-80BD-298815BF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90855-D0F8-45C1-84E4-19A3DF0D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0ADDF-A5AD-4B8F-B50A-5566B2F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3B54B-CCE7-4157-ADF8-87DE6EC6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4C25C-2855-4172-B5F9-5B7182BC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52493F-5987-47EE-8B5B-8E0BA8042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04DCD-FFE5-4029-BA52-EE4357411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1D6EF3-851B-45FF-935C-6647F73B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E85EB-85BC-4FC3-AD45-FF7DE6B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6F10B-DCE7-4DAD-9D2B-69FD408C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17EE-EA37-464E-A468-F772335F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B3515-403A-4E91-AA48-CB6F8AB4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EA0CE-2242-47EF-A7BE-C404F91E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A6FEB6-5B37-4D92-8D33-7F4E6B4B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4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9A052B-14AE-4581-B560-D62CD01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68CDD-E029-4E1D-B46D-98EB27AE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3EA44-F2E9-468E-9902-D2D9C6CE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B0C8-1331-44B3-AB8B-AF854C77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FD9AE-63FB-4243-8769-B047AE7B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DBD21-3A70-45E9-84BD-18B5CDB61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6D992-F4CA-43A6-AD0D-579B2AC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24451-20C7-4AD2-B444-65DA473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F32E0-5FB3-49FF-ABD4-83BEFA5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D2F2-E69B-4C58-A247-D21CB255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ED01F-D408-4DCE-9D67-04C6B0FCE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5D9B1-062D-4EFA-BE18-25E7D020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22F3F-5444-409F-9DB4-69D6C0DE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BDE51-6EED-4209-9F63-4AE90B21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8CE53-D1C7-4150-81FD-4CB3B4F1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8BA02C-E25F-46AE-AB36-88913C74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D9580-02AE-40AB-AC2F-069BDC5A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5D037-0030-4B98-8843-DAA1E4EC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186C-C498-4134-8C49-04F701B6D879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E759D-A8E9-4CF9-9884-A92C3506A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E91B2-5066-42C7-9398-CED91EE88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1B87-B59B-4784-9CDE-3F27F7234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8AB434-5C2B-4BFD-AB7B-6B498F534D14}"/>
              </a:ext>
            </a:extLst>
          </p:cNvPr>
          <p:cNvSpPr txBox="1"/>
          <p:nvPr/>
        </p:nvSpPr>
        <p:spPr>
          <a:xfrm>
            <a:off x="115410" y="62144"/>
            <a:ext cx="4074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N: </a:t>
            </a:r>
            <a:r>
              <a:rPr lang="zh-CN" altLang="en-US" dirty="0"/>
              <a:t>蝴蝶种群数量，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: </a:t>
            </a:r>
            <a:r>
              <a:rPr lang="zh-CN" altLang="en-US" dirty="0"/>
              <a:t>蝴蝶最大环境容纳量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: </a:t>
            </a:r>
            <a:r>
              <a:rPr lang="zh-CN" altLang="en-US" dirty="0"/>
              <a:t>蝴蝶种群的自然增长率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: </a:t>
            </a:r>
            <a:r>
              <a:rPr lang="zh-CN" altLang="en-US" dirty="0"/>
              <a:t>每个黄蜂对蝴蝶的寄生能力因子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 黄蜂种群数量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en-US" altLang="zh-CN" baseline="-25000" dirty="0"/>
              <a:t>2</a:t>
            </a:r>
            <a:r>
              <a:rPr lang="en-US" altLang="zh-CN" dirty="0"/>
              <a:t>: </a:t>
            </a:r>
            <a:r>
              <a:rPr lang="zh-CN" altLang="en-US" dirty="0"/>
              <a:t>黄蜂最大环境容纳量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: </a:t>
            </a:r>
            <a:r>
              <a:rPr lang="zh-CN" altLang="en-US" dirty="0"/>
              <a:t>黄蜂种群的自然死亡率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: </a:t>
            </a:r>
            <a:r>
              <a:rPr lang="zh-CN" altLang="en-US" dirty="0"/>
              <a:t>每个蝴蝶对黄蜂的供养能力因子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B1C781-DC04-421E-9704-8894134EE259}"/>
                  </a:ext>
                </a:extLst>
              </p:cNvPr>
              <p:cNvSpPr txBox="1"/>
              <p:nvPr/>
            </p:nvSpPr>
            <p:spPr>
              <a:xfrm>
                <a:off x="5974672" y="612559"/>
                <a:ext cx="4474345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Logistic-Volterra Model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B1C781-DC04-421E-9704-8894134EE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612559"/>
                <a:ext cx="4474345" cy="1614032"/>
              </a:xfrm>
              <a:prstGeom prst="rect">
                <a:avLst/>
              </a:prstGeom>
              <a:blipFill>
                <a:blip r:embed="rId2"/>
                <a:stretch>
                  <a:fillRect l="-109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EBDA22C-CD52-49A6-9672-1EF9F8DFAF53}"/>
              </a:ext>
            </a:extLst>
          </p:cNvPr>
          <p:cNvSpPr txBox="1"/>
          <p:nvPr/>
        </p:nvSpPr>
        <p:spPr>
          <a:xfrm>
            <a:off x="5757168" y="2485808"/>
            <a:ext cx="4909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模型解释：</a:t>
            </a:r>
            <a:endParaRPr lang="en-US" altLang="zh-CN" dirty="0"/>
          </a:p>
          <a:p>
            <a:r>
              <a:rPr lang="zh-CN" altLang="en-US" dirty="0"/>
              <a:t>对于黄对于蝴蝶种群，其种群数量的增加量表达式可简化为上式，其中，第一项为种群在没有天敌的情况下的增长速度，由自然增长率与阻滞作用因子共同决定；而第二项为寄生黄蜂对种群增长的影响，</a:t>
            </a:r>
            <a:r>
              <a:rPr lang="en-US" altLang="zh-CN" dirty="0"/>
              <a:t> </a:t>
            </a:r>
            <a:r>
              <a:rPr lang="zh-CN" altLang="en-US" dirty="0"/>
              <a:t>其影响大小取决于寄生能力，蝴蝶种群越多，黄蜂种群越多，寄生能力越强，导致蝴蝶种群的减少速度越快。蜂种群同理。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75B3FB-49FC-4AA1-8795-C6D0CBD4788E}"/>
                  </a:ext>
                </a:extLst>
              </p:cNvPr>
              <p:cNvSpPr txBox="1"/>
              <p:nvPr/>
            </p:nvSpPr>
            <p:spPr>
              <a:xfrm>
                <a:off x="-44389" y="2670474"/>
                <a:ext cx="439444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本问题中的</a:t>
                </a:r>
                <a:r>
                  <a:rPr lang="en-US" altLang="zh-CN" dirty="0"/>
                  <a:t>AA</a:t>
                </a:r>
                <a:r>
                  <a:rPr lang="zh-CN" altLang="en-US" dirty="0"/>
                  <a:t>对模型的影响：</a:t>
                </a:r>
                <a:endParaRPr lang="en-US" altLang="zh-CN" dirty="0"/>
              </a:p>
              <a:p>
                <a:r>
                  <a:rPr lang="en-US" altLang="zh-CN" dirty="0"/>
                  <a:t>    AA</a:t>
                </a:r>
                <a:r>
                  <a:rPr lang="zh-CN" altLang="en-US" dirty="0"/>
                  <a:t>能增加雄性蝴蝶的交配受精，雌性蝴蝶的排卵，因此其对蝴蝶种群的生育率有较大影响，即对</a:t>
                </a:r>
                <a:r>
                  <a:rPr lang="en-US" altLang="zh-CN" dirty="0"/>
                  <a:t>r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有着重要的影响。同时，由于对黄蜂的吸引，其对黄蜂的寄生能力也有影响，即对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1</a:t>
                </a:r>
                <a:r>
                  <a:rPr lang="zh-CN" altLang="en-US" baseline="-25000" dirty="0"/>
                  <a:t>、</a:t>
                </a:r>
                <a:r>
                  <a:rPr lang="en-US" altLang="zh-CN" dirty="0"/>
                  <a:t> C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有着重要的影响。</a:t>
                </a:r>
                <a:endParaRPr lang="en-US" altLang="zh-CN" dirty="0"/>
              </a:p>
              <a:p>
                <a:r>
                  <a:rPr lang="zh-CN" altLang="en-US" dirty="0"/>
                  <a:t>故作如下假设：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上式中，我们假定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为雄性蝴蝶在交配过程中</a:t>
                </a:r>
                <a:r>
                  <a:rPr lang="en-US" altLang="zh-CN" dirty="0"/>
                  <a:t>AA</a:t>
                </a:r>
                <a:r>
                  <a:rPr lang="zh-CN" altLang="en-US" dirty="0"/>
                  <a:t>的分泌量，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分别为</a:t>
                </a:r>
                <a:r>
                  <a:rPr lang="en-US" altLang="zh-CN" dirty="0"/>
                  <a:t>AA</a:t>
                </a:r>
                <a:r>
                  <a:rPr lang="zh-CN" altLang="en-US" dirty="0"/>
                  <a:t>对自然增长率、寄生能力的影响因子。其表征了</a:t>
                </a:r>
                <a:r>
                  <a:rPr lang="en-US" altLang="zh-CN" dirty="0"/>
                  <a:t>AA</a:t>
                </a:r>
                <a:r>
                  <a:rPr lang="zh-CN" altLang="en-US" dirty="0"/>
                  <a:t>对蝴蝶种群生育的影响，以及对黄蜂的吸引能力。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75B3FB-49FC-4AA1-8795-C6D0CBD4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389" y="2670474"/>
                <a:ext cx="4394447" cy="4801314"/>
              </a:xfrm>
              <a:prstGeom prst="rect">
                <a:avLst/>
              </a:prstGeom>
              <a:blipFill>
                <a:blip r:embed="rId3"/>
                <a:stretch>
                  <a:fillRect l="-1156" t="-264" r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5CA08B-E901-472E-B3CC-0F664B00E4D4}"/>
                  </a:ext>
                </a:extLst>
              </p:cNvPr>
              <p:cNvSpPr txBox="1"/>
              <p:nvPr/>
            </p:nvSpPr>
            <p:spPr>
              <a:xfrm>
                <a:off x="5726097" y="5348104"/>
                <a:ext cx="51490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综上，在对模型进行求解与模拟之后，能够得到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与种群数量之间的关系。模型的解会趋于稳定值。在经过长时间的繁衍进化后，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值会在进化中发生变化，趋于使得蝴蝶种群数量达到最大稳定值。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5CA08B-E901-472E-B3CC-0F664B00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097" y="5348104"/>
                <a:ext cx="5149049" cy="1200329"/>
              </a:xfrm>
              <a:prstGeom prst="rect">
                <a:avLst/>
              </a:prstGeom>
              <a:blipFill>
                <a:blip r:embed="rId4"/>
                <a:stretch>
                  <a:fillRect l="-947" t="-2538" r="-2249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A002DE-B0EF-8445-8574-540000219097}"/>
              </a:ext>
            </a:extLst>
          </p:cNvPr>
          <p:cNvSpPr txBox="1"/>
          <p:nvPr/>
        </p:nvSpPr>
        <p:spPr>
          <a:xfrm>
            <a:off x="1513114" y="2460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EFEDA-77A5-4949-BEA5-3A0DB4A3F5AB}"/>
              </a:ext>
            </a:extLst>
          </p:cNvPr>
          <p:cNvSpPr txBox="1"/>
          <p:nvPr/>
        </p:nvSpPr>
        <p:spPr>
          <a:xfrm>
            <a:off x="5257800" y="4071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5D00E-D6B4-734C-84FC-B3D2F5BE7C3D}"/>
              </a:ext>
            </a:extLst>
          </p:cNvPr>
          <p:cNvSpPr txBox="1"/>
          <p:nvPr/>
        </p:nvSpPr>
        <p:spPr>
          <a:xfrm>
            <a:off x="7554686" y="524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2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386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峰 钱</dc:creator>
  <cp:lastModifiedBy>Li, David</cp:lastModifiedBy>
  <cp:revision>16</cp:revision>
  <dcterms:created xsi:type="dcterms:W3CDTF">2019-11-04T07:49:17Z</dcterms:created>
  <dcterms:modified xsi:type="dcterms:W3CDTF">2019-11-09T03:54:34Z</dcterms:modified>
</cp:coreProperties>
</file>