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62" r:id="rId4"/>
    <p:sldId id="263" r:id="rId5"/>
    <p:sldId id="265" r:id="rId6"/>
    <p:sldId id="261" r:id="rId7"/>
    <p:sldId id="257" r:id="rId8"/>
    <p:sldId id="258" r:id="rId9"/>
    <p:sldId id="259" r:id="rId10"/>
    <p:sldId id="260" r:id="rId11"/>
    <p:sldId id="269" r:id="rId12"/>
    <p:sldId id="268" r:id="rId13"/>
    <p:sldId id="270" r:id="rId14"/>
    <p:sldId id="271" r:id="rId15"/>
    <p:sldId id="275" r:id="rId16"/>
    <p:sldId id="276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A5362-3CDB-E54F-A2B3-60BAFBB09F47}" v="1586" dt="2019-11-09T15:34:52.634"/>
    <p1510:client id="{A4B797AC-7AC3-BCE6-50E5-5493F8864278}" v="319" dt="2019-11-09T14:54:58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3"/>
  </p:normalViewPr>
  <p:slideViewPr>
    <p:cSldViewPr snapToGrid="0" snapToObjects="1">
      <p:cViewPr>
        <p:scale>
          <a:sx n="107" d="100"/>
          <a:sy n="107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A820F-36A0-4F4B-BA22-46F9E57B85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512D12-D044-4F57-9393-54CDD099496D}">
      <dgm:prSet/>
      <dgm:spPr/>
      <dgm:t>
        <a:bodyPr/>
        <a:lstStyle/>
        <a:p>
          <a:pPr rtl="0"/>
          <a:r>
            <a:rPr lang="en-US"/>
            <a:t>Restatement of</a:t>
          </a:r>
          <a:r>
            <a:rPr lang="en-US">
              <a:latin typeface="等线 Light" panose="020F0302020204030204"/>
            </a:rPr>
            <a:t> the</a:t>
          </a:r>
          <a:r>
            <a:rPr lang="en-US"/>
            <a:t> Problem </a:t>
          </a:r>
        </a:p>
      </dgm:t>
    </dgm:pt>
    <dgm:pt modelId="{0693EC18-DD47-4BBB-95A0-073D97E9564E}" type="parTrans" cxnId="{9448A833-EC70-4DD4-BDAF-9198018130D3}">
      <dgm:prSet/>
      <dgm:spPr/>
      <dgm:t>
        <a:bodyPr/>
        <a:lstStyle/>
        <a:p>
          <a:endParaRPr lang="en-US"/>
        </a:p>
      </dgm:t>
    </dgm:pt>
    <dgm:pt modelId="{BC100A50-988D-4A85-9344-A299E89B21B9}" type="sibTrans" cxnId="{9448A833-EC70-4DD4-BDAF-9198018130D3}">
      <dgm:prSet/>
      <dgm:spPr/>
      <dgm:t>
        <a:bodyPr/>
        <a:lstStyle/>
        <a:p>
          <a:endParaRPr lang="en-US"/>
        </a:p>
      </dgm:t>
    </dgm:pt>
    <dgm:pt modelId="{E2808F7A-A570-4D06-ABB7-7A80AE0A04BD}">
      <dgm:prSet/>
      <dgm:spPr/>
      <dgm:t>
        <a:bodyPr/>
        <a:lstStyle/>
        <a:p>
          <a:r>
            <a:rPr lang="en-US">
              <a:latin typeface="等线 Light" panose="020F0302020204030204"/>
            </a:rPr>
            <a:t>Assumptions</a:t>
          </a:r>
          <a:endParaRPr lang="en-US"/>
        </a:p>
      </dgm:t>
    </dgm:pt>
    <dgm:pt modelId="{ABF595B0-6E81-4BF9-876F-F84A86A9ECA4}" type="parTrans" cxnId="{2C2835BC-5049-41DA-AC12-4C7A2495A847}">
      <dgm:prSet/>
      <dgm:spPr/>
      <dgm:t>
        <a:bodyPr/>
        <a:lstStyle/>
        <a:p>
          <a:endParaRPr lang="en-US"/>
        </a:p>
      </dgm:t>
    </dgm:pt>
    <dgm:pt modelId="{FBD68581-64FF-43F4-9121-DBA993340E2A}" type="sibTrans" cxnId="{2C2835BC-5049-41DA-AC12-4C7A2495A847}">
      <dgm:prSet/>
      <dgm:spPr/>
      <dgm:t>
        <a:bodyPr/>
        <a:lstStyle/>
        <a:p>
          <a:endParaRPr lang="en-US"/>
        </a:p>
      </dgm:t>
    </dgm:pt>
    <dgm:pt modelId="{3027C197-1889-4077-9C02-85DAEAD6AB4A}">
      <dgm:prSet/>
      <dgm:spPr/>
      <dgm:t>
        <a:bodyPr/>
        <a:lstStyle/>
        <a:p>
          <a:r>
            <a:rPr lang="en-US">
              <a:latin typeface="等线 Light" panose="020F0302020204030204"/>
            </a:rPr>
            <a:t>Model</a:t>
          </a:r>
          <a:r>
            <a:rPr lang="en-US"/>
            <a:t> Design</a:t>
          </a:r>
        </a:p>
      </dgm:t>
    </dgm:pt>
    <dgm:pt modelId="{C04BC42A-0012-4E1A-8FB5-6E04B246522E}" type="parTrans" cxnId="{AAB9B812-8875-4221-B625-1B878F00AFE9}">
      <dgm:prSet/>
      <dgm:spPr/>
      <dgm:t>
        <a:bodyPr/>
        <a:lstStyle/>
        <a:p>
          <a:endParaRPr lang="en-US"/>
        </a:p>
      </dgm:t>
    </dgm:pt>
    <dgm:pt modelId="{D3CEA9BD-7D8C-41C1-B64B-0CD6C4D1DA53}" type="sibTrans" cxnId="{AAB9B812-8875-4221-B625-1B878F00AFE9}">
      <dgm:prSet/>
      <dgm:spPr/>
      <dgm:t>
        <a:bodyPr/>
        <a:lstStyle/>
        <a:p>
          <a:endParaRPr lang="en-US"/>
        </a:p>
      </dgm:t>
    </dgm:pt>
    <dgm:pt modelId="{C4700878-D1D2-4C3C-8404-93AF652D3ECA}">
      <dgm:prSet/>
      <dgm:spPr/>
      <dgm:t>
        <a:bodyPr/>
        <a:lstStyle/>
        <a:p>
          <a:r>
            <a:rPr lang="en-US"/>
            <a:t>Models</a:t>
          </a:r>
        </a:p>
      </dgm:t>
    </dgm:pt>
    <dgm:pt modelId="{B40F84D6-32CB-4C18-944E-76AA9634C94D}" type="parTrans" cxnId="{DCB0162D-5281-4A61-B23F-7169C6D0A683}">
      <dgm:prSet/>
      <dgm:spPr/>
      <dgm:t>
        <a:bodyPr/>
        <a:lstStyle/>
        <a:p>
          <a:endParaRPr lang="en-US"/>
        </a:p>
      </dgm:t>
    </dgm:pt>
    <dgm:pt modelId="{ABEC49C8-495A-48C4-827C-235AD8A30093}" type="sibTrans" cxnId="{DCB0162D-5281-4A61-B23F-7169C6D0A683}">
      <dgm:prSet/>
      <dgm:spPr/>
      <dgm:t>
        <a:bodyPr/>
        <a:lstStyle/>
        <a:p>
          <a:endParaRPr lang="en-US"/>
        </a:p>
      </dgm:t>
    </dgm:pt>
    <dgm:pt modelId="{9C19DC21-2ECC-4CD4-8299-B50195F9AC10}">
      <dgm:prSet/>
      <dgm:spPr/>
      <dgm:t>
        <a:bodyPr/>
        <a:lstStyle/>
        <a:p>
          <a:r>
            <a:rPr lang="en-US" dirty="0"/>
            <a:t>Simulation, Results &amp; Analysis</a:t>
          </a:r>
        </a:p>
      </dgm:t>
    </dgm:pt>
    <dgm:pt modelId="{0E6AEF53-E2B8-4FEB-9B61-3C969C033D67}" type="parTrans" cxnId="{7350182A-10CB-4345-8D95-9CE8E2A906BB}">
      <dgm:prSet/>
      <dgm:spPr/>
      <dgm:t>
        <a:bodyPr/>
        <a:lstStyle/>
        <a:p>
          <a:endParaRPr lang="en-US"/>
        </a:p>
      </dgm:t>
    </dgm:pt>
    <dgm:pt modelId="{B0444761-E8A9-4421-ACF7-F6C05695B037}" type="sibTrans" cxnId="{7350182A-10CB-4345-8D95-9CE8E2A906BB}">
      <dgm:prSet/>
      <dgm:spPr/>
      <dgm:t>
        <a:bodyPr/>
        <a:lstStyle/>
        <a:p>
          <a:endParaRPr lang="en-US"/>
        </a:p>
      </dgm:t>
    </dgm:pt>
    <dgm:pt modelId="{7E90835F-01D5-4F9D-B37C-2D706E577FF8}">
      <dgm:prSet/>
      <dgm:spPr/>
      <dgm:t>
        <a:bodyPr/>
        <a:lstStyle/>
        <a:p>
          <a:r>
            <a:rPr lang="en-US"/>
            <a:t>Conclusion</a:t>
          </a:r>
        </a:p>
      </dgm:t>
    </dgm:pt>
    <dgm:pt modelId="{021967BA-AE61-4A7E-91F1-8A3DFE6F5994}" type="parTrans" cxnId="{A2978B78-1CDA-4CF6-A7E7-B930D0BD611F}">
      <dgm:prSet/>
      <dgm:spPr/>
      <dgm:t>
        <a:bodyPr/>
        <a:lstStyle/>
        <a:p>
          <a:endParaRPr lang="en-US"/>
        </a:p>
      </dgm:t>
    </dgm:pt>
    <dgm:pt modelId="{2B5F1ABE-B2FC-47BC-939E-718B3D40A554}" type="sibTrans" cxnId="{A2978B78-1CDA-4CF6-A7E7-B930D0BD611F}">
      <dgm:prSet/>
      <dgm:spPr/>
      <dgm:t>
        <a:bodyPr/>
        <a:lstStyle/>
        <a:p>
          <a:endParaRPr lang="en-US"/>
        </a:p>
      </dgm:t>
    </dgm:pt>
    <dgm:pt modelId="{07E2CDEA-B431-406A-8FB8-77C770C5C5FC}" type="pres">
      <dgm:prSet presAssocID="{9E9A820F-36A0-4F4B-BA22-46F9E57B8500}" presName="root" presStyleCnt="0">
        <dgm:presLayoutVars>
          <dgm:dir/>
          <dgm:resizeHandles val="exact"/>
        </dgm:presLayoutVars>
      </dgm:prSet>
      <dgm:spPr/>
    </dgm:pt>
    <dgm:pt modelId="{E1C9AF85-5098-45CE-B7DA-B93A9F12A0A5}" type="pres">
      <dgm:prSet presAssocID="{05512D12-D044-4F57-9393-54CDD099496D}" presName="compNode" presStyleCnt="0"/>
      <dgm:spPr/>
    </dgm:pt>
    <dgm:pt modelId="{C8FDA9BB-EEBD-43FC-8B16-22443B292A08}" type="pres">
      <dgm:prSet presAssocID="{05512D12-D044-4F57-9393-54CDD099496D}" presName="bgRect" presStyleLbl="bgShp" presStyleIdx="0" presStyleCnt="6"/>
      <dgm:spPr/>
    </dgm:pt>
    <dgm:pt modelId="{F61B79BD-569F-43A8-A62B-20657A67448F}" type="pres">
      <dgm:prSet presAssocID="{05512D12-D044-4F57-9393-54CDD09949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97A1326-FC71-4F23-B0A0-01BC8CB195AF}" type="pres">
      <dgm:prSet presAssocID="{05512D12-D044-4F57-9393-54CDD099496D}" presName="spaceRect" presStyleCnt="0"/>
      <dgm:spPr/>
    </dgm:pt>
    <dgm:pt modelId="{734B5CCD-0252-41ED-9768-285A69DE9C9A}" type="pres">
      <dgm:prSet presAssocID="{05512D12-D044-4F57-9393-54CDD099496D}" presName="parTx" presStyleLbl="revTx" presStyleIdx="0" presStyleCnt="6">
        <dgm:presLayoutVars>
          <dgm:chMax val="0"/>
          <dgm:chPref val="0"/>
        </dgm:presLayoutVars>
      </dgm:prSet>
      <dgm:spPr/>
    </dgm:pt>
    <dgm:pt modelId="{927421EF-71D3-4B96-9F7D-FFD8C01CF0C9}" type="pres">
      <dgm:prSet presAssocID="{BC100A50-988D-4A85-9344-A299E89B21B9}" presName="sibTrans" presStyleCnt="0"/>
      <dgm:spPr/>
    </dgm:pt>
    <dgm:pt modelId="{268F876C-D480-4EFB-90F5-2E058A4D9985}" type="pres">
      <dgm:prSet presAssocID="{E2808F7A-A570-4D06-ABB7-7A80AE0A04BD}" presName="compNode" presStyleCnt="0"/>
      <dgm:spPr/>
    </dgm:pt>
    <dgm:pt modelId="{6F318928-EE44-43F0-9DE7-00DBCC7C8015}" type="pres">
      <dgm:prSet presAssocID="{E2808F7A-A570-4D06-ABB7-7A80AE0A04BD}" presName="bgRect" presStyleLbl="bgShp" presStyleIdx="1" presStyleCnt="6"/>
      <dgm:spPr/>
    </dgm:pt>
    <dgm:pt modelId="{3BD11BB9-EF18-4B5D-8153-9DC34D93D65F}" type="pres">
      <dgm:prSet presAssocID="{E2808F7A-A570-4D06-ABB7-7A80AE0A04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pplyAndDemand1"/>
        </a:ext>
      </dgm:extLst>
    </dgm:pt>
    <dgm:pt modelId="{C41C4CF4-75BB-4BEF-ACDD-6DE395A94F59}" type="pres">
      <dgm:prSet presAssocID="{E2808F7A-A570-4D06-ABB7-7A80AE0A04BD}" presName="spaceRect" presStyleCnt="0"/>
      <dgm:spPr/>
    </dgm:pt>
    <dgm:pt modelId="{77709B24-78CB-4E59-B565-D4C9462AA648}" type="pres">
      <dgm:prSet presAssocID="{E2808F7A-A570-4D06-ABB7-7A80AE0A04BD}" presName="parTx" presStyleLbl="revTx" presStyleIdx="1" presStyleCnt="6">
        <dgm:presLayoutVars>
          <dgm:chMax val="0"/>
          <dgm:chPref val="0"/>
        </dgm:presLayoutVars>
      </dgm:prSet>
      <dgm:spPr/>
    </dgm:pt>
    <dgm:pt modelId="{EE43F75F-CE48-4BE6-9F06-AC8EB487E021}" type="pres">
      <dgm:prSet presAssocID="{FBD68581-64FF-43F4-9121-DBA993340E2A}" presName="sibTrans" presStyleCnt="0"/>
      <dgm:spPr/>
    </dgm:pt>
    <dgm:pt modelId="{8549A166-1410-40DB-9934-B24C0DF2C07E}" type="pres">
      <dgm:prSet presAssocID="{3027C197-1889-4077-9C02-85DAEAD6AB4A}" presName="compNode" presStyleCnt="0"/>
      <dgm:spPr/>
    </dgm:pt>
    <dgm:pt modelId="{F190AC1E-AF22-4D8D-8099-9824B576E09E}" type="pres">
      <dgm:prSet presAssocID="{3027C197-1889-4077-9C02-85DAEAD6AB4A}" presName="bgRect" presStyleLbl="bgShp" presStyleIdx="2" presStyleCnt="6"/>
      <dgm:spPr/>
    </dgm:pt>
    <dgm:pt modelId="{6568D00B-9BE4-4ED7-9F8D-45FCB3B23A24}" type="pres">
      <dgm:prSet presAssocID="{3027C197-1889-4077-9C02-85DAEAD6AB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BB95D24-BAA7-4845-87F8-8300A21B2231}" type="pres">
      <dgm:prSet presAssocID="{3027C197-1889-4077-9C02-85DAEAD6AB4A}" presName="spaceRect" presStyleCnt="0"/>
      <dgm:spPr/>
    </dgm:pt>
    <dgm:pt modelId="{C498AF09-AA92-4BB6-B85F-11E1BD405E73}" type="pres">
      <dgm:prSet presAssocID="{3027C197-1889-4077-9C02-85DAEAD6AB4A}" presName="parTx" presStyleLbl="revTx" presStyleIdx="2" presStyleCnt="6">
        <dgm:presLayoutVars>
          <dgm:chMax val="0"/>
          <dgm:chPref val="0"/>
        </dgm:presLayoutVars>
      </dgm:prSet>
      <dgm:spPr/>
    </dgm:pt>
    <dgm:pt modelId="{D037D268-A550-4EB8-A922-EB0882DF90DF}" type="pres">
      <dgm:prSet presAssocID="{D3CEA9BD-7D8C-41C1-B64B-0CD6C4D1DA53}" presName="sibTrans" presStyleCnt="0"/>
      <dgm:spPr/>
    </dgm:pt>
    <dgm:pt modelId="{1B49CCEB-CFD4-4D0E-BD80-D37408735795}" type="pres">
      <dgm:prSet presAssocID="{C4700878-D1D2-4C3C-8404-93AF652D3ECA}" presName="compNode" presStyleCnt="0"/>
      <dgm:spPr/>
    </dgm:pt>
    <dgm:pt modelId="{6163005F-4ADF-4FB7-9B09-D555499A875C}" type="pres">
      <dgm:prSet presAssocID="{C4700878-D1D2-4C3C-8404-93AF652D3ECA}" presName="bgRect" presStyleLbl="bgShp" presStyleIdx="3" presStyleCnt="6"/>
      <dgm:spPr/>
    </dgm:pt>
    <dgm:pt modelId="{5E437419-4B93-476E-9B6B-CF5D1E70F441}" type="pres">
      <dgm:prSet presAssocID="{C4700878-D1D2-4C3C-8404-93AF652D3EC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B6334A-0416-4D2F-8C6C-E8A6047868BA}" type="pres">
      <dgm:prSet presAssocID="{C4700878-D1D2-4C3C-8404-93AF652D3ECA}" presName="spaceRect" presStyleCnt="0"/>
      <dgm:spPr/>
    </dgm:pt>
    <dgm:pt modelId="{F78B8CEA-3109-4998-BEB0-68D8F6AE520B}" type="pres">
      <dgm:prSet presAssocID="{C4700878-D1D2-4C3C-8404-93AF652D3ECA}" presName="parTx" presStyleLbl="revTx" presStyleIdx="3" presStyleCnt="6">
        <dgm:presLayoutVars>
          <dgm:chMax val="0"/>
          <dgm:chPref val="0"/>
        </dgm:presLayoutVars>
      </dgm:prSet>
      <dgm:spPr/>
    </dgm:pt>
    <dgm:pt modelId="{6BA9AAFE-3E39-4FAB-88E2-855C193258F7}" type="pres">
      <dgm:prSet presAssocID="{ABEC49C8-495A-48C4-827C-235AD8A30093}" presName="sibTrans" presStyleCnt="0"/>
      <dgm:spPr/>
    </dgm:pt>
    <dgm:pt modelId="{0AB39CA1-F2ED-4E97-B0A6-C346F0A4C1D8}" type="pres">
      <dgm:prSet presAssocID="{9C19DC21-2ECC-4CD4-8299-B50195F9AC10}" presName="compNode" presStyleCnt="0"/>
      <dgm:spPr/>
    </dgm:pt>
    <dgm:pt modelId="{3E9A4345-7175-4B52-A434-20F61E048672}" type="pres">
      <dgm:prSet presAssocID="{9C19DC21-2ECC-4CD4-8299-B50195F9AC10}" presName="bgRect" presStyleLbl="bgShp" presStyleIdx="4" presStyleCnt="6"/>
      <dgm:spPr/>
    </dgm:pt>
    <dgm:pt modelId="{D3A16F47-0EE7-42CE-9270-D7D2EBD949D1}" type="pres">
      <dgm:prSet presAssocID="{9C19DC21-2ECC-4CD4-8299-B50195F9AC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8EFD3E-76EE-4D36-A20B-A35907AF976F}" type="pres">
      <dgm:prSet presAssocID="{9C19DC21-2ECC-4CD4-8299-B50195F9AC10}" presName="spaceRect" presStyleCnt="0"/>
      <dgm:spPr/>
    </dgm:pt>
    <dgm:pt modelId="{7C1109E9-1205-459C-A359-F166C917F069}" type="pres">
      <dgm:prSet presAssocID="{9C19DC21-2ECC-4CD4-8299-B50195F9AC10}" presName="parTx" presStyleLbl="revTx" presStyleIdx="4" presStyleCnt="6">
        <dgm:presLayoutVars>
          <dgm:chMax val="0"/>
          <dgm:chPref val="0"/>
        </dgm:presLayoutVars>
      </dgm:prSet>
      <dgm:spPr/>
    </dgm:pt>
    <dgm:pt modelId="{4A5A46BC-FEEA-41F2-8DBF-D5A48F2B70A1}" type="pres">
      <dgm:prSet presAssocID="{B0444761-E8A9-4421-ACF7-F6C05695B037}" presName="sibTrans" presStyleCnt="0"/>
      <dgm:spPr/>
    </dgm:pt>
    <dgm:pt modelId="{7AFC9D87-8E36-4173-88E6-DAD49450E388}" type="pres">
      <dgm:prSet presAssocID="{7E90835F-01D5-4F9D-B37C-2D706E577FF8}" presName="compNode" presStyleCnt="0"/>
      <dgm:spPr/>
    </dgm:pt>
    <dgm:pt modelId="{92390C83-3343-49C5-B5AA-7A31A8D9A981}" type="pres">
      <dgm:prSet presAssocID="{7E90835F-01D5-4F9D-B37C-2D706E577FF8}" presName="bgRect" presStyleLbl="bgShp" presStyleIdx="5" presStyleCnt="6"/>
      <dgm:spPr/>
    </dgm:pt>
    <dgm:pt modelId="{031E6755-A185-47B0-B4B0-21F2FDBB24AE}" type="pres">
      <dgm:prSet presAssocID="{7E90835F-01D5-4F9D-B37C-2D706E577FF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38EFFAF-2F44-482D-9042-833A4BEEC9CD}" type="pres">
      <dgm:prSet presAssocID="{7E90835F-01D5-4F9D-B37C-2D706E577FF8}" presName="spaceRect" presStyleCnt="0"/>
      <dgm:spPr/>
    </dgm:pt>
    <dgm:pt modelId="{D2EC515E-1B58-4BAE-8229-DCC80DF4DC9C}" type="pres">
      <dgm:prSet presAssocID="{7E90835F-01D5-4F9D-B37C-2D706E577FF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AB9B812-8875-4221-B625-1B878F00AFE9}" srcId="{9E9A820F-36A0-4F4B-BA22-46F9E57B8500}" destId="{3027C197-1889-4077-9C02-85DAEAD6AB4A}" srcOrd="2" destOrd="0" parTransId="{C04BC42A-0012-4E1A-8FB5-6E04B246522E}" sibTransId="{D3CEA9BD-7D8C-41C1-B64B-0CD6C4D1DA53}"/>
    <dgm:cxn modelId="{1F26121A-3A81-476A-BA1E-5B41388E4288}" type="presOf" srcId="{05512D12-D044-4F57-9393-54CDD099496D}" destId="{734B5CCD-0252-41ED-9768-285A69DE9C9A}" srcOrd="0" destOrd="0" presId="urn:microsoft.com/office/officeart/2018/2/layout/IconVerticalSolidList"/>
    <dgm:cxn modelId="{7350182A-10CB-4345-8D95-9CE8E2A906BB}" srcId="{9E9A820F-36A0-4F4B-BA22-46F9E57B8500}" destId="{9C19DC21-2ECC-4CD4-8299-B50195F9AC10}" srcOrd="4" destOrd="0" parTransId="{0E6AEF53-E2B8-4FEB-9B61-3C969C033D67}" sibTransId="{B0444761-E8A9-4421-ACF7-F6C05695B037}"/>
    <dgm:cxn modelId="{DCB0162D-5281-4A61-B23F-7169C6D0A683}" srcId="{9E9A820F-36A0-4F4B-BA22-46F9E57B8500}" destId="{C4700878-D1D2-4C3C-8404-93AF652D3ECA}" srcOrd="3" destOrd="0" parTransId="{B40F84D6-32CB-4C18-944E-76AA9634C94D}" sibTransId="{ABEC49C8-495A-48C4-827C-235AD8A30093}"/>
    <dgm:cxn modelId="{9448A833-EC70-4DD4-BDAF-9198018130D3}" srcId="{9E9A820F-36A0-4F4B-BA22-46F9E57B8500}" destId="{05512D12-D044-4F57-9393-54CDD099496D}" srcOrd="0" destOrd="0" parTransId="{0693EC18-DD47-4BBB-95A0-073D97E9564E}" sibTransId="{BC100A50-988D-4A85-9344-A299E89B21B9}"/>
    <dgm:cxn modelId="{16A4E876-07A3-4C71-A26D-CC210E3F6B6D}" type="presOf" srcId="{E2808F7A-A570-4D06-ABB7-7A80AE0A04BD}" destId="{77709B24-78CB-4E59-B565-D4C9462AA648}" srcOrd="0" destOrd="0" presId="urn:microsoft.com/office/officeart/2018/2/layout/IconVerticalSolidList"/>
    <dgm:cxn modelId="{A2978B78-1CDA-4CF6-A7E7-B930D0BD611F}" srcId="{9E9A820F-36A0-4F4B-BA22-46F9E57B8500}" destId="{7E90835F-01D5-4F9D-B37C-2D706E577FF8}" srcOrd="5" destOrd="0" parTransId="{021967BA-AE61-4A7E-91F1-8A3DFE6F5994}" sibTransId="{2B5F1ABE-B2FC-47BC-939E-718B3D40A554}"/>
    <dgm:cxn modelId="{AF9D6798-45BE-4685-AD36-86095965256F}" type="presOf" srcId="{9C19DC21-2ECC-4CD4-8299-B50195F9AC10}" destId="{7C1109E9-1205-459C-A359-F166C917F069}" srcOrd="0" destOrd="0" presId="urn:microsoft.com/office/officeart/2018/2/layout/IconVerticalSolidList"/>
    <dgm:cxn modelId="{D0BA59A3-5155-49C7-BCF1-C53E1F2C0E13}" type="presOf" srcId="{9E9A820F-36A0-4F4B-BA22-46F9E57B8500}" destId="{07E2CDEA-B431-406A-8FB8-77C770C5C5FC}" srcOrd="0" destOrd="0" presId="urn:microsoft.com/office/officeart/2018/2/layout/IconVerticalSolidList"/>
    <dgm:cxn modelId="{45892AA9-AA7D-48ED-95FE-C8E033B04833}" type="presOf" srcId="{3027C197-1889-4077-9C02-85DAEAD6AB4A}" destId="{C498AF09-AA92-4BB6-B85F-11E1BD405E73}" srcOrd="0" destOrd="0" presId="urn:microsoft.com/office/officeart/2018/2/layout/IconVerticalSolidList"/>
    <dgm:cxn modelId="{E49B8DAF-DA32-4412-88AE-92DDD5C8DBC8}" type="presOf" srcId="{C4700878-D1D2-4C3C-8404-93AF652D3ECA}" destId="{F78B8CEA-3109-4998-BEB0-68D8F6AE520B}" srcOrd="0" destOrd="0" presId="urn:microsoft.com/office/officeart/2018/2/layout/IconVerticalSolidList"/>
    <dgm:cxn modelId="{2C2835BC-5049-41DA-AC12-4C7A2495A847}" srcId="{9E9A820F-36A0-4F4B-BA22-46F9E57B8500}" destId="{E2808F7A-A570-4D06-ABB7-7A80AE0A04BD}" srcOrd="1" destOrd="0" parTransId="{ABF595B0-6E81-4BF9-876F-F84A86A9ECA4}" sibTransId="{FBD68581-64FF-43F4-9121-DBA993340E2A}"/>
    <dgm:cxn modelId="{1A265FD3-D7E7-46AD-B869-CB0442B0B91B}" type="presOf" srcId="{7E90835F-01D5-4F9D-B37C-2D706E577FF8}" destId="{D2EC515E-1B58-4BAE-8229-DCC80DF4DC9C}" srcOrd="0" destOrd="0" presId="urn:microsoft.com/office/officeart/2018/2/layout/IconVerticalSolidList"/>
    <dgm:cxn modelId="{6D5B634B-D225-401D-BA03-8FA97D46610A}" type="presParOf" srcId="{07E2CDEA-B431-406A-8FB8-77C770C5C5FC}" destId="{E1C9AF85-5098-45CE-B7DA-B93A9F12A0A5}" srcOrd="0" destOrd="0" presId="urn:microsoft.com/office/officeart/2018/2/layout/IconVerticalSolidList"/>
    <dgm:cxn modelId="{F31C7319-DCAF-416D-B0D5-D8AEBDCD4F91}" type="presParOf" srcId="{E1C9AF85-5098-45CE-B7DA-B93A9F12A0A5}" destId="{C8FDA9BB-EEBD-43FC-8B16-22443B292A08}" srcOrd="0" destOrd="0" presId="urn:microsoft.com/office/officeart/2018/2/layout/IconVerticalSolidList"/>
    <dgm:cxn modelId="{0E645AB0-65A1-4647-A0B6-E710CE66EB4F}" type="presParOf" srcId="{E1C9AF85-5098-45CE-B7DA-B93A9F12A0A5}" destId="{F61B79BD-569F-43A8-A62B-20657A67448F}" srcOrd="1" destOrd="0" presId="urn:microsoft.com/office/officeart/2018/2/layout/IconVerticalSolidList"/>
    <dgm:cxn modelId="{D1CC33B7-C721-4CCA-B09B-70D913389D6B}" type="presParOf" srcId="{E1C9AF85-5098-45CE-B7DA-B93A9F12A0A5}" destId="{897A1326-FC71-4F23-B0A0-01BC8CB195AF}" srcOrd="2" destOrd="0" presId="urn:microsoft.com/office/officeart/2018/2/layout/IconVerticalSolidList"/>
    <dgm:cxn modelId="{8F2CA724-A670-4004-A07D-3447EFA7DAF1}" type="presParOf" srcId="{E1C9AF85-5098-45CE-B7DA-B93A9F12A0A5}" destId="{734B5CCD-0252-41ED-9768-285A69DE9C9A}" srcOrd="3" destOrd="0" presId="urn:microsoft.com/office/officeart/2018/2/layout/IconVerticalSolidList"/>
    <dgm:cxn modelId="{C834F8B5-4695-4F89-838D-A3C99813D24A}" type="presParOf" srcId="{07E2CDEA-B431-406A-8FB8-77C770C5C5FC}" destId="{927421EF-71D3-4B96-9F7D-FFD8C01CF0C9}" srcOrd="1" destOrd="0" presId="urn:microsoft.com/office/officeart/2018/2/layout/IconVerticalSolidList"/>
    <dgm:cxn modelId="{A586B6DA-D6D6-4DC7-8432-EB5ED13868D4}" type="presParOf" srcId="{07E2CDEA-B431-406A-8FB8-77C770C5C5FC}" destId="{268F876C-D480-4EFB-90F5-2E058A4D9985}" srcOrd="2" destOrd="0" presId="urn:microsoft.com/office/officeart/2018/2/layout/IconVerticalSolidList"/>
    <dgm:cxn modelId="{5FAF9D14-511C-477A-B4D1-951387BF4A80}" type="presParOf" srcId="{268F876C-D480-4EFB-90F5-2E058A4D9985}" destId="{6F318928-EE44-43F0-9DE7-00DBCC7C8015}" srcOrd="0" destOrd="0" presId="urn:microsoft.com/office/officeart/2018/2/layout/IconVerticalSolidList"/>
    <dgm:cxn modelId="{D855FFAC-9292-44D5-B549-DF0D4026FB38}" type="presParOf" srcId="{268F876C-D480-4EFB-90F5-2E058A4D9985}" destId="{3BD11BB9-EF18-4B5D-8153-9DC34D93D65F}" srcOrd="1" destOrd="0" presId="urn:microsoft.com/office/officeart/2018/2/layout/IconVerticalSolidList"/>
    <dgm:cxn modelId="{B986BB8E-7D7F-46A8-9C95-A2C753CBEC33}" type="presParOf" srcId="{268F876C-D480-4EFB-90F5-2E058A4D9985}" destId="{C41C4CF4-75BB-4BEF-ACDD-6DE395A94F59}" srcOrd="2" destOrd="0" presId="urn:microsoft.com/office/officeart/2018/2/layout/IconVerticalSolidList"/>
    <dgm:cxn modelId="{597250C6-DB0D-410A-91EF-D365DC86971B}" type="presParOf" srcId="{268F876C-D480-4EFB-90F5-2E058A4D9985}" destId="{77709B24-78CB-4E59-B565-D4C9462AA648}" srcOrd="3" destOrd="0" presId="urn:microsoft.com/office/officeart/2018/2/layout/IconVerticalSolidList"/>
    <dgm:cxn modelId="{16D45735-B3DE-4F78-99FC-E25AFFE0D558}" type="presParOf" srcId="{07E2CDEA-B431-406A-8FB8-77C770C5C5FC}" destId="{EE43F75F-CE48-4BE6-9F06-AC8EB487E021}" srcOrd="3" destOrd="0" presId="urn:microsoft.com/office/officeart/2018/2/layout/IconVerticalSolidList"/>
    <dgm:cxn modelId="{D087521D-5934-4486-9FAE-A4F3CBE9100E}" type="presParOf" srcId="{07E2CDEA-B431-406A-8FB8-77C770C5C5FC}" destId="{8549A166-1410-40DB-9934-B24C0DF2C07E}" srcOrd="4" destOrd="0" presId="urn:microsoft.com/office/officeart/2018/2/layout/IconVerticalSolidList"/>
    <dgm:cxn modelId="{F10DE4CD-17AD-4761-B8AF-E9A09183A918}" type="presParOf" srcId="{8549A166-1410-40DB-9934-B24C0DF2C07E}" destId="{F190AC1E-AF22-4D8D-8099-9824B576E09E}" srcOrd="0" destOrd="0" presId="urn:microsoft.com/office/officeart/2018/2/layout/IconVerticalSolidList"/>
    <dgm:cxn modelId="{DE58FD55-AB33-4221-AECF-56D4698C531F}" type="presParOf" srcId="{8549A166-1410-40DB-9934-B24C0DF2C07E}" destId="{6568D00B-9BE4-4ED7-9F8D-45FCB3B23A24}" srcOrd="1" destOrd="0" presId="urn:microsoft.com/office/officeart/2018/2/layout/IconVerticalSolidList"/>
    <dgm:cxn modelId="{8EDDC4A1-C83B-4890-A1CF-D62AD64CCAB2}" type="presParOf" srcId="{8549A166-1410-40DB-9934-B24C0DF2C07E}" destId="{4BB95D24-BAA7-4845-87F8-8300A21B2231}" srcOrd="2" destOrd="0" presId="urn:microsoft.com/office/officeart/2018/2/layout/IconVerticalSolidList"/>
    <dgm:cxn modelId="{98A5C25D-BAE2-4DFF-8CFD-C95621AFD5D7}" type="presParOf" srcId="{8549A166-1410-40DB-9934-B24C0DF2C07E}" destId="{C498AF09-AA92-4BB6-B85F-11E1BD405E73}" srcOrd="3" destOrd="0" presId="urn:microsoft.com/office/officeart/2018/2/layout/IconVerticalSolidList"/>
    <dgm:cxn modelId="{F098C187-4FD3-46F3-96F0-8E275251A96D}" type="presParOf" srcId="{07E2CDEA-B431-406A-8FB8-77C770C5C5FC}" destId="{D037D268-A550-4EB8-A922-EB0882DF90DF}" srcOrd="5" destOrd="0" presId="urn:microsoft.com/office/officeart/2018/2/layout/IconVerticalSolidList"/>
    <dgm:cxn modelId="{5B270A9D-A5E6-419E-999B-B02361A4D36D}" type="presParOf" srcId="{07E2CDEA-B431-406A-8FB8-77C770C5C5FC}" destId="{1B49CCEB-CFD4-4D0E-BD80-D37408735795}" srcOrd="6" destOrd="0" presId="urn:microsoft.com/office/officeart/2018/2/layout/IconVerticalSolidList"/>
    <dgm:cxn modelId="{01AA610F-346E-436E-B8CE-B38864FE3104}" type="presParOf" srcId="{1B49CCEB-CFD4-4D0E-BD80-D37408735795}" destId="{6163005F-4ADF-4FB7-9B09-D555499A875C}" srcOrd="0" destOrd="0" presId="urn:microsoft.com/office/officeart/2018/2/layout/IconVerticalSolidList"/>
    <dgm:cxn modelId="{56BB92DF-2CD6-462F-AB0C-3ABA0CA85BD3}" type="presParOf" srcId="{1B49CCEB-CFD4-4D0E-BD80-D37408735795}" destId="{5E437419-4B93-476E-9B6B-CF5D1E70F441}" srcOrd="1" destOrd="0" presId="urn:microsoft.com/office/officeart/2018/2/layout/IconVerticalSolidList"/>
    <dgm:cxn modelId="{82019BC0-2439-4D6E-AF38-9B44C5E703C7}" type="presParOf" srcId="{1B49CCEB-CFD4-4D0E-BD80-D37408735795}" destId="{F3B6334A-0416-4D2F-8C6C-E8A6047868BA}" srcOrd="2" destOrd="0" presId="urn:microsoft.com/office/officeart/2018/2/layout/IconVerticalSolidList"/>
    <dgm:cxn modelId="{CC784F29-33DB-4503-8C09-3CD31E505D4D}" type="presParOf" srcId="{1B49CCEB-CFD4-4D0E-BD80-D37408735795}" destId="{F78B8CEA-3109-4998-BEB0-68D8F6AE520B}" srcOrd="3" destOrd="0" presId="urn:microsoft.com/office/officeart/2018/2/layout/IconVerticalSolidList"/>
    <dgm:cxn modelId="{42121507-C704-4EBF-A5EA-B6E33D161BE5}" type="presParOf" srcId="{07E2CDEA-B431-406A-8FB8-77C770C5C5FC}" destId="{6BA9AAFE-3E39-4FAB-88E2-855C193258F7}" srcOrd="7" destOrd="0" presId="urn:microsoft.com/office/officeart/2018/2/layout/IconVerticalSolidList"/>
    <dgm:cxn modelId="{35DB97AA-B64D-4C43-B985-75A508058587}" type="presParOf" srcId="{07E2CDEA-B431-406A-8FB8-77C770C5C5FC}" destId="{0AB39CA1-F2ED-4E97-B0A6-C346F0A4C1D8}" srcOrd="8" destOrd="0" presId="urn:microsoft.com/office/officeart/2018/2/layout/IconVerticalSolidList"/>
    <dgm:cxn modelId="{F6C06D4F-1469-4F0D-B0CF-96DF12415EB9}" type="presParOf" srcId="{0AB39CA1-F2ED-4E97-B0A6-C346F0A4C1D8}" destId="{3E9A4345-7175-4B52-A434-20F61E048672}" srcOrd="0" destOrd="0" presId="urn:microsoft.com/office/officeart/2018/2/layout/IconVerticalSolidList"/>
    <dgm:cxn modelId="{B602B73B-69F9-41E2-98DA-1DC0AE57E51E}" type="presParOf" srcId="{0AB39CA1-F2ED-4E97-B0A6-C346F0A4C1D8}" destId="{D3A16F47-0EE7-42CE-9270-D7D2EBD949D1}" srcOrd="1" destOrd="0" presId="urn:microsoft.com/office/officeart/2018/2/layout/IconVerticalSolidList"/>
    <dgm:cxn modelId="{13C44F65-D054-4EFA-A2AE-7D39B8733131}" type="presParOf" srcId="{0AB39CA1-F2ED-4E97-B0A6-C346F0A4C1D8}" destId="{278EFD3E-76EE-4D36-A20B-A35907AF976F}" srcOrd="2" destOrd="0" presId="urn:microsoft.com/office/officeart/2018/2/layout/IconVerticalSolidList"/>
    <dgm:cxn modelId="{F7D8FDFF-A120-43D4-920E-4646AE8185C0}" type="presParOf" srcId="{0AB39CA1-F2ED-4E97-B0A6-C346F0A4C1D8}" destId="{7C1109E9-1205-459C-A359-F166C917F069}" srcOrd="3" destOrd="0" presId="urn:microsoft.com/office/officeart/2018/2/layout/IconVerticalSolidList"/>
    <dgm:cxn modelId="{67FC8412-8810-4AAD-B923-7650484E17E5}" type="presParOf" srcId="{07E2CDEA-B431-406A-8FB8-77C770C5C5FC}" destId="{4A5A46BC-FEEA-41F2-8DBF-D5A48F2B70A1}" srcOrd="9" destOrd="0" presId="urn:microsoft.com/office/officeart/2018/2/layout/IconVerticalSolidList"/>
    <dgm:cxn modelId="{40A2A13C-DE04-4B39-B8B9-DB68C7BEF223}" type="presParOf" srcId="{07E2CDEA-B431-406A-8FB8-77C770C5C5FC}" destId="{7AFC9D87-8E36-4173-88E6-DAD49450E388}" srcOrd="10" destOrd="0" presId="urn:microsoft.com/office/officeart/2018/2/layout/IconVerticalSolidList"/>
    <dgm:cxn modelId="{D030D96D-36EB-49C4-BFD9-62705CC75A78}" type="presParOf" srcId="{7AFC9D87-8E36-4173-88E6-DAD49450E388}" destId="{92390C83-3343-49C5-B5AA-7A31A8D9A981}" srcOrd="0" destOrd="0" presId="urn:microsoft.com/office/officeart/2018/2/layout/IconVerticalSolidList"/>
    <dgm:cxn modelId="{6D93052D-91C5-400E-85E9-BC7341ED1E33}" type="presParOf" srcId="{7AFC9D87-8E36-4173-88E6-DAD49450E388}" destId="{031E6755-A185-47B0-B4B0-21F2FDBB24AE}" srcOrd="1" destOrd="0" presId="urn:microsoft.com/office/officeart/2018/2/layout/IconVerticalSolidList"/>
    <dgm:cxn modelId="{9FC92C5A-5701-407D-B801-290A8E821CE2}" type="presParOf" srcId="{7AFC9D87-8E36-4173-88E6-DAD49450E388}" destId="{D38EFFAF-2F44-482D-9042-833A4BEEC9CD}" srcOrd="2" destOrd="0" presId="urn:microsoft.com/office/officeart/2018/2/layout/IconVerticalSolidList"/>
    <dgm:cxn modelId="{3AA302B6-0AFC-43A6-8462-6760440FE2A6}" type="presParOf" srcId="{7AFC9D87-8E36-4173-88E6-DAD49450E388}" destId="{D2EC515E-1B58-4BAE-8229-DCC80DF4DC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1942B-6603-4B07-ACD2-895AD97D16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2DA454-3FEE-4558-A9A2-BCE96B38F443}">
      <dgm:prSet/>
      <dgm:spPr/>
      <dgm:t>
        <a:bodyPr/>
        <a:lstStyle/>
        <a:p>
          <a:pPr rtl="0"/>
          <a:r>
            <a:rPr lang="en-US"/>
            <a:t>Female </a:t>
          </a:r>
          <a:r>
            <a:rPr lang="en-US">
              <a:latin typeface="等线 Light" panose="020F0302020204030204"/>
            </a:rPr>
            <a:t>butterfly's pheromone release</a:t>
          </a:r>
          <a:r>
            <a:rPr lang="en-US"/>
            <a:t> </a:t>
          </a:r>
          <a:r>
            <a:rPr lang="en-US">
              <a:latin typeface="等线 Light" panose="020F0302020204030204"/>
            </a:rPr>
            <a:t>attracts</a:t>
          </a:r>
          <a:r>
            <a:rPr lang="en-US"/>
            <a:t> many males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等线 Light"/>
              <a:ea typeface="等线 Light"/>
            </a:rPr>
            <a:t> </a:t>
          </a:r>
          <a:r>
            <a:rPr lang="en-US">
              <a:latin typeface="等线 Light" panose="020F0302020204030204"/>
            </a:rPr>
            <a:t>(</a:t>
          </a:r>
          <a:r>
            <a:rPr lang="en-US" b="0" i="1" u="none" strike="noStrike" cap="none" baseline="0" noProof="0">
              <a:latin typeface="等线 Light" panose="020F0302020204030204"/>
            </a:rPr>
            <a:t>P. Brassicae</a:t>
          </a:r>
          <a:r>
            <a:rPr lang="en-US" b="0" i="0" u="none" strike="noStrike" cap="none" baseline="0" noProof="0">
              <a:latin typeface="等线 Light" panose="020F0302020204030204"/>
            </a:rPr>
            <a:t>)</a:t>
          </a:r>
          <a:endParaRPr lang="en-US"/>
        </a:p>
      </dgm:t>
    </dgm:pt>
    <dgm:pt modelId="{08C0B4DD-4BD5-4F9D-8097-A7CDB44FF7B1}" type="parTrans" cxnId="{36D3388F-5E10-4EBE-A7B0-544CAEC3A00F}">
      <dgm:prSet/>
      <dgm:spPr/>
      <dgm:t>
        <a:bodyPr/>
        <a:lstStyle/>
        <a:p>
          <a:endParaRPr lang="en-US"/>
        </a:p>
      </dgm:t>
    </dgm:pt>
    <dgm:pt modelId="{413E275E-B5EF-4714-9C73-3177CBF9C11E}" type="sibTrans" cxnId="{36D3388F-5E10-4EBE-A7B0-544CAEC3A00F}">
      <dgm:prSet/>
      <dgm:spPr/>
      <dgm:t>
        <a:bodyPr/>
        <a:lstStyle/>
        <a:p>
          <a:endParaRPr lang="en-US"/>
        </a:p>
      </dgm:t>
    </dgm:pt>
    <dgm:pt modelId="{BC82AFF0-D7D5-4AE0-8DA6-E33FBE0ADA05}">
      <dgm:prSet/>
      <dgm:spPr/>
      <dgm:t>
        <a:bodyPr/>
        <a:lstStyle/>
        <a:p>
          <a:pPr rtl="0"/>
          <a:r>
            <a:rPr lang="en-US" dirty="0"/>
            <a:t>Male butterfly release a chemical signal called “</a:t>
          </a:r>
          <a:r>
            <a:rPr lang="en-US" b="1" i="1" dirty="0"/>
            <a:t>anti-aphrodisiacs " </a:t>
          </a:r>
          <a:r>
            <a:rPr lang="en-US" dirty="0"/>
            <a:t> to disrupt other males </a:t>
          </a:r>
        </a:p>
      </dgm:t>
    </dgm:pt>
    <dgm:pt modelId="{9367EF26-4939-4241-825E-9384BA6DDADF}" type="parTrans" cxnId="{49285773-59CD-4560-AF6D-366152EB457C}">
      <dgm:prSet/>
      <dgm:spPr/>
      <dgm:t>
        <a:bodyPr/>
        <a:lstStyle/>
        <a:p>
          <a:endParaRPr lang="en-US"/>
        </a:p>
      </dgm:t>
    </dgm:pt>
    <dgm:pt modelId="{2874B8B4-CDE5-4232-8FEE-5B9AA620665C}" type="sibTrans" cxnId="{49285773-59CD-4560-AF6D-366152EB457C}">
      <dgm:prSet/>
      <dgm:spPr/>
      <dgm:t>
        <a:bodyPr/>
        <a:lstStyle/>
        <a:p>
          <a:endParaRPr lang="en-US"/>
        </a:p>
      </dgm:t>
    </dgm:pt>
    <dgm:pt modelId="{38BEADE2-D44C-4EBB-A815-E34219D6A6F1}">
      <dgm:prSet/>
      <dgm:spPr/>
      <dgm:t>
        <a:bodyPr/>
        <a:lstStyle/>
        <a:p>
          <a:pPr rtl="0"/>
          <a:r>
            <a:rPr lang="en-US"/>
            <a:t>Wasps, </a:t>
          </a:r>
          <a:r>
            <a:rPr lang="en-US">
              <a:latin typeface="等线 Light" panose="020F0302020204030204"/>
            </a:rPr>
            <a:t>the butterfly egg parasitoid</a:t>
          </a:r>
          <a:r>
            <a:rPr lang="en-US"/>
            <a:t>, could detect the </a:t>
          </a:r>
          <a:r>
            <a:rPr lang="en-US" b="1" i="1"/>
            <a:t>A.A</a:t>
          </a:r>
          <a:r>
            <a:rPr lang="en-US" b="1"/>
            <a:t>. </a:t>
          </a:r>
          <a:endParaRPr lang="en-US"/>
        </a:p>
      </dgm:t>
    </dgm:pt>
    <dgm:pt modelId="{54A7CE5B-D9A1-4368-917A-6EE087D09D15}" type="parTrans" cxnId="{241CE5D7-03FF-464D-BADB-542B5C9F6CC2}">
      <dgm:prSet/>
      <dgm:spPr/>
      <dgm:t>
        <a:bodyPr/>
        <a:lstStyle/>
        <a:p>
          <a:endParaRPr lang="en-US"/>
        </a:p>
      </dgm:t>
    </dgm:pt>
    <dgm:pt modelId="{9C1398C8-E08F-4F95-A9E4-F511CA8978EA}" type="sibTrans" cxnId="{241CE5D7-03FF-464D-BADB-542B5C9F6CC2}">
      <dgm:prSet/>
      <dgm:spPr/>
      <dgm:t>
        <a:bodyPr/>
        <a:lstStyle/>
        <a:p>
          <a:endParaRPr lang="en-US"/>
        </a:p>
      </dgm:t>
    </dgm:pt>
    <dgm:pt modelId="{CDE6762E-F7A4-4B74-9E35-EAF34DD4F2C7}">
      <dgm:prSet/>
      <dgm:spPr/>
      <dgm:t>
        <a:bodyPr/>
        <a:lstStyle/>
        <a:p>
          <a:r>
            <a:rPr lang="en-US"/>
            <a:t>When a female butterfly has a higher level of </a:t>
          </a:r>
          <a:r>
            <a:rPr lang="en-US" b="1" i="1"/>
            <a:t>A.A., </a:t>
          </a:r>
          <a:r>
            <a:rPr lang="en-US"/>
            <a:t>Wasps are more likely to find and eat their eggs</a:t>
          </a:r>
        </a:p>
      </dgm:t>
    </dgm:pt>
    <dgm:pt modelId="{0B30461E-A805-409D-93FC-67A6B99C83DC}" type="parTrans" cxnId="{1A622238-A3AF-46EF-B3FE-460DBC658CFB}">
      <dgm:prSet/>
      <dgm:spPr/>
      <dgm:t>
        <a:bodyPr/>
        <a:lstStyle/>
        <a:p>
          <a:endParaRPr lang="en-US"/>
        </a:p>
      </dgm:t>
    </dgm:pt>
    <dgm:pt modelId="{A49F145F-E8F8-4ED4-9E02-0F809D154A97}" type="sibTrans" cxnId="{1A622238-A3AF-46EF-B3FE-460DBC658CFB}">
      <dgm:prSet/>
      <dgm:spPr/>
      <dgm:t>
        <a:bodyPr/>
        <a:lstStyle/>
        <a:p>
          <a:endParaRPr lang="en-US"/>
        </a:p>
      </dgm:t>
    </dgm:pt>
    <dgm:pt modelId="{B27AA5BC-1261-4546-8609-03CCA91FD0D5}" type="pres">
      <dgm:prSet presAssocID="{81F1942B-6603-4B07-ACD2-895AD97D16D6}" presName="linear" presStyleCnt="0">
        <dgm:presLayoutVars>
          <dgm:animLvl val="lvl"/>
          <dgm:resizeHandles val="exact"/>
        </dgm:presLayoutVars>
      </dgm:prSet>
      <dgm:spPr/>
    </dgm:pt>
    <dgm:pt modelId="{ED12B6B4-322E-BD43-B695-F75A943B7353}" type="pres">
      <dgm:prSet presAssocID="{062DA454-3FEE-4558-A9A2-BCE96B38F4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9F9507-540F-EB42-951D-8FDC96B7EA7E}" type="pres">
      <dgm:prSet presAssocID="{413E275E-B5EF-4714-9C73-3177CBF9C11E}" presName="spacer" presStyleCnt="0"/>
      <dgm:spPr/>
    </dgm:pt>
    <dgm:pt modelId="{4E8F8ADE-94E6-1740-AE09-2CC8B4A135E0}" type="pres">
      <dgm:prSet presAssocID="{BC82AFF0-D7D5-4AE0-8DA6-E33FBE0ADA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E46BFE-722B-E043-B441-7308495CFE6A}" type="pres">
      <dgm:prSet presAssocID="{2874B8B4-CDE5-4232-8FEE-5B9AA620665C}" presName="spacer" presStyleCnt="0"/>
      <dgm:spPr/>
    </dgm:pt>
    <dgm:pt modelId="{BF967427-C545-1D47-8426-526663E79C84}" type="pres">
      <dgm:prSet presAssocID="{38BEADE2-D44C-4EBB-A815-E34219D6A6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53BDA2-2698-F44C-9CCF-D0351485E9C3}" type="pres">
      <dgm:prSet presAssocID="{9C1398C8-E08F-4F95-A9E4-F511CA8978EA}" presName="spacer" presStyleCnt="0"/>
      <dgm:spPr/>
    </dgm:pt>
    <dgm:pt modelId="{F1ECA1AE-4A13-7544-AC5D-C5DBF170FFB1}" type="pres">
      <dgm:prSet presAssocID="{CDE6762E-F7A4-4B74-9E35-EAF34DD4F2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9C9D26-4C97-C44D-A5D2-52B97E1901F5}" type="presOf" srcId="{062DA454-3FEE-4558-A9A2-BCE96B38F443}" destId="{ED12B6B4-322E-BD43-B695-F75A943B7353}" srcOrd="0" destOrd="0" presId="urn:microsoft.com/office/officeart/2005/8/layout/vList2"/>
    <dgm:cxn modelId="{1A622238-A3AF-46EF-B3FE-460DBC658CFB}" srcId="{81F1942B-6603-4B07-ACD2-895AD97D16D6}" destId="{CDE6762E-F7A4-4B74-9E35-EAF34DD4F2C7}" srcOrd="3" destOrd="0" parTransId="{0B30461E-A805-409D-93FC-67A6B99C83DC}" sibTransId="{A49F145F-E8F8-4ED4-9E02-0F809D154A97}"/>
    <dgm:cxn modelId="{D986C95A-57D3-594F-AC08-689A443C6567}" type="presOf" srcId="{CDE6762E-F7A4-4B74-9E35-EAF34DD4F2C7}" destId="{F1ECA1AE-4A13-7544-AC5D-C5DBF170FFB1}" srcOrd="0" destOrd="0" presId="urn:microsoft.com/office/officeart/2005/8/layout/vList2"/>
    <dgm:cxn modelId="{BBFF4D63-E6F9-3B43-A9BF-69C3B76A3ADF}" type="presOf" srcId="{81F1942B-6603-4B07-ACD2-895AD97D16D6}" destId="{B27AA5BC-1261-4546-8609-03CCA91FD0D5}" srcOrd="0" destOrd="0" presId="urn:microsoft.com/office/officeart/2005/8/layout/vList2"/>
    <dgm:cxn modelId="{49285773-59CD-4560-AF6D-366152EB457C}" srcId="{81F1942B-6603-4B07-ACD2-895AD97D16D6}" destId="{BC82AFF0-D7D5-4AE0-8DA6-E33FBE0ADA05}" srcOrd="1" destOrd="0" parTransId="{9367EF26-4939-4241-825E-9384BA6DDADF}" sibTransId="{2874B8B4-CDE5-4232-8FEE-5B9AA620665C}"/>
    <dgm:cxn modelId="{36D3388F-5E10-4EBE-A7B0-544CAEC3A00F}" srcId="{81F1942B-6603-4B07-ACD2-895AD97D16D6}" destId="{062DA454-3FEE-4558-A9A2-BCE96B38F443}" srcOrd="0" destOrd="0" parTransId="{08C0B4DD-4BD5-4F9D-8097-A7CDB44FF7B1}" sibTransId="{413E275E-B5EF-4714-9C73-3177CBF9C11E}"/>
    <dgm:cxn modelId="{9C905EC2-F1C1-0F49-84A2-32C2D1D0B258}" type="presOf" srcId="{38BEADE2-D44C-4EBB-A815-E34219D6A6F1}" destId="{BF967427-C545-1D47-8426-526663E79C84}" srcOrd="0" destOrd="0" presId="urn:microsoft.com/office/officeart/2005/8/layout/vList2"/>
    <dgm:cxn modelId="{A2DDCDD2-D28C-7748-BC44-457349012B87}" type="presOf" srcId="{BC82AFF0-D7D5-4AE0-8DA6-E33FBE0ADA05}" destId="{4E8F8ADE-94E6-1740-AE09-2CC8B4A135E0}" srcOrd="0" destOrd="0" presId="urn:microsoft.com/office/officeart/2005/8/layout/vList2"/>
    <dgm:cxn modelId="{241CE5D7-03FF-464D-BADB-542B5C9F6CC2}" srcId="{81F1942B-6603-4B07-ACD2-895AD97D16D6}" destId="{38BEADE2-D44C-4EBB-A815-E34219D6A6F1}" srcOrd="2" destOrd="0" parTransId="{54A7CE5B-D9A1-4368-917A-6EE087D09D15}" sibTransId="{9C1398C8-E08F-4F95-A9E4-F511CA8978EA}"/>
    <dgm:cxn modelId="{70736D4C-1D04-CB4B-A6A8-7AD5E14BDAB1}" type="presParOf" srcId="{B27AA5BC-1261-4546-8609-03CCA91FD0D5}" destId="{ED12B6B4-322E-BD43-B695-F75A943B7353}" srcOrd="0" destOrd="0" presId="urn:microsoft.com/office/officeart/2005/8/layout/vList2"/>
    <dgm:cxn modelId="{2C73A737-B43E-C34E-AED9-6345A3071AB8}" type="presParOf" srcId="{B27AA5BC-1261-4546-8609-03CCA91FD0D5}" destId="{A59F9507-540F-EB42-951D-8FDC96B7EA7E}" srcOrd="1" destOrd="0" presId="urn:microsoft.com/office/officeart/2005/8/layout/vList2"/>
    <dgm:cxn modelId="{E9E11826-2B36-294C-82BD-4F47ED31897F}" type="presParOf" srcId="{B27AA5BC-1261-4546-8609-03CCA91FD0D5}" destId="{4E8F8ADE-94E6-1740-AE09-2CC8B4A135E0}" srcOrd="2" destOrd="0" presId="urn:microsoft.com/office/officeart/2005/8/layout/vList2"/>
    <dgm:cxn modelId="{17987A89-4411-0F4E-8B29-001BC98AD20B}" type="presParOf" srcId="{B27AA5BC-1261-4546-8609-03CCA91FD0D5}" destId="{7FE46BFE-722B-E043-B441-7308495CFE6A}" srcOrd="3" destOrd="0" presId="urn:microsoft.com/office/officeart/2005/8/layout/vList2"/>
    <dgm:cxn modelId="{22A6AC4F-758C-8246-A7EC-B27F96210E91}" type="presParOf" srcId="{B27AA5BC-1261-4546-8609-03CCA91FD0D5}" destId="{BF967427-C545-1D47-8426-526663E79C84}" srcOrd="4" destOrd="0" presId="urn:microsoft.com/office/officeart/2005/8/layout/vList2"/>
    <dgm:cxn modelId="{88EB1B08-59C3-2247-B052-933389FF562C}" type="presParOf" srcId="{B27AA5BC-1261-4546-8609-03CCA91FD0D5}" destId="{3B53BDA2-2698-F44C-9CCF-D0351485E9C3}" srcOrd="5" destOrd="0" presId="urn:microsoft.com/office/officeart/2005/8/layout/vList2"/>
    <dgm:cxn modelId="{C8CF015C-4868-6741-8043-A7421D4E39C5}" type="presParOf" srcId="{B27AA5BC-1261-4546-8609-03CCA91FD0D5}" destId="{F1ECA1AE-4A13-7544-AC5D-C5DBF170FF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8D8D5A-C9FE-4DF5-A714-5AA06FB771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6B3E99-859E-466C-83C2-09F01720ED13}">
      <dgm:prSet/>
      <dgm:spPr/>
      <dgm:t>
        <a:bodyPr/>
        <a:lstStyle/>
        <a:p>
          <a:r>
            <a:rPr lang="en-US" dirty="0"/>
            <a:t>1. This is an idealized ecosystem focusing solely on wasps and butterflies.</a:t>
          </a:r>
        </a:p>
      </dgm:t>
    </dgm:pt>
    <dgm:pt modelId="{AB979572-0A4B-46B3-8F2A-480C61014A8A}" type="parTrans" cxnId="{0C84190C-1C26-4E37-B586-F54673C7E9E7}">
      <dgm:prSet/>
      <dgm:spPr/>
      <dgm:t>
        <a:bodyPr/>
        <a:lstStyle/>
        <a:p>
          <a:endParaRPr lang="en-US"/>
        </a:p>
      </dgm:t>
    </dgm:pt>
    <dgm:pt modelId="{04A48C7D-36CE-4D26-B1C5-4903ADFC5000}" type="sibTrans" cxnId="{0C84190C-1C26-4E37-B586-F54673C7E9E7}">
      <dgm:prSet/>
      <dgm:spPr/>
      <dgm:t>
        <a:bodyPr/>
        <a:lstStyle/>
        <a:p>
          <a:endParaRPr lang="en-US"/>
        </a:p>
      </dgm:t>
    </dgm:pt>
    <dgm:pt modelId="{F429B761-6821-41E8-98DA-0490C651820F}">
      <dgm:prSet/>
      <dgm:spPr/>
      <dgm:t>
        <a:bodyPr/>
        <a:lstStyle/>
        <a:p>
          <a:pPr rtl="0"/>
          <a:r>
            <a:rPr lang="en-US"/>
            <a:t>2. All wasps possess the same </a:t>
          </a:r>
          <a:r>
            <a:rPr lang="en-US">
              <a:latin typeface="等线 Light" panose="020F0302020204030204"/>
            </a:rPr>
            <a:t>parasitic </a:t>
          </a:r>
          <a:r>
            <a:rPr lang="en-US"/>
            <a:t>strategy</a:t>
          </a:r>
        </a:p>
      </dgm:t>
    </dgm:pt>
    <dgm:pt modelId="{B01E5FC6-AB3A-47B8-9FAB-F7C89CBD6A8A}" type="parTrans" cxnId="{83C37ADB-D81D-4124-B428-C60D1EFDFC08}">
      <dgm:prSet/>
      <dgm:spPr/>
      <dgm:t>
        <a:bodyPr/>
        <a:lstStyle/>
        <a:p>
          <a:endParaRPr lang="en-US"/>
        </a:p>
      </dgm:t>
    </dgm:pt>
    <dgm:pt modelId="{385C739F-989E-4635-8778-296EBABAF34C}" type="sibTrans" cxnId="{83C37ADB-D81D-4124-B428-C60D1EFDFC08}">
      <dgm:prSet/>
      <dgm:spPr/>
      <dgm:t>
        <a:bodyPr/>
        <a:lstStyle/>
        <a:p>
          <a:endParaRPr lang="en-US"/>
        </a:p>
      </dgm:t>
    </dgm:pt>
    <dgm:pt modelId="{BBA67DFB-186E-4216-8DC4-CFA7CFE87818}">
      <dgm:prSet/>
      <dgm:spPr/>
      <dgm:t>
        <a:bodyPr/>
        <a:lstStyle/>
        <a:p>
          <a:r>
            <a:rPr lang="en-US" dirty="0"/>
            <a:t>3. Ratio of female </a:t>
          </a:r>
          <a:r>
            <a:rPr lang="en-US" i="1" dirty="0"/>
            <a:t>P. brassicae</a:t>
          </a:r>
          <a:r>
            <a:rPr lang="en-US" dirty="0"/>
            <a:t> to male </a:t>
          </a:r>
          <a:r>
            <a:rPr lang="en-US" i="1" dirty="0"/>
            <a:t>P. brassicae</a:t>
          </a:r>
          <a:r>
            <a:rPr lang="en-US" dirty="0"/>
            <a:t> is 1:1 and probability of giving birth to a male progeny is 50%.</a:t>
          </a:r>
        </a:p>
      </dgm:t>
    </dgm:pt>
    <dgm:pt modelId="{A6AAA929-7C55-4D34-BC32-D3D50E8B99D7}" type="parTrans" cxnId="{6B81C46F-4E4D-4467-8825-8161A7689888}">
      <dgm:prSet/>
      <dgm:spPr/>
      <dgm:t>
        <a:bodyPr/>
        <a:lstStyle/>
        <a:p>
          <a:endParaRPr lang="en-US"/>
        </a:p>
      </dgm:t>
    </dgm:pt>
    <dgm:pt modelId="{6688BD3C-0B10-43EC-A635-0859ED2D1194}" type="sibTrans" cxnId="{6B81C46F-4E4D-4467-8825-8161A7689888}">
      <dgm:prSet/>
      <dgm:spPr/>
      <dgm:t>
        <a:bodyPr/>
        <a:lstStyle/>
        <a:p>
          <a:endParaRPr lang="en-US"/>
        </a:p>
      </dgm:t>
    </dgm:pt>
    <dgm:pt modelId="{6325A247-E57F-0E41-8EE1-09AB65092C1F}" type="pres">
      <dgm:prSet presAssocID="{DD8D8D5A-C9FE-4DF5-A714-5AA06FB77135}" presName="linear" presStyleCnt="0">
        <dgm:presLayoutVars>
          <dgm:animLvl val="lvl"/>
          <dgm:resizeHandles val="exact"/>
        </dgm:presLayoutVars>
      </dgm:prSet>
      <dgm:spPr/>
    </dgm:pt>
    <dgm:pt modelId="{A8E3B156-303C-A849-8602-7670806F948A}" type="pres">
      <dgm:prSet presAssocID="{206B3E99-859E-466C-83C2-09F01720ED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0CE1E2-2015-7644-9F80-FD82BDF52145}" type="pres">
      <dgm:prSet presAssocID="{04A48C7D-36CE-4D26-B1C5-4903ADFC5000}" presName="spacer" presStyleCnt="0"/>
      <dgm:spPr/>
    </dgm:pt>
    <dgm:pt modelId="{2BC99452-9643-B145-8CAF-0B64A4D65DAA}" type="pres">
      <dgm:prSet presAssocID="{F429B761-6821-41E8-98DA-0490C65182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1F27AC-9B1B-4D4F-AEB5-E195651369A3}" type="pres">
      <dgm:prSet presAssocID="{385C739F-989E-4635-8778-296EBABAF34C}" presName="spacer" presStyleCnt="0"/>
      <dgm:spPr/>
    </dgm:pt>
    <dgm:pt modelId="{717A5BB8-0C84-6949-945C-AC970DE5BE3D}" type="pres">
      <dgm:prSet presAssocID="{BBA67DFB-186E-4216-8DC4-CFA7CFE878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84190C-1C26-4E37-B586-F54673C7E9E7}" srcId="{DD8D8D5A-C9FE-4DF5-A714-5AA06FB77135}" destId="{206B3E99-859E-466C-83C2-09F01720ED13}" srcOrd="0" destOrd="0" parTransId="{AB979572-0A4B-46B3-8F2A-480C61014A8A}" sibTransId="{04A48C7D-36CE-4D26-B1C5-4903ADFC5000}"/>
    <dgm:cxn modelId="{4574EB65-0AB6-C745-B2A4-531792891FA7}" type="presOf" srcId="{F429B761-6821-41E8-98DA-0490C651820F}" destId="{2BC99452-9643-B145-8CAF-0B64A4D65DAA}" srcOrd="0" destOrd="0" presId="urn:microsoft.com/office/officeart/2005/8/layout/vList2"/>
    <dgm:cxn modelId="{81A91B6B-E7E0-9C47-A39E-BB6815521445}" type="presOf" srcId="{DD8D8D5A-C9FE-4DF5-A714-5AA06FB77135}" destId="{6325A247-E57F-0E41-8EE1-09AB65092C1F}" srcOrd="0" destOrd="0" presId="urn:microsoft.com/office/officeart/2005/8/layout/vList2"/>
    <dgm:cxn modelId="{6B81C46F-4E4D-4467-8825-8161A7689888}" srcId="{DD8D8D5A-C9FE-4DF5-A714-5AA06FB77135}" destId="{BBA67DFB-186E-4216-8DC4-CFA7CFE87818}" srcOrd="2" destOrd="0" parTransId="{A6AAA929-7C55-4D34-BC32-D3D50E8B99D7}" sibTransId="{6688BD3C-0B10-43EC-A635-0859ED2D1194}"/>
    <dgm:cxn modelId="{815D89A4-9456-AF42-86C0-6EFAA7DD5FDF}" type="presOf" srcId="{206B3E99-859E-466C-83C2-09F01720ED13}" destId="{A8E3B156-303C-A849-8602-7670806F948A}" srcOrd="0" destOrd="0" presId="urn:microsoft.com/office/officeart/2005/8/layout/vList2"/>
    <dgm:cxn modelId="{D2885DB7-AAE8-C44F-9259-5B43E48FD418}" type="presOf" srcId="{BBA67DFB-186E-4216-8DC4-CFA7CFE87818}" destId="{717A5BB8-0C84-6949-945C-AC970DE5BE3D}" srcOrd="0" destOrd="0" presId="urn:microsoft.com/office/officeart/2005/8/layout/vList2"/>
    <dgm:cxn modelId="{83C37ADB-D81D-4124-B428-C60D1EFDFC08}" srcId="{DD8D8D5A-C9FE-4DF5-A714-5AA06FB77135}" destId="{F429B761-6821-41E8-98DA-0490C651820F}" srcOrd="1" destOrd="0" parTransId="{B01E5FC6-AB3A-47B8-9FAB-F7C89CBD6A8A}" sibTransId="{385C739F-989E-4635-8778-296EBABAF34C}"/>
    <dgm:cxn modelId="{732D6B4F-0864-6842-A356-E63CEE4C36EB}" type="presParOf" srcId="{6325A247-E57F-0E41-8EE1-09AB65092C1F}" destId="{A8E3B156-303C-A849-8602-7670806F948A}" srcOrd="0" destOrd="0" presId="urn:microsoft.com/office/officeart/2005/8/layout/vList2"/>
    <dgm:cxn modelId="{2EFACC20-1F3F-204A-B9B4-D50BC5870D14}" type="presParOf" srcId="{6325A247-E57F-0E41-8EE1-09AB65092C1F}" destId="{390CE1E2-2015-7644-9F80-FD82BDF52145}" srcOrd="1" destOrd="0" presId="urn:microsoft.com/office/officeart/2005/8/layout/vList2"/>
    <dgm:cxn modelId="{22367663-7683-5448-AE4F-CCD144EE5D2B}" type="presParOf" srcId="{6325A247-E57F-0E41-8EE1-09AB65092C1F}" destId="{2BC99452-9643-B145-8CAF-0B64A4D65DAA}" srcOrd="2" destOrd="0" presId="urn:microsoft.com/office/officeart/2005/8/layout/vList2"/>
    <dgm:cxn modelId="{9143F0F2-FCE3-7C4B-87D3-1CD1ED31679A}" type="presParOf" srcId="{6325A247-E57F-0E41-8EE1-09AB65092C1F}" destId="{6A1F27AC-9B1B-4D4F-AEB5-E195651369A3}" srcOrd="3" destOrd="0" presId="urn:microsoft.com/office/officeart/2005/8/layout/vList2"/>
    <dgm:cxn modelId="{48862F3A-06EE-8042-9F16-CFD22394E009}" type="presParOf" srcId="{6325A247-E57F-0E41-8EE1-09AB65092C1F}" destId="{717A5BB8-0C84-6949-945C-AC970DE5BE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E6B22-95DC-4D95-8566-C82A9018CA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496053-58B4-49DD-848F-4E8DDB2CF47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What is Best for the system? What is likely to happen in the long run?</a:t>
          </a:r>
          <a:r>
            <a:rPr lang="en-US">
              <a:latin typeface="等线 Light" panose="020F0302020204030204"/>
            </a:rPr>
            <a:t> </a:t>
          </a:r>
          <a:endParaRPr lang="en-US"/>
        </a:p>
      </dgm:t>
    </dgm:pt>
    <dgm:pt modelId="{D304306C-E215-43B5-8525-5DC0D14C65DA}" type="parTrans" cxnId="{68380035-60CC-4178-B740-EBE48DA45654}">
      <dgm:prSet/>
      <dgm:spPr/>
      <dgm:t>
        <a:bodyPr/>
        <a:lstStyle/>
        <a:p>
          <a:endParaRPr lang="en-US"/>
        </a:p>
      </dgm:t>
    </dgm:pt>
    <dgm:pt modelId="{C4DAED6C-EDC3-45BE-81DB-EAD6F3870C3D}" type="sibTrans" cxnId="{68380035-60CC-4178-B740-EBE48DA45654}">
      <dgm:prSet/>
      <dgm:spPr/>
      <dgm:t>
        <a:bodyPr/>
        <a:lstStyle/>
        <a:p>
          <a:endParaRPr lang="en-US"/>
        </a:p>
      </dgm:t>
    </dgm:pt>
    <dgm:pt modelId="{31CA7A2E-5242-43A9-A78F-8BB9E52CDFD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Goal: find </a:t>
          </a:r>
          <a:r>
            <a:rPr lang="en-US" b="1">
              <a:latin typeface="等线 Light" panose="020F0302020204030204"/>
            </a:rPr>
            <a:t>α (the amount of a.a. secreted by one male butterfly) to</a:t>
          </a:r>
          <a:r>
            <a:rPr lang="en-US" b="1"/>
            <a:t> </a:t>
          </a:r>
          <a:r>
            <a:rPr lang="en-US" b="1">
              <a:latin typeface="等线 Light" panose="020F0302020204030204"/>
            </a:rPr>
            <a:t>maximize </a:t>
          </a:r>
          <a:r>
            <a:rPr lang="en-US" b="1"/>
            <a:t>B </a:t>
          </a:r>
          <a:r>
            <a:rPr lang="en-US" b="1">
              <a:latin typeface="等线 Light" panose="020F0302020204030204"/>
            </a:rPr>
            <a:t>(butterfly population) </a:t>
          </a:r>
          <a:r>
            <a:rPr lang="en-US" b="1"/>
            <a:t> in the long run</a:t>
          </a:r>
          <a:r>
            <a:rPr lang="en-US" b="1">
              <a:latin typeface="等线 Light" panose="020F0302020204030204"/>
            </a:rPr>
            <a:t> </a:t>
          </a:r>
          <a:endParaRPr lang="en-US"/>
        </a:p>
      </dgm:t>
    </dgm:pt>
    <dgm:pt modelId="{21765235-E5E1-413A-973B-BF2DA85A8AE3}" type="parTrans" cxnId="{8E3D97CB-6BC4-4024-B533-5AC7DCB1EFD3}">
      <dgm:prSet/>
      <dgm:spPr/>
      <dgm:t>
        <a:bodyPr/>
        <a:lstStyle/>
        <a:p>
          <a:endParaRPr lang="en-US"/>
        </a:p>
      </dgm:t>
    </dgm:pt>
    <dgm:pt modelId="{926086E4-EC47-4D21-8A0E-DC8691E83D0C}" type="sibTrans" cxnId="{8E3D97CB-6BC4-4024-B533-5AC7DCB1EFD3}">
      <dgm:prSet/>
      <dgm:spPr/>
      <dgm:t>
        <a:bodyPr/>
        <a:lstStyle/>
        <a:p>
          <a:endParaRPr lang="en-US"/>
        </a:p>
      </dgm:t>
    </dgm:pt>
    <dgm:pt modelId="{40CBABB7-6B97-4554-88FC-8620586A5FCA}" type="pres">
      <dgm:prSet presAssocID="{E95E6B22-95DC-4D95-8566-C82A9018CA11}" presName="root" presStyleCnt="0">
        <dgm:presLayoutVars>
          <dgm:dir/>
          <dgm:resizeHandles val="exact"/>
        </dgm:presLayoutVars>
      </dgm:prSet>
      <dgm:spPr/>
    </dgm:pt>
    <dgm:pt modelId="{C3DEF73C-8B71-4C61-8FB3-D228B1A5D696}" type="pres">
      <dgm:prSet presAssocID="{3C496053-58B4-49DD-848F-4E8DDB2CF474}" presName="compNode" presStyleCnt="0"/>
      <dgm:spPr/>
    </dgm:pt>
    <dgm:pt modelId="{D0AD333F-BE57-4669-BDA7-33CF63996D90}" type="pres">
      <dgm:prSet presAssocID="{3C496053-58B4-49DD-848F-4E8DDB2CF474}" presName="bgRect" presStyleLbl="bgShp" presStyleIdx="0" presStyleCnt="2"/>
      <dgm:spPr/>
    </dgm:pt>
    <dgm:pt modelId="{1E7F10D1-8BA2-40EC-9338-49EB55572D43}" type="pres">
      <dgm:prSet presAssocID="{3C496053-58B4-49DD-848F-4E8DDB2CF4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85B3163-BFAD-4207-A8A0-9C2200591776}" type="pres">
      <dgm:prSet presAssocID="{3C496053-58B4-49DD-848F-4E8DDB2CF474}" presName="spaceRect" presStyleCnt="0"/>
      <dgm:spPr/>
    </dgm:pt>
    <dgm:pt modelId="{58CBA8E6-D045-414B-99D9-02EF1981F944}" type="pres">
      <dgm:prSet presAssocID="{3C496053-58B4-49DD-848F-4E8DDB2CF474}" presName="parTx" presStyleLbl="revTx" presStyleIdx="0" presStyleCnt="2">
        <dgm:presLayoutVars>
          <dgm:chMax val="0"/>
          <dgm:chPref val="0"/>
        </dgm:presLayoutVars>
      </dgm:prSet>
      <dgm:spPr/>
    </dgm:pt>
    <dgm:pt modelId="{AFB8F1B5-A55A-4FFC-BEDC-3C128486D08D}" type="pres">
      <dgm:prSet presAssocID="{C4DAED6C-EDC3-45BE-81DB-EAD6F3870C3D}" presName="sibTrans" presStyleCnt="0"/>
      <dgm:spPr/>
    </dgm:pt>
    <dgm:pt modelId="{6B3AF7F8-3D16-42F9-8EB2-1F435EDF53DB}" type="pres">
      <dgm:prSet presAssocID="{31CA7A2E-5242-43A9-A78F-8BB9E52CDFD6}" presName="compNode" presStyleCnt="0"/>
      <dgm:spPr/>
    </dgm:pt>
    <dgm:pt modelId="{8FA213BD-EB6F-4EBC-9B01-C5D1031AD1E5}" type="pres">
      <dgm:prSet presAssocID="{31CA7A2E-5242-43A9-A78F-8BB9E52CDFD6}" presName="bgRect" presStyleLbl="bgShp" presStyleIdx="1" presStyleCnt="2"/>
      <dgm:spPr/>
    </dgm:pt>
    <dgm:pt modelId="{A3722AFE-7026-4AEC-B22B-2759CF5DD7C2}" type="pres">
      <dgm:prSet presAssocID="{31CA7A2E-5242-43A9-A78F-8BB9E52CDF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55910F7-EF76-43FC-843F-01517BF5CEB7}" type="pres">
      <dgm:prSet presAssocID="{31CA7A2E-5242-43A9-A78F-8BB9E52CDFD6}" presName="spaceRect" presStyleCnt="0"/>
      <dgm:spPr/>
    </dgm:pt>
    <dgm:pt modelId="{05BCB140-C12E-47B9-BF10-67FFDEFBAA38}" type="pres">
      <dgm:prSet presAssocID="{31CA7A2E-5242-43A9-A78F-8BB9E52CDF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898D208-3677-BE4C-BFF7-0CF3C3636126}" type="presOf" srcId="{3C496053-58B4-49DD-848F-4E8DDB2CF474}" destId="{58CBA8E6-D045-414B-99D9-02EF1981F944}" srcOrd="0" destOrd="0" presId="urn:microsoft.com/office/officeart/2018/2/layout/IconVerticalSolidList"/>
    <dgm:cxn modelId="{68380035-60CC-4178-B740-EBE48DA45654}" srcId="{E95E6B22-95DC-4D95-8566-C82A9018CA11}" destId="{3C496053-58B4-49DD-848F-4E8DDB2CF474}" srcOrd="0" destOrd="0" parTransId="{D304306C-E215-43B5-8525-5DC0D14C65DA}" sibTransId="{C4DAED6C-EDC3-45BE-81DB-EAD6F3870C3D}"/>
    <dgm:cxn modelId="{6120BC8E-798C-1043-AD9F-D097BC9CD4D1}" type="presOf" srcId="{31CA7A2E-5242-43A9-A78F-8BB9E52CDFD6}" destId="{05BCB140-C12E-47B9-BF10-67FFDEFBAA38}" srcOrd="0" destOrd="0" presId="urn:microsoft.com/office/officeart/2018/2/layout/IconVerticalSolidList"/>
    <dgm:cxn modelId="{8E3D97CB-6BC4-4024-B533-5AC7DCB1EFD3}" srcId="{E95E6B22-95DC-4D95-8566-C82A9018CA11}" destId="{31CA7A2E-5242-43A9-A78F-8BB9E52CDFD6}" srcOrd="1" destOrd="0" parTransId="{21765235-E5E1-413A-973B-BF2DA85A8AE3}" sibTransId="{926086E4-EC47-4D21-8A0E-DC8691E83D0C}"/>
    <dgm:cxn modelId="{C7E5F6F5-C431-AC49-8C58-F8293AC6884B}" type="presOf" srcId="{E95E6B22-95DC-4D95-8566-C82A9018CA11}" destId="{40CBABB7-6B97-4554-88FC-8620586A5FCA}" srcOrd="0" destOrd="0" presId="urn:microsoft.com/office/officeart/2018/2/layout/IconVerticalSolidList"/>
    <dgm:cxn modelId="{EDBD1177-6007-614D-8C30-E49BC1897323}" type="presParOf" srcId="{40CBABB7-6B97-4554-88FC-8620586A5FCA}" destId="{C3DEF73C-8B71-4C61-8FB3-D228B1A5D696}" srcOrd="0" destOrd="0" presId="urn:microsoft.com/office/officeart/2018/2/layout/IconVerticalSolidList"/>
    <dgm:cxn modelId="{473F404B-7A9F-CC40-80C0-A197085E6E4C}" type="presParOf" srcId="{C3DEF73C-8B71-4C61-8FB3-D228B1A5D696}" destId="{D0AD333F-BE57-4669-BDA7-33CF63996D90}" srcOrd="0" destOrd="0" presId="urn:microsoft.com/office/officeart/2018/2/layout/IconVerticalSolidList"/>
    <dgm:cxn modelId="{80E5C4E9-317C-4546-9810-82536E93CFDF}" type="presParOf" srcId="{C3DEF73C-8B71-4C61-8FB3-D228B1A5D696}" destId="{1E7F10D1-8BA2-40EC-9338-49EB55572D43}" srcOrd="1" destOrd="0" presId="urn:microsoft.com/office/officeart/2018/2/layout/IconVerticalSolidList"/>
    <dgm:cxn modelId="{2FF51583-FB97-294C-9DD9-390A417C5213}" type="presParOf" srcId="{C3DEF73C-8B71-4C61-8FB3-D228B1A5D696}" destId="{E85B3163-BFAD-4207-A8A0-9C2200591776}" srcOrd="2" destOrd="0" presId="urn:microsoft.com/office/officeart/2018/2/layout/IconVerticalSolidList"/>
    <dgm:cxn modelId="{E3BE5930-8F29-D340-AE10-B567BD126EB6}" type="presParOf" srcId="{C3DEF73C-8B71-4C61-8FB3-D228B1A5D696}" destId="{58CBA8E6-D045-414B-99D9-02EF1981F944}" srcOrd="3" destOrd="0" presId="urn:microsoft.com/office/officeart/2018/2/layout/IconVerticalSolidList"/>
    <dgm:cxn modelId="{5C2F233F-C31B-CA4F-A20C-C48E8D55A2B5}" type="presParOf" srcId="{40CBABB7-6B97-4554-88FC-8620586A5FCA}" destId="{AFB8F1B5-A55A-4FFC-BEDC-3C128486D08D}" srcOrd="1" destOrd="0" presId="urn:microsoft.com/office/officeart/2018/2/layout/IconVerticalSolidList"/>
    <dgm:cxn modelId="{6153A397-001B-334B-9CDE-964C3D20EA39}" type="presParOf" srcId="{40CBABB7-6B97-4554-88FC-8620586A5FCA}" destId="{6B3AF7F8-3D16-42F9-8EB2-1F435EDF53DB}" srcOrd="2" destOrd="0" presId="urn:microsoft.com/office/officeart/2018/2/layout/IconVerticalSolidList"/>
    <dgm:cxn modelId="{68103E64-7BA0-CF4A-B304-D4B8A9F04058}" type="presParOf" srcId="{6B3AF7F8-3D16-42F9-8EB2-1F435EDF53DB}" destId="{8FA213BD-EB6F-4EBC-9B01-C5D1031AD1E5}" srcOrd="0" destOrd="0" presId="urn:microsoft.com/office/officeart/2018/2/layout/IconVerticalSolidList"/>
    <dgm:cxn modelId="{9052BF84-9181-DC43-8E63-F052D0551434}" type="presParOf" srcId="{6B3AF7F8-3D16-42F9-8EB2-1F435EDF53DB}" destId="{A3722AFE-7026-4AEC-B22B-2759CF5DD7C2}" srcOrd="1" destOrd="0" presId="urn:microsoft.com/office/officeart/2018/2/layout/IconVerticalSolidList"/>
    <dgm:cxn modelId="{D56B6E3F-1082-F84C-BFE0-5E731F755D3A}" type="presParOf" srcId="{6B3AF7F8-3D16-42F9-8EB2-1F435EDF53DB}" destId="{C55910F7-EF76-43FC-843F-01517BF5CEB7}" srcOrd="2" destOrd="0" presId="urn:microsoft.com/office/officeart/2018/2/layout/IconVerticalSolidList"/>
    <dgm:cxn modelId="{0CDF347F-5476-CC40-8AF8-02CC94C34A93}" type="presParOf" srcId="{6B3AF7F8-3D16-42F9-8EB2-1F435EDF53DB}" destId="{05BCB140-C12E-47B9-BF10-67FFDEFBAA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DA9BB-EEBD-43FC-8B16-22443B292A08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B79BD-569F-43A8-A62B-20657A67448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5CCD-0252-41ED-9768-285A69DE9C9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Restatement of</a:t>
          </a:r>
          <a:r>
            <a:rPr lang="en-US" sz="1900" kern="1200">
              <a:latin typeface="等线 Light" panose="020F0302020204030204"/>
            </a:rPr>
            <a:t> the</a:t>
          </a:r>
          <a:r>
            <a:rPr lang="en-US" sz="1900" kern="1200"/>
            <a:t> Problem </a:t>
          </a:r>
        </a:p>
      </dsp:txBody>
      <dsp:txXfrm>
        <a:off x="937002" y="1903"/>
        <a:ext cx="5576601" cy="811257"/>
      </dsp:txXfrm>
    </dsp:sp>
    <dsp:sp modelId="{6F318928-EE44-43F0-9DE7-00DBCC7C8015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11BB9-EF18-4B5D-8153-9DC34D93D65F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09B24-78CB-4E59-B565-D4C9462AA648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等线 Light" panose="020F0302020204030204"/>
            </a:rPr>
            <a:t>Assumptions</a:t>
          </a:r>
          <a:endParaRPr lang="en-US" sz="1900" kern="1200"/>
        </a:p>
      </dsp:txBody>
      <dsp:txXfrm>
        <a:off x="937002" y="1015975"/>
        <a:ext cx="5576601" cy="811257"/>
      </dsp:txXfrm>
    </dsp:sp>
    <dsp:sp modelId="{F190AC1E-AF22-4D8D-8099-9824B576E09E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8D00B-9BE4-4ED7-9F8D-45FCB3B23A24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AF09-AA92-4BB6-B85F-11E1BD405E7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等线 Light" panose="020F0302020204030204"/>
            </a:rPr>
            <a:t>Model</a:t>
          </a:r>
          <a:r>
            <a:rPr lang="en-US" sz="1900" kern="1200"/>
            <a:t> Design</a:t>
          </a:r>
        </a:p>
      </dsp:txBody>
      <dsp:txXfrm>
        <a:off x="937002" y="2030048"/>
        <a:ext cx="5576601" cy="811257"/>
      </dsp:txXfrm>
    </dsp:sp>
    <dsp:sp modelId="{6163005F-4ADF-4FB7-9B09-D555499A875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37419-4B93-476E-9B6B-CF5D1E70F441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B8CEA-3109-4998-BEB0-68D8F6AE520B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Models</a:t>
          </a:r>
        </a:p>
      </dsp:txBody>
      <dsp:txXfrm>
        <a:off x="937002" y="3044120"/>
        <a:ext cx="5576601" cy="811257"/>
      </dsp:txXfrm>
    </dsp:sp>
    <dsp:sp modelId="{3E9A4345-7175-4B52-A434-20F61E048672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16F47-0EE7-42CE-9270-D7D2EBD949D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109E9-1205-459C-A359-F166C917F069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Simulation, Results &amp; Analysis</a:t>
          </a:r>
        </a:p>
      </dsp:txBody>
      <dsp:txXfrm>
        <a:off x="937002" y="4058192"/>
        <a:ext cx="5576601" cy="811257"/>
      </dsp:txXfrm>
    </dsp:sp>
    <dsp:sp modelId="{92390C83-3343-49C5-B5AA-7A31A8D9A981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6755-A185-47B0-B4B0-21F2FDBB24A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C515E-1B58-4BAE-8229-DCC80DF4DC9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2B6B4-322E-BD43-B695-F75A943B7353}">
      <dsp:nvSpPr>
        <dsp:cNvPr id="0" name=""/>
        <dsp:cNvSpPr/>
      </dsp:nvSpPr>
      <dsp:spPr>
        <a:xfrm>
          <a:off x="0" y="43031"/>
          <a:ext cx="6513603" cy="1400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Female </a:t>
          </a:r>
          <a:r>
            <a:rPr lang="en-US" sz="2300" kern="1200">
              <a:latin typeface="等线 Light" panose="020F0302020204030204"/>
            </a:rPr>
            <a:t>butterfly's pheromone release</a:t>
          </a:r>
          <a:r>
            <a:rPr lang="en-US" sz="2300" kern="1200"/>
            <a:t> </a:t>
          </a:r>
          <a:r>
            <a:rPr lang="en-US" sz="2300" kern="1200">
              <a:latin typeface="等线 Light" panose="020F0302020204030204"/>
            </a:rPr>
            <a:t>attracts</a:t>
          </a:r>
          <a:r>
            <a:rPr lang="en-US" sz="2300" kern="1200"/>
            <a:t> many males</a:t>
          </a:r>
          <a:r>
            <a:rPr lang="en-US" sz="2300" b="0" i="0" u="none" strike="noStrike" kern="1200" cap="none" baseline="0" noProof="0">
              <a:solidFill>
                <a:srgbClr val="010000"/>
              </a:solidFill>
              <a:latin typeface="等线 Light"/>
              <a:ea typeface="等线 Light"/>
            </a:rPr>
            <a:t> </a:t>
          </a:r>
          <a:r>
            <a:rPr lang="en-US" sz="2300" kern="1200">
              <a:latin typeface="等线 Light" panose="020F0302020204030204"/>
            </a:rPr>
            <a:t>(</a:t>
          </a:r>
          <a:r>
            <a:rPr lang="en-US" sz="2300" b="0" i="1" u="none" strike="noStrike" kern="1200" cap="none" baseline="0" noProof="0">
              <a:latin typeface="等线 Light" panose="020F0302020204030204"/>
            </a:rPr>
            <a:t>P. Brassicae</a:t>
          </a:r>
          <a:r>
            <a:rPr lang="en-US" sz="2300" b="0" i="0" u="none" strike="noStrike" kern="1200" cap="none" baseline="0" noProof="0">
              <a:latin typeface="等线 Light" panose="020F0302020204030204"/>
            </a:rPr>
            <a:t>)</a:t>
          </a:r>
          <a:endParaRPr lang="en-US" sz="2300" kern="1200"/>
        </a:p>
      </dsp:txBody>
      <dsp:txXfrm>
        <a:off x="68350" y="111381"/>
        <a:ext cx="6376903" cy="1263460"/>
      </dsp:txXfrm>
    </dsp:sp>
    <dsp:sp modelId="{4E8F8ADE-94E6-1740-AE09-2CC8B4A135E0}">
      <dsp:nvSpPr>
        <dsp:cNvPr id="0" name=""/>
        <dsp:cNvSpPr/>
      </dsp:nvSpPr>
      <dsp:spPr>
        <a:xfrm>
          <a:off x="0" y="1509432"/>
          <a:ext cx="6513603" cy="14001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Male butterfly release a chemical signal called “</a:t>
          </a:r>
          <a:r>
            <a:rPr lang="en-US" sz="2300" b="1" i="1" kern="1200" dirty="0"/>
            <a:t>anti-aphrodisiacs " </a:t>
          </a:r>
          <a:r>
            <a:rPr lang="en-US" sz="2300" kern="1200" dirty="0"/>
            <a:t> to disrupt other males </a:t>
          </a:r>
        </a:p>
      </dsp:txBody>
      <dsp:txXfrm>
        <a:off x="68350" y="1577782"/>
        <a:ext cx="6376903" cy="1263460"/>
      </dsp:txXfrm>
    </dsp:sp>
    <dsp:sp modelId="{BF967427-C545-1D47-8426-526663E79C84}">
      <dsp:nvSpPr>
        <dsp:cNvPr id="0" name=""/>
        <dsp:cNvSpPr/>
      </dsp:nvSpPr>
      <dsp:spPr>
        <a:xfrm>
          <a:off x="0" y="2975833"/>
          <a:ext cx="6513603" cy="14001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Wasps, </a:t>
          </a:r>
          <a:r>
            <a:rPr lang="en-US" sz="2300" kern="1200">
              <a:latin typeface="等线 Light" panose="020F0302020204030204"/>
            </a:rPr>
            <a:t>the butterfly egg parasitoid</a:t>
          </a:r>
          <a:r>
            <a:rPr lang="en-US" sz="2300" kern="1200"/>
            <a:t>, could detect the </a:t>
          </a:r>
          <a:r>
            <a:rPr lang="en-US" sz="2300" b="1" i="1" kern="1200"/>
            <a:t>A.A</a:t>
          </a:r>
          <a:r>
            <a:rPr lang="en-US" sz="2300" b="1" kern="1200"/>
            <a:t>. </a:t>
          </a:r>
          <a:endParaRPr lang="en-US" sz="2300" kern="1200"/>
        </a:p>
      </dsp:txBody>
      <dsp:txXfrm>
        <a:off x="68350" y="3044183"/>
        <a:ext cx="6376903" cy="1263460"/>
      </dsp:txXfrm>
    </dsp:sp>
    <dsp:sp modelId="{F1ECA1AE-4A13-7544-AC5D-C5DBF170FFB1}">
      <dsp:nvSpPr>
        <dsp:cNvPr id="0" name=""/>
        <dsp:cNvSpPr/>
      </dsp:nvSpPr>
      <dsp:spPr>
        <a:xfrm>
          <a:off x="0" y="4442233"/>
          <a:ext cx="6513603" cy="1400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a female butterfly has a higher level of </a:t>
          </a:r>
          <a:r>
            <a:rPr lang="en-US" sz="2300" b="1" i="1" kern="1200"/>
            <a:t>A.A., </a:t>
          </a:r>
          <a:r>
            <a:rPr lang="en-US" sz="2300" kern="1200"/>
            <a:t>Wasps are more likely to find and eat their eggs</a:t>
          </a:r>
        </a:p>
      </dsp:txBody>
      <dsp:txXfrm>
        <a:off x="68350" y="4510583"/>
        <a:ext cx="6376903" cy="126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3B156-303C-A849-8602-7670806F948A}">
      <dsp:nvSpPr>
        <dsp:cNvPr id="0" name=""/>
        <dsp:cNvSpPr/>
      </dsp:nvSpPr>
      <dsp:spPr>
        <a:xfrm>
          <a:off x="0" y="212653"/>
          <a:ext cx="6513603" cy="1764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1. This is an idealized ecosystem focusing solely on wasps and butterflies.</a:t>
          </a:r>
        </a:p>
      </dsp:txBody>
      <dsp:txXfrm>
        <a:off x="86129" y="298782"/>
        <a:ext cx="6341345" cy="1592102"/>
      </dsp:txXfrm>
    </dsp:sp>
    <dsp:sp modelId="{2BC99452-9643-B145-8CAF-0B64A4D65DAA}">
      <dsp:nvSpPr>
        <dsp:cNvPr id="0" name=""/>
        <dsp:cNvSpPr/>
      </dsp:nvSpPr>
      <dsp:spPr>
        <a:xfrm>
          <a:off x="0" y="2060533"/>
          <a:ext cx="6513603" cy="1764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All wasps possess the same </a:t>
          </a:r>
          <a:r>
            <a:rPr lang="en-US" sz="2900" kern="1200">
              <a:latin typeface="等线 Light" panose="020F0302020204030204"/>
            </a:rPr>
            <a:t>parasitic </a:t>
          </a:r>
          <a:r>
            <a:rPr lang="en-US" sz="2900" kern="1200"/>
            <a:t>strategy</a:t>
          </a:r>
        </a:p>
      </dsp:txBody>
      <dsp:txXfrm>
        <a:off x="86129" y="2146662"/>
        <a:ext cx="6341345" cy="1592102"/>
      </dsp:txXfrm>
    </dsp:sp>
    <dsp:sp modelId="{717A5BB8-0C84-6949-945C-AC970DE5BE3D}">
      <dsp:nvSpPr>
        <dsp:cNvPr id="0" name=""/>
        <dsp:cNvSpPr/>
      </dsp:nvSpPr>
      <dsp:spPr>
        <a:xfrm>
          <a:off x="0" y="3908413"/>
          <a:ext cx="6513603" cy="1764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 Ratio of female </a:t>
          </a:r>
          <a:r>
            <a:rPr lang="en-US" sz="2900" i="1" kern="1200" dirty="0"/>
            <a:t>P. brassicae</a:t>
          </a:r>
          <a:r>
            <a:rPr lang="en-US" sz="2900" kern="1200" dirty="0"/>
            <a:t> to male </a:t>
          </a:r>
          <a:r>
            <a:rPr lang="en-US" sz="2900" i="1" kern="1200" dirty="0"/>
            <a:t>P. brassicae</a:t>
          </a:r>
          <a:r>
            <a:rPr lang="en-US" sz="2900" kern="1200" dirty="0"/>
            <a:t> is 1:1 and probability of giving birth to a male progeny is 50%.</a:t>
          </a:r>
        </a:p>
      </dsp:txBody>
      <dsp:txXfrm>
        <a:off x="86129" y="3994542"/>
        <a:ext cx="6341345" cy="1592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333F-BE57-4669-BDA7-33CF63996D9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10D1-8BA2-40EC-9338-49EB55572D4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A8E6-D045-414B-99D9-02EF1981F94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Best for the system? What is likely to happen in the long run?</a:t>
          </a:r>
          <a:r>
            <a:rPr lang="en-US" sz="2000" kern="1200">
              <a:latin typeface="等线 Light" panose="020F0302020204030204"/>
            </a:rPr>
            <a:t> </a:t>
          </a:r>
          <a:endParaRPr lang="en-US" sz="2000" kern="1200"/>
        </a:p>
      </dsp:txBody>
      <dsp:txXfrm>
        <a:off x="2039300" y="956381"/>
        <a:ext cx="4474303" cy="1765627"/>
      </dsp:txXfrm>
    </dsp:sp>
    <dsp:sp modelId="{8FA213BD-EB6F-4EBC-9B01-C5D1031AD1E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2AFE-7026-4AEC-B22B-2759CF5DD7C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CB140-C12E-47B9-BF10-67FFDEFBAA3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Goal: find </a:t>
          </a:r>
          <a:r>
            <a:rPr lang="en-US" sz="2000" b="1" kern="1200">
              <a:latin typeface="等线 Light" panose="020F0302020204030204"/>
            </a:rPr>
            <a:t>α (the amount of a.a. secreted by one male butterfly) to</a:t>
          </a:r>
          <a:r>
            <a:rPr lang="en-US" sz="2000" b="1" kern="1200"/>
            <a:t> </a:t>
          </a:r>
          <a:r>
            <a:rPr lang="en-US" sz="2000" b="1" kern="1200">
              <a:latin typeface="等线 Light" panose="020F0302020204030204"/>
            </a:rPr>
            <a:t>maximize </a:t>
          </a:r>
          <a:r>
            <a:rPr lang="en-US" sz="2000" b="1" kern="1200"/>
            <a:t>B </a:t>
          </a:r>
          <a:r>
            <a:rPr lang="en-US" sz="2000" b="1" kern="1200">
              <a:latin typeface="等线 Light" panose="020F0302020204030204"/>
            </a:rPr>
            <a:t>(butterfly population) </a:t>
          </a:r>
          <a:r>
            <a:rPr lang="en-US" sz="2000" b="1" kern="1200"/>
            <a:t> in the long run</a:t>
          </a:r>
          <a:r>
            <a:rPr lang="en-US" sz="2000" b="1" kern="1200">
              <a:latin typeface="等线 Light" panose="020F0302020204030204"/>
            </a:rPr>
            <a:t> </a:t>
          </a:r>
          <a:endParaRPr lang="en-US" sz="20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DE5CE-CC3D-D244-BAAE-1D312CA8E5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A075A-8BB1-004C-ABF6-AC9A65ED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A075A-8BB1-004C-ABF6-AC9A65ED64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E01E2-C291-E746-B489-229310FA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8CB6D-3E5E-534B-9742-188D7265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FC7B0-0793-7546-BEEC-6D452765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E2E5F-F368-874E-ADF3-E3B31D7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10B7F-2043-3C47-B473-58D98598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71E6-9EF8-D34E-B86F-D5854E72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BCE70-251D-0240-B2F1-4C5273DA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46E8-7EA2-2543-8FBC-47785E3D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8B657-77D6-7F4C-B539-759889A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92EB8-0D52-5F4B-8FD4-20E8511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6990D-C676-DB46-9618-212DB5FC4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D49C7-3C7E-3641-8AEB-97450DAE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7B8BA-78CB-8A4A-BEFB-4D060CE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249F2-E285-2B45-A5D0-074C542D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95C1E-1396-844C-B336-A0D54C69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7A02-0CA2-584B-8356-FB8BBADA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9A991-2FBA-BF4E-A2C4-A873493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B474-09A3-CC44-AC19-180BA6FE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B4B6-4E8A-944B-8AEE-F3E176A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DF17B-3E52-9B45-80A1-CDA4C27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1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DE15C-46BA-BA41-814D-14849091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C61FE-7B93-FA46-9970-3C3062EE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89254-DB0C-EB4E-8EF6-F1F7CFE9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2E088-160E-8F42-8238-224F61E5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95FA9-468D-984A-9B81-C4A9749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95339-D620-7547-8AAA-2DB3956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3879-CF82-E348-9DED-032E16F3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33595-4BC3-C749-A994-7EB9A8E1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676CA-DD6E-FB46-96F4-B575012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6FD10-52D8-C94A-9DC2-C161A339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29C9C-6B44-FB4F-A069-1DA65AAF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55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DF55-906A-B34B-8E28-3832458E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B737F-7226-7641-9D1D-EA95D624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ED049-912B-6C48-AFD4-2A1A60CA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C44CD-0DBB-8543-BE28-1F6372044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B79AC-3D2B-DE4E-AEEC-57855FCD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D9895-B977-5143-921B-423D985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3C606-6837-4A41-BC84-CCB1BEB1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29FDA2-41FE-ED46-BE79-1ECCC136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3CAD-C2AD-AC4B-9E02-9A79E96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9C487-5A8F-6141-8151-00C313FF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9F078-571D-CF44-8F8B-810A1831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5E8416-9A97-2344-AC17-27E9F61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6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75B1D-A4B5-A242-96B4-158DD529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2B167-F746-B241-9948-F0F8460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60E83-9AF3-984F-81B7-6E315F64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09C87-2E4C-914F-AF0D-5EE3F4DC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8332-F34F-DF4A-98FB-2AC12234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E8087-5079-F04D-AE57-AB29CB3A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BC12F-E94E-3747-ADD3-9B0F3A78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391D0-D08A-3546-B3C9-9E64061A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0FACC-3C52-8F4D-9CAA-65658214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2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0CC5-DF15-5C41-8A51-E075AB50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B8F7A0-E14B-C74B-A3C7-42A03EB4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705AD-4DF6-3043-AF1D-839331A9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6B0E0-73E7-4E41-BE93-CABE9029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9D7DE-EE7D-AF46-B9D5-411F007A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F698F-BE96-AD4A-A753-F86B09F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95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FBE60-FD45-2549-ABCD-53B6FCC2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B9C56-9E7F-DF4F-AC21-370C693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3E120-ECCD-C84D-8F13-58639DB2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30EA-C37A-6440-A262-50EF2813A477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74186-A68A-4747-A0C8-53E1461D1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B71A-CFC8-0D49-82A9-C86EDFC8C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DA56-A396-9243-8E6B-D114F99AE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1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6B2C66-1F25-EC48-ADFE-ED5865DA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24" y="955988"/>
            <a:ext cx="10486751" cy="2492860"/>
          </a:xfrm>
        </p:spPr>
        <p:txBody>
          <a:bodyPr>
            <a:normAutofit/>
          </a:bodyPr>
          <a:lstStyle/>
          <a:p>
            <a:pPr algn="l"/>
            <a:r>
              <a:rPr lang="en-US" sz="8600" dirty="0">
                <a:latin typeface="Times New Roman"/>
                <a:cs typeface="Times New Roman"/>
              </a:rPr>
              <a:t>Butterfly-Wasp Model</a:t>
            </a:r>
            <a:br>
              <a:rPr lang="en-US" sz="86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Saturday, November 9, 2019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73DE29-399C-0940-9ECA-52944B86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Designed by </a:t>
            </a:r>
            <a:r>
              <a:rPr lang="en-US" dirty="0" err="1"/>
              <a:t>Huisheng</a:t>
            </a:r>
            <a:r>
              <a:rPr lang="en-US" dirty="0"/>
              <a:t> Zhu, Ran Tao, and Zeman Li</a:t>
            </a:r>
          </a:p>
          <a:p>
            <a:pPr algn="l"/>
            <a:r>
              <a:rPr lang="en-US" dirty="0">
                <a:ea typeface="等线"/>
              </a:rPr>
              <a:t>Coach: Christina Lee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253BB5-52CD-F942-8F9C-C7CD4CBE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5" y="5228874"/>
            <a:ext cx="925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141" y="46870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Simulation, Results &amp;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AC921-33E9-6241-8F97-6661EFF2A4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2877" r="8859" b="50083"/>
          <a:stretch/>
        </p:blipFill>
        <p:spPr bwMode="auto">
          <a:xfrm>
            <a:off x="231821" y="1170432"/>
            <a:ext cx="11706894" cy="5123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E82E7-8A1D-1B43-AC94-63F48949E808}"/>
              </a:ext>
            </a:extLst>
          </p:cNvPr>
          <p:cNvSpPr txBox="1"/>
          <p:nvPr/>
        </p:nvSpPr>
        <p:spPr>
          <a:xfrm>
            <a:off x="2628901" y="207111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2874E7-3719-9946-A83C-1DD3AF5F7F21}"/>
              </a:ext>
            </a:extLst>
          </p:cNvPr>
          <p:cNvCxnSpPr>
            <a:cxnSpLocks/>
          </p:cNvCxnSpPr>
          <p:nvPr/>
        </p:nvCxnSpPr>
        <p:spPr>
          <a:xfrm flipH="1">
            <a:off x="1002507" y="2255782"/>
            <a:ext cx="162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3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820" y="807494"/>
            <a:ext cx="59920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Simulation, Results &amp;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322AC-BCC9-F943-86C5-B326BD51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740" y="1747838"/>
            <a:ext cx="4103285" cy="41211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" pitchFamily="2" charset="0"/>
              </a:rPr>
              <a:t>Characteristics of Our Simulation (</a:t>
            </a:r>
            <a:r>
              <a:rPr lang="en-US" sz="2600" i="1" dirty="0">
                <a:latin typeface="Times" pitchFamily="2" charset="0"/>
              </a:rPr>
              <a:t>h</a:t>
            </a:r>
            <a:r>
              <a:rPr lang="en-US" sz="2600" dirty="0">
                <a:latin typeface="Times" pitchFamily="2" charset="0"/>
              </a:rPr>
              <a:t> = 0.5, alpha =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" pitchFamily="2" charset="0"/>
              </a:rPr>
              <a:t>Butterfly reaches its minimum around Day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" pitchFamily="2" charset="0"/>
              </a:rPr>
              <a:t>As the wasp population remains at a high level, butterfly population starts to recover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" pitchFamily="2" charset="0"/>
              </a:rPr>
              <a:t>A cyclical repeat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" pitchFamily="2" charset="0"/>
              </a:rPr>
              <a:t>Equilibrium population or fixed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9DA04-2065-5645-87F3-3B01BCA970A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" r="7403"/>
          <a:stretch/>
        </p:blipFill>
        <p:spPr bwMode="auto">
          <a:xfrm>
            <a:off x="4772025" y="1628920"/>
            <a:ext cx="7267574" cy="4030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863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287" y="558853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Simulation, Results &amp;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2A398-86DE-CF48-BD97-060C0E6651D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49698" r="7648" b="4426"/>
          <a:stretch/>
        </p:blipFill>
        <p:spPr bwMode="auto">
          <a:xfrm>
            <a:off x="204990" y="1260584"/>
            <a:ext cx="11174568" cy="53462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C46AA-CE80-7745-94BE-D9F916E43E24}"/>
              </a:ext>
            </a:extLst>
          </p:cNvPr>
          <p:cNvCxnSpPr/>
          <p:nvPr/>
        </p:nvCxnSpPr>
        <p:spPr>
          <a:xfrm flipV="1">
            <a:off x="7929563" y="2414588"/>
            <a:ext cx="728662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069A04-DDE2-1F48-9502-ECD82A346790}"/>
              </a:ext>
            </a:extLst>
          </p:cNvPr>
          <p:cNvSpPr txBox="1"/>
          <p:nvPr/>
        </p:nvSpPr>
        <p:spPr>
          <a:xfrm>
            <a:off x="7158038" y="367188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0.78</a:t>
            </a:r>
          </a:p>
        </p:txBody>
      </p:sp>
    </p:spTree>
    <p:extLst>
      <p:ext uri="{BB962C8B-B14F-4D97-AF65-F5344CB8AC3E}">
        <p14:creationId xmlns:p14="http://schemas.microsoft.com/office/powerpoint/2010/main" val="345261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/>
              <a:t>Simulation, Results &amp;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322AC-BCC9-F943-86C5-B326BD51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9908"/>
            <a:ext cx="3932237" cy="381158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Explanation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When </a:t>
            </a:r>
            <a:r>
              <a:rPr lang="en-US" sz="2200" i="1" dirty="0">
                <a:latin typeface="Times New Roman"/>
                <a:cs typeface="Times New Roman"/>
              </a:rPr>
              <a:t>h</a:t>
            </a:r>
            <a:r>
              <a:rPr lang="en-US" sz="2200" dirty="0">
                <a:latin typeface="Times New Roman"/>
                <a:cs typeface="Times New Roman"/>
              </a:rPr>
              <a:t> change from from 0.5 to 0.05, the alpha of maximum equilibrium population change from 0 to 0.78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Possible explanation from the viewpoint of evolution</a:t>
            </a:r>
          </a:p>
          <a:p>
            <a:pPr lvl="1"/>
            <a:endParaRPr lang="en-US" sz="2200" dirty="0">
              <a:latin typeface="Times New Roman"/>
              <a:cs typeface="Times New Roman"/>
            </a:endParaRP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"</a:t>
            </a:r>
            <a:r>
              <a:rPr lang="en-US" sz="2200" i="1" dirty="0">
                <a:latin typeface="Times New Roman"/>
                <a:cs typeface="Times New Roman"/>
              </a:rPr>
              <a:t>Interestingly, this behavior is innate in T. </a:t>
            </a:r>
            <a:r>
              <a:rPr lang="en-US" sz="2200" i="1" dirty="0" err="1">
                <a:latin typeface="Times New Roman"/>
                <a:cs typeface="Times New Roman"/>
              </a:rPr>
              <a:t>brassicae</a:t>
            </a:r>
            <a:r>
              <a:rPr lang="en-US" sz="2200" i="1" dirty="0">
                <a:latin typeface="Times New Roman"/>
                <a:cs typeface="Times New Roman"/>
              </a:rPr>
              <a:t>, whereas T. </a:t>
            </a:r>
            <a:r>
              <a:rPr lang="en-US" sz="2200" i="1" dirty="0" err="1">
                <a:latin typeface="Times New Roman"/>
                <a:cs typeface="Times New Roman"/>
              </a:rPr>
              <a:t>evanescens</a:t>
            </a:r>
            <a:r>
              <a:rPr lang="en-US" sz="2200" i="1" dirty="0">
                <a:latin typeface="Times New Roman"/>
                <a:cs typeface="Times New Roman"/>
              </a:rPr>
              <a:t> learns it after one successful ride on a mated female butterfly" (</a:t>
            </a:r>
            <a:r>
              <a:rPr lang="en-US" sz="2200" i="1" dirty="0" err="1">
                <a:latin typeface="Times New Roman"/>
                <a:cs typeface="Times New Roman"/>
              </a:rPr>
              <a:t>Huigens</a:t>
            </a:r>
            <a:r>
              <a:rPr lang="en-US" sz="2200" i="1" dirty="0">
                <a:latin typeface="Times New Roman"/>
                <a:cs typeface="Times New Roman"/>
              </a:rPr>
              <a:t> et al., 2010).</a:t>
            </a:r>
            <a:endParaRPr lang="en-US" sz="2200" i="1" dirty="0">
              <a:ea typeface="+mn-lt"/>
              <a:cs typeface="+mn-lt"/>
            </a:endParaRPr>
          </a:p>
          <a:p>
            <a:pPr lvl="1"/>
            <a:endParaRPr lang="en-US" sz="2200" dirty="0">
              <a:latin typeface="Times New Roman"/>
              <a:cs typeface="Times New Roman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1ED20-32C0-0B47-B9F9-25D1901DF9F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3295" r="9101" b="4426"/>
          <a:stretch/>
        </p:blipFill>
        <p:spPr bwMode="auto">
          <a:xfrm>
            <a:off x="4890655" y="313293"/>
            <a:ext cx="7176653" cy="65447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B9B8EC-9C06-1747-BDAB-FB8497D4A2AE}"/>
              </a:ext>
            </a:extLst>
          </p:cNvPr>
          <p:cNvCxnSpPr>
            <a:cxnSpLocks/>
          </p:cNvCxnSpPr>
          <p:nvPr/>
        </p:nvCxnSpPr>
        <p:spPr>
          <a:xfrm flipH="1">
            <a:off x="5431632" y="828675"/>
            <a:ext cx="162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34E5D7-EE30-0144-825A-296DA1420F34}"/>
              </a:ext>
            </a:extLst>
          </p:cNvPr>
          <p:cNvCxnSpPr/>
          <p:nvPr/>
        </p:nvCxnSpPr>
        <p:spPr>
          <a:xfrm flipV="1">
            <a:off x="9701213" y="4100513"/>
            <a:ext cx="728662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81686B-6D16-B945-AD5A-3EE4352C30BB}"/>
              </a:ext>
            </a:extLst>
          </p:cNvPr>
          <p:cNvSpPr txBox="1"/>
          <p:nvPr/>
        </p:nvSpPr>
        <p:spPr>
          <a:xfrm>
            <a:off x="9501188" y="535781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= 0.78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74D60-D1B5-0E4F-A057-792560B3818B}"/>
              </a:ext>
            </a:extLst>
          </p:cNvPr>
          <p:cNvSpPr txBox="1"/>
          <p:nvPr/>
        </p:nvSpPr>
        <p:spPr>
          <a:xfrm>
            <a:off x="7248092" y="64400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= 0</a:t>
            </a:r>
          </a:p>
        </p:txBody>
      </p:sp>
    </p:spTree>
    <p:extLst>
      <p:ext uri="{BB962C8B-B14F-4D97-AF65-F5344CB8AC3E}">
        <p14:creationId xmlns:p14="http://schemas.microsoft.com/office/powerpoint/2010/main" val="171474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Additional Issues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05322AC-BCC9-F943-86C5-B326BD510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688"/>
                <a:ext cx="10515600" cy="4351338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5500" b="1" dirty="0">
                    <a:cs typeface="Times New Roman" panose="02020603050405020304" pitchFamily="18" charset="0"/>
                  </a:rPr>
                  <a:t>Additional Change 1 </a:t>
                </a:r>
                <a:r>
                  <a:rPr lang="en-US" altLang="zh-CN" sz="5500" b="1" dirty="0">
                    <a:cs typeface="Times New Roman" panose="02020603050405020304" pitchFamily="18" charset="0"/>
                  </a:rPr>
                  <a:t>-</a:t>
                </a:r>
                <a:r>
                  <a:rPr lang="zh-CN" altLang="en-US" sz="55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5500" b="1" dirty="0">
                    <a:cs typeface="Times New Roman" panose="02020603050405020304" pitchFamily="18" charset="0"/>
                  </a:rPr>
                  <a:t> when we introduces a new predator on both butterflies and the wasps?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LV models, if we have animals more than two, we could use the following equation: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6400" i="1"/>
                        </m:ctrlPr>
                      </m:fPr>
                      <m:num>
                        <m:r>
                          <a:rPr lang="en-US" sz="6400" i="1"/>
                          <m:t>𝑑</m:t>
                        </m:r>
                        <m:sSub>
                          <m:sSubPr>
                            <m:ctrlPr>
                              <a:rPr lang="en-US" sz="6400" i="1"/>
                            </m:ctrlPr>
                          </m:sSubPr>
                          <m:e>
                            <m:r>
                              <a:rPr lang="en-US" sz="6400" i="1"/>
                              <m:t>𝑥</m:t>
                            </m:r>
                          </m:e>
                          <m:sub>
                            <m:r>
                              <a:rPr lang="en-US" sz="6400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6400" i="1"/>
                          <m:t>𝑑𝑡</m:t>
                        </m:r>
                        <m:r>
                          <a:rPr lang="en-US" sz="6400" i="1"/>
                          <m:t> </m:t>
                        </m:r>
                      </m:den>
                    </m:f>
                    <m:r>
                      <a:rPr lang="en-US" sz="6400" i="1"/>
                      <m:t>= </m:t>
                    </m:r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𝑟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𝑥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sz="6400" i="1"/>
                        </m:ctrlPr>
                      </m:dPr>
                      <m:e>
                        <m:r>
                          <a:rPr lang="en-US" sz="6400" i="1"/>
                          <m:t>1−</m:t>
                        </m:r>
                        <m:f>
                          <m:fPr>
                            <m:ctrlPr>
                              <a:rPr lang="en-US" sz="6400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6400" i="1"/>
                                </m:ctrlPr>
                              </m:naryPr>
                              <m:sub>
                                <m:r>
                                  <a:rPr lang="en-US" sz="6400" i="1"/>
                                  <m:t>𝑖</m:t>
                                </m:r>
                                <m:r>
                                  <a:rPr lang="en-US" sz="6400" i="1"/>
                                  <m:t>=1</m:t>
                                </m:r>
                              </m:sub>
                              <m:sup>
                                <m:r>
                                  <a:rPr lang="en-US" sz="6400" i="1"/>
                                  <m:t>𝑖</m:t>
                                </m:r>
                                <m:r>
                                  <a:rPr lang="en-US" sz="6400" i="1"/>
                                  <m:t>=</m:t>
                                </m:r>
                                <m:r>
                                  <a:rPr lang="en-US" sz="6400" i="1"/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6400" i="1"/>
                                    </m:ctrlPr>
                                  </m:sSubPr>
                                  <m:e>
                                    <m:r>
                                      <a:rPr lang="en-US" sz="6400" i="1"/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6400" i="1"/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6400" i="1"/>
                                    </m:ctrlPr>
                                  </m:sSubPr>
                                  <m:e>
                                    <m:r>
                                      <a:rPr lang="en-US" sz="6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6400" i="1"/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sz="6400" i="1"/>
                                </m:ctrlPr>
                              </m:sSubPr>
                              <m:e>
                                <m:r>
                                  <a:rPr lang="en-US" sz="6400" i="1"/>
                                  <m:t>𝑀</m:t>
                                </m:r>
                              </m:e>
                              <m:sub>
                                <m:r>
                                  <a:rPr lang="en-US" sz="6400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𝑟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birth rate of animal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𝑥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𝛼</m:t>
                        </m:r>
                      </m:e>
                      <m:sub>
                        <m:r>
                          <a:rPr lang="en-US" sz="6400" i="1"/>
                          <m:t>𝑖𝑗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relative impact of animal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𝑥</m:t>
                        </m:r>
                      </m:e>
                      <m:sub>
                        <m:r>
                          <a:rPr lang="en-US" sz="6400" i="1"/>
                          <m:t>𝑗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growth of anima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𝑥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𝑀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carry capacity of animal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𝑥</m:t>
                        </m:r>
                      </m:e>
                      <m:sub>
                        <m:r>
                          <a:rPr lang="en-US" sz="6400" i="1"/>
                          <m:t>𝑖</m:t>
                        </m:r>
                      </m:sub>
                    </m:sSub>
                  </m:oMath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 this simulation, we get the equations as follows: we assume the third animal is bird and denotes its population 	with D, the natural death rate of the birds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𝑑</m:t>
                        </m:r>
                      </m:e>
                      <m:sub>
                        <m:r>
                          <a:rPr lang="en-US" sz="6400" i="1"/>
                          <m:t>𝑑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ecosystem’s carrying capacity of birds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𝐾</m:t>
                        </m:r>
                      </m:e>
                      <m:sub>
                        <m:r>
                          <a:rPr lang="en-US" sz="6400" i="1"/>
                          <m:t>𝑑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	bird’s impact on butterflies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𝑓</m:t>
                        </m:r>
                      </m:e>
                      <m:sub>
                        <m:r>
                          <a:rPr lang="en-US" sz="6400" i="1"/>
                          <m:t>3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bird’s impact on wasps' impact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/>
                        </m:ctrlPr>
                      </m:sSubPr>
                      <m:e>
                        <m:r>
                          <a:rPr lang="en-US" sz="6400" i="1"/>
                          <m:t>𝑓</m:t>
                        </m:r>
                      </m:e>
                      <m:sub>
                        <m:r>
                          <a:rPr lang="en-US" sz="6400" i="1"/>
                          <m:t>4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400" i="1"/>
                          </m:ctrlPr>
                        </m:fPr>
                        <m:num>
                          <m:r>
                            <a:rPr lang="en-US" sz="6400" i="1"/>
                            <m:t>𝑑𝐵</m:t>
                          </m:r>
                        </m:num>
                        <m:den>
                          <m:r>
                            <a:rPr lang="en-US" sz="6400" i="1"/>
                            <m:t>𝑑𝑡</m:t>
                          </m:r>
                        </m:den>
                      </m:f>
                      <m:r>
                        <a:rPr lang="en-US" sz="6400" i="1"/>
                        <m:t>=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𝑔</m:t>
                          </m:r>
                        </m:e>
                        <m:sub>
                          <m:r>
                            <a:rPr lang="en-US" sz="6400" i="1"/>
                            <m:t>𝐵</m:t>
                          </m:r>
                        </m:sub>
                      </m:sSub>
                      <m:r>
                        <a:rPr lang="en-US" sz="6400" i="1"/>
                        <m:t>𝐵</m:t>
                      </m:r>
                      <m:d>
                        <m:dPr>
                          <m:ctrlPr>
                            <a:rPr lang="en-US" sz="6400" i="1"/>
                          </m:ctrlPr>
                        </m:dPr>
                        <m:e>
                          <m:r>
                            <a:rPr lang="en-US" sz="6400" i="1"/>
                            <m:t>1−</m:t>
                          </m:r>
                          <m:f>
                            <m:fPr>
                              <m:ctrlPr>
                                <a:rPr lang="en-US" sz="6400" i="1"/>
                              </m:ctrlPr>
                            </m:fPr>
                            <m:num>
                              <m:r>
                                <a:rPr lang="en-US" sz="6400" i="1"/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400" i="1"/>
                                  </m:ctrlPr>
                                </m:sSubPr>
                                <m:e>
                                  <m:r>
                                    <a:rPr lang="en-US" sz="6400" i="1"/>
                                    <m:t>𝐾</m:t>
                                  </m:r>
                                </m:e>
                                <m:sub>
                                  <m:r>
                                    <a:rPr lang="en-US" sz="6400" i="1"/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6400" i="1"/>
                        <m:t>−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𝑓</m:t>
                          </m:r>
                        </m:e>
                        <m:sub>
                          <m:r>
                            <a:rPr lang="en-US" sz="6400" i="1"/>
                            <m:t>1</m:t>
                          </m:r>
                        </m:sub>
                      </m:sSub>
                      <m:r>
                        <a:rPr lang="en-US" sz="6400" i="1"/>
                        <m:t>𝐵𝑊</m:t>
                      </m:r>
                      <m:r>
                        <a:rPr lang="en-US" sz="6400" i="1"/>
                        <m:t>− 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𝑓</m:t>
                          </m:r>
                        </m:e>
                        <m:sub>
                          <m:r>
                            <a:rPr lang="en-US" sz="6400" i="1"/>
                            <m:t>3</m:t>
                          </m:r>
                        </m:sub>
                      </m:sSub>
                      <m:r>
                        <a:rPr lang="en-US" sz="6400" i="1"/>
                        <m:t>𝐷𝐵</m:t>
                      </m:r>
                      <m:r>
                        <a:rPr lang="zh-CN" altLang="en-US" sz="6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6400" i="1"/>
                        <m:t>                    </m:t>
                      </m:r>
                    </m:oMath>
                  </m:oMathPara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64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6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6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40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6400" i="1">
                          <a:latin typeface="Cambria Math" panose="02040503050406030204" pitchFamily="18" charset="0"/>
                        </a:rPr>
                        <m:t>𝐷𝑊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 (2) </m:t>
                      </m:r>
                    </m:oMath>
                  </m:oMathPara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400" i="1"/>
                          </m:ctrlPr>
                        </m:fPr>
                        <m:num>
                          <m:r>
                            <a:rPr lang="en-US" sz="6400" i="1"/>
                            <m:t>𝑑𝐷</m:t>
                          </m:r>
                        </m:num>
                        <m:den>
                          <m:r>
                            <a:rPr lang="en-US" sz="6400" i="1"/>
                            <m:t>𝑑𝑡</m:t>
                          </m:r>
                        </m:den>
                      </m:f>
                      <m:r>
                        <a:rPr lang="en-US" sz="6400" i="1"/>
                        <m:t>=−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𝑑</m:t>
                          </m:r>
                        </m:e>
                        <m:sub>
                          <m:r>
                            <a:rPr lang="en-US" sz="6400" i="1"/>
                            <m:t>𝐷</m:t>
                          </m:r>
                        </m:sub>
                      </m:sSub>
                      <m:r>
                        <a:rPr lang="en-US" sz="6400" i="1"/>
                        <m:t>𝐷</m:t>
                      </m:r>
                      <m:d>
                        <m:dPr>
                          <m:ctrlPr>
                            <a:rPr lang="en-US" sz="6400" i="1"/>
                          </m:ctrlPr>
                        </m:dPr>
                        <m:e>
                          <m:r>
                            <a:rPr lang="en-US" sz="6400" i="1"/>
                            <m:t>1+</m:t>
                          </m:r>
                          <m:f>
                            <m:fPr>
                              <m:ctrlPr>
                                <a:rPr lang="en-US" sz="6400" i="1"/>
                              </m:ctrlPr>
                            </m:fPr>
                            <m:num>
                              <m:r>
                                <a:rPr lang="en-US" sz="6400" i="1"/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400" i="1"/>
                                  </m:ctrlPr>
                                </m:sSubPr>
                                <m:e>
                                  <m:r>
                                    <a:rPr lang="en-US" sz="6400" i="1"/>
                                    <m:t>𝐾</m:t>
                                  </m:r>
                                </m:e>
                                <m:sub>
                                  <m:r>
                                    <a:rPr lang="en-US" sz="6400" i="1"/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6400" i="1"/>
                        <m:t>+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𝑓</m:t>
                          </m:r>
                        </m:e>
                        <m:sub>
                          <m:r>
                            <a:rPr lang="en-US" sz="6400" i="1"/>
                            <m:t>3</m:t>
                          </m:r>
                        </m:sub>
                      </m:sSub>
                      <m:r>
                        <a:rPr lang="en-US" sz="6400" i="1"/>
                        <m:t>𝐷𝐵</m:t>
                      </m:r>
                      <m:r>
                        <a:rPr lang="en-US" sz="6400" i="1"/>
                        <m:t>+ </m:t>
                      </m:r>
                      <m:sSub>
                        <m:sSubPr>
                          <m:ctrlPr>
                            <a:rPr lang="en-US" sz="6400" i="1"/>
                          </m:ctrlPr>
                        </m:sSubPr>
                        <m:e>
                          <m:r>
                            <a:rPr lang="en-US" sz="6400" i="1"/>
                            <m:t>𝑓</m:t>
                          </m:r>
                        </m:e>
                        <m:sub>
                          <m:r>
                            <a:rPr lang="en-US" sz="6400" i="1"/>
                            <m:t>4</m:t>
                          </m:r>
                        </m:sub>
                      </m:sSub>
                      <m:r>
                        <a:rPr lang="en-US" sz="6400" i="1"/>
                        <m:t>𝐷𝑊</m:t>
                      </m:r>
                      <m:r>
                        <a:rPr lang="en-US" sz="6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05322AC-BCC9-F943-86C5-B326BD510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688"/>
                <a:ext cx="10515600" cy="4351338"/>
              </a:xfrm>
              <a:blipFill>
                <a:blip r:embed="rId2"/>
                <a:stretch>
                  <a:fillRect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1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Additional Issues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322AC-BCC9-F943-86C5-B326BD51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466294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cs typeface="Times New Roman" panose="02020603050405020304" pitchFamily="18" charset="0"/>
              </a:rPr>
              <a:t>Additional Change 2 </a:t>
            </a:r>
            <a:r>
              <a:rPr lang="en-US" altLang="zh-CN" sz="1800" b="1" dirty="0"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>
                <a:cs typeface="Times New Roman" panose="02020603050405020304" pitchFamily="18" charset="0"/>
              </a:rPr>
              <a:t> when we introduces a new predator on both butterflies and the wasps?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butterfly’s strategy depends on the trade-offs of releasing anti-aphrodisiac.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condition that h = 0.5, female prefers to mate with males that have low propensity to releasing a.a.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condition that h = 0.05, when alpha range from 0 to 0.78, female prefers to mate with the male that higher propensity to release a.a.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71D26-0687-A043-BE32-D27A9F9A33F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3295" r="9101" b="4426"/>
          <a:stretch/>
        </p:blipFill>
        <p:spPr bwMode="auto">
          <a:xfrm>
            <a:off x="5348748" y="143680"/>
            <a:ext cx="6718560" cy="6570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7B443A-9BBE-E246-87EF-C1A821D3116E}"/>
              </a:ext>
            </a:extLst>
          </p:cNvPr>
          <p:cNvCxnSpPr/>
          <p:nvPr/>
        </p:nvCxnSpPr>
        <p:spPr>
          <a:xfrm>
            <a:off x="5948516" y="6042026"/>
            <a:ext cx="4601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AF8B10-9199-514A-A21A-D2D7E84E878D}"/>
              </a:ext>
            </a:extLst>
          </p:cNvPr>
          <p:cNvSpPr txBox="1"/>
          <p:nvPr/>
        </p:nvSpPr>
        <p:spPr>
          <a:xfrm>
            <a:off x="6843254" y="5672694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range from 0 to 0.78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731FC-1182-9544-8401-CF2FEBC1AD18}"/>
              </a:ext>
            </a:extLst>
          </p:cNvPr>
          <p:cNvCxnSpPr>
            <a:cxnSpLocks/>
          </p:cNvCxnSpPr>
          <p:nvPr/>
        </p:nvCxnSpPr>
        <p:spPr>
          <a:xfrm flipH="1">
            <a:off x="5874084" y="838507"/>
            <a:ext cx="162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15E03D-263D-CE4F-9A58-E2775A202C2C}"/>
              </a:ext>
            </a:extLst>
          </p:cNvPr>
          <p:cNvSpPr txBox="1"/>
          <p:nvPr/>
        </p:nvSpPr>
        <p:spPr>
          <a:xfrm>
            <a:off x="7521987" y="653841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= 0</a:t>
            </a:r>
          </a:p>
        </p:txBody>
      </p:sp>
    </p:spTree>
    <p:extLst>
      <p:ext uri="{BB962C8B-B14F-4D97-AF65-F5344CB8AC3E}">
        <p14:creationId xmlns:p14="http://schemas.microsoft.com/office/powerpoint/2010/main" val="134774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F1FE-6F36-D849-83FB-3FF8A80D7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Additional Issues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322AC-BCC9-F943-86C5-B326BD51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106680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cs typeface="Times New Roman" panose="02020603050405020304" pitchFamily="18" charset="0"/>
              </a:rPr>
              <a:t>Additional Change 3 </a:t>
            </a:r>
            <a:r>
              <a:rPr lang="en-US" altLang="zh-CN" sz="2300" b="1" dirty="0">
                <a:cs typeface="Times New Roman" panose="02020603050405020304" pitchFamily="18" charset="0"/>
              </a:rPr>
              <a:t>– what if effectiveness of a.a. depends on time of day?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B99AF7-EF35-2441-BF4B-A9A139683E12}"/>
                  </a:ext>
                </a:extLst>
              </p:cNvPr>
              <p:cNvSpPr/>
              <p:nvPr/>
            </p:nvSpPr>
            <p:spPr>
              <a:xfrm>
                <a:off x="3048000" y="4560692"/>
                <a:ext cx="6096000" cy="13843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i="1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Initial conditions</a:t>
                </a:r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=2000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=500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B99AF7-EF35-2441-BF4B-A9A13968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60692"/>
                <a:ext cx="6096000" cy="1384353"/>
              </a:xfrm>
              <a:prstGeom prst="rect">
                <a:avLst/>
              </a:prstGeom>
              <a:blipFill>
                <a:blip r:embed="rId2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921760-5644-C44B-A367-863C26F2F350}"/>
                  </a:ext>
                </a:extLst>
              </p:cNvPr>
              <p:cNvSpPr/>
              <p:nvPr/>
            </p:nvSpPr>
            <p:spPr>
              <a:xfrm>
                <a:off x="283029" y="2619135"/>
                <a:ext cx="12192000" cy="1941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=0.348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6000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−0.01(1+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6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𝐵𝑊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=−0.57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3000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+0.005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𝐵𝑊</m:t>
                      </m:r>
                    </m:oMath>
                  </m:oMathPara>
                </a14:m>
                <a:endPara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921760-5644-C44B-A367-863C26F2F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" y="2619135"/>
                <a:ext cx="12192000" cy="1941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19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44C2-99D0-614F-B57A-4F40E7C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i="1"/>
              <a:t>Reference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9C0-83CA-E248-8167-FF9E97FC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Huigens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M. E.,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Woelke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J. B.,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Pashalidou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F. G.,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Bukovinszky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T.,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Smid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H. M., &amp;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Fatouros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N. E. (2010). Chemical espionage on species-specific butterfly anti-aphrodisiacs by hitchhiking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Trichogramma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wasps. </a:t>
            </a:r>
            <a:r>
              <a:rPr lang="en-US" i="1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Behavioral Ecology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(3), 470-478.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524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J., Bell, E. F.,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Graystock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P., &amp; Sumner, S. (2015). Long live the wasp: adult longevity in captive colonies of the eusocial paper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waspPolistes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canadensis(L.).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PeerJ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10.7717/peerj.848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Fatouros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E.,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Huigens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E., Loon, J. J. A. V.,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Dicke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Hilker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(2005). Butterfly anti-aphrodisiac lures parasitic wasps. 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433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(7027), 704–704.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10.1038/433704a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9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3EAAC-750B-0849-B889-DCA01230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3940E-DE15-C140-BAB8-E1AB70C3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2693028"/>
            <a:ext cx="10901471" cy="12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A58BA7-CF33-7449-BA7B-5626FDAB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Overview</a:t>
            </a:r>
            <a:br>
              <a:rPr kumimoji="1" lang="en-US" altLang="zh-CN" dirty="0">
                <a:solidFill>
                  <a:srgbClr val="FFFFFF"/>
                </a:solidFill>
              </a:rPr>
            </a:br>
            <a:br>
              <a:rPr kumimoji="1" lang="en-US" altLang="zh-CN" dirty="0">
                <a:solidFill>
                  <a:srgbClr val="FFFFFF"/>
                </a:solidFill>
              </a:rPr>
            </a:br>
            <a:endParaRPr kumimoji="1" lang="en-US" altLang="zh-CN" dirty="0">
              <a:solidFill>
                <a:srgbClr val="FFFFFF"/>
              </a:solidFill>
            </a:endParaRPr>
          </a:p>
        </p:txBody>
      </p:sp>
      <p:graphicFrame>
        <p:nvGraphicFramePr>
          <p:cNvPr id="22" name="TextBox 6">
            <a:extLst>
              <a:ext uri="{FF2B5EF4-FFF2-40B4-BE49-F238E27FC236}">
                <a16:creationId xmlns:a16="http://schemas.microsoft.com/office/drawing/2014/main" id="{525200F4-54B7-46F6-969A-140CF0D20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4049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6B8B-E558-410D-8DC7-BB78150C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Restatement of Our Problem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6AAEF-D262-4DC9-BCFC-0A4564E7E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948124"/>
              </p:ext>
            </p:extLst>
          </p:nvPr>
        </p:nvGraphicFramePr>
        <p:xfrm>
          <a:off x="5194300" y="493413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3C56A-2DB7-4912-949C-DF2D7840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Our assumptions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22916-A061-4C9F-A491-A5DFB129E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818566"/>
              </p:ext>
            </p:extLst>
          </p:nvPr>
        </p:nvGraphicFramePr>
        <p:xfrm>
          <a:off x="5194300" y="482830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20ED7-1550-4A4D-9172-59496D5B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5594B-7F3B-45DC-9CD3-94B481509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0891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CACFD-400F-D546-B490-87D35751D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012" b="15012"/>
          <a:stretch/>
        </p:blipFill>
        <p:spPr>
          <a:xfrm>
            <a:off x="81208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13F59C-B518-484D-8BD0-811B8280EBC0}"/>
                  </a:ext>
                </a:extLst>
              </p:cNvPr>
              <p:cNvSpPr/>
              <p:nvPr/>
            </p:nvSpPr>
            <p:spPr>
              <a:xfrm>
                <a:off x="6090574" y="3014663"/>
                <a:ext cx="5289308" cy="30463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</a:rPr>
                  <a:t>The established </a:t>
                </a:r>
                <a:r>
                  <a:rPr lang="en-US" sz="2200" dirty="0" err="1">
                    <a:solidFill>
                      <a:srgbClr val="000000"/>
                    </a:solidFill>
                  </a:rPr>
                  <a:t>Lotka</a:t>
                </a:r>
                <a:r>
                  <a:rPr lang="en-US" sz="2200" dirty="0">
                    <a:solidFill>
                      <a:srgbClr val="000000"/>
                    </a:solidFill>
                  </a:rPr>
                  <a:t>-Volterra Model fits well into our simulated situation of the competition between butterflies and wasps 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</a:rPr>
                  <a:t>Based on the classic LV Model, we introduce the influence of anti-aphrodisiacs 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</a:rPr>
                  <a:t> =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0.57 (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Southon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et al., 2015)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13F59C-B518-484D-8BD0-811B8280E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74" y="3014663"/>
                <a:ext cx="5289308" cy="3046308"/>
              </a:xfrm>
              <a:prstGeom prst="rect">
                <a:avLst/>
              </a:prstGeom>
              <a:blipFill>
                <a:blip r:embed="rId4"/>
                <a:stretch>
                  <a:fillRect l="-461" t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E6896-42FA-9844-8708-F6A2E9DB5343}"/>
                  </a:ext>
                </a:extLst>
              </p:cNvPr>
              <p:cNvSpPr/>
              <p:nvPr/>
            </p:nvSpPr>
            <p:spPr>
              <a:xfrm>
                <a:off x="5614876" y="1334095"/>
                <a:ext cx="6096000" cy="15213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                               (1)</m:t>
                      </m:r>
                    </m:oMath>
                  </m:oMathPara>
                </a14:m>
                <a:endParaRPr lang="en-US" dirty="0">
                  <a:latin typeface="Times" pitchFamily="2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𝑑𝑊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  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" pitchFamily="2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E6896-42FA-9844-8708-F6A2E9DB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76" y="1334095"/>
                <a:ext cx="6096000" cy="1521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B03062-A01C-419D-A9B3-78303D5FCDF4}"/>
              </a:ext>
            </a:extLst>
          </p:cNvPr>
          <p:cNvSpPr txBox="1"/>
          <p:nvPr/>
        </p:nvSpPr>
        <p:spPr>
          <a:xfrm>
            <a:off x="5945870" y="405438"/>
            <a:ext cx="5434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Times"/>
              </a:rPr>
              <a:t>Model Design</a:t>
            </a:r>
            <a:endParaRPr lang="en-US" sz="3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8874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B32523-A762-164E-BCD3-EA8FDFE6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529" r="4731"/>
          <a:stretch/>
        </p:blipFill>
        <p:spPr>
          <a:xfrm>
            <a:off x="5899839" y="109728"/>
            <a:ext cx="6291855" cy="674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8">
                <a:extLst>
                  <a:ext uri="{FF2B5EF4-FFF2-40B4-BE49-F238E27FC236}">
                    <a16:creationId xmlns:a16="http://schemas.microsoft.com/office/drawing/2014/main" id="{FC670D0E-19AC-4A78-B568-AA4FE7232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562" y="1548770"/>
                <a:ext cx="4761471" cy="146043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0.348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8">
                <a:extLst>
                  <a:ext uri="{FF2B5EF4-FFF2-40B4-BE49-F238E27FC236}">
                    <a16:creationId xmlns:a16="http://schemas.microsoft.com/office/drawing/2014/main" id="{FC670D0E-19AC-4A78-B568-AA4FE7232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562" y="1548770"/>
                <a:ext cx="4761471" cy="146043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37AC429-77B3-6741-9365-394815F3716C}"/>
              </a:ext>
            </a:extLst>
          </p:cNvPr>
          <p:cNvSpPr txBox="1"/>
          <p:nvPr/>
        </p:nvSpPr>
        <p:spPr>
          <a:xfrm>
            <a:off x="0" y="748551"/>
            <a:ext cx="6849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of Male &amp; Female </a:t>
            </a:r>
            <a:r>
              <a:rPr lang="e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brassicae</a:t>
            </a:r>
            <a:r>
              <a:rPr lang="e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F629F8-0C72-DF4B-8CB0-748623E7B80B}"/>
                  </a:ext>
                </a:extLst>
              </p:cNvPr>
              <p:cNvSpPr txBox="1"/>
              <p:nvPr/>
            </p:nvSpPr>
            <p:spPr>
              <a:xfrm>
                <a:off x="254130" y="3118935"/>
                <a:ext cx="631271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natural growth rate of butterflies without a.a. =  </a:t>
                </a:r>
              </a:p>
              <a:p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0.348 (</a:t>
                </a:r>
                <a:r>
                  <a:rPr lang="en-US" altLang="zh-CN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Southon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et al., 2015)</a:t>
                </a:r>
              </a:p>
              <a:p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effectiveness of a.a. in helping female butterflies lay their eggs 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α: the amount of a.a. secreted by one male butterfly 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growth rate of butterflies with a.a.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F629F8-0C72-DF4B-8CB0-748623E7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0" y="3118935"/>
                <a:ext cx="6312716" cy="3139321"/>
              </a:xfrm>
              <a:prstGeom prst="rect">
                <a:avLst/>
              </a:prstGeom>
              <a:blipFill>
                <a:blip r:embed="rId5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2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A395DD4-9DD9-0C43-85D3-54F1E9DF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2318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7FC73F-E4D1-EB46-BFC1-EA008320C00B}"/>
              </a:ext>
            </a:extLst>
          </p:cNvPr>
          <p:cNvSpPr txBox="1"/>
          <p:nvPr/>
        </p:nvSpPr>
        <p:spPr>
          <a:xfrm>
            <a:off x="5000438" y="740232"/>
            <a:ext cx="75351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of Butterflies &amp; Parasitic Wasps</a:t>
            </a:r>
            <a:r>
              <a:rPr lang="en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99DCDD-5E30-3847-9E9D-C815CA467D6D}"/>
                  </a:ext>
                </a:extLst>
              </p:cNvPr>
              <p:cNvSpPr/>
              <p:nvPr/>
            </p:nvSpPr>
            <p:spPr>
              <a:xfrm>
                <a:off x="5481237" y="1613118"/>
                <a:ext cx="307553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99DCDD-5E30-3847-9E9D-C815CA467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37" y="1613118"/>
                <a:ext cx="3075534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6A3B14-CA12-AE48-ABC7-679F0271581D}"/>
                  </a:ext>
                </a:extLst>
              </p:cNvPr>
              <p:cNvSpPr txBox="1"/>
              <p:nvPr/>
            </p:nvSpPr>
            <p:spPr>
              <a:xfrm>
                <a:off x="5407321" y="3368320"/>
                <a:ext cx="643253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 butterflies’ natural mortality factor without </a:t>
                </a:r>
                <a:r>
                  <a:rPr lang="en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h: the effectiveness of 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a.a. 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helping wasps eat the eggs = 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 (</a:t>
                </a:r>
                <a:r>
                  <a:rPr lang="en-US" altLang="zh-CN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Fatouros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2005) </a:t>
                </a:r>
                <a:endParaRPr lang="en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α: the amount of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a.a.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secreted by one male butterfly 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 butterflies’ mortality factor by supplying eggs to wasps</a:t>
                </a:r>
              </a:p>
              <a:p>
                <a:endParaRPr lang="en" altLang="zh-CN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wasps’ natural growth factor without </a:t>
                </a:r>
                <a:r>
                  <a:rPr lang="en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a.a. </a:t>
                </a:r>
                <a:endPara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 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wasps’ growth factor by consuming host butterfly eggs</a:t>
                </a:r>
                <a:endParaRPr lang="en" altLang="zh-CN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" altLang="zh-CN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6A3B14-CA12-AE48-ABC7-679F0271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21" y="3368320"/>
                <a:ext cx="6432538" cy="3139321"/>
              </a:xfrm>
              <a:prstGeom prst="rect">
                <a:avLst/>
              </a:prstGeom>
              <a:blipFill>
                <a:blip r:embed="rId5"/>
                <a:stretch>
                  <a:fillRect l="-569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0F9B915-3906-4D4D-8051-9E9CE501B636}"/>
                  </a:ext>
                </a:extLst>
              </p:cNvPr>
              <p:cNvSpPr/>
              <p:nvPr/>
            </p:nvSpPr>
            <p:spPr>
              <a:xfrm>
                <a:off x="8690408" y="1623667"/>
                <a:ext cx="363523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0.005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0F9B915-3906-4D4D-8051-9E9CE501B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08" y="1623667"/>
                <a:ext cx="3635231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5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7EF61E-9630-E946-885B-4CE606049871}"/>
                  </a:ext>
                </a:extLst>
              </p:cNvPr>
              <p:cNvSpPr/>
              <p:nvPr/>
            </p:nvSpPr>
            <p:spPr>
              <a:xfrm>
                <a:off x="283029" y="2062442"/>
                <a:ext cx="12192000" cy="1941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=0.348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1+0.5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6000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−0.01(1+0.5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6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𝐵𝑊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=−0.57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3000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+0.005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1+0.5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𝐵𝑊</m:t>
                      </m:r>
                    </m:oMath>
                  </m:oMathPara>
                </a14:m>
                <a:endPara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7EF61E-9630-E946-885B-4CE606049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" y="2062442"/>
                <a:ext cx="12192000" cy="1941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16">
            <a:extLst>
              <a:ext uri="{FF2B5EF4-FFF2-40B4-BE49-F238E27FC236}">
                <a16:creationId xmlns:a16="http://schemas.microsoft.com/office/drawing/2014/main" id="{BE075CC9-9200-0748-A839-1C5840C84E45}"/>
              </a:ext>
            </a:extLst>
          </p:cNvPr>
          <p:cNvSpPr txBox="1"/>
          <p:nvPr/>
        </p:nvSpPr>
        <p:spPr>
          <a:xfrm>
            <a:off x="0" y="10205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  <a:endParaRPr lang="en" altLang="zh-CN" sz="3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9DCE7B-8AC8-CD41-A8C8-FDB6E6B8F194}"/>
                  </a:ext>
                </a:extLst>
              </p:cNvPr>
              <p:cNvSpPr/>
              <p:nvPr/>
            </p:nvSpPr>
            <p:spPr>
              <a:xfrm>
                <a:off x="3048000" y="4560692"/>
                <a:ext cx="6096000" cy="13843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i="1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Initial conditions</a:t>
                </a:r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=2000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=500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9DCE7B-8AC8-CD41-A8C8-FDB6E6B8F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60692"/>
                <a:ext cx="6096000" cy="1384353"/>
              </a:xfrm>
              <a:prstGeom prst="rect">
                <a:avLst/>
              </a:prstGeom>
              <a:blipFill>
                <a:blip r:embed="rId4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1142</Words>
  <Application>Microsoft Macintosh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Cambria Math</vt:lpstr>
      <vt:lpstr>Times</vt:lpstr>
      <vt:lpstr>Times New Roman</vt:lpstr>
      <vt:lpstr>Office 主题​​</vt:lpstr>
      <vt:lpstr>Butterfly-Wasp Model Saturday, November 9, 2019 </vt:lpstr>
      <vt:lpstr>Overview  </vt:lpstr>
      <vt:lpstr>Restatement of Our Problem </vt:lpstr>
      <vt:lpstr>Our assumptions</vt:lpstr>
      <vt:lpstr>Model Design</vt:lpstr>
      <vt:lpstr>PowerPoint Presentation</vt:lpstr>
      <vt:lpstr>PowerPoint Presentation</vt:lpstr>
      <vt:lpstr>PowerPoint Presentation</vt:lpstr>
      <vt:lpstr>PowerPoint Presentation</vt:lpstr>
      <vt:lpstr>Simulation, Results &amp; Analysis</vt:lpstr>
      <vt:lpstr>Simulation, Results &amp; Analysis</vt:lpstr>
      <vt:lpstr>Simulation, Results &amp; Analysis</vt:lpstr>
      <vt:lpstr>Simulation, Results &amp; Analysis</vt:lpstr>
      <vt:lpstr>Additional Issues</vt:lpstr>
      <vt:lpstr>Additional Issues</vt:lpstr>
      <vt:lpstr>Additional Issues</vt:lpstr>
      <vt:lpstr>Reference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Butterfly-Wasp Model Saturday, November 9, 2019 </dc:title>
  <dc:creator>Li, David</dc:creator>
  <cp:lastModifiedBy>Li, David</cp:lastModifiedBy>
  <cp:revision>1</cp:revision>
  <dcterms:created xsi:type="dcterms:W3CDTF">2019-11-09T15:16:17Z</dcterms:created>
  <dcterms:modified xsi:type="dcterms:W3CDTF">2019-11-09T16:35:17Z</dcterms:modified>
</cp:coreProperties>
</file>