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2.xml" ContentType="application/vnd.ms-office.chartstyle+xml"/>
  <Override PartName="/ppt/charts/colors2.xml" ContentType="application/vnd.ms-office.chartcolorstyl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9" r:id="rId3"/>
    <p:sldId id="350" r:id="rId4"/>
    <p:sldId id="261" r:id="rId5"/>
    <p:sldId id="257" r:id="rId6"/>
    <p:sldId id="262" r:id="rId7"/>
    <p:sldId id="288" r:id="rId8"/>
    <p:sldId id="263" r:id="rId9"/>
    <p:sldId id="274" r:id="rId10"/>
    <p:sldId id="271" r:id="rId11"/>
    <p:sldId id="281" r:id="rId12"/>
    <p:sldId id="264" r:id="rId13"/>
    <p:sldId id="346" r:id="rId14"/>
    <p:sldId id="294" r:id="rId15"/>
    <p:sldId id="307" r:id="rId16"/>
    <p:sldId id="287" r:id="rId17"/>
    <p:sldId id="347" r:id="rId18"/>
    <p:sldId id="348" r:id="rId19"/>
    <p:sldId id="285" r:id="rId20"/>
    <p:sldId id="308" r:id="rId21"/>
    <p:sldId id="310" r:id="rId22"/>
    <p:sldId id="311" r:id="rId23"/>
    <p:sldId id="312" r:id="rId24"/>
    <p:sldId id="313" r:id="rId25"/>
    <p:sldId id="315" r:id="rId26"/>
    <p:sldId id="329" r:id="rId27"/>
    <p:sldId id="316" r:id="rId28"/>
    <p:sldId id="317" r:id="rId29"/>
    <p:sldId id="327" r:id="rId30"/>
    <p:sldId id="322" r:id="rId31"/>
    <p:sldId id="323" r:id="rId32"/>
    <p:sldId id="324" r:id="rId33"/>
    <p:sldId id="325" r:id="rId34"/>
    <p:sldId id="326" r:id="rId35"/>
    <p:sldId id="339" r:id="rId36"/>
    <p:sldId id="340" r:id="rId37"/>
    <p:sldId id="321" r:id="rId38"/>
    <p:sldId id="318" r:id="rId39"/>
    <p:sldId id="319" r:id="rId40"/>
    <p:sldId id="342" r:id="rId41"/>
    <p:sldId id="341" r:id="rId42"/>
    <p:sldId id="343" r:id="rId43"/>
    <p:sldId id="345" r:id="rId44"/>
    <p:sldId id="344" r:id="rId45"/>
    <p:sldId id="328" r:id="rId46"/>
    <p:sldId id="330" r:id="rId47"/>
    <p:sldId id="332" r:id="rId48"/>
    <p:sldId id="331" r:id="rId49"/>
    <p:sldId id="333" r:id="rId50"/>
    <p:sldId id="335" r:id="rId51"/>
    <p:sldId id="334" r:id="rId52"/>
    <p:sldId id="336" r:id="rId53"/>
    <p:sldId id="337" r:id="rId54"/>
    <p:sldId id="33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D2B0"/>
    <a:srgbClr val="203380"/>
    <a:srgbClr val="F9452A"/>
    <a:srgbClr val="FF842B"/>
    <a:srgbClr val="5BD4B3"/>
    <a:srgbClr val="A9F14F"/>
    <a:srgbClr val="62D1F8"/>
    <a:srgbClr val="405BC5"/>
    <a:srgbClr val="5CD4B3"/>
    <a:srgbClr val="A8F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xml"/><Relationship Id="rId1" Type="http://schemas.microsoft.com/office/2011/relationships/chartStyle" Target="style2.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dirty="0">
                <a:solidFill>
                  <a:schemeClr val="bg1"/>
                </a:solidFill>
              </a:rPr>
              <a:t>Top 10 Items by</a:t>
            </a:r>
            <a:r>
              <a:rPr lang="en-US" baseline="0" dirty="0">
                <a:solidFill>
                  <a:schemeClr val="bg1"/>
                </a:solidFill>
              </a:rPr>
              <a:t> most interacted with (Normalized)</a:t>
            </a:r>
            <a:endParaRPr lang="en-US" dirty="0">
              <a:solidFill>
                <a:schemeClr val="bg1"/>
              </a:solidFill>
            </a:endParaRP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 of Users in </a:t>
            </a:r>
            <a:r>
              <a:rPr lang="en-US" dirty="0" err="1">
                <a:solidFill>
                  <a:schemeClr val="bg1"/>
                </a:solidFill>
              </a:rPr>
              <a:t>Behavioural</a:t>
            </a:r>
            <a:r>
              <a:rPr lang="en-US" dirty="0">
                <a:solidFill>
                  <a:schemeClr val="bg1"/>
                </a:solidFill>
              </a:rPr>
              <a:t>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A"/>
            </a:solidFill>
          </c:spPr>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AC3ED"/>
            </a:solidFill>
          </c:spPr>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8F24A"/>
            </a:solidFill>
          </c:spPr>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CD4B3"/>
            </a:solidFill>
          </c:spPr>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ZA" b="0" dirty="0">
                <a:solidFill>
                  <a:schemeClr val="bg1"/>
                </a:solidFill>
              </a:rPr>
              <a:t>B</a:t>
            </a:r>
            <a:r>
              <a:rPr lang="en-ZA" b="0" baseline="0" dirty="0">
                <a:solidFill>
                  <a:schemeClr val="bg1"/>
                </a:solidFill>
              </a:rPr>
              <a:t> segments</a:t>
            </a:r>
            <a:endParaRPr lang="en-ZA" b="0" dirty="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9AC-48FD-B605-855E18F1C2A2}"/>
              </c:ext>
            </c:extLst>
          </c:dPt>
          <c:dPt>
            <c:idx val="1"/>
            <c:bubble3D val="0"/>
            <c:spPr>
              <a:solidFill>
                <a:schemeClr val="accent5"/>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9AC-48FD-B605-855E18F1C2A2}"/>
              </c:ext>
            </c:extLst>
          </c:dPt>
          <c:dPt>
            <c:idx val="2"/>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9AC-48FD-B605-855E18F1C2A2}"/>
              </c:ext>
            </c:extLst>
          </c:dPt>
          <c:dPt>
            <c:idx val="3"/>
            <c:bubble3D val="0"/>
            <c:spPr>
              <a:solidFill>
                <a:schemeClr val="accent6">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9AC-48FD-B605-855E18F1C2A2}"/>
              </c:ext>
            </c:extLst>
          </c:dPt>
          <c:dPt>
            <c:idx val="4"/>
            <c:bubble3D val="0"/>
            <c:explosion val="65"/>
            <c:spPr>
              <a:solidFill>
                <a:schemeClr val="accent5">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9AC-48FD-B605-855E18F1C2A2}"/>
              </c:ext>
            </c:extLst>
          </c:dPt>
          <c:dPt>
            <c:idx val="5"/>
            <c:bubble3D val="0"/>
            <c:spPr>
              <a:solidFill>
                <a:schemeClr val="accent4">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9AC-48FD-B605-855E18F1C2A2}"/>
              </c:ext>
            </c:extLst>
          </c:dPt>
          <c:dPt>
            <c:idx val="6"/>
            <c:bubble3D val="0"/>
            <c:spPr>
              <a:solidFill>
                <a:schemeClr val="accent6">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9AC-48FD-B605-855E18F1C2A2}"/>
              </c:ext>
            </c:extLst>
          </c:dPt>
          <c:dPt>
            <c:idx val="7"/>
            <c:bubble3D val="0"/>
            <c:spPr>
              <a:solidFill>
                <a:schemeClr val="accent5">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9AC-48FD-B605-855E18F1C2A2}"/>
              </c:ext>
            </c:extLst>
          </c:dPt>
          <c:dPt>
            <c:idx val="8"/>
            <c:bubble3D val="0"/>
            <c:spPr>
              <a:solidFill>
                <a:schemeClr val="accent4">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9AC-48FD-B605-855E18F1C2A2}"/>
              </c:ext>
            </c:extLst>
          </c:dPt>
          <c:dPt>
            <c:idx val="9"/>
            <c:bubble3D val="0"/>
            <c:spPr>
              <a:solidFill>
                <a:schemeClr val="accent6">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9AC-48FD-B605-855E18F1C2A2}"/>
              </c:ext>
            </c:extLst>
          </c:dPt>
          <c:dPt>
            <c:idx val="10"/>
            <c:bubble3D val="0"/>
            <c:spPr>
              <a:solidFill>
                <a:schemeClr val="accent5">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9AC-48FD-B605-855E18F1C2A2}"/>
              </c:ext>
            </c:extLst>
          </c:dPt>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A9AC-48FD-B605-855E18F1C2A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w="12700" cap="flat" cmpd="sng" algn="ctr">
      <a:noFill/>
      <a:prstDash val="solid"/>
      <a:miter lim="800000"/>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b="0" dirty="0">
                <a:solidFill>
                  <a:schemeClr val="bg1"/>
                </a:solidFill>
              </a:rPr>
              <a:t>Segments</a:t>
            </a:r>
          </a:p>
        </c:rich>
      </c:tx>
      <c:overlay val="0"/>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C9F-4538-A1CE-7C785D546B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C9F-4538-A1CE-7C785D546B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C9F-4538-A1CE-7C785D546B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C9F-4538-A1CE-7C785D546B9D}"/>
              </c:ext>
            </c:extLst>
          </c:dPt>
          <c:dLbls>
            <c:delete val="1"/>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2C9F-4538-A1CE-7C785D546B9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r>
              <a:rPr lang="en-US" b="0" dirty="0">
                <a:solidFill>
                  <a:schemeClr val="bg1"/>
                </a:solidFill>
              </a:rPr>
              <a:t>Number </a:t>
            </a:r>
            <a:r>
              <a:rPr lang="en-US" b="0">
                <a:solidFill>
                  <a:schemeClr val="bg1"/>
                </a:solidFill>
              </a:rPr>
              <a:t>of interactions</a:t>
            </a:r>
            <a:endParaRPr lang="en-US" b="0" dirty="0">
              <a:solidFill>
                <a:schemeClr val="bg1"/>
              </a:solidFill>
            </a:endParaRPr>
          </a:p>
        </c:rich>
      </c:tx>
      <c:overlay val="0"/>
      <c:spPr>
        <a:noFill/>
        <a:ln>
          <a:noFill/>
        </a:ln>
        <a:effectLst/>
      </c:spPr>
      <c:txPr>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Interactions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875B-4995-96A2-82CA42D1FD2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53D-4BBB-8B9A-DF6EEF5566C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0-875B-4995-96A2-82CA42D1FD2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75B-4995-96A2-82CA42D1FD2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53D-4BBB-8B9A-DF6EEF5566C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53D-4BBB-8B9A-DF6EEF5566C9}"/>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75B-4995-96A2-82CA42D1FD27}"/>
              </c:ext>
            </c:extLst>
          </c:dPt>
          <c:dLbls>
            <c:dLbl>
              <c:idx val="0"/>
              <c:layout>
                <c:manualLayout>
                  <c:x val="-0.15138761612944021"/>
                  <c:y val="0.11377745739375528"/>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5B-4995-96A2-82CA42D1FD27}"/>
                </c:ext>
              </c:extLst>
            </c:dLbl>
            <c:dLbl>
              <c:idx val="2"/>
              <c:layout>
                <c:manualLayout>
                  <c:x val="-0.16063821823429048"/>
                  <c:y val="-0.14563968087329029"/>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4628553580232893"/>
                      <c:h val="0.13275123507175549"/>
                    </c:manualLayout>
                  </c15:layout>
                </c:ext>
                <c:ext xmlns:c16="http://schemas.microsoft.com/office/drawing/2014/chart" uri="{C3380CC4-5D6E-409C-BE32-E72D297353CC}">
                  <c16:uniqueId val="{00000000-875B-4995-96A2-82CA42D1FD27}"/>
                </c:ext>
              </c:extLst>
            </c:dLbl>
            <c:dLbl>
              <c:idx val="3"/>
              <c:layout>
                <c:manualLayout>
                  <c:x val="0.1078158759496219"/>
                  <c:y val="-0.11169467287306174"/>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5B-4995-96A2-82CA42D1FD27}"/>
                </c:ext>
              </c:extLst>
            </c:dLbl>
            <c:dLbl>
              <c:idx val="6"/>
              <c:layout>
                <c:manualLayout>
                  <c:x val="0.14475684773265254"/>
                  <c:y val="0.11352408438586406"/>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5B-4995-96A2-82CA42D1FD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405BC5"/>
            </a:solidFill>
          </c:spPr>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62D1F8"/>
            </a:solidFill>
          </c:spPr>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A9F14F"/>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5BD4B3"/>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F842B"/>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9452A"/>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203380"/>
            </a:solidFill>
          </c:spPr>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2.xml.rels><?xml version="1.0" encoding="UTF-8" standalone="yes"?>
<Relationships xmlns="http://schemas.openxmlformats.org/package/2006/relationships"><Relationship Id="rId8" Type="http://schemas.openxmlformats.org/officeDocument/2006/relationships/chart" Target="../charts/chart22.xml"/><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chart" Target="../charts/chart28.xml"/><Relationship Id="rId3" Type="http://schemas.microsoft.com/office/2007/relationships/hdphoto" Target="../media/hdphoto1.wdp"/><Relationship Id="rId7" Type="http://schemas.openxmlformats.org/officeDocument/2006/relationships/chart" Target="../charts/chart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3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chart" Target="../charts/chart3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pic>
        <p:nvPicPr>
          <p:cNvPr id="6" name="Picture 8" descr="FNB Banking App - Apps on Google Play">
            <a:extLst>
              <a:ext uri="{FF2B5EF4-FFF2-40B4-BE49-F238E27FC236}">
                <a16:creationId xmlns:a16="http://schemas.microsoft.com/office/drawing/2014/main" id="{65D7701F-A8C3-17D4-54A9-87049A4FC942}"/>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8881" t="19995" r="20387" b="23549"/>
          <a:stretch/>
        </p:blipFill>
        <p:spPr bwMode="auto">
          <a:xfrm>
            <a:off x="1017634" y="-565364"/>
            <a:ext cx="9714271" cy="8934812"/>
          </a:xfrm>
          <a:prstGeom prst="ellipse">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a:xfrm>
            <a:off x="1524000" y="3700361"/>
            <a:ext cx="9144000" cy="1655762"/>
          </a:xfrm>
        </p:spPr>
        <p:txBody>
          <a:bodyPr>
            <a:normAutofit/>
          </a:bodyPr>
          <a:lstStyle/>
          <a:p>
            <a:r>
              <a:rPr lang="en-ZA" sz="2000" dirty="0">
                <a:solidFill>
                  <a:schemeClr val="bg1"/>
                </a:solidFill>
              </a:rPr>
              <a:t>De Wet </a:t>
            </a:r>
            <a:r>
              <a:rPr lang="en-ZA" sz="2000" dirty="0" err="1">
                <a:solidFill>
                  <a:schemeClr val="bg1"/>
                </a:solidFill>
              </a:rPr>
              <a:t>Denkema</a:t>
            </a:r>
            <a:r>
              <a:rPr lang="en-ZA" sz="2000" dirty="0">
                <a:solidFill>
                  <a:schemeClr val="bg1"/>
                </a:solidFill>
              </a:rPr>
              <a:t> &amp; Lizé Steyn</a:t>
            </a:r>
          </a:p>
        </p:txBody>
      </p:sp>
      <p:pic>
        <p:nvPicPr>
          <p:cNvPr id="1032" name="Picture 8" descr="FNB Banking App - Apps on Google Play">
            <a:extLst>
              <a:ext uri="{FF2B5EF4-FFF2-40B4-BE49-F238E27FC236}">
                <a16:creationId xmlns:a16="http://schemas.microsoft.com/office/drawing/2014/main" id="{935ECFA7-E1B2-8E86-BEAA-315C9C16A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13" t="14060" r="14113" b="14621"/>
          <a:stretch/>
        </p:blipFill>
        <p:spPr bwMode="auto">
          <a:xfrm>
            <a:off x="10471366" y="390035"/>
            <a:ext cx="1406000" cy="1382303"/>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a:xfrm>
            <a:off x="1292936" y="2727737"/>
            <a:ext cx="9881430" cy="1094243"/>
          </a:xfrm>
        </p:spPr>
        <p:txBody>
          <a:bodyPr>
            <a:normAutofit/>
          </a:bodyPr>
          <a:lstStyle/>
          <a:p>
            <a:r>
              <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rPr>
              <a:t>FNB </a:t>
            </a:r>
            <a:r>
              <a:rPr lang="en-ZA" sz="7200" b="1" dirty="0" err="1">
                <a:solidFill>
                  <a:schemeClr val="bg1"/>
                </a:solidFill>
                <a:latin typeface="Aptos ExtraBold" panose="020F0502020204030204" pitchFamily="34" charset="0"/>
                <a:ea typeface="ADLaM Display" panose="020F0502020204030204" pitchFamily="2" charset="0"/>
                <a:cs typeface="ADLaM Display" panose="020F0502020204030204" pitchFamily="2" charset="0"/>
              </a:rPr>
              <a:t>DataQuest</a:t>
            </a:r>
            <a:endPar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8555608"/>
              </p:ext>
            </p:extLst>
          </p:nvPr>
        </p:nvGraphicFramePr>
        <p:xfrm>
          <a:off x="510904" y="1435261"/>
          <a:ext cx="6672744" cy="49650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FE59E9D2-BDA5-98AB-3346-092C6CA15971}"/>
              </a:ext>
            </a:extLst>
          </p:cNvPr>
          <p:cNvSpPr txBox="1"/>
          <p:nvPr/>
        </p:nvSpPr>
        <p:spPr>
          <a:xfrm>
            <a:off x="7262304" y="2479471"/>
            <a:ext cx="33921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50 detailed customers segments.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Criteria unknown.</a:t>
            </a:r>
            <a:endParaRPr lang="en-ZA" sz="2000" dirty="0">
              <a:solidFill>
                <a:schemeClr val="bg1"/>
              </a:solidFill>
            </a:endParaRPr>
          </a:p>
        </p:txBody>
      </p:sp>
      <p:sp>
        <p:nvSpPr>
          <p:cNvPr id="7" name="TextBox 6">
            <a:extLst>
              <a:ext uri="{FF2B5EF4-FFF2-40B4-BE49-F238E27FC236}">
                <a16:creationId xmlns:a16="http://schemas.microsoft.com/office/drawing/2014/main" id="{193DCF9D-773A-7D32-0852-C01DB9D96EC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a:t>
            </a:r>
            <a:r>
              <a:rPr lang="en-US" sz="3600" b="1" dirty="0" err="1">
                <a:solidFill>
                  <a:schemeClr val="bg1"/>
                </a:solidFill>
              </a:rPr>
              <a:t>behavioural</a:t>
            </a:r>
            <a:r>
              <a:rPr lang="en-US" sz="3600" b="1" dirty="0">
                <a:solidFill>
                  <a:schemeClr val="bg1"/>
                </a:solidFill>
              </a:rPr>
              <a:t> segments: </a:t>
            </a:r>
            <a:endParaRPr lang="en-ZA" sz="3600" b="1" dirty="0">
              <a:solidFill>
                <a:schemeClr val="bg1"/>
              </a:solidFill>
            </a:endParaRPr>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4324870"/>
              </p:ext>
            </p:extLst>
          </p:nvPr>
        </p:nvGraphicFramePr>
        <p:xfrm>
          <a:off x="884904" y="1517861"/>
          <a:ext cx="3244644" cy="26132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1975250081"/>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99614383"/>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14777290"/>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310455007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3283000694"/>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
        <p:nvSpPr>
          <p:cNvPr id="7" name="TextBox 6">
            <a:extLst>
              <a:ext uri="{FF2B5EF4-FFF2-40B4-BE49-F238E27FC236}">
                <a16:creationId xmlns:a16="http://schemas.microsoft.com/office/drawing/2014/main" id="{C0663FB4-0511-534F-CC48-243B1EF777DE}"/>
              </a:ext>
            </a:extLst>
          </p:cNvPr>
          <p:cNvSpPr txBox="1"/>
          <p:nvPr/>
        </p:nvSpPr>
        <p:spPr>
          <a:xfrm>
            <a:off x="491613" y="255721"/>
            <a:ext cx="9035844" cy="954107"/>
          </a:xfrm>
          <a:prstGeom prst="rect">
            <a:avLst/>
          </a:prstGeom>
          <a:noFill/>
        </p:spPr>
        <p:txBody>
          <a:bodyPr wrap="square">
            <a:spAutoFit/>
          </a:bodyPr>
          <a:lstStyle/>
          <a:p>
            <a:r>
              <a:rPr lang="en-US" sz="2800" b="1" dirty="0">
                <a:solidFill>
                  <a:schemeClr val="bg1"/>
                </a:solidFill>
              </a:rPr>
              <a:t>Normalized number of item interactions per </a:t>
            </a:r>
            <a:r>
              <a:rPr lang="en-US" sz="2800" b="1" dirty="0" err="1">
                <a:solidFill>
                  <a:schemeClr val="bg1"/>
                </a:solidFill>
              </a:rPr>
              <a:t>behavioural</a:t>
            </a:r>
            <a:r>
              <a:rPr lang="en-US" sz="2800" b="1" dirty="0">
                <a:solidFill>
                  <a:schemeClr val="bg1"/>
                </a:solidFill>
              </a:rPr>
              <a:t> segment:</a:t>
            </a:r>
            <a:endParaRPr lang="en-ZA" sz="2800" dirty="0"/>
          </a:p>
        </p:txBody>
      </p:sp>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49789806"/>
              </p:ext>
            </p:extLst>
          </p:nvPr>
        </p:nvGraphicFramePr>
        <p:xfrm>
          <a:off x="712617" y="1347917"/>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2006472669"/>
              </p:ext>
            </p:extLst>
          </p:nvPr>
        </p:nvGraphicFramePr>
        <p:xfrm>
          <a:off x="5502559" y="1347916"/>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4292248693"/>
              </p:ext>
            </p:extLst>
          </p:nvPr>
        </p:nvGraphicFramePr>
        <p:xfrm>
          <a:off x="720417" y="3991567"/>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853594571"/>
              </p:ext>
            </p:extLst>
          </p:nvPr>
        </p:nvGraphicFramePr>
        <p:xfrm>
          <a:off x="5543665" y="4066195"/>
          <a:ext cx="4421923" cy="26436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FA1D4F69-07CA-CC72-F078-7601A62DB572}"/>
              </a:ext>
            </a:extLst>
          </p:cNvPr>
          <p:cNvGraphicFramePr>
            <a:graphicFrameLocks noGrp="1"/>
          </p:cNvGraphicFramePr>
          <p:nvPr>
            <p:extLst>
              <p:ext uri="{D42A27DB-BD31-4B8C-83A1-F6EECF244321}">
                <p14:modId xmlns:p14="http://schemas.microsoft.com/office/powerpoint/2010/main" val="331568292"/>
              </p:ext>
            </p:extLst>
          </p:nvPr>
        </p:nvGraphicFramePr>
        <p:xfrm>
          <a:off x="10126386" y="-62472"/>
          <a:ext cx="1818687" cy="15993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hart 5">
            <a:extLst>
              <a:ext uri="{FF2B5EF4-FFF2-40B4-BE49-F238E27FC236}">
                <a16:creationId xmlns:a16="http://schemas.microsoft.com/office/drawing/2014/main" id="{5CE7856F-D84B-C390-3D68-0CFEA9782D8B}"/>
              </a:ext>
            </a:extLst>
          </p:cNvPr>
          <p:cNvGraphicFramePr>
            <a:graphicFrameLocks noGrp="1"/>
          </p:cNvGraphicFramePr>
          <p:nvPr>
            <p:extLst>
              <p:ext uri="{D42A27DB-BD31-4B8C-83A1-F6EECF244321}">
                <p14:modId xmlns:p14="http://schemas.microsoft.com/office/powerpoint/2010/main" val="3167538958"/>
              </p:ext>
            </p:extLst>
          </p:nvPr>
        </p:nvGraphicFramePr>
        <p:xfrm>
          <a:off x="8380070" y="-48538"/>
          <a:ext cx="1904631" cy="1599386"/>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2CF332F9-F468-7C66-0EAB-582F7B5A61C8}"/>
              </a:ext>
            </a:extLst>
          </p:cNvPr>
          <p:cNvSpPr txBox="1"/>
          <p:nvPr/>
        </p:nvSpPr>
        <p:spPr>
          <a:xfrm>
            <a:off x="358311" y="222782"/>
            <a:ext cx="8145310" cy="954107"/>
          </a:xfrm>
          <a:prstGeom prst="rect">
            <a:avLst/>
          </a:prstGeom>
          <a:noFill/>
        </p:spPr>
        <p:txBody>
          <a:bodyPr wrap="square" rtlCol="0">
            <a:spAutoFit/>
          </a:bodyPr>
          <a:lstStyle/>
          <a:p>
            <a:r>
              <a:rPr lang="en-US" sz="2800" b="1" dirty="0">
                <a:solidFill>
                  <a:schemeClr val="bg1"/>
                </a:solidFill>
              </a:rPr>
              <a:t>Segment split of normalized interaction counts for  </a:t>
            </a:r>
            <a:r>
              <a:rPr lang="en-US" sz="2800" b="1" dirty="0" err="1">
                <a:solidFill>
                  <a:schemeClr val="bg1"/>
                </a:solidFill>
              </a:rPr>
              <a:t>behavioural</a:t>
            </a:r>
            <a:r>
              <a:rPr lang="en-US" sz="2800" b="1" dirty="0">
                <a:solidFill>
                  <a:schemeClr val="bg1"/>
                </a:solidFill>
              </a:rPr>
              <a:t> segment B07:</a:t>
            </a:r>
            <a:endParaRPr lang="en-ZA" sz="2800" b="1" dirty="0">
              <a:solidFill>
                <a:schemeClr val="bg1"/>
              </a:solidFill>
            </a:endParaRPr>
          </a:p>
        </p:txBody>
      </p:sp>
    </p:spTree>
    <p:extLst>
      <p:ext uri="{BB962C8B-B14F-4D97-AF65-F5344CB8AC3E}">
        <p14:creationId xmlns:p14="http://schemas.microsoft.com/office/powerpoint/2010/main" val="38453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954107"/>
          </a:xfrm>
          <a:prstGeom prst="rect">
            <a:avLst/>
          </a:prstGeom>
          <a:noFill/>
        </p:spPr>
        <p:txBody>
          <a:bodyPr wrap="square" rtlCol="0">
            <a:spAutoFit/>
          </a:bodyPr>
          <a:lstStyle/>
          <a:p>
            <a:pPr algn="ctr"/>
            <a:r>
              <a:rPr lang="en-US" sz="2800" b="1" dirty="0">
                <a:solidFill>
                  <a:schemeClr val="bg1"/>
                </a:solidFill>
              </a:rPr>
              <a:t>When are users interacting with our items? </a:t>
            </a:r>
            <a:endParaRPr lang="en-ZA" sz="2800" b="1" dirty="0">
              <a:solidFill>
                <a:schemeClr val="bg1"/>
              </a:solidFill>
            </a:endParaRPr>
          </a:p>
        </p:txBody>
      </p:sp>
    </p:spTree>
    <p:extLst>
      <p:ext uri="{BB962C8B-B14F-4D97-AF65-F5344CB8AC3E}">
        <p14:creationId xmlns:p14="http://schemas.microsoft.com/office/powerpoint/2010/main" val="286298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069097846"/>
              </p:ext>
            </p:extLst>
          </p:nvPr>
        </p:nvGraphicFramePr>
        <p:xfrm>
          <a:off x="467030" y="1557976"/>
          <a:ext cx="3721512" cy="2667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10926732"/>
              </p:ext>
            </p:extLst>
          </p:nvPr>
        </p:nvGraphicFramePr>
        <p:xfrm>
          <a:off x="4547412" y="240891"/>
          <a:ext cx="3878828" cy="21360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492065206"/>
              </p:ext>
            </p:extLst>
          </p:nvPr>
        </p:nvGraphicFramePr>
        <p:xfrm>
          <a:off x="8313172" y="271616"/>
          <a:ext cx="3878828" cy="21360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895930994"/>
              </p:ext>
            </p:extLst>
          </p:nvPr>
        </p:nvGraphicFramePr>
        <p:xfrm>
          <a:off x="4355073" y="2439982"/>
          <a:ext cx="3878828" cy="213605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3225284278"/>
              </p:ext>
            </p:extLst>
          </p:nvPr>
        </p:nvGraphicFramePr>
        <p:xfrm>
          <a:off x="8313172" y="2498194"/>
          <a:ext cx="3796484" cy="210857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3830868265"/>
              </p:ext>
            </p:extLst>
          </p:nvPr>
        </p:nvGraphicFramePr>
        <p:xfrm>
          <a:off x="309714" y="4450324"/>
          <a:ext cx="3878828" cy="213605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800511375"/>
              </p:ext>
            </p:extLst>
          </p:nvPr>
        </p:nvGraphicFramePr>
        <p:xfrm>
          <a:off x="4124632" y="4548554"/>
          <a:ext cx="3878828" cy="213605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026620941"/>
              </p:ext>
            </p:extLst>
          </p:nvPr>
        </p:nvGraphicFramePr>
        <p:xfrm>
          <a:off x="8047702" y="4576041"/>
          <a:ext cx="4144298" cy="2108572"/>
        </p:xfrm>
        <a:graphic>
          <a:graphicData uri="http://schemas.openxmlformats.org/drawingml/2006/chart">
            <c:chart xmlns:c="http://schemas.openxmlformats.org/drawingml/2006/chart" xmlns:r="http://schemas.openxmlformats.org/officeDocument/2006/relationships" r:id="rId11"/>
          </a:graphicData>
        </a:graphic>
      </p:graphicFrame>
      <p:sp>
        <p:nvSpPr>
          <p:cNvPr id="11" name="TextBox 10">
            <a:extLst>
              <a:ext uri="{FF2B5EF4-FFF2-40B4-BE49-F238E27FC236}">
                <a16:creationId xmlns:a16="http://schemas.microsoft.com/office/drawing/2014/main" id="{268E665C-2480-BFFA-BA75-DA13852E732F}"/>
              </a:ext>
            </a:extLst>
          </p:cNvPr>
          <p:cNvSpPr txBox="1"/>
          <p:nvPr/>
        </p:nvSpPr>
        <p:spPr>
          <a:xfrm>
            <a:off x="467030" y="191645"/>
            <a:ext cx="4045973" cy="1200329"/>
          </a:xfrm>
          <a:prstGeom prst="rect">
            <a:avLst/>
          </a:prstGeom>
          <a:noFill/>
        </p:spPr>
        <p:txBody>
          <a:bodyPr wrap="square">
            <a:spAutoFit/>
          </a:bodyPr>
          <a:lstStyle/>
          <a:p>
            <a:r>
              <a:rPr lang="en-US" sz="2400" b="1" dirty="0">
                <a:solidFill>
                  <a:schemeClr val="bg1"/>
                </a:solidFill>
              </a:rPr>
              <a:t>Number of unique users that interact with items on different days of the week: </a:t>
            </a:r>
            <a:endParaRPr lang="en-ZA" sz="2400" b="1" dirty="0">
              <a:solidFill>
                <a:schemeClr val="bg1"/>
              </a:solidFill>
            </a:endParaRPr>
          </a:p>
        </p:txBody>
      </p:sp>
    </p:spTree>
    <p:extLst>
      <p:ext uri="{BB962C8B-B14F-4D97-AF65-F5344CB8AC3E}">
        <p14:creationId xmlns:p14="http://schemas.microsoft.com/office/powerpoint/2010/main" val="315639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57576191"/>
              </p:ext>
            </p:extLst>
          </p:nvPr>
        </p:nvGraphicFramePr>
        <p:xfrm>
          <a:off x="698090" y="3419168"/>
          <a:ext cx="5260257" cy="2816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459137053"/>
              </p:ext>
            </p:extLst>
          </p:nvPr>
        </p:nvGraphicFramePr>
        <p:xfrm>
          <a:off x="6317225" y="599768"/>
          <a:ext cx="5260257" cy="28169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353966581"/>
              </p:ext>
            </p:extLst>
          </p:nvPr>
        </p:nvGraphicFramePr>
        <p:xfrm>
          <a:off x="6449962" y="3559277"/>
          <a:ext cx="5260257" cy="28169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725298111"/>
              </p:ext>
            </p:extLst>
          </p:nvPr>
        </p:nvGraphicFramePr>
        <p:xfrm>
          <a:off x="614516" y="344128"/>
          <a:ext cx="5260257" cy="281694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2231923" y="174908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2467897" y="2536723"/>
            <a:ext cx="6676103" cy="1938992"/>
          </a:xfrm>
          <a:prstGeom prst="rect">
            <a:avLst/>
          </a:prstGeom>
          <a:noFill/>
        </p:spPr>
        <p:txBody>
          <a:bodyPr wrap="square">
            <a:spAutoFit/>
          </a:bodyPr>
          <a:lstStyle/>
          <a:p>
            <a:r>
              <a:rPr lang="en-US" sz="2000" b="0" i="0" dirty="0">
                <a:solidFill>
                  <a:schemeClr val="bg1"/>
                </a:solidFill>
                <a:effectLst/>
                <a:latin typeface="Lato" panose="020F0502020204030204" pitchFamily="34" charset="0"/>
              </a:rPr>
              <a:t>We engineered a number of features during this challenge. </a:t>
            </a:r>
            <a:r>
              <a:rPr lang="en-US" sz="2000" dirty="0">
                <a:solidFill>
                  <a:schemeClr val="bg1"/>
                </a:solidFill>
                <a:latin typeface="Lato" panose="020F0502020204030204" pitchFamily="34" charset="0"/>
              </a:rPr>
              <a:t>The most important of them will be shown again when we discuss our model.</a:t>
            </a:r>
          </a:p>
          <a:p>
            <a:endParaRPr lang="en-US" sz="2000" dirty="0">
              <a:solidFill>
                <a:schemeClr val="bg1"/>
              </a:solidFill>
              <a:latin typeface="Lato" panose="020F0502020204030204" pitchFamily="34" charset="0"/>
            </a:endParaRPr>
          </a:p>
          <a:p>
            <a:r>
              <a:rPr lang="en-US" sz="2000" dirty="0">
                <a:solidFill>
                  <a:schemeClr val="bg1"/>
                </a:solidFill>
                <a:latin typeface="Lato" panose="020F0502020204030204" pitchFamily="34" charset="0"/>
              </a:rPr>
              <a:t>For now we want to highlight a few of the less intuitive features that we ended up using.</a:t>
            </a:r>
            <a:endParaRPr lang="en-ZA" sz="2000" dirty="0"/>
          </a:p>
        </p:txBody>
      </p:sp>
    </p:spTree>
    <p:extLst>
      <p:ext uri="{BB962C8B-B14F-4D97-AF65-F5344CB8AC3E}">
        <p14:creationId xmlns:p14="http://schemas.microsoft.com/office/powerpoint/2010/main" val="45957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403123" y="40206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078E4-4E22-81F5-4398-BE436CBA061B}"/>
                  </a:ext>
                </a:extLst>
              </p:cNvPr>
              <p:cNvSpPr txBox="1"/>
              <p:nvPr/>
            </p:nvSpPr>
            <p:spPr>
              <a:xfrm>
                <a:off x="786581" y="1199536"/>
                <a:ext cx="9281651" cy="1504707"/>
              </a:xfrm>
              <a:prstGeom prst="rect">
                <a:avLst/>
              </a:prstGeom>
              <a:noFill/>
            </p:spPr>
            <p:txBody>
              <a:bodyPr wrap="square">
                <a:spAutoFit/>
              </a:bodyPr>
              <a:lstStyle/>
              <a:p>
                <a:r>
                  <a:rPr lang="en-ZA" sz="2000" b="1" dirty="0">
                    <a:highlight>
                      <a:srgbClr val="55D2B0"/>
                    </a:highlight>
                  </a:rPr>
                  <a:t>Activity Score:</a:t>
                </a:r>
              </a:p>
              <a:p>
                <a:r>
                  <a:rPr lang="en-ZA" sz="2000" dirty="0"/>
                  <a:t>	</a:t>
                </a:r>
                <a:r>
                  <a:rPr lang="en-ZA" sz="2000" dirty="0">
                    <a:solidFill>
                      <a:schemeClr val="bg1"/>
                    </a:solidFill>
                  </a:rPr>
                  <a:t>Indicates how much a user interacts on days that they are active.</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𝑫𝒂𝒊𝒍𝒚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𝒔𝒄𝒐𝒓𝒆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𝒊𝒏𝒕𝒆𝒓𝒂𝒄𝒕𝒊𝒐𝒏𝒔</m:t>
                        </m:r>
                      </m:num>
                      <m:den>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den>
                    </m:f>
                  </m:oMath>
                </a14:m>
                <a:endParaRPr lang="en-ZA" sz="2000" b="1" dirty="0"/>
              </a:p>
            </p:txBody>
          </p:sp>
        </mc:Choice>
        <mc:Fallback xmlns="">
          <p:sp>
            <p:nvSpPr>
              <p:cNvPr id="5" name="TextBox 4">
                <a:extLst>
                  <a:ext uri="{FF2B5EF4-FFF2-40B4-BE49-F238E27FC236}">
                    <a16:creationId xmlns:a16="http://schemas.microsoft.com/office/drawing/2014/main" id="{751078E4-4E22-81F5-4398-BE436CBA061B}"/>
                  </a:ext>
                </a:extLst>
              </p:cNvPr>
              <p:cNvSpPr txBox="1">
                <a:spLocks noRot="1" noChangeAspect="1" noMove="1" noResize="1" noEditPoints="1" noAdjustHandles="1" noChangeArrowheads="1" noChangeShapeType="1" noTextEdit="1"/>
              </p:cNvSpPr>
              <p:nvPr/>
            </p:nvSpPr>
            <p:spPr>
              <a:xfrm>
                <a:off x="786581" y="1199536"/>
                <a:ext cx="9281651" cy="1504707"/>
              </a:xfrm>
              <a:prstGeom prst="rect">
                <a:avLst/>
              </a:prstGeom>
              <a:blipFill>
                <a:blip r:embed="rId4"/>
                <a:stretch>
                  <a:fillRect l="-657" t="-2429"/>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6F75D3-6A54-C725-56E2-F3C23B23E1B4}"/>
                  </a:ext>
                </a:extLst>
              </p:cNvPr>
              <p:cNvSpPr txBox="1"/>
              <p:nvPr/>
            </p:nvSpPr>
            <p:spPr>
              <a:xfrm>
                <a:off x="786580" y="3102031"/>
                <a:ext cx="8967019" cy="1504707"/>
              </a:xfrm>
              <a:prstGeom prst="rect">
                <a:avLst/>
              </a:prstGeom>
              <a:noFill/>
            </p:spPr>
            <p:txBody>
              <a:bodyPr wrap="square">
                <a:spAutoFit/>
              </a:bodyPr>
              <a:lstStyle/>
              <a:p>
                <a:r>
                  <a:rPr lang="en-ZA" sz="2000" b="1" dirty="0">
                    <a:highlight>
                      <a:srgbClr val="55D2B0"/>
                    </a:highlight>
                  </a:rPr>
                  <a:t>Activity Rate:</a:t>
                </a:r>
              </a:p>
              <a:p>
                <a:r>
                  <a:rPr lang="en-ZA" sz="2000" dirty="0"/>
                  <a:t>	</a:t>
                </a:r>
                <a:r>
                  <a:rPr lang="en-ZA" sz="2000" dirty="0">
                    <a:solidFill>
                      <a:schemeClr val="bg1"/>
                    </a:solidFill>
                  </a:rPr>
                  <a:t>Indicates how often a user is active over the period of the dataset.</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𝑨𝒄𝒕𝒊𝒗𝒊𝒕𝒚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𝒓𝒂𝒕𝒆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𝑵𝒖𝒎𝒃𝒆𝒓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num>
                      <m:den>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𝒕𝒉𝒆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𝒅𝒂𝒕𝒔𝒆𝒕</m:t>
                        </m:r>
                      </m:den>
                    </m:f>
                  </m:oMath>
                </a14:m>
                <a:endParaRPr lang="en-ZA" sz="2000" b="1" dirty="0"/>
              </a:p>
            </p:txBody>
          </p:sp>
        </mc:Choice>
        <mc:Fallback xmlns="">
          <p:sp>
            <p:nvSpPr>
              <p:cNvPr id="4" name="TextBox 3">
                <a:extLst>
                  <a:ext uri="{FF2B5EF4-FFF2-40B4-BE49-F238E27FC236}">
                    <a16:creationId xmlns:a16="http://schemas.microsoft.com/office/drawing/2014/main" id="{126F75D3-6A54-C725-56E2-F3C23B23E1B4}"/>
                  </a:ext>
                </a:extLst>
              </p:cNvPr>
              <p:cNvSpPr txBox="1">
                <a:spLocks noRot="1" noChangeAspect="1" noMove="1" noResize="1" noEditPoints="1" noAdjustHandles="1" noChangeArrowheads="1" noChangeShapeType="1" noTextEdit="1"/>
              </p:cNvSpPr>
              <p:nvPr/>
            </p:nvSpPr>
            <p:spPr>
              <a:xfrm>
                <a:off x="786580" y="3102031"/>
                <a:ext cx="8967019" cy="1504707"/>
              </a:xfrm>
              <a:prstGeom prst="rect">
                <a:avLst/>
              </a:prstGeom>
              <a:blipFill>
                <a:blip r:embed="rId5"/>
                <a:stretch>
                  <a:fillRect l="-680" t="-2429"/>
                </a:stretch>
              </a:blipFill>
            </p:spPr>
            <p:txBody>
              <a:bodyPr/>
              <a:lstStyle/>
              <a:p>
                <a:r>
                  <a:rPr lang="en-ZA">
                    <a:noFill/>
                  </a:rPr>
                  <a:t> </a:t>
                </a:r>
              </a:p>
            </p:txBody>
          </p:sp>
        </mc:Fallback>
      </mc:AlternateContent>
    </p:spTree>
    <p:extLst>
      <p:ext uri="{BB962C8B-B14F-4D97-AF65-F5344CB8AC3E}">
        <p14:creationId xmlns:p14="http://schemas.microsoft.com/office/powerpoint/2010/main" val="399153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Tree>
    <p:extLst>
      <p:ext uri="{BB962C8B-B14F-4D97-AF65-F5344CB8AC3E}">
        <p14:creationId xmlns:p14="http://schemas.microsoft.com/office/powerpoint/2010/main" val="387117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DBB678-748D-04C8-3054-4EDA8A7E3856}"/>
              </a:ext>
            </a:extLst>
          </p:cNvPr>
          <p:cNvSpPr txBox="1"/>
          <p:nvPr/>
        </p:nvSpPr>
        <p:spPr>
          <a:xfrm>
            <a:off x="-167149" y="310064"/>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
        <p:nvSpPr>
          <p:cNvPr id="6" name="TextBox 5">
            <a:extLst>
              <a:ext uri="{FF2B5EF4-FFF2-40B4-BE49-F238E27FC236}">
                <a16:creationId xmlns:a16="http://schemas.microsoft.com/office/drawing/2014/main" id="{96FA0EAD-95A8-C7F6-AD97-913F8671AE24}"/>
              </a:ext>
            </a:extLst>
          </p:cNvPr>
          <p:cNvSpPr txBox="1"/>
          <p:nvPr/>
        </p:nvSpPr>
        <p:spPr>
          <a:xfrm>
            <a:off x="766915" y="1145806"/>
            <a:ext cx="4729317" cy="923330"/>
          </a:xfrm>
          <a:prstGeom prst="rect">
            <a:avLst/>
          </a:prstGeom>
          <a:noFill/>
        </p:spPr>
        <p:txBody>
          <a:bodyPr wrap="square" rtlCol="0">
            <a:spAutoFit/>
          </a:bodyPr>
          <a:lstStyle/>
          <a:p>
            <a:r>
              <a:rPr lang="en-ZA" dirty="0">
                <a:solidFill>
                  <a:schemeClr val="bg1"/>
                </a:solidFill>
              </a:rPr>
              <a:t>We know that display type items do not indicate any particular interest in an item 			</a:t>
            </a:r>
          </a:p>
        </p:txBody>
      </p:sp>
      <p:sp>
        <p:nvSpPr>
          <p:cNvPr id="8" name="TextBox 7">
            <a:extLst>
              <a:ext uri="{FF2B5EF4-FFF2-40B4-BE49-F238E27FC236}">
                <a16:creationId xmlns:a16="http://schemas.microsoft.com/office/drawing/2014/main" id="{08BCDED2-409D-8EFB-0671-3860B888F2DE}"/>
              </a:ext>
            </a:extLst>
          </p:cNvPr>
          <p:cNvSpPr txBox="1"/>
          <p:nvPr/>
        </p:nvSpPr>
        <p:spPr>
          <a:xfrm>
            <a:off x="6614654" y="1238139"/>
            <a:ext cx="4407307" cy="369332"/>
          </a:xfrm>
          <a:prstGeom prst="rect">
            <a:avLst/>
          </a:prstGeom>
          <a:noFill/>
        </p:spPr>
        <p:txBody>
          <a:bodyPr wrap="square">
            <a:spAutoFit/>
          </a:bodyPr>
          <a:lstStyle/>
          <a:p>
            <a:r>
              <a:rPr lang="en-ZA" b="1" dirty="0">
                <a:solidFill>
                  <a:schemeClr val="bg1"/>
                </a:solidFill>
              </a:rPr>
              <a:t>Thus we drop all NONE/Display items</a:t>
            </a:r>
            <a:endParaRPr lang="en-ZA" b="1" dirty="0"/>
          </a:p>
        </p:txBody>
      </p:sp>
      <p:sp>
        <p:nvSpPr>
          <p:cNvPr id="9" name="Arrow: Right 8">
            <a:extLst>
              <a:ext uri="{FF2B5EF4-FFF2-40B4-BE49-F238E27FC236}">
                <a16:creationId xmlns:a16="http://schemas.microsoft.com/office/drawing/2014/main" id="{293D6221-D751-58BA-DD17-437276D6D3A4}"/>
              </a:ext>
            </a:extLst>
          </p:cNvPr>
          <p:cNvSpPr/>
          <p:nvPr/>
        </p:nvSpPr>
        <p:spPr>
          <a:xfrm>
            <a:off x="5240593" y="1258529"/>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extBox 10">
            <a:extLst>
              <a:ext uri="{FF2B5EF4-FFF2-40B4-BE49-F238E27FC236}">
                <a16:creationId xmlns:a16="http://schemas.microsoft.com/office/drawing/2014/main" id="{EF21CE23-9541-1880-BCCD-498A58BBDEA1}"/>
              </a:ext>
            </a:extLst>
          </p:cNvPr>
          <p:cNvSpPr txBox="1"/>
          <p:nvPr/>
        </p:nvSpPr>
        <p:spPr>
          <a:xfrm>
            <a:off x="766915" y="2225673"/>
            <a:ext cx="4375356" cy="1754326"/>
          </a:xfrm>
          <a:prstGeom prst="rect">
            <a:avLst/>
          </a:prstGeom>
          <a:noFill/>
        </p:spPr>
        <p:txBody>
          <a:bodyPr wrap="square">
            <a:spAutoFit/>
          </a:bodyPr>
          <a:lstStyle/>
          <a:p>
            <a:r>
              <a:rPr lang="en-ZA" dirty="0">
                <a:solidFill>
                  <a:schemeClr val="bg1"/>
                </a:solidFill>
              </a:rPr>
              <a:t>An item may be clicked on but never checked out. The probability of an item being checked out on the same day that it was clicked on by a user is:  </a:t>
            </a:r>
            <a:r>
              <a:rPr lang="en-ZA" b="1" dirty="0">
                <a:solidFill>
                  <a:schemeClr val="bg1"/>
                </a:solidFill>
              </a:rPr>
              <a:t>0.6936</a:t>
            </a:r>
          </a:p>
          <a:p>
            <a:r>
              <a:rPr lang="en-ZA" dirty="0">
                <a:solidFill>
                  <a:schemeClr val="bg1"/>
                </a:solidFill>
              </a:rPr>
              <a:t>We assume that an item checkout is of more value to the company.</a:t>
            </a:r>
            <a:endParaRPr lang="en-ZA" dirty="0"/>
          </a:p>
        </p:txBody>
      </p:sp>
      <p:sp>
        <p:nvSpPr>
          <p:cNvPr id="12" name="Arrow: Right 11">
            <a:extLst>
              <a:ext uri="{FF2B5EF4-FFF2-40B4-BE49-F238E27FC236}">
                <a16:creationId xmlns:a16="http://schemas.microsoft.com/office/drawing/2014/main" id="{6AF91F9C-F107-FBC2-82F6-AFD7C9F7BF1A}"/>
              </a:ext>
            </a:extLst>
          </p:cNvPr>
          <p:cNvSpPr/>
          <p:nvPr/>
        </p:nvSpPr>
        <p:spPr>
          <a:xfrm>
            <a:off x="5334000" y="2494381"/>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Box 13">
            <a:extLst>
              <a:ext uri="{FF2B5EF4-FFF2-40B4-BE49-F238E27FC236}">
                <a16:creationId xmlns:a16="http://schemas.microsoft.com/office/drawing/2014/main" id="{56E6B65C-1180-618F-9AEA-5C8EC0C74156}"/>
              </a:ext>
            </a:extLst>
          </p:cNvPr>
          <p:cNvSpPr txBox="1"/>
          <p:nvPr/>
        </p:nvSpPr>
        <p:spPr>
          <a:xfrm>
            <a:off x="6614654" y="2338363"/>
            <a:ext cx="4476133" cy="646331"/>
          </a:xfrm>
          <a:prstGeom prst="rect">
            <a:avLst/>
          </a:prstGeom>
          <a:noFill/>
        </p:spPr>
        <p:txBody>
          <a:bodyPr wrap="square">
            <a:spAutoFit/>
          </a:bodyPr>
          <a:lstStyle/>
          <a:p>
            <a:r>
              <a:rPr lang="en-ZA" b="1" dirty="0">
                <a:solidFill>
                  <a:schemeClr val="bg1"/>
                </a:solidFill>
              </a:rPr>
              <a:t>We will add weightings for different interaction types</a:t>
            </a:r>
            <a:endParaRPr lang="en-ZA" b="1" dirty="0"/>
          </a:p>
        </p:txBody>
      </p:sp>
      <p:sp>
        <p:nvSpPr>
          <p:cNvPr id="16" name="TextBox 15">
            <a:extLst>
              <a:ext uri="{FF2B5EF4-FFF2-40B4-BE49-F238E27FC236}">
                <a16:creationId xmlns:a16="http://schemas.microsoft.com/office/drawing/2014/main" id="{A015A802-2C55-5FFA-0902-3A6F19D544FF}"/>
              </a:ext>
            </a:extLst>
          </p:cNvPr>
          <p:cNvSpPr txBox="1"/>
          <p:nvPr/>
        </p:nvSpPr>
        <p:spPr>
          <a:xfrm>
            <a:off x="766915" y="4485287"/>
            <a:ext cx="6179574" cy="2031325"/>
          </a:xfrm>
          <a:prstGeom prst="rect">
            <a:avLst/>
          </a:prstGeom>
          <a:noFill/>
        </p:spPr>
        <p:txBody>
          <a:bodyPr wrap="square">
            <a:spAutoFit/>
          </a:bodyPr>
          <a:lstStyle/>
          <a:p>
            <a:r>
              <a:rPr lang="en-ZA" dirty="0">
                <a:solidFill>
                  <a:schemeClr val="bg1"/>
                </a:solidFill>
              </a:rPr>
              <a:t>There are 2 screens that users use to interact with items.</a:t>
            </a:r>
          </a:p>
          <a:p>
            <a:r>
              <a:rPr lang="en-ZA" dirty="0">
                <a:solidFill>
                  <a:schemeClr val="bg1"/>
                </a:solidFill>
              </a:rPr>
              <a:t>We can see that all items can be accessed on both screens.</a:t>
            </a:r>
          </a:p>
          <a:p>
            <a:r>
              <a:rPr lang="en-ZA" dirty="0">
                <a:solidFill>
                  <a:schemeClr val="bg1"/>
                </a:solidFill>
              </a:rPr>
              <a:t>The probability of an item being checked out on the same day that it was clicked on by a user is:  </a:t>
            </a:r>
          </a:p>
          <a:p>
            <a:pPr marL="285750" indent="-285750">
              <a:buFontTx/>
              <a:buChar char="-"/>
            </a:pPr>
            <a:r>
              <a:rPr lang="en-ZA" b="1" dirty="0">
                <a:solidFill>
                  <a:schemeClr val="bg1"/>
                </a:solidFill>
              </a:rPr>
              <a:t>0.6892 for screen 1 </a:t>
            </a:r>
          </a:p>
          <a:p>
            <a:pPr marL="285750" indent="-285750">
              <a:buFontTx/>
              <a:buChar char="-"/>
            </a:pPr>
            <a:r>
              <a:rPr lang="en-ZA" b="1" dirty="0">
                <a:solidFill>
                  <a:schemeClr val="bg1"/>
                </a:solidFill>
              </a:rPr>
              <a:t>0.7072 for screen 2</a:t>
            </a:r>
          </a:p>
          <a:p>
            <a:r>
              <a:rPr lang="en-ZA" dirty="0">
                <a:solidFill>
                  <a:schemeClr val="bg1"/>
                </a:solidFill>
              </a:rPr>
              <a:t>This is fairly consistent with the overall probability</a:t>
            </a:r>
          </a:p>
        </p:txBody>
      </p:sp>
      <p:sp>
        <p:nvSpPr>
          <p:cNvPr id="17" name="Arrow: Right 16">
            <a:extLst>
              <a:ext uri="{FF2B5EF4-FFF2-40B4-BE49-F238E27FC236}">
                <a16:creationId xmlns:a16="http://schemas.microsoft.com/office/drawing/2014/main" id="{15B1BE4C-04B4-B8B0-F5C5-1F516319DD9C}"/>
              </a:ext>
            </a:extLst>
          </p:cNvPr>
          <p:cNvSpPr/>
          <p:nvPr/>
        </p:nvSpPr>
        <p:spPr>
          <a:xfrm>
            <a:off x="7098890" y="5333800"/>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TextBox 17">
            <a:extLst>
              <a:ext uri="{FF2B5EF4-FFF2-40B4-BE49-F238E27FC236}">
                <a16:creationId xmlns:a16="http://schemas.microsoft.com/office/drawing/2014/main" id="{9587F330-ADDA-1C7D-6C9A-424E639D8026}"/>
              </a:ext>
            </a:extLst>
          </p:cNvPr>
          <p:cNvSpPr txBox="1"/>
          <p:nvPr/>
        </p:nvSpPr>
        <p:spPr>
          <a:xfrm>
            <a:off x="8342672" y="5039283"/>
            <a:ext cx="3566650" cy="923330"/>
          </a:xfrm>
          <a:prstGeom prst="rect">
            <a:avLst/>
          </a:prstGeom>
          <a:noFill/>
        </p:spPr>
        <p:txBody>
          <a:bodyPr wrap="square">
            <a:spAutoFit/>
          </a:bodyPr>
          <a:lstStyle/>
          <a:p>
            <a:r>
              <a:rPr lang="en-ZA" b="1" dirty="0">
                <a:solidFill>
                  <a:schemeClr val="bg1"/>
                </a:solidFill>
              </a:rPr>
              <a:t>We will treat interactions on both screens as equal value to the company</a:t>
            </a:r>
            <a:endParaRPr lang="en-ZA" b="1" dirty="0"/>
          </a:p>
        </p:txBody>
      </p:sp>
    </p:spTree>
    <p:extLst>
      <p:ext uri="{BB962C8B-B14F-4D97-AF65-F5344CB8AC3E}">
        <p14:creationId xmlns:p14="http://schemas.microsoft.com/office/powerpoint/2010/main" val="355910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880335"/>
            <a:ext cx="5663381" cy="4955203"/>
          </a:xfrm>
          <a:prstGeom prst="rect">
            <a:avLst/>
          </a:prstGeom>
          <a:noFill/>
        </p:spPr>
        <p:txBody>
          <a:bodyPr wrap="square" rtlCol="0">
            <a:spAutoFit/>
          </a:bodyPr>
          <a:lstStyle/>
          <a:p>
            <a:pPr algn="ctr"/>
            <a:r>
              <a:rPr lang="en-US" sz="2800" b="1" dirty="0">
                <a:solidFill>
                  <a:schemeClr val="bg1"/>
                </a:solidFill>
              </a:rPr>
              <a:t>The goal:</a:t>
            </a:r>
          </a:p>
          <a:p>
            <a:pPr algn="ctr"/>
            <a:r>
              <a:rPr lang="en-US" sz="2000" dirty="0">
                <a:solidFill>
                  <a:schemeClr val="bg1"/>
                </a:solidFill>
              </a:rPr>
              <a:t>We want to optimize the way that FNB’s banking app recommends items to users. </a:t>
            </a:r>
          </a:p>
          <a:p>
            <a:pPr algn="ctr"/>
            <a:endParaRPr lang="en-US" sz="2000" dirty="0">
              <a:solidFill>
                <a:schemeClr val="bg1"/>
              </a:solidFill>
            </a:endParaRPr>
          </a:p>
          <a:p>
            <a:pPr algn="ctr"/>
            <a:r>
              <a:rPr lang="en-US" sz="2000" dirty="0">
                <a:solidFill>
                  <a:schemeClr val="bg1"/>
                </a:solidFill>
              </a:rPr>
              <a:t>We aim to optimize in such a way that we introduce users to new items and not only their frequently used items.</a:t>
            </a:r>
          </a:p>
          <a:p>
            <a:pPr algn="ctr"/>
            <a:endParaRPr lang="en-US" sz="2000" dirty="0">
              <a:solidFill>
                <a:schemeClr val="bg1"/>
              </a:solidFill>
            </a:endParaRPr>
          </a:p>
          <a:p>
            <a:pPr algn="ctr"/>
            <a:r>
              <a:rPr lang="en-US" sz="2000" dirty="0">
                <a:solidFill>
                  <a:schemeClr val="bg1"/>
                </a:solidFill>
              </a:rPr>
              <a:t>We want to recommend items that are most likely to be relevant to the user.</a:t>
            </a:r>
          </a:p>
          <a:p>
            <a:pPr algn="ctr"/>
            <a:endParaRPr lang="en-US" sz="2000" dirty="0">
              <a:solidFill>
                <a:schemeClr val="bg1"/>
              </a:solidFill>
            </a:endParaRPr>
          </a:p>
          <a:p>
            <a:pPr algn="ctr"/>
            <a:r>
              <a:rPr lang="en-US" sz="2000" dirty="0">
                <a:solidFill>
                  <a:schemeClr val="bg1"/>
                </a:solidFill>
              </a:rPr>
              <a:t>Ultimately encouraging users to interact and with more items, but most importantly to checkout more items.</a:t>
            </a:r>
          </a:p>
          <a:p>
            <a:pPr algn="ctr"/>
            <a:endParaRPr lang="en-ZA" sz="2800" b="1" dirty="0">
              <a:solidFill>
                <a:schemeClr val="bg1"/>
              </a:solidFill>
            </a:endParaRPr>
          </a:p>
        </p:txBody>
      </p:sp>
    </p:spTree>
    <p:extLst>
      <p:ext uri="{BB962C8B-B14F-4D97-AF65-F5344CB8AC3E}">
        <p14:creationId xmlns:p14="http://schemas.microsoft.com/office/powerpoint/2010/main" val="273754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1489934"/>
            <a:ext cx="5663381" cy="3724096"/>
          </a:xfrm>
          <a:prstGeom prst="rect">
            <a:avLst/>
          </a:prstGeom>
          <a:noFill/>
        </p:spPr>
        <p:txBody>
          <a:bodyPr wrap="square" rtlCol="0">
            <a:spAutoFit/>
          </a:bodyPr>
          <a:lstStyle/>
          <a:p>
            <a:pPr algn="ctr"/>
            <a:r>
              <a:rPr lang="en-US" sz="2800" b="1" dirty="0">
                <a:solidFill>
                  <a:schemeClr val="bg1"/>
                </a:solidFill>
              </a:rPr>
              <a:t>The plan:</a:t>
            </a:r>
          </a:p>
          <a:p>
            <a:pPr algn="ctr"/>
            <a:r>
              <a:rPr lang="en-US" sz="2000" dirty="0">
                <a:solidFill>
                  <a:schemeClr val="bg1"/>
                </a:solidFill>
              </a:rPr>
              <a:t>Dive deep into the data extracting and creating features with high variance and predictive power.</a:t>
            </a:r>
          </a:p>
          <a:p>
            <a:pPr algn="ctr"/>
            <a:endParaRPr lang="en-US" sz="2000" dirty="0">
              <a:solidFill>
                <a:schemeClr val="bg1"/>
              </a:solidFill>
            </a:endParaRPr>
          </a:p>
          <a:p>
            <a:pPr algn="ctr"/>
            <a:r>
              <a:rPr lang="en-US" sz="2000" dirty="0">
                <a:solidFill>
                  <a:schemeClr val="bg1"/>
                </a:solidFill>
              </a:rPr>
              <a:t>Create a recommender system that recommends the top 5 relevant items to users.</a:t>
            </a:r>
          </a:p>
          <a:p>
            <a:pPr algn="ctr"/>
            <a:endParaRPr lang="en-US" sz="2000" dirty="0">
              <a:solidFill>
                <a:schemeClr val="bg1"/>
              </a:solidFill>
            </a:endParaRPr>
          </a:p>
          <a:p>
            <a:pPr algn="ctr"/>
            <a:r>
              <a:rPr lang="en-US" sz="2000" dirty="0">
                <a:solidFill>
                  <a:schemeClr val="bg1"/>
                </a:solidFill>
              </a:rPr>
              <a:t>Create a plan for effectively dealing with cold start users.</a:t>
            </a:r>
          </a:p>
          <a:p>
            <a:pPr algn="ctr"/>
            <a:endParaRPr lang="en-US" sz="2000" dirty="0">
              <a:solidFill>
                <a:schemeClr val="bg1"/>
              </a:solidFill>
            </a:endParaRPr>
          </a:p>
          <a:p>
            <a:pPr algn="ctr"/>
            <a:endParaRPr lang="en-ZA" sz="2800" b="1" dirty="0">
              <a:solidFill>
                <a:schemeClr val="bg1"/>
              </a:solidFill>
            </a:endParaRPr>
          </a:p>
        </p:txBody>
      </p:sp>
    </p:spTree>
    <p:extLst>
      <p:ext uri="{BB962C8B-B14F-4D97-AF65-F5344CB8AC3E}">
        <p14:creationId xmlns:p14="http://schemas.microsoft.com/office/powerpoint/2010/main" val="607918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6186309"/>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interactions bin:</a:t>
            </a:r>
            <a:br>
              <a:rPr lang="en-ZA" dirty="0">
                <a:solidFill>
                  <a:schemeClr val="bg1"/>
                </a:solidFill>
              </a:rPr>
            </a:br>
            <a:br>
              <a:rPr lang="en-ZA" dirty="0">
                <a:solidFill>
                  <a:schemeClr val="bg1"/>
                </a:solidFill>
              </a:rPr>
            </a:br>
            <a:br>
              <a:rPr lang="en-ZA" dirty="0">
                <a:solidFill>
                  <a:schemeClr val="bg1"/>
                </a:solidFill>
              </a:rPr>
            </a:br>
            <a:br>
              <a:rPr lang="en-ZA" dirty="0">
                <a:solidFill>
                  <a:schemeClr val="bg1"/>
                </a:solidFill>
              </a:rPr>
            </a:b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583840515"/>
              </p:ext>
            </p:extLst>
          </p:nvPr>
        </p:nvGraphicFramePr>
        <p:xfrm>
          <a:off x="1061884" y="2930945"/>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4" name="Table 3">
            <a:extLst>
              <a:ext uri="{FF2B5EF4-FFF2-40B4-BE49-F238E27FC236}">
                <a16:creationId xmlns:a16="http://schemas.microsoft.com/office/drawing/2014/main" id="{DF4D8F25-5A3E-CC0F-35C2-DD695C8C7DA4}"/>
              </a:ext>
            </a:extLst>
          </p:cNvPr>
          <p:cNvGraphicFramePr>
            <a:graphicFrameLocks noGrp="1"/>
          </p:cNvGraphicFramePr>
          <p:nvPr>
            <p:extLst>
              <p:ext uri="{D42A27DB-BD31-4B8C-83A1-F6EECF244321}">
                <p14:modId xmlns:p14="http://schemas.microsoft.com/office/powerpoint/2010/main" val="2162150085"/>
              </p:ext>
            </p:extLst>
          </p:nvPr>
        </p:nvGraphicFramePr>
        <p:xfrm>
          <a:off x="1061883" y="420422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5" name="Table 4">
            <a:extLst>
              <a:ext uri="{FF2B5EF4-FFF2-40B4-BE49-F238E27FC236}">
                <a16:creationId xmlns:a16="http://schemas.microsoft.com/office/drawing/2014/main" id="{F98B4E56-7F04-5D54-C64C-6C19097A1288}"/>
              </a:ext>
            </a:extLst>
          </p:cNvPr>
          <p:cNvGraphicFramePr>
            <a:graphicFrameLocks noGrp="1"/>
          </p:cNvGraphicFramePr>
          <p:nvPr>
            <p:extLst>
              <p:ext uri="{D42A27DB-BD31-4B8C-83A1-F6EECF244321}">
                <p14:modId xmlns:p14="http://schemas.microsoft.com/office/powerpoint/2010/main" val="3946439298"/>
              </p:ext>
            </p:extLst>
          </p:nvPr>
        </p:nvGraphicFramePr>
        <p:xfrm>
          <a:off x="1061883" y="542544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7" name="TextBox 6">
            <a:extLst>
              <a:ext uri="{FF2B5EF4-FFF2-40B4-BE49-F238E27FC236}">
                <a16:creationId xmlns:a16="http://schemas.microsoft.com/office/drawing/2014/main" id="{970E1B5E-6894-04D8-18A5-830FDAB46DE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3578165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1953023124"/>
              </p:ext>
            </p:extLst>
          </p:nvPr>
        </p:nvGraphicFramePr>
        <p:xfrm>
          <a:off x="1038941" y="381573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664183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84775"/>
          </a:xfrm>
          <a:prstGeom prst="rect">
            <a:avLst/>
          </a:prstGeom>
          <a:noFill/>
        </p:spPr>
        <p:txBody>
          <a:bodyPr wrap="square" rtlCol="0">
            <a:spAutoFit/>
          </a:bodyPr>
          <a:lstStyle/>
          <a:p>
            <a:r>
              <a:rPr lang="en-US" sz="3200" b="1" dirty="0">
                <a:solidFill>
                  <a:schemeClr val="bg1"/>
                </a:solidFill>
              </a:rPr>
              <a:t>Overview of our data:</a:t>
            </a:r>
            <a:endParaRPr lang="en-ZA" sz="32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a:p>
            <a:pPr marL="285750" indent="-285750">
              <a:buFont typeface="Arial" panose="020B0604020202020204" pitchFamily="34" charset="0"/>
              <a:buChar char="•"/>
            </a:pPr>
            <a:endParaRPr lang="en-ZA" dirty="0">
              <a:solidFill>
                <a:schemeClr val="bg1"/>
              </a:solidFill>
            </a:endParaRPr>
          </a:p>
        </p:txBody>
      </p:sp>
      <p:graphicFrame>
        <p:nvGraphicFramePr>
          <p:cNvPr id="2" name="Table 1">
            <a:extLst>
              <a:ext uri="{FF2B5EF4-FFF2-40B4-BE49-F238E27FC236}">
                <a16:creationId xmlns:a16="http://schemas.microsoft.com/office/drawing/2014/main" id="{53833DAA-A7DB-F45A-C952-C7A56FD4C60F}"/>
              </a:ext>
            </a:extLst>
          </p:cNvPr>
          <p:cNvGraphicFramePr>
            <a:graphicFrameLocks noGrp="1"/>
          </p:cNvGraphicFramePr>
          <p:nvPr/>
        </p:nvGraphicFramePr>
        <p:xfrm>
          <a:off x="652207" y="1120272"/>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784048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4" name="Table 3">
            <a:extLst>
              <a:ext uri="{FF2B5EF4-FFF2-40B4-BE49-F238E27FC236}">
                <a16:creationId xmlns:a16="http://schemas.microsoft.com/office/drawing/2014/main" id="{B3320DAF-154E-BD64-3146-F21A31416485}"/>
              </a:ext>
            </a:extLst>
          </p:cNvPr>
          <p:cNvGraphicFramePr>
            <a:graphicFrameLocks noGrp="1"/>
          </p:cNvGraphicFramePr>
          <p:nvPr>
            <p:extLst>
              <p:ext uri="{D42A27DB-BD31-4B8C-83A1-F6EECF244321}">
                <p14:modId xmlns:p14="http://schemas.microsoft.com/office/powerpoint/2010/main" val="1735747866"/>
              </p:ext>
            </p:extLst>
          </p:nvPr>
        </p:nvGraphicFramePr>
        <p:xfrm>
          <a:off x="694812" y="150515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011482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2" name="Table 1">
            <a:extLst>
              <a:ext uri="{FF2B5EF4-FFF2-40B4-BE49-F238E27FC236}">
                <a16:creationId xmlns:a16="http://schemas.microsoft.com/office/drawing/2014/main" id="{CFEE1B6C-D330-AD53-E4ED-1E829BC87353}"/>
              </a:ext>
            </a:extLst>
          </p:cNvPr>
          <p:cNvGraphicFramePr>
            <a:graphicFrameLocks noGrp="1"/>
          </p:cNvGraphicFramePr>
          <p:nvPr>
            <p:extLst>
              <p:ext uri="{D42A27DB-BD31-4B8C-83A1-F6EECF244321}">
                <p14:modId xmlns:p14="http://schemas.microsoft.com/office/powerpoint/2010/main" val="1035052119"/>
              </p:ext>
            </p:extLst>
          </p:nvPr>
        </p:nvGraphicFramePr>
        <p:xfrm>
          <a:off x="688259" y="178488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5" name="TextBox 4">
            <a:extLst>
              <a:ext uri="{FF2B5EF4-FFF2-40B4-BE49-F238E27FC236}">
                <a16:creationId xmlns:a16="http://schemas.microsoft.com/office/drawing/2014/main" id="{16E14432-3A04-9085-19D2-0CC04DD99CD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1773097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4721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181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59974" y="1700981"/>
            <a:ext cx="8917858" cy="3827127"/>
          </a:xfrm>
          <a:prstGeom prst="rect">
            <a:avLst/>
          </a:prstGeom>
          <a:noFill/>
        </p:spPr>
        <p:txBody>
          <a:bodyPr wrap="square">
            <a:spAutoFit/>
          </a:bodyPr>
          <a:lstStyle/>
          <a:p>
            <a:r>
              <a:rPr lang="en-ZA" sz="2000" dirty="0">
                <a:solidFill>
                  <a:schemeClr val="bg1"/>
                </a:solidFill>
              </a:rPr>
              <a:t>There are many different ways to measure the accuracy of a machine learning model.</a:t>
            </a:r>
          </a:p>
          <a:p>
            <a:endParaRPr lang="en-ZA" sz="2000" dirty="0">
              <a:solidFill>
                <a:schemeClr val="bg1"/>
              </a:solidFill>
            </a:endParaRPr>
          </a:p>
          <a:p>
            <a:r>
              <a:rPr lang="en-ZA" sz="2000" dirty="0" err="1">
                <a:solidFill>
                  <a:schemeClr val="bg1"/>
                </a:solidFill>
              </a:rPr>
              <a:t>LightFM</a:t>
            </a:r>
            <a:r>
              <a:rPr lang="en-ZA" sz="2000" dirty="0">
                <a:solidFill>
                  <a:schemeClr val="bg1"/>
                </a:solidFill>
              </a:rPr>
              <a:t> provides a set of common metrics already built in. Of these metrics, we use:</a:t>
            </a:r>
          </a:p>
          <a:p>
            <a:pPr marL="285750" indent="-285750">
              <a:buFont typeface="Arial" panose="020B0604020202020204" pitchFamily="34" charset="0"/>
              <a:buChar char="•"/>
            </a:pPr>
            <a:r>
              <a:rPr lang="en-ZA" sz="2000" dirty="0">
                <a:solidFill>
                  <a:schemeClr val="bg1"/>
                </a:solidFill>
              </a:rPr>
              <a:t>AUC</a:t>
            </a:r>
          </a:p>
          <a:p>
            <a:pPr marL="285750" indent="-285750">
              <a:buFont typeface="Arial" panose="020B0604020202020204" pitchFamily="34" charset="0"/>
              <a:buChar char="•"/>
            </a:pPr>
            <a:r>
              <a:rPr lang="en-ZA" sz="2000" dirty="0">
                <a:solidFill>
                  <a:schemeClr val="bg1"/>
                </a:solidFill>
              </a:rPr>
              <a:t>Precision at K</a:t>
            </a:r>
          </a:p>
          <a:p>
            <a:pPr marL="285750" indent="-285750">
              <a:buFont typeface="Arial" panose="020B0604020202020204" pitchFamily="34" charset="0"/>
              <a:buChar char="•"/>
            </a:pPr>
            <a:r>
              <a:rPr lang="en-ZA" sz="2000" dirty="0">
                <a:solidFill>
                  <a:schemeClr val="bg1"/>
                </a:solidFill>
              </a:rPr>
              <a:t>ROC AUC</a:t>
            </a:r>
          </a:p>
          <a:p>
            <a:pPr marL="285750" indent="-285750">
              <a:buFont typeface="Arial" panose="020B0604020202020204" pitchFamily="34" charset="0"/>
              <a:buChar char="•"/>
            </a:pPr>
            <a:r>
              <a:rPr lang="en-ZA" sz="2000" dirty="0">
                <a:solidFill>
                  <a:schemeClr val="bg1"/>
                </a:solidFill>
              </a:rPr>
              <a:t>Reciprocal rank</a:t>
            </a:r>
          </a:p>
          <a:p>
            <a:endParaRPr lang="en-ZA" sz="2000" dirty="0">
              <a:solidFill>
                <a:schemeClr val="bg1"/>
              </a:solidFill>
            </a:endParaRPr>
          </a:p>
          <a:p>
            <a:r>
              <a:rPr lang="en-ZA" sz="2000"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754326"/>
          </a:xfrm>
          <a:prstGeom prst="rect">
            <a:avLst/>
          </a:prstGeom>
          <a:noFill/>
        </p:spPr>
        <p:txBody>
          <a:bodyPr wrap="square">
            <a:spAutoFit/>
          </a:bodyPr>
          <a:lstStyle/>
          <a:p>
            <a:r>
              <a:rPr lang="en-ZA" b="1" dirty="0">
                <a:highlight>
                  <a:srgbClr val="55D2B0"/>
                </a:highlight>
              </a:rPr>
              <a:t>ROC AUC: </a:t>
            </a:r>
            <a:r>
              <a:rPr lang="en-US" b="1" dirty="0">
                <a:highlight>
                  <a:srgbClr val="55D2B0"/>
                </a:highlight>
              </a:rPr>
              <a:t>Receiver Operating Characteristic Area Under the Curve</a:t>
            </a:r>
            <a:endParaRPr lang="en-ZA" b="1" dirty="0">
              <a:highlight>
                <a:srgbClr val="55D2B0"/>
              </a:highlight>
            </a:endParaRPr>
          </a:p>
          <a:p>
            <a:r>
              <a:rPr lang="en-ZA" b="1" dirty="0">
                <a:solidFill>
                  <a:schemeClr val="bg1"/>
                </a:solidFill>
              </a:rPr>
              <a:t>	</a:t>
            </a:r>
            <a:r>
              <a:rPr lang="en-US" dirty="0">
                <a:solidFill>
                  <a:schemeClr val="bg1"/>
                </a:solidFill>
              </a:rPr>
              <a:t>ROC AUC measures the area under the Receiver Operating Characteristic (ROC) 	curve, which plots the true positive rate (sensitivity) against the false positive rate (1-	specificity) at various threshold settings.</a:t>
            </a:r>
          </a:p>
          <a:p>
            <a:br>
              <a:rPr lang="en-US" dirty="0"/>
            </a:br>
            <a:r>
              <a:rPr lang="en-ZA" dirty="0">
                <a:solidFill>
                  <a:schemeClr val="bg1"/>
                </a:solidFill>
              </a:rPr>
              <a:t>	</a:t>
            </a: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261418" y="2996380"/>
            <a:ext cx="7354529" cy="286232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Score: </a:t>
            </a:r>
            <a:r>
              <a:rPr lang="en-US" b="0" i="0" dirty="0">
                <a:effectLst/>
                <a:latin typeface="ui-sans-serif"/>
              </a:rPr>
              <a:t> </a:t>
            </a:r>
            <a:r>
              <a:rPr lang="en-US" b="0" i="0" dirty="0">
                <a:solidFill>
                  <a:schemeClr val="bg1"/>
                </a:solidFill>
                <a:effectLst/>
                <a:latin typeface="ui-sans-serif"/>
              </a:rPr>
              <a:t>Indicates better performance of the recommender system in ranking relevant items higher than irrelevant ones across different threshold settings.</a:t>
            </a:r>
          </a:p>
          <a:p>
            <a:pPr marL="285750" indent="-285750" algn="l">
              <a:buFont typeface="Arial" panose="020B0604020202020204" pitchFamily="34" charset="0"/>
              <a:buChar char="•"/>
            </a:pPr>
            <a:r>
              <a:rPr lang="en-US" b="1" i="0" dirty="0">
                <a:effectLst/>
                <a:highlight>
                  <a:srgbClr val="55D2B0"/>
                </a:highlight>
                <a:latin typeface="ui-sans-serif"/>
              </a:rPr>
              <a:t>MAX: </a:t>
            </a:r>
            <a:r>
              <a:rPr lang="en-US" b="0" i="0" dirty="0">
                <a:solidFill>
                  <a:schemeClr val="bg1"/>
                </a:solidFill>
                <a:effectLst/>
                <a:latin typeface="ui-sans-serif"/>
              </a:rPr>
              <a:t>AUC of 1 represents a perfect classifier.</a:t>
            </a:r>
            <a:endParaRPr lang="en-US" b="1" i="0" dirty="0">
              <a:effectLst/>
              <a:latin typeface="ui-sans-serif"/>
            </a:endParaRPr>
          </a:p>
          <a:p>
            <a:pPr marL="285750" indent="-285750" algn="l">
              <a:buFont typeface="Arial" panose="020B0604020202020204" pitchFamily="34" charset="0"/>
              <a:buChar char="•"/>
            </a:pP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b="0" i="0" dirty="0">
                <a:solidFill>
                  <a:schemeClr val="bg1"/>
                </a:solidFill>
                <a:effectLst/>
                <a:latin typeface="ui-sans-serif"/>
              </a:rPr>
              <a:t>An ROC AUC of 0.5 suggests the model performs no better than random guessing</a:t>
            </a:r>
            <a:r>
              <a:rPr lang="en-ZA" b="0" i="0" dirty="0">
                <a:solidFill>
                  <a:schemeClr val="bg1"/>
                </a:solidFill>
                <a:effectLst/>
                <a:latin typeface="ui-sans-serif"/>
              </a:rPr>
              <a:t>.</a:t>
            </a:r>
          </a:p>
          <a:p>
            <a:pPr marL="285750" indent="-285750" algn="l">
              <a:buFont typeface="Arial" panose="020B0604020202020204" pitchFamily="34" charset="0"/>
              <a:buChar char="•"/>
            </a:pPr>
            <a:r>
              <a:rPr lang="en-ZA" dirty="0">
                <a:highlight>
                  <a:srgbClr val="55D2B0"/>
                </a:highlight>
                <a:latin typeface="ui-sans-serif"/>
              </a:rPr>
              <a:t>Limitation: </a:t>
            </a:r>
            <a:r>
              <a:rPr lang="en-ZA" dirty="0">
                <a:solidFill>
                  <a:schemeClr val="bg1"/>
                </a:solidFill>
                <a:latin typeface="ui-sans-serif"/>
              </a:rPr>
              <a:t> </a:t>
            </a:r>
            <a:r>
              <a:rPr lang="en-US" dirty="0">
                <a:solidFill>
                  <a:schemeClr val="bg1"/>
                </a:solidFill>
                <a:latin typeface="ui-sans-serif"/>
              </a:rPr>
              <a:t>Does not consider ranking order. ROC AUC assesses the ability to distinguish between relevant and irrelevant items. It does not directly evaluate the ranking order of recommendations.</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387748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xmlns="">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55224"/>
              </a:xfrm>
              <a:prstGeom prst="rect">
                <a:avLst/>
              </a:prstGeom>
              <a:noFill/>
            </p:spPr>
            <p:txBody>
              <a:bodyPr wrap="square">
                <a:spAutoFit/>
              </a:bodyPr>
              <a:lstStyle/>
              <a:p>
                <a:r>
                  <a:rPr lang="en-ZA" b="1" dirty="0">
                    <a:highlight>
                      <a:srgbClr val="55D2B0"/>
                    </a:highlight>
                  </a:rPr>
                  <a:t>Reciprocal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endParaRPr lang="en-ZA" dirty="0">
                  <a:solidFill>
                    <a:schemeClr val="bg1"/>
                  </a:solidFill>
                </a:endParaRPr>
              </a:p>
              <a:p>
                <a:r>
                  <a:rPr lang="en-ZA" dirty="0">
                    <a:solidFill>
                      <a:schemeClr val="bg1"/>
                    </a:solidFill>
                  </a:rPr>
                  <a:t>		</a:t>
                </a:r>
                <a14:m>
                  <m:oMath xmlns:m="http://schemas.openxmlformats.org/officeDocument/2006/math">
                    <m:r>
                      <a:rPr lang="en-ZA" b="0" i="1" dirty="0" smtClean="0">
                        <a:solidFill>
                          <a:schemeClr val="bg1"/>
                        </a:solidFill>
                        <a:latin typeface="Cambria Math" panose="02040503050406030204" pitchFamily="18" charset="0"/>
                      </a:rPr>
                      <m:t>𝑅𝑒𝑐𝑖𝑝𝑟𝑜𝑐𝑜𝑙</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𝑟𝑎𝑛𝑘</m:t>
                    </m:r>
                    <m:r>
                      <a:rPr lang="en-ZA" i="1" dirty="0" smtClean="0">
                        <a:solidFill>
                          <a:schemeClr val="bg1"/>
                        </a:solidFill>
                        <a:latin typeface="Cambria Math" panose="02040503050406030204" pitchFamily="18" charset="0"/>
                      </a:rPr>
                      <m:t>=</m:t>
                    </m:r>
                    <m:f>
                      <m:fPr>
                        <m:ctrlPr>
                          <a:rPr lang="en-ZA" i="1" dirty="0" smtClean="0">
                            <a:solidFill>
                              <a:schemeClr val="bg1"/>
                            </a:solidFill>
                            <a:latin typeface="Cambria Math" panose="02040503050406030204" pitchFamily="18" charset="0"/>
                          </a:rPr>
                        </m:ctrlPr>
                      </m:fPr>
                      <m:num>
                        <m:r>
                          <a:rPr lang="en-ZA" b="0" i="1" dirty="0" smtClean="0">
                            <a:solidFill>
                              <a:schemeClr val="bg1"/>
                            </a:solidFill>
                            <a:latin typeface="Cambria Math" panose="02040503050406030204" pitchFamily="18" charset="0"/>
                          </a:rPr>
                          <m:t>1</m:t>
                        </m:r>
                      </m:num>
                      <m:den>
                        <m:r>
                          <a:rPr lang="en-ZA" b="0" i="1" dirty="0" smtClean="0">
                            <a:solidFill>
                              <a:schemeClr val="bg1"/>
                            </a:solidFill>
                            <a:latin typeface="Cambria Math" panose="02040503050406030204" pitchFamily="18" charset="0"/>
                          </a:rPr>
                          <m:t>𝑅𝑎𝑛𝑘</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𝑜𝑓</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𝑓𝑖𝑟𝑠𝑡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𝑟𝑒𝑙𝑒𝑣𝑎𝑛𝑡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𝑟𝑒𝑐𝑜𝑚𝑚𝑒𝑛𝑑𝑒𝑑</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𝑖𝑡𝑒𝑚</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55224"/>
              </a:xfrm>
              <a:prstGeom prst="rect">
                <a:avLst/>
              </a:prstGeom>
              <a:blipFill>
                <a:blip r:embed="rId4"/>
                <a:stretch>
                  <a:fillRect l="-575" t="-1244"/>
                </a:stretch>
              </a:blipFill>
            </p:spPr>
            <p:txBody>
              <a:bodyPr/>
              <a:lstStyle/>
              <a:p>
                <a:r>
                  <a:rPr lang="en-ZA">
                    <a:noFill/>
                  </a:rPr>
                  <a:t> </a:t>
                </a:r>
              </a:p>
            </p:txBody>
          </p:sp>
        </mc:Fallback>
      </mc:AlternateContent>
      <p:sp>
        <p:nvSpPr>
          <p:cNvPr id="3" name="TextBox 2">
            <a:extLst>
              <a:ext uri="{FF2B5EF4-FFF2-40B4-BE49-F238E27FC236}">
                <a16:creationId xmlns:a16="http://schemas.microsoft.com/office/drawing/2014/main" id="{8EA6462B-4C12-564E-D07A-E8FB99F8A068}"/>
              </a:ext>
            </a:extLst>
          </p:cNvPr>
          <p:cNvSpPr txBox="1"/>
          <p:nvPr/>
        </p:nvSpPr>
        <p:spPr>
          <a:xfrm>
            <a:off x="2340077" y="3281516"/>
            <a:ext cx="7354529"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Reciprocal Rank: </a:t>
            </a:r>
            <a:r>
              <a:rPr lang="en-US" b="0" i="0" dirty="0">
                <a:solidFill>
                  <a:srgbClr val="ECECEC"/>
                </a:solidFill>
                <a:effectLst/>
                <a:latin typeface="ui-sans-serif"/>
              </a:rPr>
              <a:t> Indicates that the first relevant item is ranked higher in the list, implying better performance of the recommender system.</a:t>
            </a:r>
          </a:p>
          <a:p>
            <a:pPr marL="285750" indent="-285750" algn="l">
              <a:buFont typeface="Arial" panose="020B0604020202020204" pitchFamily="34" charset="0"/>
              <a:buChar char="•"/>
            </a:pPr>
            <a:r>
              <a:rPr lang="en-US" b="1" dirty="0">
                <a:highlight>
                  <a:srgbClr val="55D2B0"/>
                </a:highlight>
                <a:latin typeface="ui-sans-serif"/>
              </a:rPr>
              <a:t>Max = 1: </a:t>
            </a:r>
            <a:r>
              <a:rPr lang="en-US" b="0" i="0" dirty="0">
                <a:solidFill>
                  <a:srgbClr val="ECECEC"/>
                </a:solidFill>
                <a:effectLst/>
                <a:latin typeface="ui-sans-serif"/>
              </a:rPr>
              <a:t> Perfect </a:t>
            </a:r>
            <a:r>
              <a:rPr lang="en-US" dirty="0">
                <a:solidFill>
                  <a:srgbClr val="ECECEC"/>
                </a:solidFill>
                <a:latin typeface="ui-sans-serif"/>
              </a:rPr>
              <a:t>first guess. </a:t>
            </a:r>
            <a:endParaRPr lang="en-US" dirty="0">
              <a:latin typeface="ui-sans-serif"/>
            </a:endParaRPr>
          </a:p>
          <a:p>
            <a:pPr marL="285750" indent="-285750" algn="l">
              <a:buFont typeface="Arial" panose="020B0604020202020204" pitchFamily="34" charset="0"/>
              <a:buChar char="•"/>
            </a:pPr>
            <a:r>
              <a:rPr lang="en-US" b="1" dirty="0">
                <a:highlight>
                  <a:srgbClr val="55D2B0"/>
                </a:highlight>
                <a:latin typeface="ui-sans-serif"/>
              </a:rPr>
              <a:t>Min = 1/</a:t>
            </a:r>
            <a:r>
              <a:rPr lang="en-US" b="1" i="0" dirty="0">
                <a:effectLst/>
                <a:highlight>
                  <a:srgbClr val="55D2B0"/>
                </a:highlight>
                <a:latin typeface="ui-sans-serif"/>
              </a:rPr>
              <a:t>N: </a:t>
            </a:r>
            <a:r>
              <a:rPr lang="en-US" b="1" i="0" dirty="0">
                <a:solidFill>
                  <a:srgbClr val="ECECEC"/>
                </a:solidFill>
                <a:effectLst/>
                <a:latin typeface="ui-sans-serif"/>
              </a:rPr>
              <a:t> </a:t>
            </a:r>
            <a:r>
              <a:rPr lang="en-US" b="0" i="0" dirty="0">
                <a:solidFill>
                  <a:srgbClr val="ECECEC"/>
                </a:solidFill>
                <a:effectLst/>
                <a:latin typeface="ui-sans-serif"/>
              </a:rPr>
              <a:t>Managed to guess a relevant item, but it was the last guess, where the number of items is N. In our case N = 103.</a:t>
            </a: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4770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0324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30245" y="3076989"/>
            <a:ext cx="7354529" cy="64633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Relative scores: </a:t>
            </a:r>
            <a:r>
              <a:rPr lang="en-US" b="0" i="0" dirty="0">
                <a:solidFill>
                  <a:srgbClr val="ECECEC"/>
                </a:solidFill>
                <a:effectLst/>
                <a:latin typeface="ui-sans-serif"/>
              </a:rPr>
              <a:t> A user is given a similarity score for each user in the dataset. The highest value is an indication of the most similar user. </a:t>
            </a:r>
          </a:p>
        </p:txBody>
      </p:sp>
      <p:sp>
        <p:nvSpPr>
          <p:cNvPr id="8" name="TextBox 7">
            <a:extLst>
              <a:ext uri="{FF2B5EF4-FFF2-40B4-BE49-F238E27FC236}">
                <a16:creationId xmlns:a16="http://schemas.microsoft.com/office/drawing/2014/main" id="{7C20002D-847A-D262-5D4F-0D8348CD3D9C}"/>
              </a:ext>
            </a:extLst>
          </p:cNvPr>
          <p:cNvSpPr txBox="1"/>
          <p:nvPr/>
        </p:nvSpPr>
        <p:spPr>
          <a:xfrm>
            <a:off x="973394" y="4274940"/>
            <a:ext cx="9606116" cy="923330"/>
          </a:xfrm>
          <a:prstGeom prst="rect">
            <a:avLst/>
          </a:prstGeom>
          <a:noFill/>
        </p:spPr>
        <p:txBody>
          <a:bodyPr wrap="square">
            <a:spAutoFit/>
          </a:bodyPr>
          <a:lstStyle/>
          <a:p>
            <a:r>
              <a:rPr lang="en-ZA" b="1" dirty="0">
                <a:highlight>
                  <a:srgbClr val="55D2B0"/>
                </a:highlight>
              </a:rPr>
              <a:t>Item Similarity :</a:t>
            </a:r>
          </a:p>
          <a:p>
            <a:r>
              <a:rPr lang="en-ZA" dirty="0">
                <a:solidFill>
                  <a:schemeClr val="bg1"/>
                </a:solidFill>
              </a:rPr>
              <a:t>	The item similarity is calculated exactly as the user similarity, but only using the item 	latent representations.</a:t>
            </a:r>
          </a:p>
        </p:txBody>
      </p:sp>
    </p:spTree>
    <p:extLst>
      <p:ext uri="{BB962C8B-B14F-4D97-AF65-F5344CB8AC3E}">
        <p14:creationId xmlns:p14="http://schemas.microsoft.com/office/powerpoint/2010/main" val="176685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Summary:</a:t>
            </a:r>
            <a:r>
              <a:rPr lang="en-US" sz="2800" b="1" dirty="0">
                <a:solidFill>
                  <a:schemeClr val="bg1"/>
                </a:solidFill>
              </a:rPr>
              <a:t> </a:t>
            </a:r>
            <a:endParaRPr lang="en-ZA" sz="2800" b="1" dirty="0">
              <a:solidFill>
                <a:schemeClr val="bg1"/>
              </a:solidFill>
            </a:endParaRPr>
          </a:p>
        </p:txBody>
      </p:sp>
      <p:graphicFrame>
        <p:nvGraphicFramePr>
          <p:cNvPr id="6" name="Table 5">
            <a:extLst>
              <a:ext uri="{FF2B5EF4-FFF2-40B4-BE49-F238E27FC236}">
                <a16:creationId xmlns:a16="http://schemas.microsoft.com/office/drawing/2014/main" id="{C447EA82-F229-1341-3B58-1CD5F15BAA03}"/>
              </a:ext>
            </a:extLst>
          </p:cNvPr>
          <p:cNvGraphicFramePr>
            <a:graphicFrameLocks noGrp="1"/>
          </p:cNvGraphicFramePr>
          <p:nvPr>
            <p:extLst>
              <p:ext uri="{D42A27DB-BD31-4B8C-83A1-F6EECF244321}">
                <p14:modId xmlns:p14="http://schemas.microsoft.com/office/powerpoint/2010/main" val="1842786710"/>
              </p:ext>
            </p:extLst>
          </p:nvPr>
        </p:nvGraphicFramePr>
        <p:xfrm>
          <a:off x="707923" y="1612490"/>
          <a:ext cx="10491021" cy="3958325"/>
        </p:xfrm>
        <a:graphic>
          <a:graphicData uri="http://schemas.openxmlformats.org/drawingml/2006/table">
            <a:tbl>
              <a:tblPr firstRow="1" bandRow="1">
                <a:tableStyleId>{EB9631B5-78F2-41C9-869B-9F39066F8104}</a:tableStyleId>
              </a:tblPr>
              <a:tblGrid>
                <a:gridCol w="2106069">
                  <a:extLst>
                    <a:ext uri="{9D8B030D-6E8A-4147-A177-3AD203B41FA5}">
                      <a16:colId xmlns:a16="http://schemas.microsoft.com/office/drawing/2014/main" val="3419785081"/>
                    </a:ext>
                  </a:extLst>
                </a:gridCol>
                <a:gridCol w="2096238">
                  <a:extLst>
                    <a:ext uri="{9D8B030D-6E8A-4147-A177-3AD203B41FA5}">
                      <a16:colId xmlns:a16="http://schemas.microsoft.com/office/drawing/2014/main" val="3484393436"/>
                    </a:ext>
                  </a:extLst>
                </a:gridCol>
                <a:gridCol w="2096238">
                  <a:extLst>
                    <a:ext uri="{9D8B030D-6E8A-4147-A177-3AD203B41FA5}">
                      <a16:colId xmlns:a16="http://schemas.microsoft.com/office/drawing/2014/main" val="1814214063"/>
                    </a:ext>
                  </a:extLst>
                </a:gridCol>
                <a:gridCol w="2096238">
                  <a:extLst>
                    <a:ext uri="{9D8B030D-6E8A-4147-A177-3AD203B41FA5}">
                      <a16:colId xmlns:a16="http://schemas.microsoft.com/office/drawing/2014/main" val="2438988768"/>
                    </a:ext>
                  </a:extLst>
                </a:gridCol>
                <a:gridCol w="2096238">
                  <a:extLst>
                    <a:ext uri="{9D8B030D-6E8A-4147-A177-3AD203B41FA5}">
                      <a16:colId xmlns:a16="http://schemas.microsoft.com/office/drawing/2014/main" val="2177993718"/>
                    </a:ext>
                  </a:extLst>
                </a:gridCol>
              </a:tblGrid>
              <a:tr h="529537">
                <a:tc>
                  <a:txBody>
                    <a:bodyPr/>
                    <a:lstStyle/>
                    <a:p>
                      <a:r>
                        <a:rPr lang="en-ZA" dirty="0"/>
                        <a:t>Metric</a:t>
                      </a:r>
                    </a:p>
                  </a:txBody>
                  <a:tcPr/>
                </a:tc>
                <a:tc>
                  <a:txBody>
                    <a:bodyPr/>
                    <a:lstStyle/>
                    <a:p>
                      <a:r>
                        <a:rPr lang="en-ZA" dirty="0"/>
                        <a:t>Test Score</a:t>
                      </a:r>
                    </a:p>
                  </a:txBody>
                  <a:tcPr/>
                </a:tc>
                <a:tc>
                  <a:txBody>
                    <a:bodyPr/>
                    <a:lstStyle/>
                    <a:p>
                      <a:r>
                        <a:rPr lang="en-ZA" dirty="0"/>
                        <a:t>Train Score</a:t>
                      </a:r>
                    </a:p>
                  </a:txBody>
                  <a:tcPr/>
                </a:tc>
                <a:tc>
                  <a:txBody>
                    <a:bodyPr/>
                    <a:lstStyle/>
                    <a:p>
                      <a:r>
                        <a:rPr lang="en-ZA" dirty="0"/>
                        <a:t>Data used</a:t>
                      </a:r>
                    </a:p>
                  </a:txBody>
                  <a:tcPr/>
                </a:tc>
                <a:tc>
                  <a:txBody>
                    <a:bodyPr/>
                    <a:lstStyle/>
                    <a:p>
                      <a:r>
                        <a:rPr lang="en-ZA" dirty="0"/>
                        <a:t>Conclusions</a:t>
                      </a:r>
                    </a:p>
                  </a:txBody>
                  <a:tcPr/>
                </a:tc>
                <a:extLst>
                  <a:ext uri="{0D108BD9-81ED-4DB2-BD59-A6C34878D82A}">
                    <a16:rowId xmlns:a16="http://schemas.microsoft.com/office/drawing/2014/main" val="976059334"/>
                  </a:ext>
                </a:extLst>
              </a:tr>
              <a:tr h="529537">
                <a:tc>
                  <a:txBody>
                    <a:bodyPr/>
                    <a:lstStyle/>
                    <a:p>
                      <a:r>
                        <a:rPr lang="en-ZA" dirty="0"/>
                        <a:t>AUC</a:t>
                      </a:r>
                    </a:p>
                  </a:txBody>
                  <a:tcPr/>
                </a:tc>
                <a:tc>
                  <a:txBody>
                    <a:bodyPr/>
                    <a:lstStyle/>
                    <a:p>
                      <a:pPr algn="ctr"/>
                      <a:r>
                        <a:rPr lang="en-ZA" dirty="0"/>
                        <a:t>0.9029</a:t>
                      </a:r>
                    </a:p>
                  </a:txBody>
                  <a:tcPr/>
                </a:tc>
                <a:tc>
                  <a:txBody>
                    <a:bodyPr/>
                    <a:lstStyle/>
                    <a:p>
                      <a:pPr algn="ctr"/>
                      <a:r>
                        <a:rPr lang="en-ZA" dirty="0"/>
                        <a:t>0.9988</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48818717"/>
                  </a:ext>
                </a:extLst>
              </a:tr>
              <a:tr h="529537">
                <a:tc>
                  <a:txBody>
                    <a:bodyPr/>
                    <a:lstStyle/>
                    <a:p>
                      <a:r>
                        <a:rPr lang="en-ZA" dirty="0" err="1"/>
                        <a:t>Precision@k</a:t>
                      </a:r>
                      <a:endParaRPr lang="en-ZA" dirty="0"/>
                    </a:p>
                  </a:txBody>
                  <a:tcPr/>
                </a:tc>
                <a:tc>
                  <a:txBody>
                    <a:bodyPr/>
                    <a:lstStyle/>
                    <a:p>
                      <a:pPr algn="ctr"/>
                      <a:r>
                        <a:rPr lang="en-ZA" dirty="0"/>
                        <a:t>0.1501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0.3723</a:t>
                      </a:r>
                    </a:p>
                  </a:txBody>
                  <a:tcPr/>
                </a:tc>
                <a:tc>
                  <a:txBody>
                    <a:bodyPr/>
                    <a:lstStyle/>
                    <a:p>
                      <a:r>
                        <a:rPr lang="en-ZA" sz="1600" dirty="0"/>
                        <a:t>Mean </a:t>
                      </a:r>
                      <a:r>
                        <a:rPr lang="en-ZA" sz="1600" dirty="0" err="1"/>
                        <a:t>precision@k</a:t>
                      </a:r>
                      <a:r>
                        <a:rPr lang="en-ZA" sz="1600" dirty="0"/>
                        <a:t> only for users with recorded interactions across the entire dataset</a:t>
                      </a:r>
                    </a:p>
                  </a:txBody>
                  <a:tcPr/>
                </a:tc>
                <a:tc>
                  <a:txBody>
                    <a:bodyPr/>
                    <a:lstStyle/>
                    <a:p>
                      <a:endParaRPr lang="en-ZA" dirty="0"/>
                    </a:p>
                  </a:txBody>
                  <a:tcPr/>
                </a:tc>
                <a:extLst>
                  <a:ext uri="{0D108BD9-81ED-4DB2-BD59-A6C34878D82A}">
                    <a16:rowId xmlns:a16="http://schemas.microsoft.com/office/drawing/2014/main" val="2717578898"/>
                  </a:ext>
                </a:extLst>
              </a:tr>
              <a:tr h="529537">
                <a:tc>
                  <a:txBody>
                    <a:bodyPr/>
                    <a:lstStyle/>
                    <a:p>
                      <a:r>
                        <a:rPr lang="en-ZA" dirty="0"/>
                        <a:t>Reciprocal rank</a:t>
                      </a:r>
                    </a:p>
                  </a:txBody>
                  <a:tcPr/>
                </a:tc>
                <a:tc>
                  <a:txBody>
                    <a:bodyPr/>
                    <a:lstStyle/>
                    <a:p>
                      <a:pPr algn="ctr"/>
                      <a:r>
                        <a:rPr lang="en-ZA" dirty="0"/>
                        <a:t>0.6512</a:t>
                      </a:r>
                    </a:p>
                  </a:txBody>
                  <a:tcPr/>
                </a:tc>
                <a:tc>
                  <a:txBody>
                    <a:bodyPr/>
                    <a:lstStyle/>
                    <a:p>
                      <a:pPr algn="ctr"/>
                      <a:r>
                        <a:rPr lang="en-ZA" dirty="0"/>
                        <a:t>0.9859</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60216570"/>
                  </a:ext>
                </a:extLst>
              </a:tr>
              <a:tr h="529537">
                <a:tc>
                  <a:txBody>
                    <a:bodyPr/>
                    <a:lstStyle/>
                    <a:p>
                      <a:r>
                        <a:rPr lang="en-ZA" dirty="0"/>
                        <a:t>User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3505271116"/>
                  </a:ext>
                </a:extLst>
              </a:tr>
              <a:tr h="529537">
                <a:tc>
                  <a:txBody>
                    <a:bodyPr/>
                    <a:lstStyle/>
                    <a:p>
                      <a:r>
                        <a:rPr lang="en-ZA" dirty="0"/>
                        <a:t>Item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884899802"/>
                  </a:ext>
                </a:extLst>
              </a:tr>
            </a:tbl>
          </a:graphicData>
        </a:graphic>
      </p:graphicFrame>
      <p:sp>
        <p:nvSpPr>
          <p:cNvPr id="8" name="TextBox 7">
            <a:extLst>
              <a:ext uri="{FF2B5EF4-FFF2-40B4-BE49-F238E27FC236}">
                <a16:creationId xmlns:a16="http://schemas.microsoft.com/office/drawing/2014/main" id="{E4DDD67B-5696-6971-ED85-097513B8B033}"/>
              </a:ext>
            </a:extLst>
          </p:cNvPr>
          <p:cNvSpPr txBox="1"/>
          <p:nvPr/>
        </p:nvSpPr>
        <p:spPr>
          <a:xfrm>
            <a:off x="717754" y="1243158"/>
            <a:ext cx="6096000" cy="369332"/>
          </a:xfrm>
          <a:prstGeom prst="rect">
            <a:avLst/>
          </a:prstGeom>
          <a:noFill/>
        </p:spPr>
        <p:txBody>
          <a:bodyPr wrap="square">
            <a:spAutoFit/>
          </a:bodyPr>
          <a:lstStyle/>
          <a:p>
            <a:r>
              <a:rPr lang="en-ZA" b="1" dirty="0">
                <a:solidFill>
                  <a:schemeClr val="bg1"/>
                </a:solidFill>
              </a:rPr>
              <a:t>*@ 80/20 random train test split</a:t>
            </a:r>
            <a:endParaRPr lang="en-ZA" b="1" dirty="0"/>
          </a:p>
        </p:txBody>
      </p:sp>
    </p:spTree>
    <p:extLst>
      <p:ext uri="{BB962C8B-B14F-4D97-AF65-F5344CB8AC3E}">
        <p14:creationId xmlns:p14="http://schemas.microsoft.com/office/powerpoint/2010/main" val="1700196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3E98D95D-B15A-D7C1-D8F0-E477F9AC3C0F}"/>
              </a:ext>
            </a:extLst>
          </p:cNvPr>
          <p:cNvSpPr txBox="1"/>
          <p:nvPr/>
        </p:nvSpPr>
        <p:spPr>
          <a:xfrm>
            <a:off x="1229032" y="1762121"/>
            <a:ext cx="6096000" cy="369332"/>
          </a:xfrm>
          <a:prstGeom prst="rect">
            <a:avLst/>
          </a:prstGeom>
          <a:noFill/>
        </p:spPr>
        <p:txBody>
          <a:bodyPr wrap="square">
            <a:spAutoFit/>
          </a:bodyPr>
          <a:lstStyle/>
          <a:p>
            <a:r>
              <a:rPr lang="en-ZA" dirty="0">
                <a:solidFill>
                  <a:schemeClr val="bg1"/>
                </a:solidFill>
              </a:rPr>
              <a:t>80/20 random train test split</a:t>
            </a:r>
            <a:endParaRPr lang="en-ZA" dirty="0"/>
          </a:p>
        </p:txBody>
      </p:sp>
    </p:spTree>
    <p:extLst>
      <p:ext uri="{BB962C8B-B14F-4D97-AF65-F5344CB8AC3E}">
        <p14:creationId xmlns:p14="http://schemas.microsoft.com/office/powerpoint/2010/main" val="69883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problem:</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47019" y="1565476"/>
            <a:ext cx="8141109" cy="2031325"/>
          </a:xfrm>
          <a:prstGeom prst="rect">
            <a:avLst/>
          </a:prstGeom>
          <a:noFill/>
        </p:spPr>
        <p:txBody>
          <a:bodyPr wrap="square">
            <a:spAutoFit/>
          </a:bodyPr>
          <a:lstStyle/>
          <a:p>
            <a:r>
              <a:rPr lang="en-ZA" dirty="0">
                <a:solidFill>
                  <a:schemeClr val="bg1"/>
                </a:solidFill>
              </a:rPr>
              <a:t>Cold start users are new users with no previously recorded interactions in the dataset.</a:t>
            </a:r>
          </a:p>
          <a:p>
            <a:endParaRPr lang="en-ZA" dirty="0">
              <a:solidFill>
                <a:schemeClr val="bg1"/>
              </a:solidFill>
            </a:endParaRPr>
          </a:p>
          <a:p>
            <a:r>
              <a:rPr lang="en-ZA" dirty="0">
                <a:solidFill>
                  <a:schemeClr val="bg1"/>
                </a:solidFill>
              </a:rPr>
              <a:t>We assume in this case that user features such as the income segment and behavioural segment are known to us independent of the interaction data. </a:t>
            </a:r>
          </a:p>
          <a:p>
            <a:endParaRPr lang="en-ZA" dirty="0">
              <a:solidFill>
                <a:schemeClr val="bg1"/>
              </a:solidFill>
            </a:endParaRPr>
          </a:p>
          <a:p>
            <a:r>
              <a:rPr lang="en-ZA" dirty="0">
                <a:solidFill>
                  <a:schemeClr val="bg1"/>
                </a:solidFill>
              </a:rPr>
              <a:t>Active index is of course assumed to be cold start. </a:t>
            </a:r>
            <a:endParaRPr lang="en-ZA" dirty="0"/>
          </a:p>
        </p:txBody>
      </p:sp>
    </p:spTree>
    <p:extLst>
      <p:ext uri="{BB962C8B-B14F-4D97-AF65-F5344CB8AC3E}">
        <p14:creationId xmlns:p14="http://schemas.microsoft.com/office/powerpoint/2010/main" val="34343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solution:</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27355" y="1398328"/>
            <a:ext cx="8141109" cy="3416320"/>
          </a:xfrm>
          <a:prstGeom prst="rect">
            <a:avLst/>
          </a:prstGeom>
          <a:noFill/>
        </p:spPr>
        <p:txBody>
          <a:bodyPr wrap="square">
            <a:spAutoFit/>
          </a:bodyPr>
          <a:lstStyle/>
          <a:p>
            <a:r>
              <a:rPr lang="en-ZA" dirty="0">
                <a:solidFill>
                  <a:schemeClr val="bg1"/>
                </a:solidFill>
              </a:rPr>
              <a:t>The user has a known income and </a:t>
            </a:r>
            <a:r>
              <a:rPr lang="en-ZA" dirty="0" err="1">
                <a:solidFill>
                  <a:schemeClr val="bg1"/>
                </a:solidFill>
              </a:rPr>
              <a:t>behavioral</a:t>
            </a:r>
            <a:r>
              <a:rPr lang="en-ZA" dirty="0">
                <a:solidFill>
                  <a:schemeClr val="bg1"/>
                </a:solidFill>
              </a:rPr>
              <a:t> group.</a:t>
            </a:r>
          </a:p>
          <a:p>
            <a:endParaRPr lang="en-ZA" dirty="0">
              <a:solidFill>
                <a:schemeClr val="bg1"/>
              </a:solidFill>
            </a:endParaRPr>
          </a:p>
          <a:p>
            <a:r>
              <a:rPr lang="en-ZA" dirty="0">
                <a:solidFill>
                  <a:schemeClr val="bg1"/>
                </a:solidFill>
              </a:rPr>
              <a:t>For all other user features required by our model, we provide the mode (most frequently appearing) feature among the user’s peers in their segment group.</a:t>
            </a:r>
          </a:p>
          <a:p>
            <a:endParaRPr lang="en-ZA" dirty="0">
              <a:solidFill>
                <a:schemeClr val="bg1"/>
              </a:solidFill>
            </a:endParaRPr>
          </a:p>
          <a:p>
            <a:r>
              <a:rPr lang="en-ZA" dirty="0">
                <a:solidFill>
                  <a:schemeClr val="bg1"/>
                </a:solidFill>
              </a:rPr>
              <a:t>E.g. if we want the most active day of the week for user 35, who is in segment 1 and B06, we will assign user 35 the day that most other users in the group segment1/B06 have chosen.</a:t>
            </a:r>
          </a:p>
          <a:p>
            <a:endParaRPr lang="en-ZA" dirty="0">
              <a:solidFill>
                <a:schemeClr val="bg1"/>
              </a:solidFill>
            </a:endParaRPr>
          </a:p>
          <a:p>
            <a:r>
              <a:rPr lang="en-ZA" dirty="0">
                <a:solidFill>
                  <a:schemeClr val="bg1"/>
                </a:solidFill>
              </a:rPr>
              <a:t>From here a normal prediction can be made, until the user provides us with new data to learn from.</a:t>
            </a:r>
          </a:p>
          <a:p>
            <a:endParaRPr lang="en-ZA" dirty="0">
              <a:solidFill>
                <a:schemeClr val="bg1"/>
              </a:solidFill>
            </a:endParaRPr>
          </a:p>
        </p:txBody>
      </p:sp>
    </p:spTree>
    <p:extLst>
      <p:ext uri="{BB962C8B-B14F-4D97-AF65-F5344CB8AC3E}">
        <p14:creationId xmlns:p14="http://schemas.microsoft.com/office/powerpoint/2010/main" val="416351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84775"/>
          </a:xfrm>
          <a:prstGeom prst="rect">
            <a:avLst/>
          </a:prstGeom>
          <a:noFill/>
        </p:spPr>
        <p:txBody>
          <a:bodyPr wrap="square" rtlCol="0">
            <a:spAutoFit/>
          </a:bodyPr>
          <a:lstStyle/>
          <a:p>
            <a:r>
              <a:rPr lang="en-US" sz="3200" b="1" dirty="0">
                <a:solidFill>
                  <a:schemeClr val="bg1"/>
                </a:solidFill>
              </a:rPr>
              <a:t>Overall most popular items: </a:t>
            </a:r>
            <a:endParaRPr lang="en-ZA" sz="32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180494872"/>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C4809234-01DD-3CD6-CD7F-644AFDC5E95F}"/>
              </a:ext>
            </a:extLst>
          </p:cNvPr>
          <p:cNvSpPr txBox="1"/>
          <p:nvPr/>
        </p:nvSpPr>
        <p:spPr>
          <a:xfrm>
            <a:off x="1096296" y="5455662"/>
            <a:ext cx="2555020" cy="338554"/>
          </a:xfrm>
          <a:prstGeom prst="rect">
            <a:avLst/>
          </a:prstGeom>
          <a:noFill/>
        </p:spPr>
        <p:txBody>
          <a:bodyPr wrap="square">
            <a:spAutoFit/>
          </a:bodyPr>
          <a:lstStyle/>
          <a:p>
            <a:r>
              <a:rPr lang="en-US" sz="1600" dirty="0" err="1">
                <a:solidFill>
                  <a:schemeClr val="bg1"/>
                </a:solidFill>
              </a:rPr>
              <a:t>Visualisation</a:t>
            </a:r>
            <a:r>
              <a:rPr lang="en-US" sz="1600" dirty="0">
                <a:solidFill>
                  <a:schemeClr val="bg1"/>
                </a:solidFill>
              </a:rPr>
              <a:t> of all items:</a:t>
            </a:r>
            <a:endParaRPr lang="en-ZA" sz="1600" dirty="0"/>
          </a:p>
        </p:txBody>
      </p:sp>
    </p:spTree>
    <p:extLst>
      <p:ext uri="{BB962C8B-B14F-4D97-AF65-F5344CB8AC3E}">
        <p14:creationId xmlns:p14="http://schemas.microsoft.com/office/powerpoint/2010/main" val="162126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000578576"/>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7262304" y="2479471"/>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2607450595"/>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948927972"/>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346498462"/>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477936313"/>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6519EC9-20E5-83BB-13A8-FC0971A37B7E}"/>
              </a:ext>
            </a:extLst>
          </p:cNvPr>
          <p:cNvSpPr txBox="1"/>
          <p:nvPr/>
        </p:nvSpPr>
        <p:spPr>
          <a:xfrm>
            <a:off x="2261419" y="307582"/>
            <a:ext cx="9729019" cy="1200329"/>
          </a:xfrm>
          <a:prstGeom prst="rect">
            <a:avLst/>
          </a:prstGeom>
          <a:noFill/>
        </p:spPr>
        <p:txBody>
          <a:bodyPr wrap="square" rtlCol="0">
            <a:spAutoFit/>
          </a:bodyPr>
          <a:lstStyle/>
          <a:p>
            <a:r>
              <a:rPr lang="en-US" sz="3600" b="1" dirty="0">
                <a:solidFill>
                  <a:schemeClr val="bg1"/>
                </a:solidFill>
              </a:rPr>
              <a:t>Normalized number of item interactions per segment: </a:t>
            </a:r>
            <a:endParaRPr lang="en-ZA" sz="3600" b="1" dirty="0">
              <a:solidFill>
                <a:schemeClr val="bg1"/>
              </a:solidFill>
            </a:endParaRPr>
          </a:p>
        </p:txBody>
      </p:sp>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3084</Words>
  <Application>Microsoft Office PowerPoint</Application>
  <PresentationFormat>Widescreen</PresentationFormat>
  <Paragraphs>926</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Aptos</vt:lpstr>
      <vt:lpstr>Aptos Display</vt:lpstr>
      <vt:lpstr>Aptos ExtraBold</vt:lpstr>
      <vt:lpstr>Arial</vt:lpstr>
      <vt:lpstr>Cambria Math</vt:lpstr>
      <vt:lpstr>Lato</vt:lpstr>
      <vt:lpstr>Lucida Grande</vt:lpstr>
      <vt:lpstr>ui-sans-serif</vt:lpstr>
      <vt:lpstr>Office Theme</vt:lpstr>
      <vt:lpstr>FNB DataQuest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Lizé Steyn</cp:lastModifiedBy>
  <cp:revision>33</cp:revision>
  <dcterms:created xsi:type="dcterms:W3CDTF">2024-05-25T11:43:47Z</dcterms:created>
  <dcterms:modified xsi:type="dcterms:W3CDTF">2024-05-27T20:51:33Z</dcterms:modified>
</cp:coreProperties>
</file>