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88" r:id="rId6"/>
    <p:sldId id="263" r:id="rId7"/>
    <p:sldId id="274" r:id="rId8"/>
    <p:sldId id="289" r:id="rId9"/>
    <p:sldId id="271" r:id="rId10"/>
    <p:sldId id="281" r:id="rId11"/>
    <p:sldId id="264" r:id="rId12"/>
    <p:sldId id="285" r:id="rId13"/>
    <p:sldId id="287" r:id="rId14"/>
    <p:sldId id="307" r:id="rId15"/>
    <p:sldId id="294" r:id="rId16"/>
    <p:sldId id="308" r:id="rId17"/>
    <p:sldId id="309" r:id="rId18"/>
    <p:sldId id="310" r:id="rId19"/>
    <p:sldId id="311" r:id="rId20"/>
    <p:sldId id="312" r:id="rId21"/>
    <p:sldId id="313" r:id="rId22"/>
    <p:sldId id="315" r:id="rId23"/>
    <p:sldId id="316" r:id="rId24"/>
    <p:sldId id="317" r:id="rId25"/>
    <p:sldId id="318" r:id="rId26"/>
    <p:sldId id="319" r:id="rId27"/>
    <p:sldId id="258" r:id="rId28"/>
    <p:sldId id="259" r:id="rId29"/>
    <p:sldId id="260" r:id="rId30"/>
    <p:sldId id="265" r:id="rId31"/>
    <p:sldId id="267" r:id="rId32"/>
    <p:sldId id="269" r:id="rId33"/>
    <p:sldId id="270" r:id="rId34"/>
    <p:sldId id="279" r:id="rId35"/>
    <p:sldId id="280" r:id="rId36"/>
    <p:sldId id="282" r:id="rId37"/>
    <p:sldId id="283" r:id="rId38"/>
    <p:sldId id="284" r:id="rId39"/>
    <p:sldId id="295" r:id="rId40"/>
    <p:sldId id="296" r:id="rId41"/>
    <p:sldId id="305" r:id="rId42"/>
    <p:sldId id="306" r:id="rId43"/>
    <p:sldId id="32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CDAB"/>
    <a:srgbClr val="5BD0F9"/>
    <a:srgbClr val="AAF150"/>
    <a:srgbClr val="FF8633"/>
    <a:srgbClr val="4560CB"/>
    <a:srgbClr val="45BEE7"/>
    <a:srgbClr val="55D2B0"/>
    <a:srgbClr val="A0EA42"/>
    <a:srgbClr val="48C1EB"/>
    <a:srgbClr val="4863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US">
                <a:solidFill>
                  <a:schemeClr val="bg1"/>
                </a:solidFill>
              </a:rPr>
              <a:t>Top 10 Items by Normalized Frequency (Entire Dataset)</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CUPL</c:v>
                </c:pt>
                <c:pt idx="2">
                  <c:v>IBAA</c:v>
                </c:pt>
                <c:pt idx="3">
                  <c:v>IBAB</c:v>
                </c:pt>
                <c:pt idx="4">
                  <c:v>FIHC</c:v>
                </c:pt>
                <c:pt idx="5">
                  <c:v>CACU</c:v>
                </c:pt>
                <c:pt idx="6">
                  <c:v>IBAC</c:v>
                </c:pt>
                <c:pt idx="7">
                  <c:v>CUPX</c:v>
                </c:pt>
                <c:pt idx="8">
                  <c:v>FIWL</c:v>
                </c:pt>
                <c:pt idx="9">
                  <c:v>CBPA</c:v>
                </c:pt>
              </c:strCache>
            </c:strRef>
          </c:cat>
          <c:val>
            <c:numRef>
              <c:f>Sheet1!$B$2:$B$11</c:f>
              <c:numCache>
                <c:formatCode>General</c:formatCode>
                <c:ptCount val="10"/>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numCache>
            </c:numRef>
          </c:val>
          <c:extLst>
            <c:ext xmlns:c16="http://schemas.microsoft.com/office/drawing/2014/chart" uri="{C3380CC4-5D6E-409C-BE32-E72D297353CC}">
              <c16:uniqueId val="{00000000-1425-425F-8EA3-FAB112B7A942}"/>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beh_Segment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E1C-4570-AEB3-B11A9EFC785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E1C-4570-AEB3-B11A9EFC785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E1C-4570-AEB3-B11A9EFC785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E1C-4570-AEB3-B11A9EFC785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E1C-4570-AEB3-B11A9EFC785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BE1C-4570-AEB3-B11A9EFC785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BE1C-4570-AEB3-B11A9EFC785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BE1C-4570-AEB3-B11A9EFC785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BE1C-4570-AEB3-B11A9EFC785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BE1C-4570-AEB3-B11A9EFC785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BE1C-4570-AEB3-B11A9EFC78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BE1C-4570-AEB3-B11A9EFC785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Segment</a:t>
            </a:r>
          </a:p>
        </c:rich>
      </c:tx>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E1C-4570-AEB3-B11A9EFC785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E1C-4570-AEB3-B11A9EFC785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E1C-4570-AEB3-B11A9EFC785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E1C-4570-AEB3-B11A9EFC785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E1C-4570-AEB3-B11A9EFC785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BE1C-4570-AEB3-B11A9EFC785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BE1C-4570-AEB3-B11A9EFC785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BE1C-4570-AEB3-B11A9EFC785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BE1C-4570-AEB3-B11A9EFC785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BE1C-4570-AEB3-B11A9EFC785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BE1C-4570-AEB3-B11A9EFC78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BE1C-4570-AEB3-B11A9EFC785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B01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60CB"/>
            </a:solidFill>
          </c:spPr>
          <c:invertIfNegative val="1"/>
          <c:cat>
            <c:strRef>
              <c:f>Sheet1!$A$2:$A$7</c:f>
              <c:strCache>
                <c:ptCount val="6"/>
                <c:pt idx="0">
                  <c:v>CTLN</c:v>
                </c:pt>
                <c:pt idx="1">
                  <c:v>CUPL</c:v>
                </c:pt>
                <c:pt idx="2">
                  <c:v>IBAA</c:v>
                </c:pt>
                <c:pt idx="3">
                  <c:v>CASD</c:v>
                </c:pt>
                <c:pt idx="4">
                  <c:v>CACU</c:v>
                </c:pt>
                <c:pt idx="5">
                  <c:v>EBEM</c:v>
                </c:pt>
              </c:strCache>
            </c:strRef>
          </c:cat>
          <c:val>
            <c:numRef>
              <c:f>Sheet1!$B$2:$B$7</c:f>
              <c:numCache>
                <c:formatCode>General</c:formatCode>
                <c:ptCount val="6"/>
                <c:pt idx="0">
                  <c:v>0.10854422536174287</c:v>
                </c:pt>
                <c:pt idx="1">
                  <c:v>4.7768005948565423E-2</c:v>
                </c:pt>
                <c:pt idx="2">
                  <c:v>3.5460629214635525E-2</c:v>
                </c:pt>
                <c:pt idx="3">
                  <c:v>3.0076151893541191E-2</c:v>
                </c:pt>
                <c:pt idx="4">
                  <c:v>2.7896720596907773E-2</c:v>
                </c:pt>
                <c:pt idx="5">
                  <c:v>2.183704691332701E-2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843-4F77-AE4F-15B4586E0E7D}"/>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B02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0CDAB"/>
            </a:solidFill>
          </c:spPr>
          <c:invertIfNegative val="1"/>
          <c:cat>
            <c:strRef>
              <c:f>Sheet1!$A$2:$A$7</c:f>
              <c:strCache>
                <c:ptCount val="6"/>
                <c:pt idx="0">
                  <c:v>CTLN</c:v>
                </c:pt>
                <c:pt idx="1">
                  <c:v>IBAB</c:v>
                </c:pt>
                <c:pt idx="2">
                  <c:v>IBAA</c:v>
                </c:pt>
                <c:pt idx="3">
                  <c:v>CBPA</c:v>
                </c:pt>
                <c:pt idx="4">
                  <c:v>FIHC</c:v>
                </c:pt>
                <c:pt idx="5">
                  <c:v>FIWL</c:v>
                </c:pt>
              </c:strCache>
            </c:strRef>
          </c:cat>
          <c:val>
            <c:numRef>
              <c:f>Sheet1!$B$2:$B$7</c:f>
              <c:numCache>
                <c:formatCode>General</c:formatCode>
                <c:ptCount val="6"/>
                <c:pt idx="0">
                  <c:v>0.13129102844638948</c:v>
                </c:pt>
                <c:pt idx="1">
                  <c:v>5.5898149990053707E-2</c:v>
                </c:pt>
                <c:pt idx="2">
                  <c:v>4.8090312313507064E-2</c:v>
                </c:pt>
                <c:pt idx="3">
                  <c:v>4.7244877660632581E-2</c:v>
                </c:pt>
                <c:pt idx="4">
                  <c:v>4.3713944698627411E-2</c:v>
                </c:pt>
                <c:pt idx="5">
                  <c:v>4.0928983489158542E-2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DCA2-4DA9-856E-EED077E56DE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B08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AF150"/>
            </a:solidFill>
          </c:spPr>
          <c:invertIfNegative val="1"/>
          <c:cat>
            <c:strRef>
              <c:f>Sheet1!$A$2:$A$7</c:f>
              <c:strCache>
                <c:ptCount val="6"/>
                <c:pt idx="0">
                  <c:v>CTLN</c:v>
                </c:pt>
                <c:pt idx="1">
                  <c:v>IBAA</c:v>
                </c:pt>
                <c:pt idx="2">
                  <c:v>IBAB</c:v>
                </c:pt>
                <c:pt idx="3">
                  <c:v>CBPA</c:v>
                </c:pt>
                <c:pt idx="4">
                  <c:v>IBAC</c:v>
                </c:pt>
                <c:pt idx="5">
                  <c:v>FIHC</c:v>
                </c:pt>
              </c:strCache>
            </c:strRef>
          </c:cat>
          <c:val>
            <c:numRef>
              <c:f>Sheet1!$B$2:$B$7</c:f>
              <c:numCache>
                <c:formatCode>General</c:formatCode>
                <c:ptCount val="6"/>
                <c:pt idx="0">
                  <c:v>0.16507963619283489</c:v>
                </c:pt>
                <c:pt idx="1">
                  <c:v>4.2017165549340277E-2</c:v>
                </c:pt>
                <c:pt idx="2">
                  <c:v>3.8259532857935867E-2</c:v>
                </c:pt>
                <c:pt idx="3">
                  <c:v>3.7832529143003543E-2</c:v>
                </c:pt>
                <c:pt idx="4">
                  <c:v>3.7533626542550921E-2</c:v>
                </c:pt>
                <c:pt idx="5">
                  <c:v>3.6935821341645671E-2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14B-42BD-92D6-DC751CA0F005}"/>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B18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BD0F9"/>
            </a:solidFill>
          </c:spPr>
          <c:invertIfNegative val="1"/>
          <c:cat>
            <c:strRef>
              <c:f>Sheet1!$A$2:$A$7</c:f>
              <c:strCache>
                <c:ptCount val="6"/>
                <c:pt idx="0">
                  <c:v>CTLN</c:v>
                </c:pt>
                <c:pt idx="1">
                  <c:v>IBAA</c:v>
                </c:pt>
                <c:pt idx="2">
                  <c:v>IBAB</c:v>
                </c:pt>
                <c:pt idx="3">
                  <c:v>CUPL</c:v>
                </c:pt>
                <c:pt idx="4">
                  <c:v>CUPX</c:v>
                </c:pt>
                <c:pt idx="5">
                  <c:v>NATR</c:v>
                </c:pt>
              </c:strCache>
            </c:strRef>
          </c:cat>
          <c:val>
            <c:numRef>
              <c:f>Sheet1!$B$2:$B$7</c:f>
              <c:numCache>
                <c:formatCode>General</c:formatCode>
                <c:ptCount val="6"/>
                <c:pt idx="0">
                  <c:v>0.12884917631992548</c:v>
                </c:pt>
                <c:pt idx="1">
                  <c:v>4.0718318877699514E-2</c:v>
                </c:pt>
                <c:pt idx="2">
                  <c:v>3.4227836311776005E-2</c:v>
                </c:pt>
                <c:pt idx="3">
                  <c:v>3.3791256766982941E-2</c:v>
                </c:pt>
                <c:pt idx="4">
                  <c:v>3.1375516619128005E-2</c:v>
                </c:pt>
                <c:pt idx="5">
                  <c:v>3.085162116537633E-2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33E9-4F04-B8C7-4DAED016160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B07</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FF8633"/>
            </a:solidFill>
          </c:spPr>
          <c:invertIfNegative val="1"/>
          <c:cat>
            <c:strRef>
              <c:f>Sheet1!$A$2:$A$7</c:f>
              <c:strCache>
                <c:ptCount val="6"/>
                <c:pt idx="0">
                  <c:v>CTLN</c:v>
                </c:pt>
                <c:pt idx="1">
                  <c:v>CUPL</c:v>
                </c:pt>
                <c:pt idx="2">
                  <c:v>IBAA</c:v>
                </c:pt>
                <c:pt idx="3">
                  <c:v>CUPX</c:v>
                </c:pt>
                <c:pt idx="4">
                  <c:v>CBPA</c:v>
                </c:pt>
                <c:pt idx="5">
                  <c:v>IBAB</c:v>
                </c:pt>
              </c:strCache>
            </c:strRef>
          </c:cat>
          <c:val>
            <c:numRef>
              <c:f>Sheet1!$B$2:$B$7</c:f>
              <c:numCache>
                <c:formatCode>General</c:formatCode>
                <c:ptCount val="6"/>
                <c:pt idx="0">
                  <c:v>0.21288971614704513</c:v>
                </c:pt>
                <c:pt idx="1">
                  <c:v>4.4904606793857611E-2</c:v>
                </c:pt>
                <c:pt idx="2">
                  <c:v>4.3973941368078175E-2</c:v>
                </c:pt>
                <c:pt idx="3">
                  <c:v>4.3275942298743604E-2</c:v>
                </c:pt>
                <c:pt idx="4">
                  <c:v>3.9087947882736153E-2</c:v>
                </c:pt>
                <c:pt idx="5">
                  <c:v>3.8971614704513727E-2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9AE-4852-9B27-5F98DCB79432}"/>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segment1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CUPX</c:v>
                </c:pt>
                <c:pt idx="2">
                  <c:v>CUPL</c:v>
                </c:pt>
                <c:pt idx="3">
                  <c:v>IBAA</c:v>
                </c:pt>
                <c:pt idx="4">
                  <c:v>CBPA</c:v>
                </c:pt>
                <c:pt idx="5">
                  <c:v>MMMC</c:v>
                </c:pt>
              </c:strCache>
            </c:strRef>
          </c:cat>
          <c:val>
            <c:numRef>
              <c:f>Sheet1!$B$2:$B$7</c:f>
              <c:numCache>
                <c:formatCode>General</c:formatCode>
                <c:ptCount val="6"/>
                <c:pt idx="0">
                  <c:v>0.22954856361149112</c:v>
                </c:pt>
                <c:pt idx="1">
                  <c:v>4.8837209302325581E-2</c:v>
                </c:pt>
                <c:pt idx="2">
                  <c:v>4.8153214774281805E-2</c:v>
                </c:pt>
                <c:pt idx="3">
                  <c:v>4.5143638850889192E-2</c:v>
                </c:pt>
                <c:pt idx="4">
                  <c:v>4.1586867305061559E-2</c:v>
                </c:pt>
                <c:pt idx="5">
                  <c:v>4.0218878248974008E-2</c:v>
                </c:pt>
              </c:numCache>
            </c:numRef>
          </c:val>
          <c:extLst>
            <c:ext xmlns:c16="http://schemas.microsoft.com/office/drawing/2014/chart" uri="{C3380CC4-5D6E-409C-BE32-E72D297353CC}">
              <c16:uniqueId val="{00000000-BCE6-48D2-904C-578F6C1A582C}"/>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segment2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IPRA</c:v>
                </c:pt>
                <c:pt idx="2">
                  <c:v>CSPL</c:v>
                </c:pt>
                <c:pt idx="3">
                  <c:v>IBAB</c:v>
                </c:pt>
                <c:pt idx="4">
                  <c:v>CUHS</c:v>
                </c:pt>
                <c:pt idx="5">
                  <c:v>IPTF</c:v>
                </c:pt>
              </c:strCache>
            </c:strRef>
          </c:cat>
          <c:val>
            <c:numRef>
              <c:f>Sheet1!$B$2:$B$7</c:f>
              <c:numCache>
                <c:formatCode>General</c:formatCode>
                <c:ptCount val="6"/>
                <c:pt idx="0">
                  <c:v>0.1440677966101695</c:v>
                </c:pt>
                <c:pt idx="1">
                  <c:v>6.4164648910411626E-2</c:v>
                </c:pt>
                <c:pt idx="2">
                  <c:v>5.2058111380145281E-2</c:v>
                </c:pt>
                <c:pt idx="3">
                  <c:v>4.9636803874092007E-2</c:v>
                </c:pt>
                <c:pt idx="4">
                  <c:v>4.8426150121065374E-2</c:v>
                </c:pt>
                <c:pt idx="5">
                  <c:v>4.3583535108958835E-2</c:v>
                </c:pt>
              </c:numCache>
            </c:numRef>
          </c:val>
          <c:extLst>
            <c:ext xmlns:c16="http://schemas.microsoft.com/office/drawing/2014/chart" uri="{C3380CC4-5D6E-409C-BE32-E72D297353CC}">
              <c16:uniqueId val="{00000000-8CD9-44CB-92FC-CF84140766A1}"/>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623021906414149E-2"/>
          <c:y val="3.7990208298018725E-2"/>
          <c:w val="0.97629969133613759"/>
          <c:h val="0.86070256957393132"/>
        </c:manualLayout>
      </c:layout>
      <c:barChart>
        <c:barDir val="col"/>
        <c:grouping val="clustered"/>
        <c:varyColors val="1"/>
        <c:ser>
          <c:idx val="0"/>
          <c:order val="0"/>
          <c:tx>
            <c:strRef>
              <c:f>Sheet1!$B$1</c:f>
              <c:strCache>
                <c:ptCount val="1"/>
                <c:pt idx="0">
                  <c:v>Normalized Frequency</c:v>
                </c:pt>
              </c:strCache>
            </c:strRef>
          </c:tx>
          <c:invertIfNegative val="1"/>
          <c:cat>
            <c:strRef>
              <c:f>Sheet1!$A$2:$A$104</c:f>
              <c:strCache>
                <c:ptCount val="103"/>
                <c:pt idx="0">
                  <c:v>CTLN</c:v>
                </c:pt>
                <c:pt idx="1">
                  <c:v>CUPL</c:v>
                </c:pt>
                <c:pt idx="2">
                  <c:v>IBAA</c:v>
                </c:pt>
                <c:pt idx="3">
                  <c:v>IBAB</c:v>
                </c:pt>
                <c:pt idx="4">
                  <c:v>FIHC</c:v>
                </c:pt>
                <c:pt idx="5">
                  <c:v>CACU</c:v>
                </c:pt>
                <c:pt idx="6">
                  <c:v>IBAC</c:v>
                </c:pt>
                <c:pt idx="7">
                  <c:v>CUPX</c:v>
                </c:pt>
                <c:pt idx="8">
                  <c:v>FIWL</c:v>
                </c:pt>
                <c:pt idx="9">
                  <c:v>CBPA</c:v>
                </c:pt>
                <c:pt idx="10">
                  <c:v>FILS</c:v>
                </c:pt>
                <c:pt idx="11">
                  <c:v>CASD</c:v>
                </c:pt>
                <c:pt idx="12">
                  <c:v>EBSH</c:v>
                </c:pt>
                <c:pt idx="13">
                  <c:v>MMMC</c:v>
                </c:pt>
                <c:pt idx="14">
                  <c:v>CBLT</c:v>
                </c:pt>
                <c:pt idx="15">
                  <c:v>CBPB</c:v>
                </c:pt>
                <c:pt idx="16">
                  <c:v>NATR</c:v>
                </c:pt>
                <c:pt idx="17">
                  <c:v>CSPL</c:v>
                </c:pt>
                <c:pt idx="18">
                  <c:v>NAFW</c:v>
                </c:pt>
                <c:pt idx="19">
                  <c:v>FICQ</c:v>
                </c:pt>
                <c:pt idx="20">
                  <c:v>EBEM</c:v>
                </c:pt>
                <c:pt idx="21">
                  <c:v>CBEL</c:v>
                </c:pt>
                <c:pt idx="22">
                  <c:v>CBVC</c:v>
                </c:pt>
                <c:pt idx="23">
                  <c:v>NACS</c:v>
                </c:pt>
                <c:pt idx="24">
                  <c:v>IPRA</c:v>
                </c:pt>
                <c:pt idx="25">
                  <c:v>IBAM</c:v>
                </c:pt>
                <c:pt idx="26">
                  <c:v>XCFL</c:v>
                </c:pt>
                <c:pt idx="27">
                  <c:v>EBWP</c:v>
                </c:pt>
                <c:pt idx="28">
                  <c:v>IPTF</c:v>
                </c:pt>
                <c:pt idx="29">
                  <c:v>MMSM</c:v>
                </c:pt>
                <c:pt idx="30">
                  <c:v>IBIC</c:v>
                </c:pt>
                <c:pt idx="31">
                  <c:v>CCLI</c:v>
                </c:pt>
                <c:pt idx="32">
                  <c:v>EBQF</c:v>
                </c:pt>
                <c:pt idx="33">
                  <c:v>NASD</c:v>
                </c:pt>
                <c:pt idx="34">
                  <c:v>CAFM</c:v>
                </c:pt>
                <c:pt idx="35">
                  <c:v>CABC</c:v>
                </c:pt>
                <c:pt idx="36">
                  <c:v>CUHS</c:v>
                </c:pt>
                <c:pt idx="37">
                  <c:v>CCNC</c:v>
                </c:pt>
                <c:pt idx="38">
                  <c:v>EBET</c:v>
                </c:pt>
                <c:pt idx="39">
                  <c:v>EBKA</c:v>
                </c:pt>
                <c:pt idx="40">
                  <c:v>CARF</c:v>
                </c:pt>
                <c:pt idx="41">
                  <c:v>CCAI</c:v>
                </c:pt>
                <c:pt idx="42">
                  <c:v>CBTULS</c:v>
                </c:pt>
                <c:pt idx="43">
                  <c:v>CUSS</c:v>
                </c:pt>
                <c:pt idx="44">
                  <c:v>EBSB</c:v>
                </c:pt>
                <c:pt idx="45">
                  <c:v>CAFI</c:v>
                </c:pt>
                <c:pt idx="46">
                  <c:v>CBCC</c:v>
                </c:pt>
                <c:pt idx="47">
                  <c:v>CARE</c:v>
                </c:pt>
                <c:pt idx="48">
                  <c:v>EBTV</c:v>
                </c:pt>
                <c:pt idx="49">
                  <c:v>CCCU</c:v>
                </c:pt>
                <c:pt idx="50">
                  <c:v>FLIS</c:v>
                </c:pt>
                <c:pt idx="51">
                  <c:v>EVCU</c:v>
                </c:pt>
                <c:pt idx="52">
                  <c:v>CUSZ</c:v>
                </c:pt>
                <c:pt idx="53">
                  <c:v>IBDP</c:v>
                </c:pt>
                <c:pt idx="54">
                  <c:v>HLGG</c:v>
                </c:pt>
                <c:pt idx="55">
                  <c:v>IBGC</c:v>
                </c:pt>
                <c:pt idx="56">
                  <c:v>IBPP</c:v>
                </c:pt>
                <c:pt idx="57">
                  <c:v>CASV</c:v>
                </c:pt>
                <c:pt idx="58">
                  <c:v>EVGW</c:v>
                </c:pt>
                <c:pt idx="59">
                  <c:v>CCCS</c:v>
                </c:pt>
                <c:pt idx="60">
                  <c:v>EBSP</c:v>
                </c:pt>
                <c:pt idx="61">
                  <c:v>IPSG</c:v>
                </c:pt>
                <c:pt idx="62">
                  <c:v>FIFS</c:v>
                </c:pt>
                <c:pt idx="63">
                  <c:v>ISBCU</c:v>
                </c:pt>
                <c:pt idx="64">
                  <c:v>GASS</c:v>
                </c:pt>
                <c:pt idx="65">
                  <c:v>CUSI</c:v>
                </c:pt>
                <c:pt idx="66">
                  <c:v>CAFU</c:v>
                </c:pt>
                <c:pt idx="67">
                  <c:v>EBIB</c:v>
                </c:pt>
                <c:pt idx="68">
                  <c:v>CAFS</c:v>
                </c:pt>
                <c:pt idx="69">
                  <c:v>CBTUD</c:v>
                </c:pt>
                <c:pt idx="70">
                  <c:v>SEVP</c:v>
                </c:pt>
                <c:pt idx="71">
                  <c:v>EBGA</c:v>
                </c:pt>
                <c:pt idx="72">
                  <c:v>CUSB</c:v>
                </c:pt>
                <c:pt idx="73">
                  <c:v>CCAN</c:v>
                </c:pt>
                <c:pt idx="74">
                  <c:v>CBTMT</c:v>
                </c:pt>
                <c:pt idx="75">
                  <c:v>CBDS</c:v>
                </c:pt>
                <c:pt idx="76">
                  <c:v>CALI</c:v>
                </c:pt>
                <c:pt idx="77">
                  <c:v>CAPO</c:v>
                </c:pt>
                <c:pt idx="78">
                  <c:v>HLGH</c:v>
                </c:pt>
                <c:pt idx="79">
                  <c:v>EBUD</c:v>
                </c:pt>
                <c:pt idx="80">
                  <c:v>CAFB</c:v>
                </c:pt>
                <c:pt idx="81">
                  <c:v>EVAP</c:v>
                </c:pt>
                <c:pt idx="82">
                  <c:v>EBXM</c:v>
                </c:pt>
                <c:pt idx="83">
                  <c:v>IBDL</c:v>
                </c:pt>
                <c:pt idx="84">
                  <c:v>EBBF</c:v>
                </c:pt>
                <c:pt idx="85">
                  <c:v>EBPD</c:v>
                </c:pt>
                <c:pt idx="86">
                  <c:v>EBSL</c:v>
                </c:pt>
                <c:pt idx="87">
                  <c:v>DOAA</c:v>
                </c:pt>
                <c:pt idx="88">
                  <c:v>KYCA</c:v>
                </c:pt>
                <c:pt idx="89">
                  <c:v>IPFD</c:v>
                </c:pt>
                <c:pt idx="90">
                  <c:v>FHIS</c:v>
                </c:pt>
                <c:pt idx="91">
                  <c:v>GAFC</c:v>
                </c:pt>
                <c:pt idx="92">
                  <c:v>CANL</c:v>
                </c:pt>
                <c:pt idx="93">
                  <c:v>HLGE</c:v>
                </c:pt>
                <c:pt idx="94">
                  <c:v>EBGM</c:v>
                </c:pt>
                <c:pt idx="95">
                  <c:v>EBQB</c:v>
                </c:pt>
                <c:pt idx="96">
                  <c:v>DOSW</c:v>
                </c:pt>
                <c:pt idx="97">
                  <c:v>WHCR</c:v>
                </c:pt>
                <c:pt idx="98">
                  <c:v>FIWR</c:v>
                </c:pt>
                <c:pt idx="99">
                  <c:v>IPST</c:v>
                </c:pt>
                <c:pt idx="100">
                  <c:v>IPFN</c:v>
                </c:pt>
                <c:pt idx="101">
                  <c:v>IPMX</c:v>
                </c:pt>
                <c:pt idx="102">
                  <c:v>IPSD</c:v>
                </c:pt>
              </c:strCache>
            </c:strRef>
          </c:cat>
          <c:val>
            <c:numRef>
              <c:f>Sheet1!$B$2:$B$104</c:f>
              <c:numCache>
                <c:formatCode>General</c:formatCode>
                <c:ptCount val="103"/>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pt idx="10">
                  <c:v>2.343591238812168E-2</c:v>
                </c:pt>
                <c:pt idx="11">
                  <c:v>2.0427456905310962E-2</c:v>
                </c:pt>
                <c:pt idx="12">
                  <c:v>1.9557169489578641E-2</c:v>
                </c:pt>
                <c:pt idx="13">
                  <c:v>1.9305360440356596E-2</c:v>
                </c:pt>
                <c:pt idx="14">
                  <c:v>1.8161175462312579E-2</c:v>
                </c:pt>
                <c:pt idx="15">
                  <c:v>1.7847518576439507E-2</c:v>
                </c:pt>
                <c:pt idx="16">
                  <c:v>1.7498520069622995E-2</c:v>
                </c:pt>
                <c:pt idx="17">
                  <c:v>1.7295305749198187E-2</c:v>
                </c:pt>
                <c:pt idx="18">
                  <c:v>1.5903729424550057E-2</c:v>
                </c:pt>
                <c:pt idx="19">
                  <c:v>1.5537060107261819E-2</c:v>
                </c:pt>
                <c:pt idx="20">
                  <c:v>1.514830227688393E-2</c:v>
                </c:pt>
                <c:pt idx="21">
                  <c:v>1.5099707548086693E-2</c:v>
                </c:pt>
                <c:pt idx="22">
                  <c:v>1.4847898498864651E-2</c:v>
                </c:pt>
                <c:pt idx="23">
                  <c:v>1.4644684178439844E-2</c:v>
                </c:pt>
                <c:pt idx="24">
                  <c:v>1.399528189360405E-2</c:v>
                </c:pt>
                <c:pt idx="25">
                  <c:v>1.3703713520820632E-2</c:v>
                </c:pt>
                <c:pt idx="26">
                  <c:v>1.3672789602495119E-2</c:v>
                </c:pt>
                <c:pt idx="27">
                  <c:v>1.2970374886244158E-2</c:v>
                </c:pt>
                <c:pt idx="28">
                  <c:v>1.2206112333342168E-2</c:v>
                </c:pt>
                <c:pt idx="29">
                  <c:v>1.2047075039096668E-2</c:v>
                </c:pt>
                <c:pt idx="30">
                  <c:v>1.1941050176266335E-2</c:v>
                </c:pt>
                <c:pt idx="31">
                  <c:v>1.1826189908200139E-2</c:v>
                </c:pt>
                <c:pt idx="32">
                  <c:v>1.1737835855841528E-2</c:v>
                </c:pt>
                <c:pt idx="33">
                  <c:v>1.1101686678859525E-2</c:v>
                </c:pt>
                <c:pt idx="34">
                  <c:v>1.1088433571005734E-2</c:v>
                </c:pt>
                <c:pt idx="35">
                  <c:v>1.0646663309212677E-2</c:v>
                </c:pt>
                <c:pt idx="36">
                  <c:v>1.0403689665226496E-2</c:v>
                </c:pt>
                <c:pt idx="37">
                  <c:v>9.7056926515934651E-3</c:v>
                </c:pt>
                <c:pt idx="38">
                  <c:v>9.0562903667576709E-3</c:v>
                </c:pt>
                <c:pt idx="39">
                  <c:v>9.04745496152181E-3</c:v>
                </c:pt>
                <c:pt idx="40">
                  <c:v>8.4466474054832527E-3</c:v>
                </c:pt>
                <c:pt idx="41">
                  <c:v>7.9121053887136542E-3</c:v>
                </c:pt>
                <c:pt idx="42">
                  <c:v>7.4659174243026658E-3</c:v>
                </c:pt>
                <c:pt idx="43">
                  <c:v>7.3908164797978461E-3</c:v>
                </c:pt>
                <c:pt idx="44">
                  <c:v>7.0329825677454697E-3</c:v>
                </c:pt>
                <c:pt idx="45">
                  <c:v>6.3791625802917451E-3</c:v>
                </c:pt>
                <c:pt idx="46">
                  <c:v>6.2819731226972722E-3</c:v>
                </c:pt>
                <c:pt idx="47">
                  <c:v>6.2731377174614113E-3</c:v>
                </c:pt>
                <c:pt idx="48">
                  <c:v>6.1052650179800501E-3</c:v>
                </c:pt>
                <c:pt idx="49">
                  <c:v>5.9020506975552434E-3</c:v>
                </c:pt>
                <c:pt idx="50">
                  <c:v>5.8357851582862847E-3</c:v>
                </c:pt>
                <c:pt idx="51">
                  <c:v>5.6458239457152703E-3</c:v>
                </c:pt>
                <c:pt idx="52">
                  <c:v>5.3719263834035745E-3</c:v>
                </c:pt>
                <c:pt idx="53">
                  <c:v>4.9434092294643097E-3</c:v>
                </c:pt>
                <c:pt idx="54">
                  <c:v>4.4839681571995299E-3</c:v>
                </c:pt>
                <c:pt idx="55">
                  <c:v>4.170311271326459E-3</c:v>
                </c:pt>
                <c:pt idx="56">
                  <c:v>4.1526404608547372E-3</c:v>
                </c:pt>
                <c:pt idx="57">
                  <c:v>4.1526404608547372E-3</c:v>
                </c:pt>
                <c:pt idx="58">
                  <c:v>3.896413709014764E-3</c:v>
                </c:pt>
                <c:pt idx="59">
                  <c:v>3.8699074933071804E-3</c:v>
                </c:pt>
                <c:pt idx="60">
                  <c:v>3.6136807414672073E-3</c:v>
                </c:pt>
                <c:pt idx="61">
                  <c:v>3.5297443917265267E-3</c:v>
                </c:pt>
                <c:pt idx="62">
                  <c:v>3.4944027707830821E-3</c:v>
                </c:pt>
                <c:pt idx="63">
                  <c:v>3.454643447221707E-3</c:v>
                </c:pt>
                <c:pt idx="64">
                  <c:v>3.2116698032355253E-3</c:v>
                </c:pt>
                <c:pt idx="65">
                  <c:v>2.8405827833293575E-3</c:v>
                </c:pt>
                <c:pt idx="66">
                  <c:v>2.7831526492962601E-3</c:v>
                </c:pt>
                <c:pt idx="67">
                  <c:v>2.7743172440603987E-3</c:v>
                </c:pt>
                <c:pt idx="68">
                  <c:v>2.7654818388245378E-3</c:v>
                </c:pt>
                <c:pt idx="69">
                  <c:v>2.6815454890838568E-3</c:v>
                </c:pt>
                <c:pt idx="70">
                  <c:v>2.5048373843666338E-3</c:v>
                </c:pt>
                <c:pt idx="71">
                  <c:v>2.4253187372438837E-3</c:v>
                </c:pt>
                <c:pt idx="72">
                  <c:v>2.3148761717956194E-3</c:v>
                </c:pt>
                <c:pt idx="73">
                  <c:v>2.257446037762522E-3</c:v>
                </c:pt>
                <c:pt idx="74">
                  <c:v>2.1425857696963273E-3</c:v>
                </c:pt>
                <c:pt idx="75">
                  <c:v>2.0939910408990909E-3</c:v>
                </c:pt>
                <c:pt idx="76">
                  <c:v>2.0188900963942712E-3</c:v>
                </c:pt>
                <c:pt idx="77">
                  <c:v>2.0056369885404794E-3</c:v>
                </c:pt>
                <c:pt idx="78">
                  <c:v>1.9747130702149653E-3</c:v>
                </c:pt>
                <c:pt idx="79">
                  <c:v>1.7538279393184367E-3</c:v>
                </c:pt>
                <c:pt idx="80">
                  <c:v>1.4004117298839912E-3</c:v>
                </c:pt>
                <c:pt idx="81">
                  <c:v>1.2413744356384905E-3</c:v>
                </c:pt>
                <c:pt idx="82">
                  <c:v>1.2325390304026294E-3</c:v>
                </c:pt>
                <c:pt idx="83">
                  <c:v>1.0514132230674759E-3</c:v>
                </c:pt>
                <c:pt idx="84">
                  <c:v>8.3936349740680854E-4</c:v>
                </c:pt>
                <c:pt idx="85">
                  <c:v>7.598448502840583E-4</c:v>
                </c:pt>
                <c:pt idx="86">
                  <c:v>7.2892093195854428E-4</c:v>
                </c:pt>
                <c:pt idx="87">
                  <c:v>7.0241471625096083E-4</c:v>
                </c:pt>
                <c:pt idx="88">
                  <c:v>6.8474390577923853E-4</c:v>
                </c:pt>
                <c:pt idx="89">
                  <c:v>6.1847836651028002E-4</c:v>
                </c:pt>
                <c:pt idx="90">
                  <c:v>4.6827647750064059E-4</c:v>
                </c:pt>
                <c:pt idx="91">
                  <c:v>3.7550472252409858E-4</c:v>
                </c:pt>
                <c:pt idx="92">
                  <c:v>3.534162094344457E-4</c:v>
                </c:pt>
                <c:pt idx="93">
                  <c:v>3.4899850681651513E-4</c:v>
                </c:pt>
                <c:pt idx="94">
                  <c:v>2.7831526492962599E-4</c:v>
                </c:pt>
                <c:pt idx="95">
                  <c:v>2.6506215707583426E-4</c:v>
                </c:pt>
                <c:pt idx="96">
                  <c:v>2.5180904922204259E-4</c:v>
                </c:pt>
                <c:pt idx="97">
                  <c:v>2.341382387503203E-4</c:v>
                </c:pt>
                <c:pt idx="98">
                  <c:v>2.1204972566066742E-4</c:v>
                </c:pt>
                <c:pt idx="99">
                  <c:v>1.3253107853791713E-4</c:v>
                </c:pt>
                <c:pt idx="100">
                  <c:v>8.3936349740680851E-5</c:v>
                </c:pt>
                <c:pt idx="101">
                  <c:v>5.743013403309743E-5</c:v>
                </c:pt>
                <c:pt idx="102">
                  <c:v>1.7670810471722285E-5</c:v>
                </c:pt>
              </c:numCache>
            </c:numRef>
          </c:val>
          <c:extLst>
            <c:ext xmlns:c16="http://schemas.microsoft.com/office/drawing/2014/chart" uri="{C3380CC4-5D6E-409C-BE32-E72D297353CC}">
              <c16:uniqueId val="{00000000-87D7-458E-A3B2-11F963540111}"/>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1"/>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1"/>
        <c:axPos val="l"/>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segment3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CARE</c:v>
                </c:pt>
                <c:pt idx="2">
                  <c:v>IPRA</c:v>
                </c:pt>
                <c:pt idx="3">
                  <c:v>FIWL</c:v>
                </c:pt>
                <c:pt idx="4">
                  <c:v>EBWP</c:v>
                </c:pt>
                <c:pt idx="5">
                  <c:v>EBQF</c:v>
                </c:pt>
              </c:strCache>
            </c:strRef>
          </c:cat>
          <c:val>
            <c:numRef>
              <c:f>Sheet1!$B$2:$B$7</c:f>
              <c:numCache>
                <c:formatCode>General</c:formatCode>
                <c:ptCount val="6"/>
                <c:pt idx="0">
                  <c:v>8.5470085470085472E-2</c:v>
                </c:pt>
                <c:pt idx="1">
                  <c:v>4.5584045584045586E-2</c:v>
                </c:pt>
                <c:pt idx="2">
                  <c:v>4.2735042735042736E-2</c:v>
                </c:pt>
                <c:pt idx="3">
                  <c:v>4.2735042735042736E-2</c:v>
                </c:pt>
                <c:pt idx="4">
                  <c:v>3.9886039886039885E-2</c:v>
                </c:pt>
                <c:pt idx="5">
                  <c:v>3.9886039886039885E-2</c:v>
                </c:pt>
              </c:numCache>
            </c:numRef>
          </c:val>
          <c:extLst>
            <c:ext xmlns:c16="http://schemas.microsoft.com/office/drawing/2014/chart" uri="{C3380CC4-5D6E-409C-BE32-E72D297353CC}">
              <c16:uniqueId val="{00000000-25E7-4CB5-B67F-0657E99B1D6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segment4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MMMC</c:v>
                </c:pt>
                <c:pt idx="1">
                  <c:v>IPRA</c:v>
                </c:pt>
                <c:pt idx="2">
                  <c:v>IBDP</c:v>
                </c:pt>
                <c:pt idx="3">
                  <c:v>CSPL</c:v>
                </c:pt>
                <c:pt idx="4">
                  <c:v>IBAA</c:v>
                </c:pt>
                <c:pt idx="5">
                  <c:v>IBAM</c:v>
                </c:pt>
              </c:strCache>
            </c:strRef>
          </c:cat>
          <c:val>
            <c:numRef>
              <c:f>Sheet1!$B$2:$B$7</c:f>
              <c:numCache>
                <c:formatCode>General</c:formatCode>
                <c:ptCount val="6"/>
                <c:pt idx="0">
                  <c:v>0.11009174311926606</c:v>
                </c:pt>
                <c:pt idx="1">
                  <c:v>0.11009174311926606</c:v>
                </c:pt>
                <c:pt idx="2">
                  <c:v>9.1743119266055051E-2</c:v>
                </c:pt>
                <c:pt idx="3">
                  <c:v>6.4220183486238536E-2</c:v>
                </c:pt>
                <c:pt idx="4">
                  <c:v>5.5045871559633031E-2</c:v>
                </c:pt>
                <c:pt idx="5">
                  <c:v>5.5045871559633031E-2</c:v>
                </c:pt>
              </c:numCache>
            </c:numRef>
          </c:val>
          <c:extLst>
            <c:ext xmlns:c16="http://schemas.microsoft.com/office/drawing/2014/chart" uri="{C3380CC4-5D6E-409C-BE32-E72D297353CC}">
              <c16:uniqueId val="{00000000-048F-4D08-B8C6-E8180CE5C07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t>Top 10 Items by Unique Users at Afternoon</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CUPL</c:v>
                </c:pt>
                <c:pt idx="5">
                  <c:v>FIWL</c:v>
                </c:pt>
                <c:pt idx="6">
                  <c:v>IBAC</c:v>
                </c:pt>
                <c:pt idx="7">
                  <c:v>CACU</c:v>
                </c:pt>
                <c:pt idx="8">
                  <c:v>FILS</c:v>
                </c:pt>
                <c:pt idx="9">
                  <c:v>CBPA</c:v>
                </c:pt>
              </c:strCache>
            </c:strRef>
          </c:cat>
          <c:val>
            <c:numRef>
              <c:f>Sheet1!$B$2:$B$11</c:f>
              <c:numCache>
                <c:formatCode>General</c:formatCode>
                <c:ptCount val="10"/>
                <c:pt idx="0">
                  <c:v>3047</c:v>
                </c:pt>
                <c:pt idx="1">
                  <c:v>1676</c:v>
                </c:pt>
                <c:pt idx="2">
                  <c:v>1469</c:v>
                </c:pt>
                <c:pt idx="3">
                  <c:v>1468</c:v>
                </c:pt>
                <c:pt idx="4">
                  <c:v>1189</c:v>
                </c:pt>
                <c:pt idx="5">
                  <c:v>1130</c:v>
                </c:pt>
                <c:pt idx="6">
                  <c:v>1109</c:v>
                </c:pt>
                <c:pt idx="7">
                  <c:v>1067</c:v>
                </c:pt>
                <c:pt idx="8">
                  <c:v>1062</c:v>
                </c:pt>
                <c:pt idx="9">
                  <c:v>949</c:v>
                </c:pt>
              </c:numCache>
            </c:numRef>
          </c:val>
          <c:extLst>
            <c:ext xmlns:c16="http://schemas.microsoft.com/office/drawing/2014/chart" uri="{C3380CC4-5D6E-409C-BE32-E72D297353CC}">
              <c16:uniqueId val="{00000000-D607-41BF-A37C-E488C34B10C7}"/>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400"/>
            </a:pPr>
            <a:endParaRPr lang="en-US"/>
          </a:p>
        </c:txPr>
        <c:crossAx val="-2113994440"/>
        <c:crosses val="autoZero"/>
        <c:auto val="1"/>
        <c:lblAlgn val="ctr"/>
        <c:lblOffset val="100"/>
        <c:noMultiLvlLbl val="0"/>
      </c:catAx>
      <c:valAx>
        <c:axId val="-2113994440"/>
        <c:scaling>
          <c:orientation val="minMax"/>
          <c:max val="3351.7000000000003"/>
          <c:min val="0"/>
        </c:scaling>
        <c:delete val="0"/>
        <c:axPos val="l"/>
        <c:majorGridlines/>
        <c:numFmt formatCode="General" sourceLinked="1"/>
        <c:majorTickMark val="out"/>
        <c:minorTickMark val="none"/>
        <c:tickLblPos val="nextTo"/>
        <c:txPr>
          <a:bodyPr/>
          <a:lstStyle/>
          <a:p>
            <a:pPr>
              <a:defRPr sz="1400"/>
            </a:pPr>
            <a:endParaRPr lang="en-US"/>
          </a:p>
        </c:txPr>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t>Top 10 Items by Unique Users at Morning</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CUPL</c:v>
                </c:pt>
                <c:pt idx="5">
                  <c:v>FIWL</c:v>
                </c:pt>
                <c:pt idx="6">
                  <c:v>CACU</c:v>
                </c:pt>
                <c:pt idx="7">
                  <c:v>IBAC</c:v>
                </c:pt>
                <c:pt idx="8">
                  <c:v>FILS</c:v>
                </c:pt>
                <c:pt idx="9">
                  <c:v>CBPA</c:v>
                </c:pt>
              </c:strCache>
            </c:strRef>
          </c:cat>
          <c:val>
            <c:numRef>
              <c:f>Sheet1!$B$2:$B$11</c:f>
              <c:numCache>
                <c:formatCode>General</c:formatCode>
                <c:ptCount val="10"/>
                <c:pt idx="0">
                  <c:v>3143</c:v>
                </c:pt>
                <c:pt idx="1">
                  <c:v>1496</c:v>
                </c:pt>
                <c:pt idx="2">
                  <c:v>1217</c:v>
                </c:pt>
                <c:pt idx="3">
                  <c:v>1196</c:v>
                </c:pt>
                <c:pt idx="4">
                  <c:v>1147</c:v>
                </c:pt>
                <c:pt idx="5">
                  <c:v>1051</c:v>
                </c:pt>
                <c:pt idx="6">
                  <c:v>1031</c:v>
                </c:pt>
                <c:pt idx="7">
                  <c:v>984</c:v>
                </c:pt>
                <c:pt idx="8">
                  <c:v>972</c:v>
                </c:pt>
                <c:pt idx="9">
                  <c:v>850</c:v>
                </c:pt>
              </c:numCache>
            </c:numRef>
          </c:val>
          <c:extLst>
            <c:ext xmlns:c16="http://schemas.microsoft.com/office/drawing/2014/chart" uri="{C3380CC4-5D6E-409C-BE32-E72D297353CC}">
              <c16:uniqueId val="{00000000-989F-4BD5-93B4-D916E1D0095B}"/>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400"/>
            </a:pPr>
            <a:endParaRPr lang="en-US"/>
          </a:p>
        </c:txPr>
        <c:crossAx val="-2113994440"/>
        <c:crosses val="autoZero"/>
        <c:auto val="1"/>
        <c:lblAlgn val="ctr"/>
        <c:lblOffset val="100"/>
        <c:noMultiLvlLbl val="0"/>
      </c:catAx>
      <c:valAx>
        <c:axId val="-2113994440"/>
        <c:scaling>
          <c:orientation val="minMax"/>
          <c:max val="3457.3"/>
          <c:min val="0"/>
        </c:scaling>
        <c:delete val="0"/>
        <c:axPos val="l"/>
        <c:majorGridlines/>
        <c:numFmt formatCode="General" sourceLinked="1"/>
        <c:majorTickMark val="out"/>
        <c:minorTickMark val="none"/>
        <c:tickLblPos val="nextTo"/>
        <c:txPr>
          <a:bodyPr/>
          <a:lstStyle/>
          <a:p>
            <a:pPr>
              <a:defRPr sz="1400"/>
            </a:pPr>
            <a:endParaRPr lang="en-US"/>
          </a:p>
        </c:txPr>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t>Top 10 Items by Unique Users at Evening</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FIHC</c:v>
                </c:pt>
                <c:pt idx="3">
                  <c:v>IBAB</c:v>
                </c:pt>
                <c:pt idx="4">
                  <c:v>CUPL</c:v>
                </c:pt>
                <c:pt idx="5">
                  <c:v>FIWL</c:v>
                </c:pt>
                <c:pt idx="6">
                  <c:v>CACU</c:v>
                </c:pt>
                <c:pt idx="7">
                  <c:v>IBAC</c:v>
                </c:pt>
                <c:pt idx="8">
                  <c:v>CBPA</c:v>
                </c:pt>
                <c:pt idx="9">
                  <c:v>FILS</c:v>
                </c:pt>
              </c:strCache>
            </c:strRef>
          </c:cat>
          <c:val>
            <c:numRef>
              <c:f>Sheet1!$B$2:$B$11</c:f>
              <c:numCache>
                <c:formatCode>General</c:formatCode>
                <c:ptCount val="10"/>
                <c:pt idx="0">
                  <c:v>1810</c:v>
                </c:pt>
                <c:pt idx="1">
                  <c:v>1044</c:v>
                </c:pt>
                <c:pt idx="2">
                  <c:v>828</c:v>
                </c:pt>
                <c:pt idx="3">
                  <c:v>766</c:v>
                </c:pt>
                <c:pt idx="4">
                  <c:v>707</c:v>
                </c:pt>
                <c:pt idx="5">
                  <c:v>672</c:v>
                </c:pt>
                <c:pt idx="6">
                  <c:v>661</c:v>
                </c:pt>
                <c:pt idx="7">
                  <c:v>644</c:v>
                </c:pt>
                <c:pt idx="8">
                  <c:v>631</c:v>
                </c:pt>
                <c:pt idx="9">
                  <c:v>611</c:v>
                </c:pt>
              </c:numCache>
            </c:numRef>
          </c:val>
          <c:extLst>
            <c:ext xmlns:c16="http://schemas.microsoft.com/office/drawing/2014/chart" uri="{C3380CC4-5D6E-409C-BE32-E72D297353CC}">
              <c16:uniqueId val="{00000000-4A4E-4A9D-829F-BB138C2337AD}"/>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400"/>
            </a:pPr>
            <a:endParaRPr lang="en-US"/>
          </a:p>
        </c:txPr>
        <c:crossAx val="-2113994440"/>
        <c:crosses val="autoZero"/>
        <c:auto val="1"/>
        <c:lblAlgn val="ctr"/>
        <c:lblOffset val="100"/>
        <c:noMultiLvlLbl val="0"/>
      </c:catAx>
      <c:valAx>
        <c:axId val="-2113994440"/>
        <c:scaling>
          <c:orientation val="minMax"/>
          <c:max val="1991.0000000000002"/>
          <c:min val="0"/>
        </c:scaling>
        <c:delete val="0"/>
        <c:axPos val="l"/>
        <c:majorGridlines/>
        <c:numFmt formatCode="General" sourceLinked="1"/>
        <c:majorTickMark val="out"/>
        <c:minorTickMark val="none"/>
        <c:tickLblPos val="nextTo"/>
        <c:txPr>
          <a:bodyPr/>
          <a:lstStyle/>
          <a:p>
            <a:pPr>
              <a:defRPr sz="1400"/>
            </a:pPr>
            <a:endParaRPr lang="en-US"/>
          </a:p>
        </c:txPr>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t>Top 10 Items by Unique Users at Early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CACU</c:v>
                </c:pt>
                <c:pt idx="5">
                  <c:v>FIWL</c:v>
                </c:pt>
                <c:pt idx="6">
                  <c:v>CBPA</c:v>
                </c:pt>
                <c:pt idx="7">
                  <c:v>CUPL</c:v>
                </c:pt>
                <c:pt idx="8">
                  <c:v>FILS</c:v>
                </c:pt>
                <c:pt idx="9">
                  <c:v>EBSH</c:v>
                </c:pt>
              </c:strCache>
            </c:strRef>
          </c:cat>
          <c:val>
            <c:numRef>
              <c:f>Sheet1!$B$2:$B$11</c:f>
              <c:numCache>
                <c:formatCode>General</c:formatCode>
                <c:ptCount val="10"/>
                <c:pt idx="0">
                  <c:v>696</c:v>
                </c:pt>
                <c:pt idx="1">
                  <c:v>306</c:v>
                </c:pt>
                <c:pt idx="2">
                  <c:v>242</c:v>
                </c:pt>
                <c:pt idx="3">
                  <c:v>242</c:v>
                </c:pt>
                <c:pt idx="4">
                  <c:v>212</c:v>
                </c:pt>
                <c:pt idx="5">
                  <c:v>195</c:v>
                </c:pt>
                <c:pt idx="6">
                  <c:v>193</c:v>
                </c:pt>
                <c:pt idx="7">
                  <c:v>189</c:v>
                </c:pt>
                <c:pt idx="8">
                  <c:v>170</c:v>
                </c:pt>
                <c:pt idx="9">
                  <c:v>166</c:v>
                </c:pt>
              </c:numCache>
            </c:numRef>
          </c:val>
          <c:extLst>
            <c:ext xmlns:c16="http://schemas.microsoft.com/office/drawing/2014/chart" uri="{C3380CC4-5D6E-409C-BE32-E72D297353CC}">
              <c16:uniqueId val="{00000000-8B8B-455D-8C9E-C3F0612A0DE4}"/>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400"/>
            </a:pPr>
            <a:endParaRPr lang="en-US"/>
          </a:p>
        </c:txPr>
        <c:crossAx val="-2113994440"/>
        <c:crosses val="autoZero"/>
        <c:auto val="1"/>
        <c:lblAlgn val="ctr"/>
        <c:lblOffset val="100"/>
        <c:noMultiLvlLbl val="0"/>
      </c:catAx>
      <c:valAx>
        <c:axId val="-2113994440"/>
        <c:scaling>
          <c:orientation val="minMax"/>
          <c:max val="765.6"/>
          <c:min val="0"/>
        </c:scaling>
        <c:delete val="0"/>
        <c:axPos val="l"/>
        <c:majorGridlines/>
        <c:numFmt formatCode="General" sourceLinked="1"/>
        <c:majorTickMark val="out"/>
        <c:minorTickMark val="none"/>
        <c:tickLblPos val="nextTo"/>
        <c:txPr>
          <a:bodyPr/>
          <a:lstStyle/>
          <a:p>
            <a:pPr>
              <a:defRPr sz="1400"/>
            </a:pPr>
            <a:endParaRPr lang="en-US"/>
          </a:p>
        </c:txPr>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pieChart>
        <c:varyColors val="1"/>
        <c:ser>
          <c:idx val="0"/>
          <c:order val="0"/>
          <c:tx>
            <c:strRef>
              <c:f>Sheet1!$B$1</c:f>
              <c:strCache>
                <c:ptCount val="1"/>
                <c:pt idx="0">
                  <c:v>Number of Interactions</c:v>
                </c:pt>
              </c:strCache>
            </c:strRef>
          </c:tx>
          <c:cat>
            <c:strRef>
              <c:f>Sheet1!$A$2:$A$8</c:f>
              <c:strCache>
                <c:ptCount val="7"/>
                <c:pt idx="0">
                  <c:v>Monday</c:v>
                </c:pt>
                <c:pt idx="1">
                  <c:v>Tuesday</c:v>
                </c:pt>
                <c:pt idx="2">
                  <c:v>Wednesday</c:v>
                </c:pt>
                <c:pt idx="3">
                  <c:v>Thursday</c:v>
                </c:pt>
                <c:pt idx="4">
                  <c:v>Friday</c:v>
                </c:pt>
                <c:pt idx="5">
                  <c:v>Saturday</c:v>
                </c:pt>
                <c:pt idx="6">
                  <c:v>Sunday</c:v>
                </c:pt>
              </c:strCache>
            </c:strRef>
          </c:cat>
          <c:val>
            <c:numRef>
              <c:f>Sheet1!$B$2:$B$8</c:f>
              <c:numCache>
                <c:formatCode>General</c:formatCode>
                <c:ptCount val="7"/>
                <c:pt idx="0">
                  <c:v>41410</c:v>
                </c:pt>
                <c:pt idx="1">
                  <c:v>37462</c:v>
                </c:pt>
                <c:pt idx="2">
                  <c:v>32657</c:v>
                </c:pt>
                <c:pt idx="3">
                  <c:v>31308</c:v>
                </c:pt>
                <c:pt idx="4">
                  <c:v>23648</c:v>
                </c:pt>
                <c:pt idx="5">
                  <c:v>17342</c:v>
                </c:pt>
                <c:pt idx="6">
                  <c:v>42535</c:v>
                </c:pt>
              </c:numCache>
            </c:numRef>
          </c:val>
          <c:extLst>
            <c:ext xmlns:c16="http://schemas.microsoft.com/office/drawing/2014/chart" uri="{C3380CC4-5D6E-409C-BE32-E72D297353CC}">
              <c16:uniqueId val="{00000000-705E-42F6-ACAB-3A257E9A301B}"/>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1"/>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Monday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CUPL</c:v>
                </c:pt>
                <c:pt idx="4">
                  <c:v>IBAB</c:v>
                </c:pt>
              </c:strCache>
            </c:strRef>
          </c:cat>
          <c:val>
            <c:numRef>
              <c:f>Sheet1!$B$2:$B$6</c:f>
              <c:numCache>
                <c:formatCode>General</c:formatCode>
                <c:ptCount val="5"/>
                <c:pt idx="0">
                  <c:v>1735</c:v>
                </c:pt>
                <c:pt idx="1">
                  <c:v>821</c:v>
                </c:pt>
                <c:pt idx="2">
                  <c:v>655</c:v>
                </c:pt>
                <c:pt idx="3">
                  <c:v>643</c:v>
                </c:pt>
                <c:pt idx="4">
                  <c:v>621</c:v>
                </c:pt>
              </c:numCache>
            </c:numRef>
          </c:val>
          <c:extLst>
            <c:ext xmlns:c16="http://schemas.microsoft.com/office/drawing/2014/chart" uri="{C3380CC4-5D6E-409C-BE32-E72D297353CC}">
              <c16:uniqueId val="{00000000-E378-4FBB-84C1-22A8031AA308}"/>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Tuesday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IBAB</c:v>
                </c:pt>
                <c:pt idx="3">
                  <c:v>FIHC</c:v>
                </c:pt>
                <c:pt idx="4">
                  <c:v>CUPL</c:v>
                </c:pt>
              </c:strCache>
            </c:strRef>
          </c:cat>
          <c:val>
            <c:numRef>
              <c:f>Sheet1!$B$2:$B$6</c:f>
              <c:numCache>
                <c:formatCode>General</c:formatCode>
                <c:ptCount val="5"/>
                <c:pt idx="0">
                  <c:v>1560</c:v>
                </c:pt>
                <c:pt idx="1">
                  <c:v>841</c:v>
                </c:pt>
                <c:pt idx="2">
                  <c:v>672</c:v>
                </c:pt>
                <c:pt idx="3">
                  <c:v>639</c:v>
                </c:pt>
                <c:pt idx="4">
                  <c:v>556</c:v>
                </c:pt>
              </c:numCache>
            </c:numRef>
          </c:val>
          <c:extLst>
            <c:ext xmlns:c16="http://schemas.microsoft.com/office/drawing/2014/chart" uri="{C3380CC4-5D6E-409C-BE32-E72D297353CC}">
              <c16:uniqueId val="{00000000-D87C-41A1-AF74-B3978649824A}"/>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Wednesday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IBAB</c:v>
                </c:pt>
                <c:pt idx="4">
                  <c:v>CUPL</c:v>
                </c:pt>
              </c:strCache>
            </c:strRef>
          </c:cat>
          <c:val>
            <c:numRef>
              <c:f>Sheet1!$B$2:$B$6</c:f>
              <c:numCache>
                <c:formatCode>General</c:formatCode>
                <c:ptCount val="5"/>
                <c:pt idx="0">
                  <c:v>1429</c:v>
                </c:pt>
                <c:pt idx="1">
                  <c:v>705</c:v>
                </c:pt>
                <c:pt idx="2">
                  <c:v>648</c:v>
                </c:pt>
                <c:pt idx="3">
                  <c:v>603</c:v>
                </c:pt>
                <c:pt idx="4">
                  <c:v>525</c:v>
                </c:pt>
              </c:numCache>
            </c:numRef>
          </c:val>
          <c:extLst>
            <c:ext xmlns:c16="http://schemas.microsoft.com/office/drawing/2014/chart" uri="{C3380CC4-5D6E-409C-BE32-E72D297353CC}">
              <c16:uniqueId val="{00000000-50AB-48FB-8B4D-325EE9DF2B98}"/>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dirty="0">
                <a:solidFill>
                  <a:schemeClr val="bg1"/>
                </a:solidFill>
              </a:rPr>
              <a:t>Number</a:t>
            </a:r>
            <a:r>
              <a:rPr lang="en-US" dirty="0"/>
              <a:t> </a:t>
            </a:r>
            <a:r>
              <a:rPr lang="en-US" dirty="0">
                <a:solidFill>
                  <a:schemeClr val="bg1"/>
                </a:solidFill>
              </a:rPr>
              <a:t>of users in per income 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006-4E1A-B6D8-7C2FF43CB7B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006-4E1A-B6D8-7C2FF43CB7B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006-4E1A-B6D8-7C2FF43CB7B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006-4E1A-B6D8-7C2FF43CB7B3}"/>
              </c:ext>
            </c:extLst>
          </c:dPt>
          <c:dLbls>
            <c:spPr>
              <a:noFill/>
              <a:ln>
                <a:noFill/>
              </a:ln>
              <a:effectLst/>
            </c:spPr>
            <c:txPr>
              <a:bodyPr wrap="square" lIns="38100" tIns="19050" rIns="38100" bIns="19050" anchor="ctr">
                <a:spAutoFit/>
              </a:bodyPr>
              <a:lstStyle/>
              <a:p>
                <a:pPr>
                  <a:defRPr sz="1400"/>
                </a:pPr>
                <a:endParaRPr lang="en-US"/>
              </a:p>
            </c:txPr>
            <c:dLblPos val="bestFit"/>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B006-4E1A-B6D8-7C2FF43CB7B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Thursday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IBAB</c:v>
                </c:pt>
                <c:pt idx="4">
                  <c:v>IBAC</c:v>
                </c:pt>
              </c:strCache>
            </c:strRef>
          </c:cat>
          <c:val>
            <c:numRef>
              <c:f>Sheet1!$B$2:$B$6</c:f>
              <c:numCache>
                <c:formatCode>General</c:formatCode>
                <c:ptCount val="5"/>
                <c:pt idx="0">
                  <c:v>1316</c:v>
                </c:pt>
                <c:pt idx="1">
                  <c:v>728</c:v>
                </c:pt>
                <c:pt idx="2">
                  <c:v>631</c:v>
                </c:pt>
                <c:pt idx="3">
                  <c:v>621</c:v>
                </c:pt>
                <c:pt idx="4">
                  <c:v>493</c:v>
                </c:pt>
              </c:numCache>
            </c:numRef>
          </c:val>
          <c:extLst>
            <c:ext xmlns:c16="http://schemas.microsoft.com/office/drawing/2014/chart" uri="{C3380CC4-5D6E-409C-BE32-E72D297353CC}">
              <c16:uniqueId val="{00000000-3E11-4808-8AB6-8CF4B750CBF5}"/>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Friday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IBAB</c:v>
                </c:pt>
                <c:pt idx="4">
                  <c:v>CUPL</c:v>
                </c:pt>
              </c:strCache>
            </c:strRef>
          </c:cat>
          <c:val>
            <c:numRef>
              <c:f>Sheet1!$B$2:$B$6</c:f>
              <c:numCache>
                <c:formatCode>General</c:formatCode>
                <c:ptCount val="5"/>
                <c:pt idx="0">
                  <c:v>1039</c:v>
                </c:pt>
                <c:pt idx="1">
                  <c:v>553</c:v>
                </c:pt>
                <c:pt idx="2">
                  <c:v>469</c:v>
                </c:pt>
                <c:pt idx="3">
                  <c:v>464</c:v>
                </c:pt>
                <c:pt idx="4">
                  <c:v>366</c:v>
                </c:pt>
              </c:numCache>
            </c:numRef>
          </c:val>
          <c:extLst>
            <c:ext xmlns:c16="http://schemas.microsoft.com/office/drawing/2014/chart" uri="{C3380CC4-5D6E-409C-BE32-E72D297353CC}">
              <c16:uniqueId val="{00000000-7B19-4D48-887D-05A4D5F6685E}"/>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Saturday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IBAB</c:v>
                </c:pt>
                <c:pt idx="4">
                  <c:v>IBAC</c:v>
                </c:pt>
              </c:strCache>
            </c:strRef>
          </c:cat>
          <c:val>
            <c:numRef>
              <c:f>Sheet1!$B$2:$B$6</c:f>
              <c:numCache>
                <c:formatCode>General</c:formatCode>
                <c:ptCount val="5"/>
                <c:pt idx="0">
                  <c:v>872</c:v>
                </c:pt>
                <c:pt idx="1">
                  <c:v>320</c:v>
                </c:pt>
                <c:pt idx="2">
                  <c:v>295</c:v>
                </c:pt>
                <c:pt idx="3">
                  <c:v>270</c:v>
                </c:pt>
                <c:pt idx="4">
                  <c:v>255</c:v>
                </c:pt>
              </c:numCache>
            </c:numRef>
          </c:val>
          <c:extLst>
            <c:ext xmlns:c16="http://schemas.microsoft.com/office/drawing/2014/chart" uri="{C3380CC4-5D6E-409C-BE32-E72D297353CC}">
              <c16:uniqueId val="{00000000-907C-49D4-9C6A-7094D14CC33C}"/>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Sunday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CUPL</c:v>
                </c:pt>
                <c:pt idx="3">
                  <c:v>IBAB</c:v>
                </c:pt>
                <c:pt idx="4">
                  <c:v>CACU</c:v>
                </c:pt>
              </c:strCache>
            </c:strRef>
          </c:cat>
          <c:val>
            <c:numRef>
              <c:f>Sheet1!$B$2:$B$6</c:f>
              <c:numCache>
                <c:formatCode>General</c:formatCode>
                <c:ptCount val="5"/>
                <c:pt idx="0">
                  <c:v>1915</c:v>
                </c:pt>
                <c:pt idx="1">
                  <c:v>773</c:v>
                </c:pt>
                <c:pt idx="2">
                  <c:v>631</c:v>
                </c:pt>
                <c:pt idx="3">
                  <c:v>605</c:v>
                </c:pt>
                <c:pt idx="4">
                  <c:v>592</c:v>
                </c:pt>
              </c:numCache>
            </c:numRef>
          </c:val>
          <c:extLst>
            <c:ext xmlns:c16="http://schemas.microsoft.com/office/drawing/2014/chart" uri="{C3380CC4-5D6E-409C-BE32-E72D297353CC}">
              <c16:uniqueId val="{00000000-96B4-4A9C-B9DD-805A851A77EB}"/>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US"/>
              <a:t>Top 10 Items in segment1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IBAB</c:v>
                </c:pt>
                <c:pt idx="2">
                  <c:v>IBAA</c:v>
                </c:pt>
                <c:pt idx="3">
                  <c:v>CBPA</c:v>
                </c:pt>
                <c:pt idx="4">
                  <c:v>IBAC</c:v>
                </c:pt>
                <c:pt idx="5">
                  <c:v>CUPX</c:v>
                </c:pt>
                <c:pt idx="6">
                  <c:v>FIHC</c:v>
                </c:pt>
                <c:pt idx="7">
                  <c:v>FIWL</c:v>
                </c:pt>
                <c:pt idx="8">
                  <c:v>CBLT</c:v>
                </c:pt>
                <c:pt idx="9">
                  <c:v>CACU</c:v>
                </c:pt>
              </c:strCache>
            </c:strRef>
          </c:cat>
          <c:val>
            <c:numRef>
              <c:f>Sheet1!$B$2:$B$11</c:f>
              <c:numCache>
                <c:formatCode>General</c:formatCode>
                <c:ptCount val="10"/>
                <c:pt idx="0">
                  <c:v>0.16247299783982719</c:v>
                </c:pt>
                <c:pt idx="1">
                  <c:v>4.2873429874389954E-2</c:v>
                </c:pt>
                <c:pt idx="2">
                  <c:v>4.1363309064725177E-2</c:v>
                </c:pt>
                <c:pt idx="3">
                  <c:v>4.074325946075686E-2</c:v>
                </c:pt>
                <c:pt idx="4">
                  <c:v>4.0463237058964714E-2</c:v>
                </c:pt>
                <c:pt idx="5">
                  <c:v>4.0463237058964714E-2</c:v>
                </c:pt>
                <c:pt idx="6">
                  <c:v>3.580286422913833E-2</c:v>
                </c:pt>
                <c:pt idx="7">
                  <c:v>3.295263621089687E-2</c:v>
                </c:pt>
                <c:pt idx="8">
                  <c:v>3.1162492999439954E-2</c:v>
                </c:pt>
                <c:pt idx="9">
                  <c:v>2.9932394591567324E-2</c:v>
                </c:pt>
              </c:numCache>
            </c:numRef>
          </c:val>
          <c:extLst>
            <c:ext xmlns:c16="http://schemas.microsoft.com/office/drawing/2014/chart" uri="{C3380CC4-5D6E-409C-BE32-E72D297353CC}">
              <c16:uniqueId val="{00000000-5220-4703-9D97-C7C83CE73E74}"/>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Sheet1!$B$1</c:f>
              <c:strCache>
                <c:ptCount val="1"/>
                <c:pt idx="0">
                  <c:v>Normalized Frequency</c:v>
                </c:pt>
              </c:strCache>
            </c:strRef>
          </c:tx>
          <c:invertIfNegative val="1"/>
          <c:cat>
            <c:strRef>
              <c:f>Sheet1!$A$2:$A$104</c:f>
              <c:strCache>
                <c:ptCount val="103"/>
                <c:pt idx="0">
                  <c:v>CTLN</c:v>
                </c:pt>
                <c:pt idx="1">
                  <c:v>CUPL</c:v>
                </c:pt>
                <c:pt idx="2">
                  <c:v>IBAA</c:v>
                </c:pt>
                <c:pt idx="3">
                  <c:v>IBAB</c:v>
                </c:pt>
                <c:pt idx="4">
                  <c:v>FIHC</c:v>
                </c:pt>
                <c:pt idx="5">
                  <c:v>CACU</c:v>
                </c:pt>
                <c:pt idx="6">
                  <c:v>IBAC</c:v>
                </c:pt>
                <c:pt idx="7">
                  <c:v>CUPX</c:v>
                </c:pt>
                <c:pt idx="8">
                  <c:v>FIWL</c:v>
                </c:pt>
                <c:pt idx="9">
                  <c:v>CBPA</c:v>
                </c:pt>
                <c:pt idx="10">
                  <c:v>FILS</c:v>
                </c:pt>
                <c:pt idx="11">
                  <c:v>CASD</c:v>
                </c:pt>
                <c:pt idx="12">
                  <c:v>EBSH</c:v>
                </c:pt>
                <c:pt idx="13">
                  <c:v>MMMC</c:v>
                </c:pt>
                <c:pt idx="14">
                  <c:v>CBLT</c:v>
                </c:pt>
                <c:pt idx="15">
                  <c:v>CBPB</c:v>
                </c:pt>
                <c:pt idx="16">
                  <c:v>NATR</c:v>
                </c:pt>
                <c:pt idx="17">
                  <c:v>CSPL</c:v>
                </c:pt>
                <c:pt idx="18">
                  <c:v>NAFW</c:v>
                </c:pt>
                <c:pt idx="19">
                  <c:v>FICQ</c:v>
                </c:pt>
                <c:pt idx="20">
                  <c:v>EBEM</c:v>
                </c:pt>
                <c:pt idx="21">
                  <c:v>CBEL</c:v>
                </c:pt>
                <c:pt idx="22">
                  <c:v>CBVC</c:v>
                </c:pt>
                <c:pt idx="23">
                  <c:v>NACS</c:v>
                </c:pt>
                <c:pt idx="24">
                  <c:v>IPRA</c:v>
                </c:pt>
                <c:pt idx="25">
                  <c:v>IBAM</c:v>
                </c:pt>
                <c:pt idx="26">
                  <c:v>XCFL</c:v>
                </c:pt>
                <c:pt idx="27">
                  <c:v>EBWP</c:v>
                </c:pt>
                <c:pt idx="28">
                  <c:v>IPTF</c:v>
                </c:pt>
                <c:pt idx="29">
                  <c:v>MMSM</c:v>
                </c:pt>
                <c:pt idx="30">
                  <c:v>IBIC</c:v>
                </c:pt>
                <c:pt idx="31">
                  <c:v>CCLI</c:v>
                </c:pt>
                <c:pt idx="32">
                  <c:v>EBQF</c:v>
                </c:pt>
                <c:pt idx="33">
                  <c:v>NASD</c:v>
                </c:pt>
                <c:pt idx="34">
                  <c:v>CAFM</c:v>
                </c:pt>
                <c:pt idx="35">
                  <c:v>CABC</c:v>
                </c:pt>
                <c:pt idx="36">
                  <c:v>CUHS</c:v>
                </c:pt>
                <c:pt idx="37">
                  <c:v>CCNC</c:v>
                </c:pt>
                <c:pt idx="38">
                  <c:v>EBET</c:v>
                </c:pt>
                <c:pt idx="39">
                  <c:v>EBKA</c:v>
                </c:pt>
                <c:pt idx="40">
                  <c:v>CARF</c:v>
                </c:pt>
                <c:pt idx="41">
                  <c:v>CCAI</c:v>
                </c:pt>
                <c:pt idx="42">
                  <c:v>CBTULS</c:v>
                </c:pt>
                <c:pt idx="43">
                  <c:v>CUSS</c:v>
                </c:pt>
                <c:pt idx="44">
                  <c:v>EBSB</c:v>
                </c:pt>
                <c:pt idx="45">
                  <c:v>CAFI</c:v>
                </c:pt>
                <c:pt idx="46">
                  <c:v>CBCC</c:v>
                </c:pt>
                <c:pt idx="47">
                  <c:v>CARE</c:v>
                </c:pt>
                <c:pt idx="48">
                  <c:v>EBTV</c:v>
                </c:pt>
                <c:pt idx="49">
                  <c:v>CCCU</c:v>
                </c:pt>
                <c:pt idx="50">
                  <c:v>FLIS</c:v>
                </c:pt>
                <c:pt idx="51">
                  <c:v>EVCU</c:v>
                </c:pt>
                <c:pt idx="52">
                  <c:v>CUSZ</c:v>
                </c:pt>
                <c:pt idx="53">
                  <c:v>IBDP</c:v>
                </c:pt>
                <c:pt idx="54">
                  <c:v>HLGG</c:v>
                </c:pt>
                <c:pt idx="55">
                  <c:v>IBGC</c:v>
                </c:pt>
                <c:pt idx="56">
                  <c:v>IBPP</c:v>
                </c:pt>
                <c:pt idx="57">
                  <c:v>CASV</c:v>
                </c:pt>
                <c:pt idx="58">
                  <c:v>EVGW</c:v>
                </c:pt>
                <c:pt idx="59">
                  <c:v>CCCS</c:v>
                </c:pt>
                <c:pt idx="60">
                  <c:v>EBSP</c:v>
                </c:pt>
                <c:pt idx="61">
                  <c:v>IPSG</c:v>
                </c:pt>
                <c:pt idx="62">
                  <c:v>FIFS</c:v>
                </c:pt>
                <c:pt idx="63">
                  <c:v>ISBCU</c:v>
                </c:pt>
                <c:pt idx="64">
                  <c:v>GASS</c:v>
                </c:pt>
                <c:pt idx="65">
                  <c:v>CUSI</c:v>
                </c:pt>
                <c:pt idx="66">
                  <c:v>CAFU</c:v>
                </c:pt>
                <c:pt idx="67">
                  <c:v>EBIB</c:v>
                </c:pt>
                <c:pt idx="68">
                  <c:v>CAFS</c:v>
                </c:pt>
                <c:pt idx="69">
                  <c:v>CBTUD</c:v>
                </c:pt>
                <c:pt idx="70">
                  <c:v>SEVP</c:v>
                </c:pt>
                <c:pt idx="71">
                  <c:v>EBGA</c:v>
                </c:pt>
                <c:pt idx="72">
                  <c:v>CUSB</c:v>
                </c:pt>
                <c:pt idx="73">
                  <c:v>CCAN</c:v>
                </c:pt>
                <c:pt idx="74">
                  <c:v>CBTMT</c:v>
                </c:pt>
                <c:pt idx="75">
                  <c:v>CBDS</c:v>
                </c:pt>
                <c:pt idx="76">
                  <c:v>CALI</c:v>
                </c:pt>
                <c:pt idx="77">
                  <c:v>CAPO</c:v>
                </c:pt>
                <c:pt idx="78">
                  <c:v>HLGH</c:v>
                </c:pt>
                <c:pt idx="79">
                  <c:v>EBUD</c:v>
                </c:pt>
                <c:pt idx="80">
                  <c:v>CAFB</c:v>
                </c:pt>
                <c:pt idx="81">
                  <c:v>EVAP</c:v>
                </c:pt>
                <c:pt idx="82">
                  <c:v>EBXM</c:v>
                </c:pt>
                <c:pt idx="83">
                  <c:v>IBDL</c:v>
                </c:pt>
                <c:pt idx="84">
                  <c:v>EBBF</c:v>
                </c:pt>
                <c:pt idx="85">
                  <c:v>EBPD</c:v>
                </c:pt>
                <c:pt idx="86">
                  <c:v>EBSL</c:v>
                </c:pt>
                <c:pt idx="87">
                  <c:v>DOAA</c:v>
                </c:pt>
                <c:pt idx="88">
                  <c:v>KYCA</c:v>
                </c:pt>
                <c:pt idx="89">
                  <c:v>IPFD</c:v>
                </c:pt>
                <c:pt idx="90">
                  <c:v>FHIS</c:v>
                </c:pt>
                <c:pt idx="91">
                  <c:v>GAFC</c:v>
                </c:pt>
                <c:pt idx="92">
                  <c:v>CANL</c:v>
                </c:pt>
                <c:pt idx="93">
                  <c:v>HLGE</c:v>
                </c:pt>
                <c:pt idx="94">
                  <c:v>EBGM</c:v>
                </c:pt>
                <c:pt idx="95">
                  <c:v>EBQB</c:v>
                </c:pt>
                <c:pt idx="96">
                  <c:v>DOSW</c:v>
                </c:pt>
                <c:pt idx="97">
                  <c:v>WHCR</c:v>
                </c:pt>
                <c:pt idx="98">
                  <c:v>FIWR</c:v>
                </c:pt>
                <c:pt idx="99">
                  <c:v>IPST</c:v>
                </c:pt>
                <c:pt idx="100">
                  <c:v>IPFN</c:v>
                </c:pt>
                <c:pt idx="101">
                  <c:v>IPMX</c:v>
                </c:pt>
                <c:pt idx="102">
                  <c:v>IPSD</c:v>
                </c:pt>
              </c:strCache>
            </c:strRef>
          </c:cat>
          <c:val>
            <c:numRef>
              <c:f>Sheet1!$B$2:$B$104</c:f>
              <c:numCache>
                <c:formatCode>General</c:formatCode>
                <c:ptCount val="103"/>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pt idx="10">
                  <c:v>2.343591238812168E-2</c:v>
                </c:pt>
                <c:pt idx="11">
                  <c:v>2.0427456905310962E-2</c:v>
                </c:pt>
                <c:pt idx="12">
                  <c:v>1.9557169489578641E-2</c:v>
                </c:pt>
                <c:pt idx="13">
                  <c:v>1.9305360440356596E-2</c:v>
                </c:pt>
                <c:pt idx="14">
                  <c:v>1.8161175462312579E-2</c:v>
                </c:pt>
                <c:pt idx="15">
                  <c:v>1.7847518576439507E-2</c:v>
                </c:pt>
                <c:pt idx="16">
                  <c:v>1.7498520069622995E-2</c:v>
                </c:pt>
                <c:pt idx="17">
                  <c:v>1.7295305749198187E-2</c:v>
                </c:pt>
                <c:pt idx="18">
                  <c:v>1.5903729424550057E-2</c:v>
                </c:pt>
                <c:pt idx="19">
                  <c:v>1.5537060107261819E-2</c:v>
                </c:pt>
                <c:pt idx="20">
                  <c:v>1.514830227688393E-2</c:v>
                </c:pt>
                <c:pt idx="21">
                  <c:v>1.5099707548086693E-2</c:v>
                </c:pt>
                <c:pt idx="22">
                  <c:v>1.4847898498864651E-2</c:v>
                </c:pt>
                <c:pt idx="23">
                  <c:v>1.4644684178439844E-2</c:v>
                </c:pt>
                <c:pt idx="24">
                  <c:v>1.399528189360405E-2</c:v>
                </c:pt>
                <c:pt idx="25">
                  <c:v>1.3703713520820632E-2</c:v>
                </c:pt>
                <c:pt idx="26">
                  <c:v>1.3672789602495119E-2</c:v>
                </c:pt>
                <c:pt idx="27">
                  <c:v>1.2970374886244158E-2</c:v>
                </c:pt>
                <c:pt idx="28">
                  <c:v>1.2206112333342168E-2</c:v>
                </c:pt>
                <c:pt idx="29">
                  <c:v>1.2047075039096668E-2</c:v>
                </c:pt>
                <c:pt idx="30">
                  <c:v>1.1941050176266335E-2</c:v>
                </c:pt>
                <c:pt idx="31">
                  <c:v>1.1826189908200139E-2</c:v>
                </c:pt>
                <c:pt idx="32">
                  <c:v>1.1737835855841528E-2</c:v>
                </c:pt>
                <c:pt idx="33">
                  <c:v>1.1101686678859525E-2</c:v>
                </c:pt>
                <c:pt idx="34">
                  <c:v>1.1088433571005734E-2</c:v>
                </c:pt>
                <c:pt idx="35">
                  <c:v>1.0646663309212677E-2</c:v>
                </c:pt>
                <c:pt idx="36">
                  <c:v>1.0403689665226496E-2</c:v>
                </c:pt>
                <c:pt idx="37">
                  <c:v>9.7056926515934651E-3</c:v>
                </c:pt>
                <c:pt idx="38">
                  <c:v>9.0562903667576709E-3</c:v>
                </c:pt>
                <c:pt idx="39">
                  <c:v>9.04745496152181E-3</c:v>
                </c:pt>
                <c:pt idx="40">
                  <c:v>8.4466474054832527E-3</c:v>
                </c:pt>
                <c:pt idx="41">
                  <c:v>7.9121053887136542E-3</c:v>
                </c:pt>
                <c:pt idx="42">
                  <c:v>7.4659174243026658E-3</c:v>
                </c:pt>
                <c:pt idx="43">
                  <c:v>7.3908164797978461E-3</c:v>
                </c:pt>
                <c:pt idx="44">
                  <c:v>7.0329825677454697E-3</c:v>
                </c:pt>
                <c:pt idx="45">
                  <c:v>6.3791625802917451E-3</c:v>
                </c:pt>
                <c:pt idx="46">
                  <c:v>6.2819731226972722E-3</c:v>
                </c:pt>
                <c:pt idx="47">
                  <c:v>6.2731377174614113E-3</c:v>
                </c:pt>
                <c:pt idx="48">
                  <c:v>6.1052650179800501E-3</c:v>
                </c:pt>
                <c:pt idx="49">
                  <c:v>5.9020506975552434E-3</c:v>
                </c:pt>
                <c:pt idx="50">
                  <c:v>5.8357851582862847E-3</c:v>
                </c:pt>
                <c:pt idx="51">
                  <c:v>5.6458239457152703E-3</c:v>
                </c:pt>
                <c:pt idx="52">
                  <c:v>5.3719263834035745E-3</c:v>
                </c:pt>
                <c:pt idx="53">
                  <c:v>4.9434092294643097E-3</c:v>
                </c:pt>
                <c:pt idx="54">
                  <c:v>4.4839681571995299E-3</c:v>
                </c:pt>
                <c:pt idx="55">
                  <c:v>4.170311271326459E-3</c:v>
                </c:pt>
                <c:pt idx="56">
                  <c:v>4.1526404608547372E-3</c:v>
                </c:pt>
                <c:pt idx="57">
                  <c:v>4.1526404608547372E-3</c:v>
                </c:pt>
                <c:pt idx="58">
                  <c:v>3.896413709014764E-3</c:v>
                </c:pt>
                <c:pt idx="59">
                  <c:v>3.8699074933071804E-3</c:v>
                </c:pt>
                <c:pt idx="60">
                  <c:v>3.6136807414672073E-3</c:v>
                </c:pt>
                <c:pt idx="61">
                  <c:v>3.5297443917265267E-3</c:v>
                </c:pt>
                <c:pt idx="62">
                  <c:v>3.4944027707830821E-3</c:v>
                </c:pt>
                <c:pt idx="63">
                  <c:v>3.454643447221707E-3</c:v>
                </c:pt>
                <c:pt idx="64">
                  <c:v>3.2116698032355253E-3</c:v>
                </c:pt>
                <c:pt idx="65">
                  <c:v>2.8405827833293575E-3</c:v>
                </c:pt>
                <c:pt idx="66">
                  <c:v>2.7831526492962601E-3</c:v>
                </c:pt>
                <c:pt idx="67">
                  <c:v>2.7743172440603987E-3</c:v>
                </c:pt>
                <c:pt idx="68">
                  <c:v>2.7654818388245378E-3</c:v>
                </c:pt>
                <c:pt idx="69">
                  <c:v>2.6815454890838568E-3</c:v>
                </c:pt>
                <c:pt idx="70">
                  <c:v>2.5048373843666338E-3</c:v>
                </c:pt>
                <c:pt idx="71">
                  <c:v>2.4253187372438837E-3</c:v>
                </c:pt>
                <c:pt idx="72">
                  <c:v>2.3148761717956194E-3</c:v>
                </c:pt>
                <c:pt idx="73">
                  <c:v>2.257446037762522E-3</c:v>
                </c:pt>
                <c:pt idx="74">
                  <c:v>2.1425857696963273E-3</c:v>
                </c:pt>
                <c:pt idx="75">
                  <c:v>2.0939910408990909E-3</c:v>
                </c:pt>
                <c:pt idx="76">
                  <c:v>2.0188900963942712E-3</c:v>
                </c:pt>
                <c:pt idx="77">
                  <c:v>2.0056369885404794E-3</c:v>
                </c:pt>
                <c:pt idx="78">
                  <c:v>1.9747130702149653E-3</c:v>
                </c:pt>
                <c:pt idx="79">
                  <c:v>1.7538279393184367E-3</c:v>
                </c:pt>
                <c:pt idx="80">
                  <c:v>1.4004117298839912E-3</c:v>
                </c:pt>
                <c:pt idx="81">
                  <c:v>1.2413744356384905E-3</c:v>
                </c:pt>
                <c:pt idx="82">
                  <c:v>1.2325390304026294E-3</c:v>
                </c:pt>
                <c:pt idx="83">
                  <c:v>1.0514132230674759E-3</c:v>
                </c:pt>
                <c:pt idx="84">
                  <c:v>8.3936349740680854E-4</c:v>
                </c:pt>
                <c:pt idx="85">
                  <c:v>7.598448502840583E-4</c:v>
                </c:pt>
                <c:pt idx="86">
                  <c:v>7.2892093195854428E-4</c:v>
                </c:pt>
                <c:pt idx="87">
                  <c:v>7.0241471625096083E-4</c:v>
                </c:pt>
                <c:pt idx="88">
                  <c:v>6.8474390577923853E-4</c:v>
                </c:pt>
                <c:pt idx="89">
                  <c:v>6.1847836651028002E-4</c:v>
                </c:pt>
                <c:pt idx="90">
                  <c:v>4.6827647750064059E-4</c:v>
                </c:pt>
                <c:pt idx="91">
                  <c:v>3.7550472252409858E-4</c:v>
                </c:pt>
                <c:pt idx="92">
                  <c:v>3.534162094344457E-4</c:v>
                </c:pt>
                <c:pt idx="93">
                  <c:v>3.4899850681651513E-4</c:v>
                </c:pt>
                <c:pt idx="94">
                  <c:v>2.7831526492962599E-4</c:v>
                </c:pt>
                <c:pt idx="95">
                  <c:v>2.6506215707583426E-4</c:v>
                </c:pt>
                <c:pt idx="96">
                  <c:v>2.5180904922204259E-4</c:v>
                </c:pt>
                <c:pt idx="97">
                  <c:v>2.341382387503203E-4</c:v>
                </c:pt>
                <c:pt idx="98">
                  <c:v>2.1204972566066742E-4</c:v>
                </c:pt>
                <c:pt idx="99">
                  <c:v>1.3253107853791713E-4</c:v>
                </c:pt>
                <c:pt idx="100">
                  <c:v>8.3936349740680851E-5</c:v>
                </c:pt>
                <c:pt idx="101">
                  <c:v>5.743013403309743E-5</c:v>
                </c:pt>
                <c:pt idx="102">
                  <c:v>1.7670810471722285E-5</c:v>
                </c:pt>
              </c:numCache>
            </c:numRef>
          </c:val>
          <c:extLst>
            <c:ext xmlns:c16="http://schemas.microsoft.com/office/drawing/2014/chart" uri="{C3380CC4-5D6E-409C-BE32-E72D297353CC}">
              <c16:uniqueId val="{00000000-2F0C-4990-AB09-0A9AE39B5205}"/>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1"/>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Normalized Frequency of Interactions for Each Item Type</a:t>
            </a:r>
          </a:p>
        </c:rich>
      </c:tx>
      <c:overlay val="0"/>
      <c:spPr>
        <a:noFill/>
        <a:ln>
          <a:noFill/>
        </a:ln>
        <a:effectLst/>
      </c:spPr>
    </c:title>
    <c:autoTitleDeleted val="0"/>
    <c:plotArea>
      <c:layout/>
      <c:pieChart>
        <c:varyColors val="1"/>
        <c:ser>
          <c:idx val="0"/>
          <c:order val="0"/>
          <c:tx>
            <c:strRef>
              <c:f>Sheet1!$B$1</c:f>
              <c:strCache>
                <c:ptCount val="1"/>
                <c:pt idx="0">
                  <c:v>Normalized Frequency</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FF6C-4312-A44B-F1A8F3A2AD3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FF6C-4312-A44B-F1A8F3A2AD3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FF6C-4312-A44B-F1A8F3A2AD3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FF6C-4312-A44B-F1A8F3A2AD33}"/>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FF6C-4312-A44B-F1A8F3A2AD33}"/>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FF6C-4312-A44B-F1A8F3A2AD33}"/>
              </c:ext>
            </c:extLst>
          </c:dPt>
          <c:cat>
            <c:strRef>
              <c:f>Sheet1!$A$2:$A$7</c:f>
              <c:strCache>
                <c:ptCount val="6"/>
                <c:pt idx="0">
                  <c:v>LEND</c:v>
                </c:pt>
                <c:pt idx="1">
                  <c:v>INSURE</c:v>
                </c:pt>
                <c:pt idx="2">
                  <c:v>LIFESTYLE</c:v>
                </c:pt>
                <c:pt idx="3">
                  <c:v>CONNECT</c:v>
                </c:pt>
                <c:pt idx="4">
                  <c:v>INVEST</c:v>
                </c:pt>
                <c:pt idx="5">
                  <c:v>TRANSACT</c:v>
                </c:pt>
              </c:strCache>
            </c:strRef>
          </c:cat>
          <c:val>
            <c:numRef>
              <c:f>Sheet1!$B$2:$B$7</c:f>
              <c:numCache>
                <c:formatCode>General</c:formatCode>
                <c:ptCount val="6"/>
                <c:pt idx="0">
                  <c:v>0.27405659960594092</c:v>
                </c:pt>
                <c:pt idx="1">
                  <c:v>0.25641671305254415</c:v>
                </c:pt>
                <c:pt idx="2">
                  <c:v>0.16779318083423897</c:v>
                </c:pt>
                <c:pt idx="3">
                  <c:v>0.12974350818600294</c:v>
                </c:pt>
                <c:pt idx="4">
                  <c:v>9.9186259177777195E-2</c:v>
                </c:pt>
                <c:pt idx="5">
                  <c:v>7.2803739143495819E-2</c:v>
                </c:pt>
              </c:numCache>
            </c:numRef>
          </c:val>
          <c:extLst>
            <c:ext xmlns:c16="http://schemas.microsoft.com/office/drawing/2014/chart" uri="{C3380CC4-5D6E-409C-BE32-E72D297353CC}">
              <c16:uniqueId val="{0000000C-FF6C-4312-A44B-F1A8F3A2AD33}"/>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82889791119860012"/>
          <c:y val="0.29290773549139693"/>
          <c:w val="0.17032904090113732"/>
          <c:h val="0.4756107830271216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US"/>
              <a:t>Top 10 Items by Normalized Frequency (Entire Dataset)</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Sheet1!$A$2:$A$8</c:f>
              <c:strCache>
                <c:ptCount val="7"/>
                <c:pt idx="0">
                  <c:v>CTLN</c:v>
                </c:pt>
                <c:pt idx="1">
                  <c:v>CUPL</c:v>
                </c:pt>
                <c:pt idx="2">
                  <c:v>IBAA</c:v>
                </c:pt>
                <c:pt idx="3">
                  <c:v>IBAB</c:v>
                </c:pt>
                <c:pt idx="4">
                  <c:v>FIHC</c:v>
                </c:pt>
                <c:pt idx="5">
                  <c:v>CACU</c:v>
                </c:pt>
                <c:pt idx="6">
                  <c:v>IBAC</c:v>
                </c:pt>
              </c:strCache>
            </c:strRef>
          </c:cat>
          <c:val>
            <c:numRef>
              <c:f>Sheet1!$B$2:$B$8</c:f>
              <c:numCache>
                <c:formatCode>General</c:formatCode>
                <c:ptCount val="7"/>
                <c:pt idx="0">
                  <c:v>0.12447760666542972</c:v>
                </c:pt>
                <c:pt idx="1">
                  <c:v>3.8813935201138003E-2</c:v>
                </c:pt>
                <c:pt idx="2">
                  <c:v>3.8747669661869044E-2</c:v>
                </c:pt>
                <c:pt idx="3">
                  <c:v>3.0879741299334695E-2</c:v>
                </c:pt>
                <c:pt idx="4">
                  <c:v>2.7840361898198461E-2</c:v>
                </c:pt>
                <c:pt idx="5">
                  <c:v>2.7389756231169543E-2</c:v>
                </c:pt>
                <c:pt idx="6">
                  <c:v>2.5711029236355924E-2</c:v>
                </c:pt>
              </c:numCache>
            </c:numRef>
          </c:val>
          <c:extLst>
            <c:ext xmlns:c16="http://schemas.microsoft.com/office/drawing/2014/chart" uri="{C3380CC4-5D6E-409C-BE32-E72D297353CC}">
              <c16:uniqueId val="{00000000-8B05-4165-9F0D-471FD901CF74}"/>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tx>
        <c:rich>
          <a:bodyPr/>
          <a:lstStyle/>
          <a:p>
            <a:r>
              <a:rPr lang="en-US"/>
              <a:t>Number of Users in Each beh_Segment</a:t>
            </a:r>
          </a:p>
        </c:rich>
      </c:tx>
      <c:overlay val="0"/>
    </c:title>
    <c:autoTitleDeleted val="0"/>
    <c:plotArea>
      <c:layout/>
      <c:pieChart>
        <c:varyColors val="1"/>
        <c:ser>
          <c:idx val="0"/>
          <c:order val="0"/>
          <c:tx>
            <c:strRef>
              <c:f>Sheet1!$B$1</c:f>
              <c:strCache>
                <c:ptCount val="1"/>
                <c:pt idx="0">
                  <c:v>Users</c:v>
                </c:pt>
              </c:strCache>
            </c:strRef>
          </c:tx>
          <c:cat>
            <c:strRef>
              <c:f>Sheet1!$A$2:$A$51</c:f>
              <c:strCache>
                <c:ptCount val="50"/>
                <c:pt idx="0">
                  <c:v>B01</c:v>
                </c:pt>
                <c:pt idx="1">
                  <c:v>B02</c:v>
                </c:pt>
                <c:pt idx="2">
                  <c:v>B03</c:v>
                </c:pt>
                <c:pt idx="3">
                  <c:v>B04</c:v>
                </c:pt>
                <c:pt idx="4">
                  <c:v>B05</c:v>
                </c:pt>
                <c:pt idx="5">
                  <c:v>B06</c:v>
                </c:pt>
                <c:pt idx="6">
                  <c:v>B07</c:v>
                </c:pt>
                <c:pt idx="7">
                  <c:v>B08</c:v>
                </c:pt>
                <c:pt idx="8">
                  <c:v>B09</c:v>
                </c:pt>
                <c:pt idx="9">
                  <c:v>B10</c:v>
                </c:pt>
                <c:pt idx="10">
                  <c:v>B11</c:v>
                </c:pt>
                <c:pt idx="11">
                  <c:v>B12</c:v>
                </c:pt>
                <c:pt idx="12">
                  <c:v>B13</c:v>
                </c:pt>
                <c:pt idx="13">
                  <c:v>B14</c:v>
                </c:pt>
                <c:pt idx="14">
                  <c:v>B15</c:v>
                </c:pt>
                <c:pt idx="15">
                  <c:v>B16</c:v>
                </c:pt>
                <c:pt idx="16">
                  <c:v>B17</c:v>
                </c:pt>
                <c:pt idx="17">
                  <c:v>B18</c:v>
                </c:pt>
                <c:pt idx="18">
                  <c:v>B19</c:v>
                </c:pt>
                <c:pt idx="19">
                  <c:v>B20</c:v>
                </c:pt>
                <c:pt idx="20">
                  <c:v>B21</c:v>
                </c:pt>
                <c:pt idx="21">
                  <c:v>B22</c:v>
                </c:pt>
                <c:pt idx="22">
                  <c:v>B23</c:v>
                </c:pt>
                <c:pt idx="23">
                  <c:v>B24</c:v>
                </c:pt>
                <c:pt idx="24">
                  <c:v>B25</c:v>
                </c:pt>
                <c:pt idx="25">
                  <c:v>B26</c:v>
                </c:pt>
                <c:pt idx="26">
                  <c:v>B27</c:v>
                </c:pt>
                <c:pt idx="27">
                  <c:v>B28</c:v>
                </c:pt>
                <c:pt idx="28">
                  <c:v>B29</c:v>
                </c:pt>
                <c:pt idx="29">
                  <c:v>B30</c:v>
                </c:pt>
                <c:pt idx="30">
                  <c:v>B31</c:v>
                </c:pt>
                <c:pt idx="31">
                  <c:v>B32</c:v>
                </c:pt>
                <c:pt idx="32">
                  <c:v>B33</c:v>
                </c:pt>
                <c:pt idx="33">
                  <c:v>B34</c:v>
                </c:pt>
                <c:pt idx="34">
                  <c:v>B35</c:v>
                </c:pt>
                <c:pt idx="35">
                  <c:v>B36</c:v>
                </c:pt>
                <c:pt idx="36">
                  <c:v>B37</c:v>
                </c:pt>
                <c:pt idx="37">
                  <c:v>B38</c:v>
                </c:pt>
                <c:pt idx="38">
                  <c:v>B39</c:v>
                </c:pt>
                <c:pt idx="39">
                  <c:v>B40</c:v>
                </c:pt>
                <c:pt idx="40">
                  <c:v>B41</c:v>
                </c:pt>
                <c:pt idx="41">
                  <c:v>B42</c:v>
                </c:pt>
                <c:pt idx="42">
                  <c:v>B43</c:v>
                </c:pt>
                <c:pt idx="43">
                  <c:v>B44</c:v>
                </c:pt>
                <c:pt idx="44">
                  <c:v>B45</c:v>
                </c:pt>
                <c:pt idx="45">
                  <c:v>B46</c:v>
                </c:pt>
                <c:pt idx="46">
                  <c:v>B47</c:v>
                </c:pt>
                <c:pt idx="47">
                  <c:v>B48</c:v>
                </c:pt>
                <c:pt idx="48">
                  <c:v>B49</c:v>
                </c:pt>
                <c:pt idx="49">
                  <c:v>B50</c:v>
                </c:pt>
              </c:strCache>
            </c:strRef>
          </c:cat>
          <c:val>
            <c:numRef>
              <c:f>Sheet1!$B$2:$B$51</c:f>
              <c:numCache>
                <c:formatCode>General</c:formatCode>
                <c:ptCount val="50"/>
                <c:pt idx="0">
                  <c:v>46526</c:v>
                </c:pt>
                <c:pt idx="1">
                  <c:v>6382</c:v>
                </c:pt>
                <c:pt idx="2">
                  <c:v>439</c:v>
                </c:pt>
                <c:pt idx="3">
                  <c:v>235</c:v>
                </c:pt>
                <c:pt idx="4">
                  <c:v>506</c:v>
                </c:pt>
                <c:pt idx="5">
                  <c:v>147</c:v>
                </c:pt>
                <c:pt idx="6">
                  <c:v>2029</c:v>
                </c:pt>
                <c:pt idx="7">
                  <c:v>6552</c:v>
                </c:pt>
                <c:pt idx="8">
                  <c:v>643</c:v>
                </c:pt>
                <c:pt idx="9">
                  <c:v>1288</c:v>
                </c:pt>
                <c:pt idx="10">
                  <c:v>168</c:v>
                </c:pt>
                <c:pt idx="11">
                  <c:v>991</c:v>
                </c:pt>
                <c:pt idx="12">
                  <c:v>886</c:v>
                </c:pt>
                <c:pt idx="13">
                  <c:v>429</c:v>
                </c:pt>
                <c:pt idx="14">
                  <c:v>315</c:v>
                </c:pt>
                <c:pt idx="15">
                  <c:v>95</c:v>
                </c:pt>
                <c:pt idx="16">
                  <c:v>382</c:v>
                </c:pt>
                <c:pt idx="17">
                  <c:v>11875</c:v>
                </c:pt>
                <c:pt idx="18">
                  <c:v>330</c:v>
                </c:pt>
                <c:pt idx="19">
                  <c:v>12</c:v>
                </c:pt>
                <c:pt idx="20">
                  <c:v>56</c:v>
                </c:pt>
                <c:pt idx="21">
                  <c:v>112</c:v>
                </c:pt>
                <c:pt idx="22">
                  <c:v>49</c:v>
                </c:pt>
                <c:pt idx="23">
                  <c:v>521</c:v>
                </c:pt>
                <c:pt idx="24">
                  <c:v>50</c:v>
                </c:pt>
                <c:pt idx="25">
                  <c:v>6</c:v>
                </c:pt>
                <c:pt idx="26">
                  <c:v>38</c:v>
                </c:pt>
                <c:pt idx="27">
                  <c:v>142</c:v>
                </c:pt>
                <c:pt idx="28">
                  <c:v>42</c:v>
                </c:pt>
                <c:pt idx="29">
                  <c:v>53</c:v>
                </c:pt>
                <c:pt idx="30">
                  <c:v>19</c:v>
                </c:pt>
                <c:pt idx="31">
                  <c:v>266</c:v>
                </c:pt>
                <c:pt idx="32">
                  <c:v>312</c:v>
                </c:pt>
                <c:pt idx="33">
                  <c:v>120</c:v>
                </c:pt>
                <c:pt idx="34">
                  <c:v>21</c:v>
                </c:pt>
                <c:pt idx="35">
                  <c:v>57</c:v>
                </c:pt>
                <c:pt idx="36">
                  <c:v>521</c:v>
                </c:pt>
                <c:pt idx="37">
                  <c:v>29</c:v>
                </c:pt>
                <c:pt idx="38">
                  <c:v>208</c:v>
                </c:pt>
                <c:pt idx="39">
                  <c:v>111</c:v>
                </c:pt>
                <c:pt idx="40">
                  <c:v>31</c:v>
                </c:pt>
                <c:pt idx="41">
                  <c:v>25</c:v>
                </c:pt>
                <c:pt idx="42">
                  <c:v>2</c:v>
                </c:pt>
                <c:pt idx="43">
                  <c:v>829</c:v>
                </c:pt>
                <c:pt idx="44">
                  <c:v>5</c:v>
                </c:pt>
                <c:pt idx="45">
                  <c:v>74</c:v>
                </c:pt>
                <c:pt idx="46">
                  <c:v>374</c:v>
                </c:pt>
                <c:pt idx="47">
                  <c:v>2</c:v>
                </c:pt>
                <c:pt idx="48">
                  <c:v>63</c:v>
                </c:pt>
                <c:pt idx="49">
                  <c:v>7</c:v>
                </c:pt>
              </c:numCache>
            </c:numRef>
          </c:val>
          <c:extLst>
            <c:ext xmlns:c16="http://schemas.microsoft.com/office/drawing/2014/chart" uri="{C3380CC4-5D6E-409C-BE32-E72D297353CC}">
              <c16:uniqueId val="{00000000-7BC5-4600-9545-4AF013C6FD4B}"/>
            </c:ext>
          </c:extLst>
        </c:ser>
        <c:dLbls>
          <c:showLegendKey val="0"/>
          <c:showVal val="0"/>
          <c:showCatName val="0"/>
          <c:showSerName val="0"/>
          <c:showPercent val="0"/>
          <c:showBubbleSize val="0"/>
          <c:showLeaderLines val="1"/>
        </c:dLbls>
        <c:firstSliceAng val="0"/>
      </c:pieChart>
    </c:plotArea>
    <c:plotVisOnly val="1"/>
    <c:dispBlanksAs val="gap"/>
    <c:showDLblsOverMax val="1"/>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beh_Segment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20C-4DBB-A2E3-1F91BA52D7E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20C-4DBB-A2E3-1F91BA52D7E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20C-4DBB-A2E3-1F91BA52D7E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D20C-4DBB-A2E3-1F91BA52D7E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D20C-4DBB-A2E3-1F91BA52D7EC}"/>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D20C-4DBB-A2E3-1F91BA52D7EC}"/>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D20C-4DBB-A2E3-1F91BA52D7EC}"/>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D20C-4DBB-A2E3-1F91BA52D7EC}"/>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D20C-4DBB-A2E3-1F91BA52D7EC}"/>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D20C-4DBB-A2E3-1F91BA52D7EC}"/>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D20C-4DBB-A2E3-1F91BA52D7E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00-B9E1-4B16-9771-0C3841E24BD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006-4E1A-B6D8-7C2FF43CB7B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006-4E1A-B6D8-7C2FF43CB7B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006-4E1A-B6D8-7C2FF43CB7B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006-4E1A-B6D8-7C2FF43CB7B3}"/>
              </c:ext>
            </c:extLst>
          </c:dPt>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B006-4E1A-B6D8-7C2FF43CB7B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B01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CUPL</c:v>
                </c:pt>
                <c:pt idx="2">
                  <c:v>IBAA</c:v>
                </c:pt>
                <c:pt idx="3">
                  <c:v>CASD</c:v>
                </c:pt>
                <c:pt idx="4">
                  <c:v>CACU</c:v>
                </c:pt>
                <c:pt idx="5">
                  <c:v>EBEM</c:v>
                </c:pt>
                <c:pt idx="6">
                  <c:v>EBWP</c:v>
                </c:pt>
                <c:pt idx="7">
                  <c:v>IBAB</c:v>
                </c:pt>
                <c:pt idx="8">
                  <c:v>FIHC</c:v>
                </c:pt>
                <c:pt idx="9">
                  <c:v>FICQ</c:v>
                </c:pt>
              </c:strCache>
            </c:strRef>
          </c:cat>
          <c:val>
            <c:numRef>
              <c:f>Sheet1!$B$2:$B$11</c:f>
              <c:numCache>
                <c:formatCode>General</c:formatCode>
                <c:ptCount val="10"/>
                <c:pt idx="0">
                  <c:v>0.10854422536174287</c:v>
                </c:pt>
                <c:pt idx="1">
                  <c:v>4.7768005948565423E-2</c:v>
                </c:pt>
                <c:pt idx="2">
                  <c:v>3.5460629214635525E-2</c:v>
                </c:pt>
                <c:pt idx="3">
                  <c:v>3.0076151893541191E-2</c:v>
                </c:pt>
                <c:pt idx="4">
                  <c:v>2.7896720596907773E-2</c:v>
                </c:pt>
                <c:pt idx="5">
                  <c:v>2.183704691332701E-2</c:v>
                </c:pt>
                <c:pt idx="6">
                  <c:v>2.1717391861747135E-2</c:v>
                </c:pt>
                <c:pt idx="7">
                  <c:v>2.1572096441971573E-2</c:v>
                </c:pt>
                <c:pt idx="8">
                  <c:v>2.082852576429664E-2</c:v>
                </c:pt>
                <c:pt idx="9">
                  <c:v>2.0589215661136893E-2</c:v>
                </c:pt>
              </c:numCache>
            </c:numRef>
          </c:val>
          <c:extLst>
            <c:ext xmlns:c16="http://schemas.microsoft.com/office/drawing/2014/chart" uri="{C3380CC4-5D6E-409C-BE32-E72D297353CC}">
              <c16:uniqueId val="{00000000-A616-407A-8384-39E85F89BF4E}"/>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B02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IBAB</c:v>
                </c:pt>
                <c:pt idx="2">
                  <c:v>IBAA</c:v>
                </c:pt>
                <c:pt idx="3">
                  <c:v>CBPA</c:v>
                </c:pt>
                <c:pt idx="4">
                  <c:v>FIHC</c:v>
                </c:pt>
                <c:pt idx="5">
                  <c:v>FIWL</c:v>
                </c:pt>
                <c:pt idx="6">
                  <c:v>CUPX</c:v>
                </c:pt>
                <c:pt idx="7">
                  <c:v>IBAC</c:v>
                </c:pt>
                <c:pt idx="8">
                  <c:v>CUPL</c:v>
                </c:pt>
                <c:pt idx="9">
                  <c:v>CBLT</c:v>
                </c:pt>
              </c:strCache>
            </c:strRef>
          </c:cat>
          <c:val>
            <c:numRef>
              <c:f>Sheet1!$B$2:$B$11</c:f>
              <c:numCache>
                <c:formatCode>General</c:formatCode>
                <c:ptCount val="10"/>
                <c:pt idx="0">
                  <c:v>0.13129102844638948</c:v>
                </c:pt>
                <c:pt idx="1">
                  <c:v>5.5898149990053707E-2</c:v>
                </c:pt>
                <c:pt idx="2">
                  <c:v>4.8090312313507064E-2</c:v>
                </c:pt>
                <c:pt idx="3">
                  <c:v>4.7244877660632581E-2</c:v>
                </c:pt>
                <c:pt idx="4">
                  <c:v>4.3713944698627411E-2</c:v>
                </c:pt>
                <c:pt idx="5">
                  <c:v>4.0928983489158542E-2</c:v>
                </c:pt>
                <c:pt idx="6">
                  <c:v>4.0282474636960414E-2</c:v>
                </c:pt>
                <c:pt idx="7">
                  <c:v>3.9635965784762285E-2</c:v>
                </c:pt>
                <c:pt idx="8">
                  <c:v>3.4215237716331809E-2</c:v>
                </c:pt>
                <c:pt idx="9">
                  <c:v>3.1579470857370201E-2</c:v>
                </c:pt>
              </c:numCache>
            </c:numRef>
          </c:val>
          <c:extLst>
            <c:ext xmlns:c16="http://schemas.microsoft.com/office/drawing/2014/chart" uri="{C3380CC4-5D6E-409C-BE32-E72D297353CC}">
              <c16:uniqueId val="{00000000-6E5C-43A8-B7AA-CBCAC197DE78}"/>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B08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IBAA</c:v>
                </c:pt>
                <c:pt idx="2">
                  <c:v>IBAB</c:v>
                </c:pt>
                <c:pt idx="3">
                  <c:v>CBPA</c:v>
                </c:pt>
                <c:pt idx="4">
                  <c:v>IBAC</c:v>
                </c:pt>
                <c:pt idx="5">
                  <c:v>FIHC</c:v>
                </c:pt>
                <c:pt idx="6">
                  <c:v>FIWL</c:v>
                </c:pt>
                <c:pt idx="7">
                  <c:v>CUPX</c:v>
                </c:pt>
                <c:pt idx="8">
                  <c:v>CACU</c:v>
                </c:pt>
                <c:pt idx="9">
                  <c:v>FILS</c:v>
                </c:pt>
              </c:strCache>
            </c:strRef>
          </c:cat>
          <c:val>
            <c:numRef>
              <c:f>Sheet1!$B$2:$B$11</c:f>
              <c:numCache>
                <c:formatCode>General</c:formatCode>
                <c:ptCount val="10"/>
                <c:pt idx="0">
                  <c:v>0.16507963619283489</c:v>
                </c:pt>
                <c:pt idx="1">
                  <c:v>4.2017165549340277E-2</c:v>
                </c:pt>
                <c:pt idx="2">
                  <c:v>3.8259532857935867E-2</c:v>
                </c:pt>
                <c:pt idx="3">
                  <c:v>3.7832529143003543E-2</c:v>
                </c:pt>
                <c:pt idx="4">
                  <c:v>3.7533626542550921E-2</c:v>
                </c:pt>
                <c:pt idx="5">
                  <c:v>3.6935821341645671E-2</c:v>
                </c:pt>
                <c:pt idx="6">
                  <c:v>3.1299372304539053E-2</c:v>
                </c:pt>
                <c:pt idx="7">
                  <c:v>2.9207054101370682E-2</c:v>
                </c:pt>
                <c:pt idx="8">
                  <c:v>2.6858533669242922E-2</c:v>
                </c:pt>
                <c:pt idx="9">
                  <c:v>2.6089926982364748E-2</c:v>
                </c:pt>
              </c:numCache>
            </c:numRef>
          </c:val>
          <c:extLst>
            <c:ext xmlns:c16="http://schemas.microsoft.com/office/drawing/2014/chart" uri="{C3380CC4-5D6E-409C-BE32-E72D297353CC}">
              <c16:uniqueId val="{00000000-FB8F-4AF9-B4CE-0C44B0EF8147}"/>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B18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IBAA</c:v>
                </c:pt>
                <c:pt idx="2">
                  <c:v>IBAB</c:v>
                </c:pt>
                <c:pt idx="3">
                  <c:v>CUPL</c:v>
                </c:pt>
                <c:pt idx="4">
                  <c:v>CUPX</c:v>
                </c:pt>
                <c:pt idx="5">
                  <c:v>NATR</c:v>
                </c:pt>
                <c:pt idx="6">
                  <c:v>IBAC</c:v>
                </c:pt>
                <c:pt idx="7">
                  <c:v>FIHC</c:v>
                </c:pt>
                <c:pt idx="8">
                  <c:v>CACU</c:v>
                </c:pt>
                <c:pt idx="9">
                  <c:v>FILS</c:v>
                </c:pt>
              </c:strCache>
            </c:strRef>
          </c:cat>
          <c:val>
            <c:numRef>
              <c:f>Sheet1!$B$2:$B$11</c:f>
              <c:numCache>
                <c:formatCode>General</c:formatCode>
                <c:ptCount val="10"/>
                <c:pt idx="0">
                  <c:v>0.12884917631992548</c:v>
                </c:pt>
                <c:pt idx="1">
                  <c:v>4.0718318877699514E-2</c:v>
                </c:pt>
                <c:pt idx="2">
                  <c:v>3.4227836311776005E-2</c:v>
                </c:pt>
                <c:pt idx="3">
                  <c:v>3.3791256766982941E-2</c:v>
                </c:pt>
                <c:pt idx="4">
                  <c:v>3.1375516619128005E-2</c:v>
                </c:pt>
                <c:pt idx="5">
                  <c:v>3.085162116537633E-2</c:v>
                </c:pt>
                <c:pt idx="6">
                  <c:v>2.977472495488678E-2</c:v>
                </c:pt>
                <c:pt idx="7">
                  <c:v>2.9600093136969555E-2</c:v>
                </c:pt>
                <c:pt idx="8">
                  <c:v>2.7620932533907679E-2</c:v>
                </c:pt>
                <c:pt idx="9">
                  <c:v>2.7038826474183597E-2</c:v>
                </c:pt>
              </c:numCache>
            </c:numRef>
          </c:val>
          <c:extLst>
            <c:ext xmlns:c16="http://schemas.microsoft.com/office/drawing/2014/chart" uri="{C3380CC4-5D6E-409C-BE32-E72D297353CC}">
              <c16:uniqueId val="{00000000-59CC-41C5-A1FD-1280891409F8}"/>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B07</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CUPL</c:v>
                </c:pt>
                <c:pt idx="2">
                  <c:v>IBAA</c:v>
                </c:pt>
                <c:pt idx="3">
                  <c:v>CUPX</c:v>
                </c:pt>
                <c:pt idx="4">
                  <c:v>CBPA</c:v>
                </c:pt>
                <c:pt idx="5">
                  <c:v>IBAB</c:v>
                </c:pt>
                <c:pt idx="6">
                  <c:v>MMMC</c:v>
                </c:pt>
                <c:pt idx="7">
                  <c:v>FIWL</c:v>
                </c:pt>
                <c:pt idx="8">
                  <c:v>FIHC</c:v>
                </c:pt>
                <c:pt idx="9">
                  <c:v>CBPB</c:v>
                </c:pt>
              </c:strCache>
            </c:strRef>
          </c:cat>
          <c:val>
            <c:numRef>
              <c:f>Sheet1!$B$2:$B$11</c:f>
              <c:numCache>
                <c:formatCode>General</c:formatCode>
                <c:ptCount val="10"/>
                <c:pt idx="0">
                  <c:v>0.21288971614704513</c:v>
                </c:pt>
                <c:pt idx="1">
                  <c:v>4.4904606793857611E-2</c:v>
                </c:pt>
                <c:pt idx="2">
                  <c:v>4.3973941368078175E-2</c:v>
                </c:pt>
                <c:pt idx="3">
                  <c:v>4.3275942298743604E-2</c:v>
                </c:pt>
                <c:pt idx="4">
                  <c:v>3.9087947882736153E-2</c:v>
                </c:pt>
                <c:pt idx="5">
                  <c:v>3.8971614704513727E-2</c:v>
                </c:pt>
                <c:pt idx="6">
                  <c:v>3.7226617031177293E-2</c:v>
                </c:pt>
                <c:pt idx="7">
                  <c:v>3.3271288971614701E-2</c:v>
                </c:pt>
                <c:pt idx="8">
                  <c:v>3.0944625407166124E-2</c:v>
                </c:pt>
                <c:pt idx="9">
                  <c:v>2.7803629595160539E-2</c:v>
                </c:pt>
              </c:numCache>
            </c:numRef>
          </c:val>
          <c:extLst>
            <c:ext xmlns:c16="http://schemas.microsoft.com/office/drawing/2014/chart" uri="{C3380CC4-5D6E-409C-BE32-E72D297353CC}">
              <c16:uniqueId val="{00000000-65B4-4FF0-8338-BE9A34F0F77C}"/>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B01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CUPL</c:v>
                </c:pt>
                <c:pt idx="2">
                  <c:v>IBAA</c:v>
                </c:pt>
                <c:pt idx="3">
                  <c:v>CASD</c:v>
                </c:pt>
                <c:pt idx="4">
                  <c:v>CACU</c:v>
                </c:pt>
                <c:pt idx="5">
                  <c:v>EBEM</c:v>
                </c:pt>
              </c:strCache>
            </c:strRef>
          </c:cat>
          <c:val>
            <c:numRef>
              <c:f>Sheet1!$B$2:$B$7</c:f>
              <c:numCache>
                <c:formatCode>General</c:formatCode>
                <c:ptCount val="6"/>
                <c:pt idx="0">
                  <c:v>0.10854422536174287</c:v>
                </c:pt>
                <c:pt idx="1">
                  <c:v>4.7768005948565423E-2</c:v>
                </c:pt>
                <c:pt idx="2">
                  <c:v>3.5460629214635525E-2</c:v>
                </c:pt>
                <c:pt idx="3">
                  <c:v>3.0076151893541191E-2</c:v>
                </c:pt>
                <c:pt idx="4">
                  <c:v>2.7896720596907773E-2</c:v>
                </c:pt>
                <c:pt idx="5">
                  <c:v>2.183704691332701E-2</c:v>
                </c:pt>
              </c:numCache>
            </c:numRef>
          </c:val>
          <c:extLst>
            <c:ext xmlns:c16="http://schemas.microsoft.com/office/drawing/2014/chart" uri="{C3380CC4-5D6E-409C-BE32-E72D297353CC}">
              <c16:uniqueId val="{00000000-6B09-40EF-9D41-F0F6A544D311}"/>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2"/>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B02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IBAB</c:v>
                </c:pt>
                <c:pt idx="2">
                  <c:v>IBAA</c:v>
                </c:pt>
                <c:pt idx="3">
                  <c:v>CBPA</c:v>
                </c:pt>
                <c:pt idx="4">
                  <c:v>FIHC</c:v>
                </c:pt>
                <c:pt idx="5">
                  <c:v>FIWL</c:v>
                </c:pt>
              </c:strCache>
            </c:strRef>
          </c:cat>
          <c:val>
            <c:numRef>
              <c:f>Sheet1!$B$2:$B$7</c:f>
              <c:numCache>
                <c:formatCode>General</c:formatCode>
                <c:ptCount val="6"/>
                <c:pt idx="0">
                  <c:v>0.13129102844638948</c:v>
                </c:pt>
                <c:pt idx="1">
                  <c:v>5.5898149990053707E-2</c:v>
                </c:pt>
                <c:pt idx="2">
                  <c:v>4.8090312313507064E-2</c:v>
                </c:pt>
                <c:pt idx="3">
                  <c:v>4.7244877660632581E-2</c:v>
                </c:pt>
                <c:pt idx="4">
                  <c:v>4.3713944698627411E-2</c:v>
                </c:pt>
                <c:pt idx="5">
                  <c:v>4.0928983489158542E-2</c:v>
                </c:pt>
              </c:numCache>
            </c:numRef>
          </c:val>
          <c:extLst>
            <c:ext xmlns:c16="http://schemas.microsoft.com/office/drawing/2014/chart" uri="{C3380CC4-5D6E-409C-BE32-E72D297353CC}">
              <c16:uniqueId val="{00000000-626B-4CF4-B7B9-7D7A1D38B571}"/>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2"/>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B08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IBAA</c:v>
                </c:pt>
                <c:pt idx="2">
                  <c:v>IBAB</c:v>
                </c:pt>
                <c:pt idx="3">
                  <c:v>CBPA</c:v>
                </c:pt>
                <c:pt idx="4">
                  <c:v>IBAC</c:v>
                </c:pt>
                <c:pt idx="5">
                  <c:v>FIHC</c:v>
                </c:pt>
              </c:strCache>
            </c:strRef>
          </c:cat>
          <c:val>
            <c:numRef>
              <c:f>Sheet1!$B$2:$B$7</c:f>
              <c:numCache>
                <c:formatCode>General</c:formatCode>
                <c:ptCount val="6"/>
                <c:pt idx="0">
                  <c:v>0.16507963619283489</c:v>
                </c:pt>
                <c:pt idx="1">
                  <c:v>4.2017165549340277E-2</c:v>
                </c:pt>
                <c:pt idx="2">
                  <c:v>3.8259532857935867E-2</c:v>
                </c:pt>
                <c:pt idx="3">
                  <c:v>3.7832529143003543E-2</c:v>
                </c:pt>
                <c:pt idx="4">
                  <c:v>3.7533626542550921E-2</c:v>
                </c:pt>
                <c:pt idx="5">
                  <c:v>3.6935821341645671E-2</c:v>
                </c:pt>
              </c:numCache>
            </c:numRef>
          </c:val>
          <c:extLst>
            <c:ext xmlns:c16="http://schemas.microsoft.com/office/drawing/2014/chart" uri="{C3380CC4-5D6E-409C-BE32-E72D297353CC}">
              <c16:uniqueId val="{00000000-1D57-48D7-AA56-5F7F6FC1C40D}"/>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2"/>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B18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IBAA</c:v>
                </c:pt>
                <c:pt idx="2">
                  <c:v>IBAB</c:v>
                </c:pt>
                <c:pt idx="3">
                  <c:v>CUPL</c:v>
                </c:pt>
                <c:pt idx="4">
                  <c:v>CUPX</c:v>
                </c:pt>
                <c:pt idx="5">
                  <c:v>NATR</c:v>
                </c:pt>
              </c:strCache>
            </c:strRef>
          </c:cat>
          <c:val>
            <c:numRef>
              <c:f>Sheet1!$B$2:$B$7</c:f>
              <c:numCache>
                <c:formatCode>General</c:formatCode>
                <c:ptCount val="6"/>
                <c:pt idx="0">
                  <c:v>0.12884917631992548</c:v>
                </c:pt>
                <c:pt idx="1">
                  <c:v>4.0718318877699514E-2</c:v>
                </c:pt>
                <c:pt idx="2">
                  <c:v>3.4227836311776005E-2</c:v>
                </c:pt>
                <c:pt idx="3">
                  <c:v>3.3791256766982941E-2</c:v>
                </c:pt>
                <c:pt idx="4">
                  <c:v>3.1375516619128005E-2</c:v>
                </c:pt>
                <c:pt idx="5">
                  <c:v>3.085162116537633E-2</c:v>
                </c:pt>
              </c:numCache>
            </c:numRef>
          </c:val>
          <c:extLst>
            <c:ext xmlns:c16="http://schemas.microsoft.com/office/drawing/2014/chart" uri="{C3380CC4-5D6E-409C-BE32-E72D297353CC}">
              <c16:uniqueId val="{00000000-BCD6-4187-B7F9-76BAE0CEFD35}"/>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2"/>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B07</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CUPL</c:v>
                </c:pt>
                <c:pt idx="2">
                  <c:v>IBAA</c:v>
                </c:pt>
                <c:pt idx="3">
                  <c:v>CUPX</c:v>
                </c:pt>
                <c:pt idx="4">
                  <c:v>CBPA</c:v>
                </c:pt>
                <c:pt idx="5">
                  <c:v>IBAB</c:v>
                </c:pt>
              </c:strCache>
            </c:strRef>
          </c:cat>
          <c:val>
            <c:numRef>
              <c:f>Sheet1!$B$2:$B$7</c:f>
              <c:numCache>
                <c:formatCode>General</c:formatCode>
                <c:ptCount val="6"/>
                <c:pt idx="0">
                  <c:v>0.21288971614704513</c:v>
                </c:pt>
                <c:pt idx="1">
                  <c:v>4.4904606793857611E-2</c:v>
                </c:pt>
                <c:pt idx="2">
                  <c:v>4.3973941368078175E-2</c:v>
                </c:pt>
                <c:pt idx="3">
                  <c:v>4.3275942298743604E-2</c:v>
                </c:pt>
                <c:pt idx="4">
                  <c:v>3.9087947882736153E-2</c:v>
                </c:pt>
                <c:pt idx="5">
                  <c:v>3.8971614704513727E-2</c:v>
                </c:pt>
              </c:numCache>
            </c:numRef>
          </c:val>
          <c:extLst>
            <c:ext xmlns:c16="http://schemas.microsoft.com/office/drawing/2014/chart" uri="{C3380CC4-5D6E-409C-BE32-E72D297353CC}">
              <c16:uniqueId val="{00000000-79FE-437A-B59A-08CFC5F3DD70}"/>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2"/>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segment1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863CE"/>
            </a:solidFill>
          </c:spPr>
          <c:invertIfNegative val="1"/>
          <c:cat>
            <c:strRef>
              <c:f>Sheet1!$A$2:$A$11</c:f>
              <c:strCache>
                <c:ptCount val="10"/>
                <c:pt idx="0">
                  <c:v>CTLN</c:v>
                </c:pt>
                <c:pt idx="1">
                  <c:v>IBAB</c:v>
                </c:pt>
                <c:pt idx="2">
                  <c:v>IBAA</c:v>
                </c:pt>
                <c:pt idx="3">
                  <c:v>CBPA</c:v>
                </c:pt>
                <c:pt idx="4">
                  <c:v>IBAC</c:v>
                </c:pt>
                <c:pt idx="5">
                  <c:v>CUPX</c:v>
                </c:pt>
                <c:pt idx="6">
                  <c:v>FIHC</c:v>
                </c:pt>
                <c:pt idx="7">
                  <c:v>FIWL</c:v>
                </c:pt>
                <c:pt idx="8">
                  <c:v>CBLT</c:v>
                </c:pt>
                <c:pt idx="9">
                  <c:v>CACU</c:v>
                </c:pt>
              </c:strCache>
            </c:strRef>
          </c:cat>
          <c:val>
            <c:numRef>
              <c:f>Sheet1!$B$2:$B$11</c:f>
              <c:numCache>
                <c:formatCode>General</c:formatCode>
                <c:ptCount val="10"/>
                <c:pt idx="0">
                  <c:v>0.16247299783982719</c:v>
                </c:pt>
                <c:pt idx="1">
                  <c:v>4.2873429874389954E-2</c:v>
                </c:pt>
                <c:pt idx="2">
                  <c:v>4.1363309064725177E-2</c:v>
                </c:pt>
                <c:pt idx="3">
                  <c:v>4.074325946075686E-2</c:v>
                </c:pt>
                <c:pt idx="4">
                  <c:v>4.0463237058964714E-2</c:v>
                </c:pt>
                <c:pt idx="5">
                  <c:v>4.0463237058964714E-2</c:v>
                </c:pt>
                <c:pt idx="6">
                  <c:v>3.580286422913833E-2</c:v>
                </c:pt>
                <c:pt idx="7">
                  <c:v>3.295263621089687E-2</c:v>
                </c:pt>
                <c:pt idx="8">
                  <c:v>3.1162492999439954E-2</c:v>
                </c:pt>
                <c:pt idx="9">
                  <c:v>2.9932394591567324E-2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0725-4F73-BCD3-F0ECCE6BE49B}"/>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600">
          <a:solidFill>
            <a:schemeClr val="bg1"/>
          </a:solidFill>
        </a:defRPr>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segment1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IBAA</c:v>
                </c:pt>
                <c:pt idx="2">
                  <c:v>CUPX</c:v>
                </c:pt>
                <c:pt idx="3">
                  <c:v>IBAB</c:v>
                </c:pt>
                <c:pt idx="4">
                  <c:v>IBAC</c:v>
                </c:pt>
                <c:pt idx="5">
                  <c:v>CUPL</c:v>
                </c:pt>
              </c:strCache>
            </c:strRef>
          </c:cat>
          <c:val>
            <c:numRef>
              <c:f>Sheet1!$B$2:$B$7</c:f>
              <c:numCache>
                <c:formatCode>General</c:formatCode>
                <c:ptCount val="6"/>
                <c:pt idx="0">
                  <c:v>0.15986784906972701</c:v>
                </c:pt>
                <c:pt idx="1">
                  <c:v>4.1245000869414017E-2</c:v>
                </c:pt>
                <c:pt idx="2">
                  <c:v>4.1071118066423232E-2</c:v>
                </c:pt>
                <c:pt idx="3">
                  <c:v>3.7071813597635193E-2</c:v>
                </c:pt>
                <c:pt idx="4">
                  <c:v>3.5472091810119982E-2</c:v>
                </c:pt>
                <c:pt idx="5">
                  <c:v>3.5402538688923665E-2</c:v>
                </c:pt>
              </c:numCache>
            </c:numRef>
          </c:val>
          <c:extLst>
            <c:ext xmlns:c16="http://schemas.microsoft.com/office/drawing/2014/chart" uri="{C3380CC4-5D6E-409C-BE32-E72D297353CC}">
              <c16:uniqueId val="{00000000-3221-49A1-9FA1-370B0869FFCC}"/>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segment2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CUPL</c:v>
                </c:pt>
                <c:pt idx="2">
                  <c:v>IBAA</c:v>
                </c:pt>
                <c:pt idx="3">
                  <c:v>CACU</c:v>
                </c:pt>
                <c:pt idx="4">
                  <c:v>EBSH</c:v>
                </c:pt>
                <c:pt idx="5">
                  <c:v>CUPX</c:v>
                </c:pt>
              </c:strCache>
            </c:strRef>
          </c:cat>
          <c:val>
            <c:numRef>
              <c:f>Sheet1!$B$2:$B$7</c:f>
              <c:numCache>
                <c:formatCode>General</c:formatCode>
                <c:ptCount val="6"/>
                <c:pt idx="0">
                  <c:v>0.11823421316404945</c:v>
                </c:pt>
                <c:pt idx="1">
                  <c:v>4.9323421316404943E-2</c:v>
                </c:pt>
                <c:pt idx="2">
                  <c:v>3.9508853992649515E-2</c:v>
                </c:pt>
                <c:pt idx="3">
                  <c:v>3.5624791179418643E-2</c:v>
                </c:pt>
                <c:pt idx="4">
                  <c:v>3.5457734714333444E-2</c:v>
                </c:pt>
                <c:pt idx="5">
                  <c:v>3.4705980621450049E-2</c:v>
                </c:pt>
              </c:numCache>
            </c:numRef>
          </c:val>
          <c:extLst>
            <c:ext xmlns:c16="http://schemas.microsoft.com/office/drawing/2014/chart" uri="{C3380CC4-5D6E-409C-BE32-E72D297353CC}">
              <c16:uniqueId val="{00000000-4048-4620-91BE-47E5E297822B}"/>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segment3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CUPL</c:v>
                </c:pt>
                <c:pt idx="2">
                  <c:v>EBWP</c:v>
                </c:pt>
                <c:pt idx="3">
                  <c:v>CASD</c:v>
                </c:pt>
                <c:pt idx="4">
                  <c:v>FICQ</c:v>
                </c:pt>
                <c:pt idx="5">
                  <c:v>IBAA</c:v>
                </c:pt>
              </c:strCache>
            </c:strRef>
          </c:cat>
          <c:val>
            <c:numRef>
              <c:f>Sheet1!$B$2:$B$7</c:f>
              <c:numCache>
                <c:formatCode>General</c:formatCode>
                <c:ptCount val="6"/>
                <c:pt idx="0">
                  <c:v>0.10167407741327378</c:v>
                </c:pt>
                <c:pt idx="1">
                  <c:v>5.8029219515193735E-2</c:v>
                </c:pt>
                <c:pt idx="2">
                  <c:v>4.0345880376206379E-2</c:v>
                </c:pt>
                <c:pt idx="3">
                  <c:v>3.3604491527160218E-2</c:v>
                </c:pt>
                <c:pt idx="4">
                  <c:v>3.137102227322091E-2</c:v>
                </c:pt>
                <c:pt idx="5">
                  <c:v>2.9957174763846486E-2</c:v>
                </c:pt>
              </c:numCache>
            </c:numRef>
          </c:val>
          <c:extLst>
            <c:ext xmlns:c16="http://schemas.microsoft.com/office/drawing/2014/chart" uri="{C3380CC4-5D6E-409C-BE32-E72D297353CC}">
              <c16:uniqueId val="{00000000-E3E6-4BF2-AAA5-07E2A83F8DD0}"/>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segment4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EBEM</c:v>
                </c:pt>
                <c:pt idx="1">
                  <c:v>CASD</c:v>
                </c:pt>
                <c:pt idx="2">
                  <c:v>EBQF</c:v>
                </c:pt>
                <c:pt idx="3">
                  <c:v>CUPL</c:v>
                </c:pt>
                <c:pt idx="4">
                  <c:v>IBAA</c:v>
                </c:pt>
                <c:pt idx="5">
                  <c:v>CCAI</c:v>
                </c:pt>
              </c:strCache>
            </c:strRef>
          </c:cat>
          <c:val>
            <c:numRef>
              <c:f>Sheet1!$B$2:$B$7</c:f>
              <c:numCache>
                <c:formatCode>General</c:formatCode>
                <c:ptCount val="6"/>
                <c:pt idx="0">
                  <c:v>5.360944455196439E-2</c:v>
                </c:pt>
                <c:pt idx="1">
                  <c:v>5.3286884717115027E-2</c:v>
                </c:pt>
                <c:pt idx="2">
                  <c:v>4.7867879491645698E-2</c:v>
                </c:pt>
                <c:pt idx="3">
                  <c:v>3.5997677569189084E-2</c:v>
                </c:pt>
                <c:pt idx="4">
                  <c:v>3.5804141668279464E-2</c:v>
                </c:pt>
                <c:pt idx="5">
                  <c:v>3.4707438229791623E-2</c:v>
                </c:pt>
              </c:numCache>
            </c:numRef>
          </c:val>
          <c:extLst>
            <c:ext xmlns:c16="http://schemas.microsoft.com/office/drawing/2014/chart" uri="{C3380CC4-5D6E-409C-BE32-E72D297353CC}">
              <c16:uniqueId val="{00000000-2786-4D26-A4D3-B6037CAA9B8C}"/>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overlay val="0"/>
    </c:title>
    <c:autoTitleDeleted val="0"/>
    <c:plotArea>
      <c:layout/>
      <c:barChart>
        <c:barDir val="col"/>
        <c:grouping val="clustered"/>
        <c:varyColors val="1"/>
        <c:ser>
          <c:idx val="0"/>
          <c:order val="0"/>
          <c:tx>
            <c:strRef>
              <c:f>Sheet1!$B$1</c:f>
              <c:strCache>
                <c:ptCount val="1"/>
                <c:pt idx="0">
                  <c:v>Number of Interactions</c:v>
                </c:pt>
              </c:strCache>
            </c:strRef>
          </c:tx>
          <c:invertIfNegative val="1"/>
          <c:cat>
            <c:strRef>
              <c:f>Sheet1!$A$2:$A$8</c:f>
              <c:strCache>
                <c:ptCount val="7"/>
                <c:pt idx="0">
                  <c:v>Monday</c:v>
                </c:pt>
                <c:pt idx="1">
                  <c:v>Tuesday</c:v>
                </c:pt>
                <c:pt idx="2">
                  <c:v>Wednesday</c:v>
                </c:pt>
                <c:pt idx="3">
                  <c:v>Thursday</c:v>
                </c:pt>
                <c:pt idx="4">
                  <c:v>Friday</c:v>
                </c:pt>
                <c:pt idx="5">
                  <c:v>Saturday</c:v>
                </c:pt>
                <c:pt idx="6">
                  <c:v>Sunday</c:v>
                </c:pt>
              </c:strCache>
            </c:strRef>
          </c:cat>
          <c:val>
            <c:numRef>
              <c:f>Sheet1!$B$2:$B$8</c:f>
              <c:numCache>
                <c:formatCode>General</c:formatCode>
                <c:ptCount val="7"/>
                <c:pt idx="0">
                  <c:v>3343</c:v>
                </c:pt>
                <c:pt idx="1">
                  <c:v>3018</c:v>
                </c:pt>
                <c:pt idx="2">
                  <c:v>2619</c:v>
                </c:pt>
                <c:pt idx="3">
                  <c:v>2218</c:v>
                </c:pt>
                <c:pt idx="4">
                  <c:v>1828</c:v>
                </c:pt>
                <c:pt idx="5">
                  <c:v>1484</c:v>
                </c:pt>
                <c:pt idx="6">
                  <c:v>3508</c:v>
                </c:pt>
              </c:numCache>
            </c:numRef>
          </c:val>
          <c:extLst>
            <c:ext xmlns:c16="http://schemas.microsoft.com/office/drawing/2014/chart" uri="{C3380CC4-5D6E-409C-BE32-E72D297353CC}">
              <c16:uniqueId val="{00000000-DE4D-448B-9D77-9DFF7EEC9639}"/>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Monday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EBEM</c:v>
                </c:pt>
                <c:pt idx="1">
                  <c:v>EBQF</c:v>
                </c:pt>
                <c:pt idx="2">
                  <c:v>IBAA</c:v>
                </c:pt>
                <c:pt idx="3">
                  <c:v>CCAI</c:v>
                </c:pt>
                <c:pt idx="4">
                  <c:v>EBWP</c:v>
                </c:pt>
              </c:strCache>
            </c:strRef>
          </c:cat>
          <c:val>
            <c:numRef>
              <c:f>Sheet1!$B$2:$B$6</c:f>
              <c:numCache>
                <c:formatCode>General</c:formatCode>
                <c:ptCount val="5"/>
                <c:pt idx="0">
                  <c:v>89</c:v>
                </c:pt>
                <c:pt idx="1">
                  <c:v>88</c:v>
                </c:pt>
                <c:pt idx="2">
                  <c:v>73</c:v>
                </c:pt>
                <c:pt idx="3">
                  <c:v>66</c:v>
                </c:pt>
                <c:pt idx="4">
                  <c:v>66</c:v>
                </c:pt>
              </c:numCache>
            </c:numRef>
          </c:val>
          <c:extLst>
            <c:ext xmlns:c16="http://schemas.microsoft.com/office/drawing/2014/chart" uri="{C3380CC4-5D6E-409C-BE32-E72D297353CC}">
              <c16:uniqueId val="{00000000-BA4A-4F82-9362-8CB00B82131F}"/>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Tuesday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EBQF</c:v>
                </c:pt>
                <c:pt idx="1">
                  <c:v>EBEM</c:v>
                </c:pt>
                <c:pt idx="2">
                  <c:v>EBKA</c:v>
                </c:pt>
                <c:pt idx="3">
                  <c:v>CASD</c:v>
                </c:pt>
                <c:pt idx="4">
                  <c:v>IBAA</c:v>
                </c:pt>
              </c:strCache>
            </c:strRef>
          </c:cat>
          <c:val>
            <c:numRef>
              <c:f>Sheet1!$B$2:$B$6</c:f>
              <c:numCache>
                <c:formatCode>General</c:formatCode>
                <c:ptCount val="5"/>
                <c:pt idx="0">
                  <c:v>79</c:v>
                </c:pt>
                <c:pt idx="1">
                  <c:v>76</c:v>
                </c:pt>
                <c:pt idx="2">
                  <c:v>66</c:v>
                </c:pt>
                <c:pt idx="3">
                  <c:v>63</c:v>
                </c:pt>
                <c:pt idx="4">
                  <c:v>61</c:v>
                </c:pt>
              </c:numCache>
            </c:numRef>
          </c:val>
          <c:extLst>
            <c:ext xmlns:c16="http://schemas.microsoft.com/office/drawing/2014/chart" uri="{C3380CC4-5D6E-409C-BE32-E72D297353CC}">
              <c16:uniqueId val="{00000000-A149-4B74-9624-6C8E93B93661}"/>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Wednesday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EBEM</c:v>
                </c:pt>
                <c:pt idx="1">
                  <c:v>EBQF</c:v>
                </c:pt>
                <c:pt idx="2">
                  <c:v>CASD</c:v>
                </c:pt>
                <c:pt idx="3">
                  <c:v>EBWP</c:v>
                </c:pt>
                <c:pt idx="4">
                  <c:v>CCAI</c:v>
                </c:pt>
              </c:strCache>
            </c:strRef>
          </c:cat>
          <c:val>
            <c:numRef>
              <c:f>Sheet1!$B$2:$B$6</c:f>
              <c:numCache>
                <c:formatCode>General</c:formatCode>
                <c:ptCount val="5"/>
                <c:pt idx="0">
                  <c:v>88</c:v>
                </c:pt>
                <c:pt idx="1">
                  <c:v>61</c:v>
                </c:pt>
                <c:pt idx="2">
                  <c:v>54</c:v>
                </c:pt>
                <c:pt idx="3">
                  <c:v>48</c:v>
                </c:pt>
                <c:pt idx="4">
                  <c:v>45</c:v>
                </c:pt>
              </c:numCache>
            </c:numRef>
          </c:val>
          <c:extLst>
            <c:ext xmlns:c16="http://schemas.microsoft.com/office/drawing/2014/chart" uri="{C3380CC4-5D6E-409C-BE32-E72D297353CC}">
              <c16:uniqueId val="{00000000-ACAF-423C-9B5C-B6103D9C4D35}"/>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Thursday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EBQF</c:v>
                </c:pt>
                <c:pt idx="1">
                  <c:v>EBEM</c:v>
                </c:pt>
                <c:pt idx="2">
                  <c:v>IBAA</c:v>
                </c:pt>
                <c:pt idx="3">
                  <c:v>CASD</c:v>
                </c:pt>
                <c:pt idx="4">
                  <c:v>IPRA</c:v>
                </c:pt>
              </c:strCache>
            </c:strRef>
          </c:cat>
          <c:val>
            <c:numRef>
              <c:f>Sheet1!$B$2:$B$6</c:f>
              <c:numCache>
                <c:formatCode>General</c:formatCode>
                <c:ptCount val="5"/>
                <c:pt idx="0">
                  <c:v>62</c:v>
                </c:pt>
                <c:pt idx="1">
                  <c:v>57</c:v>
                </c:pt>
                <c:pt idx="2">
                  <c:v>56</c:v>
                </c:pt>
                <c:pt idx="3">
                  <c:v>48</c:v>
                </c:pt>
                <c:pt idx="4">
                  <c:v>44</c:v>
                </c:pt>
              </c:numCache>
            </c:numRef>
          </c:val>
          <c:extLst>
            <c:ext xmlns:c16="http://schemas.microsoft.com/office/drawing/2014/chart" uri="{C3380CC4-5D6E-409C-BE32-E72D297353CC}">
              <c16:uniqueId val="{00000000-C98A-49CA-B3D9-22EC2905DCF7}"/>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Friday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EBEM</c:v>
                </c:pt>
                <c:pt idx="1">
                  <c:v>EBQF</c:v>
                </c:pt>
                <c:pt idx="2">
                  <c:v>EBKA</c:v>
                </c:pt>
                <c:pt idx="3">
                  <c:v>IBAA</c:v>
                </c:pt>
                <c:pt idx="4">
                  <c:v>EBSB</c:v>
                </c:pt>
              </c:strCache>
            </c:strRef>
          </c:cat>
          <c:val>
            <c:numRef>
              <c:f>Sheet1!$B$2:$B$6</c:f>
              <c:numCache>
                <c:formatCode>General</c:formatCode>
                <c:ptCount val="5"/>
                <c:pt idx="0">
                  <c:v>56</c:v>
                </c:pt>
                <c:pt idx="1">
                  <c:v>47</c:v>
                </c:pt>
                <c:pt idx="2">
                  <c:v>37</c:v>
                </c:pt>
                <c:pt idx="3">
                  <c:v>36</c:v>
                </c:pt>
                <c:pt idx="4">
                  <c:v>34</c:v>
                </c:pt>
              </c:numCache>
            </c:numRef>
          </c:val>
          <c:extLst>
            <c:ext xmlns:c16="http://schemas.microsoft.com/office/drawing/2014/chart" uri="{C3380CC4-5D6E-409C-BE32-E72D297353CC}">
              <c16:uniqueId val="{00000000-E842-43C9-B4C2-D8FF8999AE8F}"/>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segment2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BEE7"/>
            </a:solidFill>
          </c:spPr>
          <c:invertIfNegative val="1"/>
          <c:cat>
            <c:strRef>
              <c:f>Sheet1!$A$2:$A$11</c:f>
              <c:strCache>
                <c:ptCount val="10"/>
                <c:pt idx="0">
                  <c:v>CTLN</c:v>
                </c:pt>
                <c:pt idx="1">
                  <c:v>CUPL</c:v>
                </c:pt>
                <c:pt idx="2">
                  <c:v>IBAA</c:v>
                </c:pt>
                <c:pt idx="3">
                  <c:v>IBAB</c:v>
                </c:pt>
                <c:pt idx="4">
                  <c:v>IPRA</c:v>
                </c:pt>
                <c:pt idx="5">
                  <c:v>CUPX</c:v>
                </c:pt>
                <c:pt idx="6">
                  <c:v>IPTF</c:v>
                </c:pt>
                <c:pt idx="7">
                  <c:v>CACU</c:v>
                </c:pt>
                <c:pt idx="8">
                  <c:v>FIHC</c:v>
                </c:pt>
                <c:pt idx="9">
                  <c:v>EBSH</c:v>
                </c:pt>
              </c:strCache>
            </c:strRef>
          </c:cat>
          <c:val>
            <c:numRef>
              <c:f>Sheet1!$B$2:$B$11</c:f>
              <c:numCache>
                <c:formatCode>General</c:formatCode>
                <c:ptCount val="10"/>
                <c:pt idx="0">
                  <c:v>0.10845544851852647</c:v>
                </c:pt>
                <c:pt idx="1">
                  <c:v>4.2245059966959174E-2</c:v>
                </c:pt>
                <c:pt idx="2">
                  <c:v>4.1730137956188719E-2</c:v>
                </c:pt>
                <c:pt idx="3">
                  <c:v>3.7911133042974533E-2</c:v>
                </c:pt>
                <c:pt idx="4">
                  <c:v>3.5808534832328522E-2</c:v>
                </c:pt>
                <c:pt idx="5">
                  <c:v>3.2590272265013195E-2</c:v>
                </c:pt>
                <c:pt idx="6">
                  <c:v>3.0316033384110364E-2</c:v>
                </c:pt>
                <c:pt idx="7">
                  <c:v>2.9994207127378832E-2</c:v>
                </c:pt>
                <c:pt idx="8">
                  <c:v>2.9329099530133663E-2</c:v>
                </c:pt>
                <c:pt idx="9">
                  <c:v>2.729086657083396E-2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6927-4111-B5BD-91EF4EB048F9}"/>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600"/>
            </a:pPr>
            <a:endParaRPr lang="en-US"/>
          </a:p>
        </c:txPr>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txPr>
          <a:bodyPr/>
          <a:lstStyle/>
          <a:p>
            <a:pPr>
              <a:defRPr sz="1600"/>
            </a:pPr>
            <a:endParaRPr lang="en-US"/>
          </a:p>
        </c:txPr>
        <c:crossAx val="-2068027336"/>
        <c:crosses val="autoZero"/>
        <c:crossBetween val="between"/>
      </c:valAx>
      <c:spPr>
        <a:noFill/>
      </c:spPr>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Saturday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EBEM</c:v>
                </c:pt>
                <c:pt idx="1">
                  <c:v>EBQF</c:v>
                </c:pt>
                <c:pt idx="2">
                  <c:v>CASD</c:v>
                </c:pt>
                <c:pt idx="3">
                  <c:v>CCAI</c:v>
                </c:pt>
                <c:pt idx="4">
                  <c:v>IBAA</c:v>
                </c:pt>
              </c:strCache>
            </c:strRef>
          </c:cat>
          <c:val>
            <c:numRef>
              <c:f>Sheet1!$B$2:$B$6</c:f>
              <c:numCache>
                <c:formatCode>General</c:formatCode>
                <c:ptCount val="5"/>
                <c:pt idx="0">
                  <c:v>41</c:v>
                </c:pt>
                <c:pt idx="1">
                  <c:v>35</c:v>
                </c:pt>
                <c:pt idx="2">
                  <c:v>34</c:v>
                </c:pt>
                <c:pt idx="3">
                  <c:v>25</c:v>
                </c:pt>
                <c:pt idx="4">
                  <c:v>24</c:v>
                </c:pt>
              </c:numCache>
            </c:numRef>
          </c:val>
          <c:extLst>
            <c:ext xmlns:c16="http://schemas.microsoft.com/office/drawing/2014/chart" uri="{C3380CC4-5D6E-409C-BE32-E72D297353CC}">
              <c16:uniqueId val="{00000000-4CCA-48EE-A287-3837A17D8BAC}"/>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Sunday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EBEM</c:v>
                </c:pt>
                <c:pt idx="1">
                  <c:v>IBAA</c:v>
                </c:pt>
                <c:pt idx="2">
                  <c:v>CCAI</c:v>
                </c:pt>
                <c:pt idx="3">
                  <c:v>CASD</c:v>
                </c:pt>
                <c:pt idx="4">
                  <c:v>EBWP</c:v>
                </c:pt>
              </c:strCache>
            </c:strRef>
          </c:cat>
          <c:val>
            <c:numRef>
              <c:f>Sheet1!$B$2:$B$6</c:f>
              <c:numCache>
                <c:formatCode>General</c:formatCode>
                <c:ptCount val="5"/>
                <c:pt idx="0">
                  <c:v>97</c:v>
                </c:pt>
                <c:pt idx="1">
                  <c:v>76</c:v>
                </c:pt>
                <c:pt idx="2">
                  <c:v>73</c:v>
                </c:pt>
                <c:pt idx="3">
                  <c:v>69</c:v>
                </c:pt>
                <c:pt idx="4">
                  <c:v>65</c:v>
                </c:pt>
              </c:numCache>
            </c:numRef>
          </c:val>
          <c:extLst>
            <c:ext xmlns:c16="http://schemas.microsoft.com/office/drawing/2014/chart" uri="{C3380CC4-5D6E-409C-BE32-E72D297353CC}">
              <c16:uniqueId val="{00000000-8259-4748-B182-88A081C1F379}"/>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segment3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0EA42"/>
            </a:solidFill>
          </c:spPr>
          <c:invertIfNegative val="1"/>
          <c:cat>
            <c:strRef>
              <c:f>Sheet1!$A$2:$A$11</c:f>
              <c:strCache>
                <c:ptCount val="10"/>
                <c:pt idx="0">
                  <c:v>CTLN</c:v>
                </c:pt>
                <c:pt idx="1">
                  <c:v>CUPL</c:v>
                </c:pt>
                <c:pt idx="2">
                  <c:v>EBWP</c:v>
                </c:pt>
                <c:pt idx="3">
                  <c:v>FICQ</c:v>
                </c:pt>
                <c:pt idx="4">
                  <c:v>IBAA</c:v>
                </c:pt>
                <c:pt idx="5">
                  <c:v>CASD</c:v>
                </c:pt>
                <c:pt idx="6">
                  <c:v>EBQF</c:v>
                </c:pt>
                <c:pt idx="7">
                  <c:v>CSPL</c:v>
                </c:pt>
                <c:pt idx="8">
                  <c:v>NATR</c:v>
                </c:pt>
                <c:pt idx="9">
                  <c:v>EBEM</c:v>
                </c:pt>
              </c:strCache>
            </c:strRef>
          </c:cat>
          <c:val>
            <c:numRef>
              <c:f>Sheet1!$B$2:$B$11</c:f>
              <c:numCache>
                <c:formatCode>General</c:formatCode>
                <c:ptCount val="10"/>
                <c:pt idx="0">
                  <c:v>0.10457865668982719</c:v>
                </c:pt>
                <c:pt idx="1">
                  <c:v>5.3900847059585699E-2</c:v>
                </c:pt>
                <c:pt idx="2">
                  <c:v>3.6716712825745429E-2</c:v>
                </c:pt>
                <c:pt idx="3">
                  <c:v>3.34612830604279E-2</c:v>
                </c:pt>
                <c:pt idx="4">
                  <c:v>3.2505709149215294E-2</c:v>
                </c:pt>
                <c:pt idx="5">
                  <c:v>2.9638987415577474E-2</c:v>
                </c:pt>
                <c:pt idx="6">
                  <c:v>2.8294705472685162E-2</c:v>
                </c:pt>
                <c:pt idx="7">
                  <c:v>2.7355327729459211E-2</c:v>
                </c:pt>
                <c:pt idx="8">
                  <c:v>2.661030400207311E-2</c:v>
                </c:pt>
                <c:pt idx="9">
                  <c:v>2.4601979171727968E-2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593E-4D4F-816B-CE893C6608E9}"/>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600"/>
            </a:pPr>
            <a:endParaRPr lang="en-US"/>
          </a:p>
        </c:txPr>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txPr>
          <a:bodyPr/>
          <a:lstStyle/>
          <a:p>
            <a:pPr>
              <a:defRPr sz="1600"/>
            </a:pPr>
            <a:endParaRPr lang="en-US"/>
          </a:p>
        </c:txPr>
        <c:crossAx val="-2068027336"/>
        <c:crosses val="autoZero"/>
        <c:crossBetween val="between"/>
      </c:valAx>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segment4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5D2B0"/>
            </a:solidFill>
          </c:spPr>
          <c:invertIfNegative val="1"/>
          <c:cat>
            <c:strRef>
              <c:f>Sheet1!$A$2:$A$11</c:f>
              <c:strCache>
                <c:ptCount val="10"/>
                <c:pt idx="0">
                  <c:v>EBEM</c:v>
                </c:pt>
                <c:pt idx="1">
                  <c:v>CASD</c:v>
                </c:pt>
                <c:pt idx="2">
                  <c:v>EBQF</c:v>
                </c:pt>
                <c:pt idx="3">
                  <c:v>IBAA</c:v>
                </c:pt>
                <c:pt idx="4">
                  <c:v>CUPL</c:v>
                </c:pt>
                <c:pt idx="5">
                  <c:v>EBWP</c:v>
                </c:pt>
                <c:pt idx="6">
                  <c:v>CCAI</c:v>
                </c:pt>
                <c:pt idx="7">
                  <c:v>EBKA</c:v>
                </c:pt>
                <c:pt idx="8">
                  <c:v>CCLI</c:v>
                </c:pt>
                <c:pt idx="9">
                  <c:v>CAFI</c:v>
                </c:pt>
              </c:strCache>
            </c:strRef>
          </c:cat>
          <c:val>
            <c:numRef>
              <c:f>Sheet1!$B$2:$B$11</c:f>
              <c:numCache>
                <c:formatCode>General</c:formatCode>
                <c:ptCount val="10"/>
                <c:pt idx="0">
                  <c:v>5.0505050505050504E-2</c:v>
                </c:pt>
                <c:pt idx="1">
                  <c:v>5.0172050172050175E-2</c:v>
                </c:pt>
                <c:pt idx="2">
                  <c:v>4.4178044178044176E-2</c:v>
                </c:pt>
                <c:pt idx="3">
                  <c:v>3.7906537906537904E-2</c:v>
                </c:pt>
                <c:pt idx="4">
                  <c:v>3.4909534909534912E-2</c:v>
                </c:pt>
                <c:pt idx="5">
                  <c:v>3.3633033633033632E-2</c:v>
                </c:pt>
                <c:pt idx="6">
                  <c:v>3.1968031968031968E-2</c:v>
                </c:pt>
                <c:pt idx="7">
                  <c:v>2.9137529137529136E-2</c:v>
                </c:pt>
                <c:pt idx="8">
                  <c:v>2.641802641802642E-2</c:v>
                </c:pt>
                <c:pt idx="9">
                  <c:v>2.5530025530025532E-2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8D6C-4E6E-9A17-E0A428F2D186}"/>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600">
          <a:solidFill>
            <a:schemeClr val="bg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Segment</a:t>
            </a:r>
          </a:p>
        </c:rich>
      </c:tx>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EA7A-F57B-6919-DD2F-E8BCAE79F0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FB41E331-93B9-B414-E0EE-BA2347B3F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71488352-8FB3-F1CE-95B4-04A2B6B22C20}"/>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0F2814D5-FBF3-79FB-3645-D114366D18E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0E2D6A9-E8DB-DC7F-9390-87F1CF54EAC6}"/>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50832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4DB3-E317-0D42-5174-FA4778DFC8C5}"/>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D0FACC3-BAE2-D055-3D5E-ADF2106744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D126BB9-97BE-6BED-0789-65E5508A36A2}"/>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6BA416F8-3C6A-B1F0-C2CC-2A053DDCFED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D46FA81-4067-B1A6-3BC0-529A5B189882}"/>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4276305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D46A9D-DDA5-A6AD-9E37-A41C0DD3F5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6FD0F85D-2CF6-0EE2-9FC1-299A1ED64E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74D4E7F-99EE-2466-02BD-B83DCEA4F52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3ADAAAF4-2CE4-65C0-212F-F05368E99D5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E64B651-64CC-0EEC-88C0-4FA7F8C91E43}"/>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25626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3E99-2B8B-C440-917C-82F428563897}"/>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C328C15-B8A5-3DD1-169A-02B5E191D1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5B90F08-E994-AFE7-F56C-C0CFDF11B2B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B484FA67-D849-D487-6610-5E1AE8D5628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3EDDCF6-2D9A-E61F-B491-72CDEBF24465}"/>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296190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DF9C-5177-93EC-7FB5-B2551FE68E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9305B092-E716-9EF8-BAA9-8F18D679ED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E17C6-B0E7-08DF-AEF2-EEA116140AEB}"/>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F400F670-F3A0-55EC-315D-0D6F67FBBAE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C94FA89-871A-E1CE-64B1-8BD289A43F50}"/>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56494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9687-A472-715F-6612-4EB53AF127C8}"/>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E1CE82B-B964-EF53-27EC-258D44202E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46179AED-9AC2-DB0E-0666-FA591AA210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6AD003A5-B63D-0AD9-C048-0CC59D92DF6B}"/>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26EFF4DF-0AED-649F-C747-B85B263FA6F4}"/>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68D0FC8C-1E27-328D-AEFD-4D133977FE80}"/>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37792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8180-AD43-4268-DDA2-C1BA0CA02CB9}"/>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B57F9A9-3585-58A0-1521-F9C163F265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618183-1341-30C2-C468-D2603F65E5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5CDE2853-9094-E605-BEC3-848A260FD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726185-7F18-E437-F4D1-DC23D2D23A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FF442C08-DDBF-C028-2613-8A1500BCE3C7}"/>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8" name="Footer Placeholder 7">
            <a:extLst>
              <a:ext uri="{FF2B5EF4-FFF2-40B4-BE49-F238E27FC236}">
                <a16:creationId xmlns:a16="http://schemas.microsoft.com/office/drawing/2014/main" id="{777EAB9F-CCC1-634B-AF3E-CCE309E228D2}"/>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DACE94D0-D99E-2EC3-4D73-09AD76C40881}"/>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119119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8D33-4EC7-9510-1979-9571F0C6EBAA}"/>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8574BC86-C83C-C6BB-7ED0-B8F8813E642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4" name="Footer Placeholder 3">
            <a:extLst>
              <a:ext uri="{FF2B5EF4-FFF2-40B4-BE49-F238E27FC236}">
                <a16:creationId xmlns:a16="http://schemas.microsoft.com/office/drawing/2014/main" id="{898DAC07-2B67-FF58-B69D-66981DD1B4A4}"/>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FBE75314-8721-B594-AB4C-48BAC3ECB1A6}"/>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83348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3E48DC-234E-D625-6ABA-40D93EEE95A0}"/>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3" name="Footer Placeholder 2">
            <a:extLst>
              <a:ext uri="{FF2B5EF4-FFF2-40B4-BE49-F238E27FC236}">
                <a16:creationId xmlns:a16="http://schemas.microsoft.com/office/drawing/2014/main" id="{575470F6-BD0A-F214-971D-DB8A2E3DFAA7}"/>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7869D785-11B5-ED0B-3CB1-2EF2B0B885BF}"/>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27180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8DED-9D9A-48FE-970B-21C03B625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B4D663DF-DC39-7A2E-8D6D-784929AEC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17457F26-A9FD-0C01-3BAD-7DF54C2A5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770AAD-3B9B-DFE8-AC23-AEBD689B6FFD}"/>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B8C1100C-E153-9C37-5A18-1600180570BB}"/>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228862E-7B28-2BE1-AC52-BE835FC13AF7}"/>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1544383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6826-7CB0-F0D0-12FB-03AB270AD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0143CB71-BB74-317C-3FA9-04D87B6C6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601B00BE-1A92-DBFC-AC6D-40FA37878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AED88-722C-6A59-B9E4-5F9E65357397}"/>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5DCB8BDF-75E6-4C9F-1187-601FCB39CA0C}"/>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599A87D7-6F51-A53A-0323-42AE3B5BDF45}"/>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77725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93CA4-A24B-3A6D-3EDA-82E2AA89B0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0B91E86-E61A-AB34-5988-A2EBF05FC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663C37B-1151-D275-7EEC-8249FF9F6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57E279F1-2163-01C8-697C-A52341F48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DA4F368E-3A78-278A-7579-951FCBFA0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BB3D17-2117-49A2-9684-C81AA649AD4F}" type="slidenum">
              <a:rPr lang="en-ZA" smtClean="0"/>
              <a:t>‹#›</a:t>
            </a:fld>
            <a:endParaRPr lang="en-ZA"/>
          </a:p>
        </p:txBody>
      </p:sp>
    </p:spTree>
    <p:extLst>
      <p:ext uri="{BB962C8B-B14F-4D97-AF65-F5344CB8AC3E}">
        <p14:creationId xmlns:p14="http://schemas.microsoft.com/office/powerpoint/2010/main" val="407260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15.xml"/><Relationship Id="rId3" Type="http://schemas.microsoft.com/office/2007/relationships/hdphoto" Target="../media/hdphoto1.wdp"/><Relationship Id="rId7" Type="http://schemas.openxmlformats.org/officeDocument/2006/relationships/chart" Target="../charts/chart14.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13.xml"/><Relationship Id="rId5" Type="http://schemas.openxmlformats.org/officeDocument/2006/relationships/chart" Target="../charts/chart12.xml"/><Relationship Id="rId10" Type="http://schemas.openxmlformats.org/officeDocument/2006/relationships/chart" Target="../charts/chart17.xml"/><Relationship Id="rId4" Type="http://schemas.openxmlformats.org/officeDocument/2006/relationships/chart" Target="../charts/chart11.xml"/><Relationship Id="rId9" Type="http://schemas.openxmlformats.org/officeDocument/2006/relationships/chart" Target="../charts/chart16.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chart" Target="../charts/chart2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chart" Target="../charts/chart18.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chart" Target="../charts/chart25.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24.xml"/><Relationship Id="rId5" Type="http://schemas.openxmlformats.org/officeDocument/2006/relationships/chart" Target="../charts/chart23.xml"/><Relationship Id="rId4" Type="http://schemas.openxmlformats.org/officeDocument/2006/relationships/chart" Target="../charts/chart22.xml"/></Relationships>
</file>

<file path=ppt/slides/_rels/slide15.xml.rels><?xml version="1.0" encoding="UTF-8" standalone="yes"?>
<Relationships xmlns="http://schemas.openxmlformats.org/package/2006/relationships"><Relationship Id="rId8" Type="http://schemas.openxmlformats.org/officeDocument/2006/relationships/chart" Target="../charts/chart30.xml"/><Relationship Id="rId3" Type="http://schemas.microsoft.com/office/2007/relationships/hdphoto" Target="../media/hdphoto1.wdp"/><Relationship Id="rId7" Type="http://schemas.openxmlformats.org/officeDocument/2006/relationships/chart" Target="../charts/chart29.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28.xml"/><Relationship Id="rId11" Type="http://schemas.openxmlformats.org/officeDocument/2006/relationships/chart" Target="../charts/chart33.xml"/><Relationship Id="rId5" Type="http://schemas.openxmlformats.org/officeDocument/2006/relationships/chart" Target="../charts/chart27.xml"/><Relationship Id="rId10" Type="http://schemas.openxmlformats.org/officeDocument/2006/relationships/chart" Target="../charts/chart32.xml"/><Relationship Id="rId4" Type="http://schemas.openxmlformats.org/officeDocument/2006/relationships/chart" Target="../charts/chart26.xml"/><Relationship Id="rId9" Type="http://schemas.openxmlformats.org/officeDocument/2006/relationships/chart" Target="../charts/chart3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doi.org/10.48550/arXiv.1507.08439" TargetMode="External"/><Relationship Id="rId4" Type="http://schemas.openxmlformats.org/officeDocument/2006/relationships/hyperlink" Target="https://making.lyst.com/lightfm/docs/home.html" TargetMode="Externa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chart" Target="../charts/chart3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chart" Target="../charts/chart3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chart" Target="../charts/chart3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chart" Target="../charts/chart41.xml"/><Relationship Id="rId2" Type="http://schemas.openxmlformats.org/officeDocument/2006/relationships/chart" Target="../charts/chart40.xml"/><Relationship Id="rId1" Type="http://schemas.openxmlformats.org/officeDocument/2006/relationships/slideLayout" Target="../slideLayouts/slideLayout6.xml"/><Relationship Id="rId6" Type="http://schemas.openxmlformats.org/officeDocument/2006/relationships/chart" Target="../charts/chart44.xml"/><Relationship Id="rId5" Type="http://schemas.openxmlformats.org/officeDocument/2006/relationships/chart" Target="../charts/chart43.xml"/><Relationship Id="rId4" Type="http://schemas.openxmlformats.org/officeDocument/2006/relationships/chart" Target="../charts/char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chart" Target="../charts/chart45.xml"/><Relationship Id="rId1" Type="http://schemas.openxmlformats.org/officeDocument/2006/relationships/slideLayout" Target="../slideLayouts/slideLayout6.xml"/><Relationship Id="rId6" Type="http://schemas.openxmlformats.org/officeDocument/2006/relationships/chart" Target="../charts/chart49.xml"/><Relationship Id="rId5" Type="http://schemas.openxmlformats.org/officeDocument/2006/relationships/chart" Target="../charts/chart48.xml"/><Relationship Id="rId4" Type="http://schemas.openxmlformats.org/officeDocument/2006/relationships/chart" Target="../charts/chart4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chart" Target="../charts/chart50.xml"/><Relationship Id="rId1" Type="http://schemas.openxmlformats.org/officeDocument/2006/relationships/slideLayout" Target="../slideLayouts/slideLayout6.xml"/><Relationship Id="rId5" Type="http://schemas.openxmlformats.org/officeDocument/2006/relationships/chart" Target="../charts/chart53.xml"/><Relationship Id="rId4" Type="http://schemas.openxmlformats.org/officeDocument/2006/relationships/chart" Target="../charts/chart52.xml"/></Relationships>
</file>

<file path=ppt/slides/_rels/slide39.xml.rels><?xml version="1.0" encoding="UTF-8" standalone="yes"?>
<Relationships xmlns="http://schemas.openxmlformats.org/package/2006/relationships"><Relationship Id="rId2" Type="http://schemas.openxmlformats.org/officeDocument/2006/relationships/chart" Target="../charts/chart5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40.xml.rels><?xml version="1.0" encoding="UTF-8" standalone="yes"?>
<Relationships xmlns="http://schemas.openxmlformats.org/package/2006/relationships"><Relationship Id="rId8" Type="http://schemas.openxmlformats.org/officeDocument/2006/relationships/chart" Target="../charts/chart61.xml"/><Relationship Id="rId3" Type="http://schemas.openxmlformats.org/officeDocument/2006/relationships/chart" Target="../charts/chart56.xml"/><Relationship Id="rId7" Type="http://schemas.openxmlformats.org/officeDocument/2006/relationships/chart" Target="../charts/chart60.xml"/><Relationship Id="rId2" Type="http://schemas.openxmlformats.org/officeDocument/2006/relationships/chart" Target="../charts/chart55.xml"/><Relationship Id="rId1" Type="http://schemas.openxmlformats.org/officeDocument/2006/relationships/slideLayout" Target="../slideLayouts/slideLayout6.xml"/><Relationship Id="rId6" Type="http://schemas.openxmlformats.org/officeDocument/2006/relationships/chart" Target="../charts/chart59.xml"/><Relationship Id="rId5" Type="http://schemas.openxmlformats.org/officeDocument/2006/relationships/chart" Target="../charts/chart58.xml"/><Relationship Id="rId4" Type="http://schemas.openxmlformats.org/officeDocument/2006/relationships/chart" Target="../charts/chart5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8" Type="http://schemas.openxmlformats.org/officeDocument/2006/relationships/chart" Target="../charts/chart8.xml"/><Relationship Id="rId3" Type="http://schemas.microsoft.com/office/2007/relationships/hdphoto" Target="../media/hdphoto1.wdp"/><Relationship Id="rId7" Type="http://schemas.openxmlformats.org/officeDocument/2006/relationships/chart" Target="../charts/chart7.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10.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b="-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p:txBody>
          <a:bodyPr/>
          <a:lstStyle/>
          <a:p>
            <a:endParaRPr lang="en-ZA" dirty="0"/>
          </a:p>
        </p:txBody>
      </p:sp>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p:txBody>
          <a:bodyPr/>
          <a:lstStyle/>
          <a:p>
            <a:endParaRPr lang="en-ZA"/>
          </a:p>
        </p:txBody>
      </p:sp>
    </p:spTree>
    <p:extLst>
      <p:ext uri="{BB962C8B-B14F-4D97-AF65-F5344CB8AC3E}">
        <p14:creationId xmlns:p14="http://schemas.microsoft.com/office/powerpoint/2010/main" val="2790973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491613" y="259782"/>
            <a:ext cx="4503174" cy="369332"/>
          </a:xfrm>
          <a:prstGeom prst="rect">
            <a:avLst/>
          </a:prstGeom>
          <a:solidFill>
            <a:schemeClr val="bg1"/>
          </a:solidFill>
        </p:spPr>
        <p:txBody>
          <a:bodyPr wrap="square" rtlCol="0">
            <a:spAutoFit/>
          </a:bodyPr>
          <a:lstStyle/>
          <a:p>
            <a:r>
              <a:rPr lang="en-US" dirty="0"/>
              <a:t>Who is interacting with the items</a:t>
            </a:r>
          </a:p>
        </p:txBody>
      </p:sp>
      <p:graphicFrame>
        <p:nvGraphicFramePr>
          <p:cNvPr id="5" name="Chart 4"/>
          <p:cNvGraphicFramePr>
            <a:graphicFrameLocks noGrp="1"/>
          </p:cNvGraphicFramePr>
          <p:nvPr/>
        </p:nvGraphicFramePr>
        <p:xfrm>
          <a:off x="491613" y="1690688"/>
          <a:ext cx="4837471" cy="39574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BF1D1235-F569-096C-1DDC-5D3A86A6C553}"/>
              </a:ext>
            </a:extLst>
          </p:cNvPr>
          <p:cNvGraphicFramePr>
            <a:graphicFrameLocks noGrp="1"/>
          </p:cNvGraphicFramePr>
          <p:nvPr>
            <p:extLst>
              <p:ext uri="{D42A27DB-BD31-4B8C-83A1-F6EECF244321}">
                <p14:modId xmlns:p14="http://schemas.microsoft.com/office/powerpoint/2010/main" val="537132206"/>
              </p:ext>
            </p:extLst>
          </p:nvPr>
        </p:nvGraphicFramePr>
        <p:xfrm>
          <a:off x="816078" y="964023"/>
          <a:ext cx="3456039" cy="28851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Chart 2"/>
          <p:cNvGraphicFramePr>
            <a:graphicFrameLocks noGrp="1"/>
          </p:cNvGraphicFramePr>
          <p:nvPr>
            <p:extLst>
              <p:ext uri="{D42A27DB-BD31-4B8C-83A1-F6EECF244321}">
                <p14:modId xmlns:p14="http://schemas.microsoft.com/office/powerpoint/2010/main" val="284385382"/>
              </p:ext>
            </p:extLst>
          </p:nvPr>
        </p:nvGraphicFramePr>
        <p:xfrm>
          <a:off x="4345858" y="1235946"/>
          <a:ext cx="3569110" cy="24334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p:cNvGraphicFramePr>
            <a:graphicFrameLocks noGrp="1"/>
          </p:cNvGraphicFramePr>
          <p:nvPr>
            <p:extLst>
              <p:ext uri="{D42A27DB-BD31-4B8C-83A1-F6EECF244321}">
                <p14:modId xmlns:p14="http://schemas.microsoft.com/office/powerpoint/2010/main" val="672805545"/>
              </p:ext>
            </p:extLst>
          </p:nvPr>
        </p:nvGraphicFramePr>
        <p:xfrm>
          <a:off x="8200104" y="1235946"/>
          <a:ext cx="3569110" cy="243348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 name="Chart 11"/>
          <p:cNvGraphicFramePr>
            <a:graphicFrameLocks noGrp="1"/>
          </p:cNvGraphicFramePr>
          <p:nvPr>
            <p:extLst>
              <p:ext uri="{D42A27DB-BD31-4B8C-83A1-F6EECF244321}">
                <p14:modId xmlns:p14="http://schemas.microsoft.com/office/powerpoint/2010/main" val="382283792"/>
              </p:ext>
            </p:extLst>
          </p:nvPr>
        </p:nvGraphicFramePr>
        <p:xfrm>
          <a:off x="4345858" y="4131094"/>
          <a:ext cx="3569110" cy="2433484"/>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3" name="Chart 12"/>
          <p:cNvGraphicFramePr>
            <a:graphicFrameLocks noGrp="1"/>
          </p:cNvGraphicFramePr>
          <p:nvPr>
            <p:extLst>
              <p:ext uri="{D42A27DB-BD31-4B8C-83A1-F6EECF244321}">
                <p14:modId xmlns:p14="http://schemas.microsoft.com/office/powerpoint/2010/main" val="1828987983"/>
              </p:ext>
            </p:extLst>
          </p:nvPr>
        </p:nvGraphicFramePr>
        <p:xfrm>
          <a:off x="8200104" y="4164734"/>
          <a:ext cx="3569110" cy="243348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Chart 13"/>
          <p:cNvGraphicFramePr>
            <a:graphicFrameLocks noGrp="1"/>
          </p:cNvGraphicFramePr>
          <p:nvPr>
            <p:extLst>
              <p:ext uri="{D42A27DB-BD31-4B8C-83A1-F6EECF244321}">
                <p14:modId xmlns:p14="http://schemas.microsoft.com/office/powerpoint/2010/main" val="2364391053"/>
              </p:ext>
            </p:extLst>
          </p:nvPr>
        </p:nvGraphicFramePr>
        <p:xfrm>
          <a:off x="491613" y="4164734"/>
          <a:ext cx="3569110" cy="2433484"/>
        </p:xfrm>
        <a:graphic>
          <a:graphicData uri="http://schemas.openxmlformats.org/drawingml/2006/chart">
            <c:chart xmlns:c="http://schemas.openxmlformats.org/drawingml/2006/chart" xmlns:r="http://schemas.openxmlformats.org/officeDocument/2006/relationships" r:id="rId10"/>
          </a:graphicData>
        </a:graphic>
      </p:graphicFrame>
    </p:spTree>
    <p:extLst>
      <p:ext uri="{BB962C8B-B14F-4D97-AF65-F5344CB8AC3E}">
        <p14:creationId xmlns:p14="http://schemas.microsoft.com/office/powerpoint/2010/main" val="302382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1549111927"/>
              </p:ext>
            </p:extLst>
          </p:nvPr>
        </p:nvGraphicFramePr>
        <p:xfrm>
          <a:off x="1300452" y="688258"/>
          <a:ext cx="4421923" cy="26436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a:graphicFrameLocks noGrp="1"/>
          </p:cNvGraphicFramePr>
          <p:nvPr>
            <p:extLst>
              <p:ext uri="{D42A27DB-BD31-4B8C-83A1-F6EECF244321}">
                <p14:modId xmlns:p14="http://schemas.microsoft.com/office/powerpoint/2010/main" val="156962215"/>
              </p:ext>
            </p:extLst>
          </p:nvPr>
        </p:nvGraphicFramePr>
        <p:xfrm>
          <a:off x="6914671" y="761990"/>
          <a:ext cx="4421923" cy="264365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 name="Chart 1"/>
          <p:cNvGraphicFramePr>
            <a:graphicFrameLocks noGrp="1"/>
          </p:cNvGraphicFramePr>
          <p:nvPr>
            <p:extLst>
              <p:ext uri="{D42A27DB-BD31-4B8C-83A1-F6EECF244321}">
                <p14:modId xmlns:p14="http://schemas.microsoft.com/office/powerpoint/2010/main" val="1543300941"/>
              </p:ext>
            </p:extLst>
          </p:nvPr>
        </p:nvGraphicFramePr>
        <p:xfrm>
          <a:off x="1300452" y="3945189"/>
          <a:ext cx="4421923" cy="264365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p:cNvGraphicFramePr>
            <a:graphicFrameLocks noGrp="1"/>
          </p:cNvGraphicFramePr>
          <p:nvPr>
            <p:extLst>
              <p:ext uri="{D42A27DB-BD31-4B8C-83A1-F6EECF244321}">
                <p14:modId xmlns:p14="http://schemas.microsoft.com/office/powerpoint/2010/main" val="2903350559"/>
              </p:ext>
            </p:extLst>
          </p:nvPr>
        </p:nvGraphicFramePr>
        <p:xfrm>
          <a:off x="6914671" y="3982055"/>
          <a:ext cx="4421923" cy="2643651"/>
        </p:xfrm>
        <a:graphic>
          <a:graphicData uri="http://schemas.openxmlformats.org/drawingml/2006/chart">
            <c:chart xmlns:c="http://schemas.openxmlformats.org/drawingml/2006/chart" xmlns:r="http://schemas.openxmlformats.org/officeDocument/2006/relationships" r:id="rId7"/>
          </a:graphicData>
        </a:graphic>
      </p:graphicFrame>
      <p:sp>
        <p:nvSpPr>
          <p:cNvPr id="10" name="TextBox 9">
            <a:extLst>
              <a:ext uri="{FF2B5EF4-FFF2-40B4-BE49-F238E27FC236}">
                <a16:creationId xmlns:a16="http://schemas.microsoft.com/office/drawing/2014/main" id="{819C51BC-A8C7-A6A9-429A-5E273C01D5A4}"/>
              </a:ext>
            </a:extLst>
          </p:cNvPr>
          <p:cNvSpPr txBox="1"/>
          <p:nvPr/>
        </p:nvSpPr>
        <p:spPr>
          <a:xfrm>
            <a:off x="491613" y="259782"/>
            <a:ext cx="4503174" cy="369332"/>
          </a:xfrm>
          <a:prstGeom prst="rect">
            <a:avLst/>
          </a:prstGeom>
          <a:solidFill>
            <a:schemeClr val="bg1"/>
          </a:solidFill>
        </p:spPr>
        <p:txBody>
          <a:bodyPr wrap="square" rtlCol="0">
            <a:spAutoFit/>
          </a:bodyPr>
          <a:lstStyle/>
          <a:p>
            <a:r>
              <a:rPr lang="en-US" dirty="0" err="1"/>
              <a:t>Behavioural</a:t>
            </a:r>
            <a:r>
              <a:rPr lang="en-US" dirty="0"/>
              <a:t> and </a:t>
            </a:r>
            <a:r>
              <a:rPr lang="en-US"/>
              <a:t>segment split (B07)</a:t>
            </a:r>
            <a:endParaRPr lang="en-US" dirty="0"/>
          </a:p>
        </p:txBody>
      </p:sp>
    </p:spTree>
    <p:extLst>
      <p:ext uri="{BB962C8B-B14F-4D97-AF65-F5344CB8AC3E}">
        <p14:creationId xmlns:p14="http://schemas.microsoft.com/office/powerpoint/2010/main" val="3845309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p:txBody>
          <a:bodyPr/>
          <a:lstStyle/>
          <a:p>
            <a:endParaRPr lang="en-ZA" dirty="0"/>
          </a:p>
        </p:txBody>
      </p:sp>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p:txBody>
          <a:bodyPr/>
          <a:lstStyle/>
          <a:p>
            <a:endParaRPr lang="en-ZA"/>
          </a:p>
        </p:txBody>
      </p:sp>
      <p:sp>
        <p:nvSpPr>
          <p:cNvPr id="4" name="TextBox 3">
            <a:extLst>
              <a:ext uri="{FF2B5EF4-FFF2-40B4-BE49-F238E27FC236}">
                <a16:creationId xmlns:a16="http://schemas.microsoft.com/office/drawing/2014/main" id="{5B533428-C0D0-B007-B518-9749E36EE0D0}"/>
              </a:ext>
            </a:extLst>
          </p:cNvPr>
          <p:cNvSpPr txBox="1"/>
          <p:nvPr/>
        </p:nvSpPr>
        <p:spPr>
          <a:xfrm>
            <a:off x="1170039" y="1122363"/>
            <a:ext cx="4503174" cy="2585323"/>
          </a:xfrm>
          <a:prstGeom prst="rect">
            <a:avLst/>
          </a:prstGeom>
          <a:solidFill>
            <a:schemeClr val="bg1"/>
          </a:solidFill>
        </p:spPr>
        <p:txBody>
          <a:bodyPr wrap="square" rtlCol="0">
            <a:spAutoFit/>
          </a:bodyPr>
          <a:lstStyle/>
          <a:p>
            <a:r>
              <a:rPr lang="en-US" dirty="0"/>
              <a:t>Are all interactions equal?</a:t>
            </a:r>
            <a:br>
              <a:rPr lang="en-US" dirty="0"/>
            </a:br>
            <a:r>
              <a:rPr lang="en-US" dirty="0"/>
              <a:t>Display click checkout</a:t>
            </a:r>
          </a:p>
          <a:p>
            <a:pPr marL="285750" indent="-285750">
              <a:buFontTx/>
              <a:buChar char="-"/>
            </a:pPr>
            <a:r>
              <a:rPr lang="en-US" dirty="0"/>
              <a:t>Probability of item being checked out if clicked</a:t>
            </a:r>
          </a:p>
          <a:p>
            <a:pPr marL="285750" indent="-285750">
              <a:buFontTx/>
              <a:buChar char="-"/>
            </a:pPr>
            <a:r>
              <a:rPr lang="en-US" dirty="0"/>
              <a:t>Display shows None item, All item type, </a:t>
            </a:r>
            <a:r>
              <a:rPr lang="en-US" dirty="0" err="1"/>
              <a:t>etc</a:t>
            </a:r>
            <a:endParaRPr lang="en-US" dirty="0"/>
          </a:p>
          <a:p>
            <a:pPr marL="285750" indent="-285750">
              <a:buFontTx/>
              <a:buChar char="-"/>
            </a:pPr>
            <a:endParaRPr lang="en-US" dirty="0"/>
          </a:p>
          <a:p>
            <a:pPr marL="285750" indent="-285750">
              <a:buFontTx/>
              <a:buChar char="-"/>
            </a:pPr>
            <a:r>
              <a:rPr lang="en-US" dirty="0"/>
              <a:t>Screens probability of num clicks vs checkouts</a:t>
            </a:r>
          </a:p>
        </p:txBody>
      </p:sp>
    </p:spTree>
    <p:extLst>
      <p:ext uri="{BB962C8B-B14F-4D97-AF65-F5344CB8AC3E}">
        <p14:creationId xmlns:p14="http://schemas.microsoft.com/office/powerpoint/2010/main" val="3559100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1170039" y="1122363"/>
            <a:ext cx="4503174" cy="2585323"/>
          </a:xfrm>
          <a:prstGeom prst="rect">
            <a:avLst/>
          </a:prstGeom>
          <a:solidFill>
            <a:schemeClr val="bg1"/>
          </a:solidFill>
        </p:spPr>
        <p:txBody>
          <a:bodyPr wrap="square" rtlCol="0">
            <a:spAutoFit/>
          </a:bodyPr>
          <a:lstStyle/>
          <a:p>
            <a:r>
              <a:rPr lang="en-US" dirty="0"/>
              <a:t>Are all interactions equal?</a:t>
            </a:r>
            <a:br>
              <a:rPr lang="en-US" dirty="0"/>
            </a:br>
            <a:r>
              <a:rPr lang="en-US" dirty="0"/>
              <a:t>Display click checkout</a:t>
            </a:r>
          </a:p>
          <a:p>
            <a:pPr marL="285750" indent="-285750">
              <a:buFontTx/>
              <a:buChar char="-"/>
            </a:pPr>
            <a:r>
              <a:rPr lang="en-US" dirty="0"/>
              <a:t>Probability of item being checked out if clicked</a:t>
            </a:r>
          </a:p>
          <a:p>
            <a:pPr marL="285750" indent="-285750">
              <a:buFontTx/>
              <a:buChar char="-"/>
            </a:pPr>
            <a:r>
              <a:rPr lang="en-US" dirty="0"/>
              <a:t>Display shows None item, All item type, </a:t>
            </a:r>
            <a:r>
              <a:rPr lang="en-US" dirty="0" err="1"/>
              <a:t>etc</a:t>
            </a:r>
            <a:endParaRPr lang="en-US" dirty="0"/>
          </a:p>
          <a:p>
            <a:pPr marL="285750" indent="-285750">
              <a:buFontTx/>
              <a:buChar char="-"/>
            </a:pPr>
            <a:endParaRPr lang="en-US" dirty="0"/>
          </a:p>
          <a:p>
            <a:pPr marL="285750" indent="-285750">
              <a:buFontTx/>
              <a:buChar char="-"/>
            </a:pPr>
            <a:r>
              <a:rPr lang="en-US" dirty="0"/>
              <a:t>Screens probability of num clicks vs checkouts</a:t>
            </a:r>
          </a:p>
        </p:txBody>
      </p:sp>
    </p:spTree>
    <p:extLst>
      <p:ext uri="{BB962C8B-B14F-4D97-AF65-F5344CB8AC3E}">
        <p14:creationId xmlns:p14="http://schemas.microsoft.com/office/powerpoint/2010/main" val="459574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2111789073"/>
              </p:ext>
            </p:extLst>
          </p:nvPr>
        </p:nvGraphicFramePr>
        <p:xfrm>
          <a:off x="698090" y="3453581"/>
          <a:ext cx="4439265" cy="278252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p:cNvGraphicFramePr>
            <a:graphicFrameLocks noGrp="1"/>
          </p:cNvGraphicFramePr>
          <p:nvPr>
            <p:extLst>
              <p:ext uri="{D42A27DB-BD31-4B8C-83A1-F6EECF244321}">
                <p14:modId xmlns:p14="http://schemas.microsoft.com/office/powerpoint/2010/main" val="63472124"/>
              </p:ext>
            </p:extLst>
          </p:nvPr>
        </p:nvGraphicFramePr>
        <p:xfrm>
          <a:off x="6317225" y="634181"/>
          <a:ext cx="4439265" cy="278252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p:cNvGraphicFramePr>
            <a:graphicFrameLocks noGrp="1"/>
          </p:cNvGraphicFramePr>
          <p:nvPr>
            <p:extLst>
              <p:ext uri="{D42A27DB-BD31-4B8C-83A1-F6EECF244321}">
                <p14:modId xmlns:p14="http://schemas.microsoft.com/office/powerpoint/2010/main" val="2871685080"/>
              </p:ext>
            </p:extLst>
          </p:nvPr>
        </p:nvGraphicFramePr>
        <p:xfrm>
          <a:off x="6449962" y="3593690"/>
          <a:ext cx="4439265" cy="278252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p:cNvGraphicFramePr>
            <a:graphicFrameLocks noGrp="1"/>
          </p:cNvGraphicFramePr>
          <p:nvPr>
            <p:extLst>
              <p:ext uri="{D42A27DB-BD31-4B8C-83A1-F6EECF244321}">
                <p14:modId xmlns:p14="http://schemas.microsoft.com/office/powerpoint/2010/main" val="3554972078"/>
              </p:ext>
            </p:extLst>
          </p:nvPr>
        </p:nvGraphicFramePr>
        <p:xfrm>
          <a:off x="614516" y="378541"/>
          <a:ext cx="4439265" cy="2782529"/>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84986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2" name="Chart 1"/>
          <p:cNvGraphicFramePr>
            <a:graphicFrameLocks noGrp="1"/>
          </p:cNvGraphicFramePr>
          <p:nvPr>
            <p:extLst>
              <p:ext uri="{D42A27DB-BD31-4B8C-83A1-F6EECF244321}">
                <p14:modId xmlns:p14="http://schemas.microsoft.com/office/powerpoint/2010/main" val="3486287764"/>
              </p:ext>
            </p:extLst>
          </p:nvPr>
        </p:nvGraphicFramePr>
        <p:xfrm>
          <a:off x="373625" y="363793"/>
          <a:ext cx="4522839" cy="373134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a:graphicFrameLocks noGrp="1"/>
          </p:cNvGraphicFramePr>
          <p:nvPr>
            <p:extLst>
              <p:ext uri="{D42A27DB-BD31-4B8C-83A1-F6EECF244321}">
                <p14:modId xmlns:p14="http://schemas.microsoft.com/office/powerpoint/2010/main" val="469752174"/>
              </p:ext>
            </p:extLst>
          </p:nvPr>
        </p:nvGraphicFramePr>
        <p:xfrm>
          <a:off x="4980037" y="668594"/>
          <a:ext cx="3569111" cy="197136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p:cNvGraphicFramePr>
            <a:graphicFrameLocks noGrp="1"/>
          </p:cNvGraphicFramePr>
          <p:nvPr>
            <p:extLst>
              <p:ext uri="{D42A27DB-BD31-4B8C-83A1-F6EECF244321}">
                <p14:modId xmlns:p14="http://schemas.microsoft.com/office/powerpoint/2010/main" val="2645334585"/>
              </p:ext>
            </p:extLst>
          </p:nvPr>
        </p:nvGraphicFramePr>
        <p:xfrm>
          <a:off x="8347586" y="668592"/>
          <a:ext cx="3569111" cy="197136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p:cNvGraphicFramePr>
            <a:graphicFrameLocks noGrp="1"/>
          </p:cNvGraphicFramePr>
          <p:nvPr>
            <p:extLst>
              <p:ext uri="{D42A27DB-BD31-4B8C-83A1-F6EECF244321}">
                <p14:modId xmlns:p14="http://schemas.microsoft.com/office/powerpoint/2010/main" val="1359143944"/>
              </p:ext>
            </p:extLst>
          </p:nvPr>
        </p:nvGraphicFramePr>
        <p:xfrm>
          <a:off x="4935792" y="2848898"/>
          <a:ext cx="3569111" cy="197136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hart 6"/>
          <p:cNvGraphicFramePr>
            <a:graphicFrameLocks noGrp="1"/>
          </p:cNvGraphicFramePr>
          <p:nvPr>
            <p:extLst>
              <p:ext uri="{D42A27DB-BD31-4B8C-83A1-F6EECF244321}">
                <p14:modId xmlns:p14="http://schemas.microsoft.com/office/powerpoint/2010/main" val="1977223138"/>
              </p:ext>
            </p:extLst>
          </p:nvPr>
        </p:nvGraphicFramePr>
        <p:xfrm>
          <a:off x="8308258" y="2910348"/>
          <a:ext cx="3569111" cy="197136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 name="Chart 7"/>
          <p:cNvGraphicFramePr>
            <a:graphicFrameLocks noGrp="1"/>
          </p:cNvGraphicFramePr>
          <p:nvPr>
            <p:extLst>
              <p:ext uri="{D42A27DB-BD31-4B8C-83A1-F6EECF244321}">
                <p14:modId xmlns:p14="http://schemas.microsoft.com/office/powerpoint/2010/main" val="1191000766"/>
              </p:ext>
            </p:extLst>
          </p:nvPr>
        </p:nvGraphicFramePr>
        <p:xfrm>
          <a:off x="850488" y="4522842"/>
          <a:ext cx="3569111" cy="1971365"/>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9" name="Chart 8"/>
          <p:cNvGraphicFramePr>
            <a:graphicFrameLocks noGrp="1"/>
          </p:cNvGraphicFramePr>
          <p:nvPr>
            <p:extLst>
              <p:ext uri="{D42A27DB-BD31-4B8C-83A1-F6EECF244321}">
                <p14:modId xmlns:p14="http://schemas.microsoft.com/office/powerpoint/2010/main" val="3076197194"/>
              </p:ext>
            </p:extLst>
          </p:nvPr>
        </p:nvGraphicFramePr>
        <p:xfrm>
          <a:off x="4778475" y="4758814"/>
          <a:ext cx="3569111" cy="197136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0" name="Chart 9"/>
          <p:cNvGraphicFramePr>
            <a:graphicFrameLocks noGrp="1"/>
          </p:cNvGraphicFramePr>
          <p:nvPr>
            <p:extLst>
              <p:ext uri="{D42A27DB-BD31-4B8C-83A1-F6EECF244321}">
                <p14:modId xmlns:p14="http://schemas.microsoft.com/office/powerpoint/2010/main" val="2182173579"/>
              </p:ext>
            </p:extLst>
          </p:nvPr>
        </p:nvGraphicFramePr>
        <p:xfrm>
          <a:off x="8347586" y="4758815"/>
          <a:ext cx="3569111" cy="1971365"/>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156397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12499-9330-7886-DFDA-A5AD96DB331F}"/>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The Recommender System </a:t>
            </a:r>
            <a:endParaRPr lang="en-ZA" sz="2800" b="1" dirty="0">
              <a:solidFill>
                <a:schemeClr val="bg1"/>
              </a:solidFill>
            </a:endParaRPr>
          </a:p>
        </p:txBody>
      </p:sp>
    </p:spTree>
    <p:extLst>
      <p:ext uri="{BB962C8B-B14F-4D97-AF65-F5344CB8AC3E}">
        <p14:creationId xmlns:p14="http://schemas.microsoft.com/office/powerpoint/2010/main" val="66677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12499-9330-7886-DFDA-A5AD96DB331F}"/>
              </a:ext>
            </a:extLst>
          </p:cNvPr>
          <p:cNvSpPr txBox="1"/>
          <p:nvPr/>
        </p:nvSpPr>
        <p:spPr>
          <a:xfrm>
            <a:off x="265470" y="614864"/>
            <a:ext cx="5663381" cy="954107"/>
          </a:xfrm>
          <a:prstGeom prst="rect">
            <a:avLst/>
          </a:prstGeom>
          <a:noFill/>
        </p:spPr>
        <p:txBody>
          <a:bodyPr wrap="square" rtlCol="0">
            <a:spAutoFit/>
          </a:bodyPr>
          <a:lstStyle/>
          <a:p>
            <a:r>
              <a:rPr lang="en-US" sz="2800" b="1" dirty="0">
                <a:solidFill>
                  <a:schemeClr val="bg1"/>
                </a:solidFill>
              </a:rPr>
              <a:t>Our aim:</a:t>
            </a:r>
          </a:p>
          <a:p>
            <a:endParaRPr lang="en-US" sz="2800" b="1" dirty="0">
              <a:solidFill>
                <a:schemeClr val="bg1"/>
              </a:solidFill>
            </a:endParaRPr>
          </a:p>
        </p:txBody>
      </p:sp>
      <p:sp>
        <p:nvSpPr>
          <p:cNvPr id="4" name="TextBox 3">
            <a:extLst>
              <a:ext uri="{FF2B5EF4-FFF2-40B4-BE49-F238E27FC236}">
                <a16:creationId xmlns:a16="http://schemas.microsoft.com/office/drawing/2014/main" id="{B216AF57-F29C-D05C-D5C9-C32762A12133}"/>
              </a:ext>
            </a:extLst>
          </p:cNvPr>
          <p:cNvSpPr txBox="1"/>
          <p:nvPr/>
        </p:nvSpPr>
        <p:spPr>
          <a:xfrm>
            <a:off x="3264309" y="1883225"/>
            <a:ext cx="5663381" cy="523220"/>
          </a:xfrm>
          <a:prstGeom prst="rect">
            <a:avLst/>
          </a:prstGeom>
          <a:noFill/>
        </p:spPr>
        <p:txBody>
          <a:bodyPr wrap="square" rtlCol="0">
            <a:spAutoFit/>
          </a:bodyPr>
          <a:lstStyle/>
          <a:p>
            <a:pPr algn="ctr"/>
            <a:r>
              <a:rPr lang="en-US" sz="2800" b="1" dirty="0">
                <a:solidFill>
                  <a:schemeClr val="bg1"/>
                </a:solidFill>
              </a:rPr>
              <a:t>A </a:t>
            </a:r>
            <a:endParaRPr lang="en-ZA" sz="2800" b="1" dirty="0">
              <a:solidFill>
                <a:schemeClr val="bg1"/>
              </a:solidFill>
            </a:endParaRPr>
          </a:p>
        </p:txBody>
      </p:sp>
    </p:spTree>
    <p:extLst>
      <p:ext uri="{BB962C8B-B14F-4D97-AF65-F5344CB8AC3E}">
        <p14:creationId xmlns:p14="http://schemas.microsoft.com/office/powerpoint/2010/main" val="3821358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err="1">
                <a:solidFill>
                  <a:schemeClr val="bg1"/>
                </a:solidFill>
              </a:rPr>
              <a:t>LightFM</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0EA44A33-796B-71BF-87DC-BBE918C42794}"/>
              </a:ext>
            </a:extLst>
          </p:cNvPr>
          <p:cNvSpPr txBox="1"/>
          <p:nvPr/>
        </p:nvSpPr>
        <p:spPr>
          <a:xfrm>
            <a:off x="1877961" y="1573163"/>
            <a:ext cx="7944465" cy="2862322"/>
          </a:xfrm>
          <a:prstGeom prst="rect">
            <a:avLst/>
          </a:prstGeom>
          <a:noFill/>
        </p:spPr>
        <p:txBody>
          <a:bodyPr wrap="square">
            <a:spAutoFit/>
          </a:bodyPr>
          <a:lstStyle/>
          <a:p>
            <a:r>
              <a:rPr lang="en-US" b="0" i="0" dirty="0" err="1">
                <a:solidFill>
                  <a:schemeClr val="bg1"/>
                </a:solidFill>
                <a:effectLst/>
                <a:latin typeface="Lato" panose="020F0502020204030204" pitchFamily="34" charset="0"/>
              </a:rPr>
              <a:t>LightFM</a:t>
            </a:r>
            <a:r>
              <a:rPr lang="en-US" b="0" i="0" dirty="0">
                <a:solidFill>
                  <a:schemeClr val="bg1"/>
                </a:solidFill>
                <a:effectLst/>
                <a:latin typeface="Lato" panose="020F0502020204030204" pitchFamily="34" charset="0"/>
              </a:rPr>
              <a:t> is a Python implementation of a number of popular recommendation algorithms for both implicit and explicit feedback.</a:t>
            </a:r>
          </a:p>
          <a:p>
            <a:r>
              <a:rPr lang="en-US" b="0" i="0" dirty="0">
                <a:solidFill>
                  <a:schemeClr val="bg1"/>
                </a:solidFill>
                <a:effectLst/>
                <a:latin typeface="Lato" panose="020F0502020204030204" pitchFamily="34" charset="0"/>
              </a:rPr>
              <a:t>It also makes it possible to incorporate both item and user metadata into the traditional matrix factorization algorithms. It represents each user and item as the sum of the latent representations of their features, thus allowing recommendations to </a:t>
            </a:r>
            <a:r>
              <a:rPr lang="en-US" b="0" i="0" dirty="0" err="1">
                <a:solidFill>
                  <a:schemeClr val="bg1"/>
                </a:solidFill>
                <a:effectLst/>
                <a:latin typeface="Lato" panose="020F0502020204030204" pitchFamily="34" charset="0"/>
              </a:rPr>
              <a:t>generalise</a:t>
            </a:r>
            <a:r>
              <a:rPr lang="en-US" b="0" i="0" dirty="0">
                <a:solidFill>
                  <a:schemeClr val="bg1"/>
                </a:solidFill>
                <a:effectLst/>
                <a:latin typeface="Lato" panose="020F0502020204030204" pitchFamily="34" charset="0"/>
              </a:rPr>
              <a:t> to new items (via item features) and to new users (via user features)</a:t>
            </a:r>
          </a:p>
          <a:p>
            <a:endParaRPr lang="en-US" u="sng" dirty="0">
              <a:solidFill>
                <a:schemeClr val="bg1"/>
              </a:solidFill>
              <a:latin typeface="Lato" panose="020F0502020204030204" pitchFamily="34" charset="0"/>
            </a:endParaRPr>
          </a:p>
          <a:p>
            <a:r>
              <a:rPr lang="en-ZA" dirty="0">
                <a:solidFill>
                  <a:schemeClr val="bg1"/>
                </a:solidFill>
              </a:rPr>
              <a:t>			-  </a:t>
            </a:r>
            <a:r>
              <a:rPr lang="en-ZA" dirty="0">
                <a:solidFill>
                  <a:schemeClr val="bg1"/>
                </a:solidFill>
                <a:hlinkClick r:id="rId4"/>
              </a:rPr>
              <a:t>https://making.lyst.com/lightfm/docs/home.html</a:t>
            </a:r>
            <a:endParaRPr lang="en-ZA" dirty="0">
              <a:solidFill>
                <a:schemeClr val="bg1"/>
              </a:solidFill>
            </a:endParaRPr>
          </a:p>
          <a:p>
            <a:endParaRPr lang="en-US" b="0" i="0" dirty="0">
              <a:solidFill>
                <a:schemeClr val="bg1"/>
              </a:solidFill>
              <a:effectLst/>
              <a:latin typeface="Lato" panose="020F0502020204030204" pitchFamily="34" charset="0"/>
            </a:endParaRPr>
          </a:p>
        </p:txBody>
      </p:sp>
      <p:sp>
        <p:nvSpPr>
          <p:cNvPr id="7" name="TextBox 6">
            <a:extLst>
              <a:ext uri="{FF2B5EF4-FFF2-40B4-BE49-F238E27FC236}">
                <a16:creationId xmlns:a16="http://schemas.microsoft.com/office/drawing/2014/main" id="{E19F5259-0999-C573-04B4-FA4BA43DCA64}"/>
              </a:ext>
            </a:extLst>
          </p:cNvPr>
          <p:cNvSpPr txBox="1"/>
          <p:nvPr/>
        </p:nvSpPr>
        <p:spPr>
          <a:xfrm>
            <a:off x="1877960" y="5314205"/>
            <a:ext cx="6096000" cy="615553"/>
          </a:xfrm>
          <a:prstGeom prst="rect">
            <a:avLst/>
          </a:prstGeom>
          <a:noFill/>
        </p:spPr>
        <p:txBody>
          <a:bodyPr wrap="square">
            <a:spAutoFit/>
          </a:bodyPr>
          <a:lstStyle/>
          <a:p>
            <a:r>
              <a:rPr lang="en-ZA" dirty="0">
                <a:solidFill>
                  <a:schemeClr val="bg1"/>
                </a:solidFill>
                <a:hlinkClick r:id="rId5"/>
              </a:rPr>
              <a:t>https://doi.org/10.48550/arXiv.1507.08439</a:t>
            </a:r>
            <a:endParaRPr lang="en-ZA" dirty="0">
              <a:solidFill>
                <a:schemeClr val="bg1"/>
              </a:solidFill>
            </a:endParaRPr>
          </a:p>
          <a:p>
            <a:r>
              <a:rPr lang="en-ZA" sz="1600" dirty="0">
                <a:solidFill>
                  <a:schemeClr val="bg1"/>
                </a:solidFill>
              </a:rPr>
              <a:t>Maciej Kula</a:t>
            </a:r>
          </a:p>
        </p:txBody>
      </p:sp>
      <p:sp>
        <p:nvSpPr>
          <p:cNvPr id="8" name="TextBox 7">
            <a:extLst>
              <a:ext uri="{FF2B5EF4-FFF2-40B4-BE49-F238E27FC236}">
                <a16:creationId xmlns:a16="http://schemas.microsoft.com/office/drawing/2014/main" id="{FB24D7E0-AE33-C1FD-A43F-E9EEB6559DF1}"/>
              </a:ext>
            </a:extLst>
          </p:cNvPr>
          <p:cNvSpPr txBox="1"/>
          <p:nvPr/>
        </p:nvSpPr>
        <p:spPr>
          <a:xfrm>
            <a:off x="1637071" y="1356955"/>
            <a:ext cx="776747" cy="584775"/>
          </a:xfrm>
          <a:prstGeom prst="rect">
            <a:avLst/>
          </a:prstGeom>
          <a:noFill/>
        </p:spPr>
        <p:txBody>
          <a:bodyPr wrap="square" rtlCol="0">
            <a:spAutoFit/>
          </a:bodyPr>
          <a:lstStyle/>
          <a:p>
            <a:r>
              <a:rPr lang="en-ZA" sz="3200" dirty="0">
                <a:solidFill>
                  <a:schemeClr val="bg1"/>
                </a:solidFill>
              </a:rPr>
              <a:t>“</a:t>
            </a:r>
          </a:p>
        </p:txBody>
      </p:sp>
      <p:sp>
        <p:nvSpPr>
          <p:cNvPr id="9" name="TextBox 8">
            <a:extLst>
              <a:ext uri="{FF2B5EF4-FFF2-40B4-BE49-F238E27FC236}">
                <a16:creationId xmlns:a16="http://schemas.microsoft.com/office/drawing/2014/main" id="{F8C5A3D5-4A94-A265-1DA8-DE88BEEF2378}"/>
              </a:ext>
            </a:extLst>
          </p:cNvPr>
          <p:cNvSpPr txBox="1"/>
          <p:nvPr/>
        </p:nvSpPr>
        <p:spPr>
          <a:xfrm>
            <a:off x="4336026" y="3125287"/>
            <a:ext cx="776747" cy="584775"/>
          </a:xfrm>
          <a:prstGeom prst="rect">
            <a:avLst/>
          </a:prstGeom>
          <a:noFill/>
        </p:spPr>
        <p:txBody>
          <a:bodyPr wrap="square" rtlCol="0">
            <a:spAutoFit/>
          </a:bodyPr>
          <a:lstStyle/>
          <a:p>
            <a:r>
              <a:rPr lang="en-ZA" sz="3200" dirty="0">
                <a:solidFill>
                  <a:schemeClr val="bg1"/>
                </a:solidFill>
              </a:rPr>
              <a:t> ”</a:t>
            </a:r>
          </a:p>
        </p:txBody>
      </p:sp>
      <p:sp>
        <p:nvSpPr>
          <p:cNvPr id="11" name="TextBox 10">
            <a:extLst>
              <a:ext uri="{FF2B5EF4-FFF2-40B4-BE49-F238E27FC236}">
                <a16:creationId xmlns:a16="http://schemas.microsoft.com/office/drawing/2014/main" id="{6FEE2D34-4BA7-8F51-6477-BB50A68C713C}"/>
              </a:ext>
            </a:extLst>
          </p:cNvPr>
          <p:cNvSpPr txBox="1"/>
          <p:nvPr/>
        </p:nvSpPr>
        <p:spPr>
          <a:xfrm>
            <a:off x="1877960" y="4918706"/>
            <a:ext cx="7708491" cy="338554"/>
          </a:xfrm>
          <a:prstGeom prst="rect">
            <a:avLst/>
          </a:prstGeom>
          <a:noFill/>
        </p:spPr>
        <p:txBody>
          <a:bodyPr wrap="square">
            <a:spAutoFit/>
          </a:bodyPr>
          <a:lstStyle/>
          <a:p>
            <a:pPr algn="l"/>
            <a:r>
              <a:rPr lang="en-US" sz="1600" i="1" dirty="0">
                <a:solidFill>
                  <a:schemeClr val="bg1"/>
                </a:solidFill>
                <a:effectLst/>
                <a:latin typeface="Lucida Grande"/>
              </a:rPr>
              <a:t>Metadata Embeddings for User and Item Cold-start Recommendations</a:t>
            </a:r>
          </a:p>
        </p:txBody>
      </p:sp>
      <p:sp>
        <p:nvSpPr>
          <p:cNvPr id="13" name="TextBox 12">
            <a:extLst>
              <a:ext uri="{FF2B5EF4-FFF2-40B4-BE49-F238E27FC236}">
                <a16:creationId xmlns:a16="http://schemas.microsoft.com/office/drawing/2014/main" id="{1043CEA5-DE7D-9F23-BDA6-B8A64488C3D2}"/>
              </a:ext>
            </a:extLst>
          </p:cNvPr>
          <p:cNvSpPr txBox="1"/>
          <p:nvPr/>
        </p:nvSpPr>
        <p:spPr>
          <a:xfrm>
            <a:off x="1288026" y="4492429"/>
            <a:ext cx="6096000" cy="369332"/>
          </a:xfrm>
          <a:prstGeom prst="rect">
            <a:avLst/>
          </a:prstGeom>
          <a:noFill/>
        </p:spPr>
        <p:txBody>
          <a:bodyPr wrap="square">
            <a:spAutoFit/>
          </a:bodyPr>
          <a:lstStyle/>
          <a:p>
            <a:r>
              <a:rPr lang="en-US" sz="1800" b="1" dirty="0" err="1">
                <a:solidFill>
                  <a:schemeClr val="bg1"/>
                </a:solidFill>
              </a:rPr>
              <a:t>LightFM</a:t>
            </a:r>
            <a:r>
              <a:rPr lang="en-US" sz="1800" b="1" dirty="0">
                <a:solidFill>
                  <a:schemeClr val="bg1"/>
                </a:solidFill>
              </a:rPr>
              <a:t> Paper:</a:t>
            </a:r>
            <a:endParaRPr lang="en-ZA" dirty="0"/>
          </a:p>
        </p:txBody>
      </p:sp>
    </p:spTree>
    <p:extLst>
      <p:ext uri="{BB962C8B-B14F-4D97-AF65-F5344CB8AC3E}">
        <p14:creationId xmlns:p14="http://schemas.microsoft.com/office/powerpoint/2010/main" val="3768656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a:solidFill>
                  <a:schemeClr val="bg1"/>
                </a:solidFill>
              </a:rPr>
              <a:t>Why we chose </a:t>
            </a:r>
            <a:r>
              <a:rPr lang="en-US" sz="3200" b="1" dirty="0" err="1">
                <a:solidFill>
                  <a:schemeClr val="bg1"/>
                </a:solidFill>
              </a:rPr>
              <a:t>LightFM</a:t>
            </a:r>
            <a:r>
              <a:rPr lang="en-US" sz="3200" b="1" dirty="0">
                <a:solidFill>
                  <a:schemeClr val="bg1"/>
                </a:solidFill>
              </a:rPr>
              <a:t>:</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8881192E-822B-6516-7DAA-BD41B953AFFC}"/>
              </a:ext>
            </a:extLst>
          </p:cNvPr>
          <p:cNvSpPr txBox="1"/>
          <p:nvPr/>
        </p:nvSpPr>
        <p:spPr>
          <a:xfrm>
            <a:off x="1917291" y="1559542"/>
            <a:ext cx="7413522" cy="4401205"/>
          </a:xfrm>
          <a:prstGeom prst="rect">
            <a:avLst/>
          </a:prstGeom>
          <a:noFill/>
        </p:spPr>
        <p:txBody>
          <a:bodyPr wrap="square">
            <a:spAutoFit/>
          </a:bodyPr>
          <a:lstStyle/>
          <a:p>
            <a:r>
              <a:rPr lang="en-ZA" sz="2000" b="1" dirty="0">
                <a:solidFill>
                  <a:schemeClr val="bg1"/>
                </a:solidFill>
              </a:rPr>
              <a:t>From </a:t>
            </a:r>
            <a:r>
              <a:rPr lang="en-ZA" sz="2000" b="1" dirty="0" err="1">
                <a:solidFill>
                  <a:schemeClr val="bg1"/>
                </a:solidFill>
              </a:rPr>
              <a:t>LightFM’s</a:t>
            </a:r>
            <a:r>
              <a:rPr lang="en-ZA" sz="2000" b="1" dirty="0">
                <a:solidFill>
                  <a:schemeClr val="bg1"/>
                </a:solidFill>
              </a:rPr>
              <a:t> paper:</a:t>
            </a:r>
          </a:p>
          <a:p>
            <a:endParaRPr lang="en-ZA" sz="2000" b="1" dirty="0">
              <a:solidFill>
                <a:schemeClr val="bg1"/>
              </a:solidFill>
            </a:endParaRPr>
          </a:p>
          <a:p>
            <a:pPr marL="800100" lvl="1" indent="-342900">
              <a:buAutoNum type="arabicPeriod"/>
            </a:pPr>
            <a:r>
              <a:rPr lang="en-ZA" sz="2000" dirty="0" err="1">
                <a:solidFill>
                  <a:schemeClr val="bg1"/>
                </a:solidFill>
              </a:rPr>
              <a:t>LightFM</a:t>
            </a:r>
            <a:r>
              <a:rPr lang="en-ZA" sz="2000" dirty="0">
                <a:solidFill>
                  <a:schemeClr val="bg1"/>
                </a:solidFill>
              </a:rPr>
              <a:t> performs at least as well as a specialised model across a wide range of collaborative data sparsity scenarios. It outperforms existing content-based and hybrid models in cold-start scenarios where collaborative data is abundant or where user metadata is available.</a:t>
            </a:r>
          </a:p>
          <a:p>
            <a:pPr marL="800100" lvl="1" indent="-342900">
              <a:buAutoNum type="arabicPeriod"/>
            </a:pPr>
            <a:r>
              <a:rPr lang="en-ZA" sz="2000" dirty="0">
                <a:solidFill>
                  <a:schemeClr val="bg1"/>
                </a:solidFill>
              </a:rPr>
              <a:t>It produces high-quality content feature embeddings that capture important semantic information about the problem domain, and can be used for related tasks such as tag recommendations.</a:t>
            </a:r>
          </a:p>
          <a:p>
            <a:pPr marL="800100" lvl="1" indent="-342900">
              <a:buAutoNum type="arabicPeriod"/>
            </a:pPr>
            <a:endParaRPr lang="en-ZA" sz="2000" dirty="0">
              <a:solidFill>
                <a:schemeClr val="bg1"/>
              </a:solidFill>
            </a:endParaRPr>
          </a:p>
          <a:p>
            <a:pPr lvl="1"/>
            <a:r>
              <a:rPr lang="en-US" sz="2000" dirty="0">
                <a:solidFill>
                  <a:schemeClr val="bg1"/>
                </a:solidFill>
              </a:rPr>
              <a:t>Both properties make </a:t>
            </a:r>
            <a:r>
              <a:rPr lang="en-US" sz="2000" dirty="0" err="1">
                <a:solidFill>
                  <a:schemeClr val="bg1"/>
                </a:solidFill>
              </a:rPr>
              <a:t>LightFM</a:t>
            </a:r>
            <a:r>
              <a:rPr lang="en-US" sz="2000" dirty="0">
                <a:solidFill>
                  <a:schemeClr val="bg1"/>
                </a:solidFill>
              </a:rPr>
              <a:t> an attractive model, applicable both in cold- and warm-start settings.</a:t>
            </a:r>
            <a:endParaRPr lang="en-ZA" sz="2000" dirty="0">
              <a:solidFill>
                <a:schemeClr val="bg1"/>
              </a:solidFill>
            </a:endParaRPr>
          </a:p>
        </p:txBody>
      </p:sp>
    </p:spTree>
    <p:extLst>
      <p:ext uri="{BB962C8B-B14F-4D97-AF65-F5344CB8AC3E}">
        <p14:creationId xmlns:p14="http://schemas.microsoft.com/office/powerpoint/2010/main" val="71563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p:txBody>
          <a:bodyPr/>
          <a:lstStyle/>
          <a:p>
            <a:endParaRPr lang="en-ZA" dirty="0"/>
          </a:p>
        </p:txBody>
      </p:sp>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p:txBody>
          <a:bodyPr/>
          <a:lstStyle/>
          <a:p>
            <a:endParaRPr lang="en-ZA"/>
          </a:p>
        </p:txBody>
      </p:sp>
      <p:sp>
        <p:nvSpPr>
          <p:cNvPr id="4" name="TextBox 3">
            <a:extLst>
              <a:ext uri="{FF2B5EF4-FFF2-40B4-BE49-F238E27FC236}">
                <a16:creationId xmlns:a16="http://schemas.microsoft.com/office/drawing/2014/main" id="{5B533428-C0D0-B007-B518-9749E36EE0D0}"/>
              </a:ext>
            </a:extLst>
          </p:cNvPr>
          <p:cNvSpPr txBox="1"/>
          <p:nvPr/>
        </p:nvSpPr>
        <p:spPr>
          <a:xfrm>
            <a:off x="1278194" y="1122363"/>
            <a:ext cx="4503174" cy="646331"/>
          </a:xfrm>
          <a:prstGeom prst="rect">
            <a:avLst/>
          </a:prstGeom>
          <a:solidFill>
            <a:schemeClr val="bg1"/>
          </a:solidFill>
        </p:spPr>
        <p:txBody>
          <a:bodyPr wrap="square" rtlCol="0">
            <a:spAutoFit/>
          </a:bodyPr>
          <a:lstStyle/>
          <a:p>
            <a:r>
              <a:rPr lang="en-US" dirty="0"/>
              <a:t>Want top 5 items</a:t>
            </a:r>
          </a:p>
          <a:p>
            <a:r>
              <a:rPr lang="en-US" dirty="0"/>
              <a:t>High predictive power</a:t>
            </a:r>
            <a:endParaRPr lang="en-ZA" dirty="0"/>
          </a:p>
        </p:txBody>
      </p:sp>
    </p:spTree>
    <p:extLst>
      <p:ext uri="{BB962C8B-B14F-4D97-AF65-F5344CB8AC3E}">
        <p14:creationId xmlns:p14="http://schemas.microsoft.com/office/powerpoint/2010/main" val="2734032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a:solidFill>
                  <a:schemeClr val="bg1"/>
                </a:solidFill>
              </a:rPr>
              <a:t>Why we chose </a:t>
            </a:r>
            <a:r>
              <a:rPr lang="en-US" sz="3200" b="1" dirty="0" err="1">
                <a:solidFill>
                  <a:schemeClr val="bg1"/>
                </a:solidFill>
              </a:rPr>
              <a:t>LightFM</a:t>
            </a:r>
            <a:r>
              <a:rPr lang="en-US" sz="3200" b="1" dirty="0">
                <a:solidFill>
                  <a:schemeClr val="bg1"/>
                </a:solidFill>
              </a:rPr>
              <a:t>:</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8881192E-822B-6516-7DAA-BD41B953AFFC}"/>
              </a:ext>
            </a:extLst>
          </p:cNvPr>
          <p:cNvSpPr txBox="1"/>
          <p:nvPr/>
        </p:nvSpPr>
        <p:spPr>
          <a:xfrm>
            <a:off x="1976283" y="1705451"/>
            <a:ext cx="8239433" cy="3754874"/>
          </a:xfrm>
          <a:prstGeom prst="rect">
            <a:avLst/>
          </a:prstGeom>
          <a:noFill/>
        </p:spPr>
        <p:txBody>
          <a:bodyPr wrap="square">
            <a:spAutoFit/>
          </a:bodyPr>
          <a:lstStyle/>
          <a:p>
            <a:r>
              <a:rPr lang="en-ZA" sz="2400" b="1" dirty="0">
                <a:solidFill>
                  <a:schemeClr val="bg1"/>
                </a:solidFill>
              </a:rPr>
              <a:t>In our words:</a:t>
            </a:r>
          </a:p>
          <a:p>
            <a:endParaRPr lang="en-ZA" b="1" dirty="0">
              <a:solidFill>
                <a:schemeClr val="bg1"/>
              </a:solidFill>
            </a:endParaRPr>
          </a:p>
          <a:p>
            <a:pPr marL="800100" lvl="1" indent="-342900">
              <a:buAutoNum type="arabicPeriod"/>
            </a:pPr>
            <a:r>
              <a:rPr lang="en-ZA" sz="2000" dirty="0">
                <a:solidFill>
                  <a:schemeClr val="bg1"/>
                </a:solidFill>
              </a:rPr>
              <a:t>Uses fundamentals of collaborative filtering and matrix factorisation</a:t>
            </a:r>
          </a:p>
          <a:p>
            <a:pPr marL="800100" lvl="1" indent="-342900">
              <a:buAutoNum type="arabicPeriod"/>
            </a:pPr>
            <a:r>
              <a:rPr lang="en-ZA" sz="2000" dirty="0">
                <a:solidFill>
                  <a:schemeClr val="bg1"/>
                </a:solidFill>
              </a:rPr>
              <a:t>Uses a hybrid approach with content-based filtering</a:t>
            </a:r>
          </a:p>
          <a:p>
            <a:pPr marL="800100" lvl="1" indent="-342900">
              <a:buAutoNum type="arabicPeriod"/>
            </a:pPr>
            <a:r>
              <a:rPr lang="en-ZA" sz="2000" dirty="0">
                <a:solidFill>
                  <a:schemeClr val="bg1"/>
                </a:solidFill>
              </a:rPr>
              <a:t>Allows to access a range of accuracy metrics with ease</a:t>
            </a:r>
          </a:p>
          <a:p>
            <a:pPr marL="800100" lvl="1" indent="-342900">
              <a:buAutoNum type="arabicPeriod"/>
            </a:pPr>
            <a:r>
              <a:rPr lang="en-ZA" sz="2000" dirty="0">
                <a:solidFill>
                  <a:schemeClr val="bg1"/>
                </a:solidFill>
              </a:rPr>
              <a:t>Allows us to incorporate both user and item features</a:t>
            </a:r>
          </a:p>
          <a:p>
            <a:pPr marL="800100" lvl="1" indent="-342900">
              <a:buAutoNum type="arabicPeriod"/>
            </a:pPr>
            <a:r>
              <a:rPr lang="en-ZA" sz="2000" dirty="0">
                <a:solidFill>
                  <a:schemeClr val="bg1"/>
                </a:solidFill>
              </a:rPr>
              <a:t>Based on paper it performs well for a wide range of recommender system applications</a:t>
            </a:r>
          </a:p>
          <a:p>
            <a:pPr marL="800100" lvl="1" indent="-342900">
              <a:buFontTx/>
              <a:buAutoNum type="arabicPeriod"/>
            </a:pPr>
            <a:r>
              <a:rPr lang="en-ZA" sz="2000" dirty="0">
                <a:solidFill>
                  <a:schemeClr val="bg1"/>
                </a:solidFill>
              </a:rPr>
              <a:t>Good for warm and cold start problems</a:t>
            </a:r>
          </a:p>
          <a:p>
            <a:endParaRPr lang="en-ZA" dirty="0">
              <a:solidFill>
                <a:schemeClr val="bg1"/>
              </a:solidFill>
            </a:endParaRPr>
          </a:p>
          <a:p>
            <a:pPr marL="342900" indent="-342900">
              <a:buAutoNum type="arabicPeriod"/>
            </a:pPr>
            <a:endParaRPr lang="en-ZA" dirty="0">
              <a:solidFill>
                <a:schemeClr val="bg1"/>
              </a:solidFill>
            </a:endParaRPr>
          </a:p>
        </p:txBody>
      </p:sp>
    </p:spTree>
    <p:extLst>
      <p:ext uri="{BB962C8B-B14F-4D97-AF65-F5344CB8AC3E}">
        <p14:creationId xmlns:p14="http://schemas.microsoft.com/office/powerpoint/2010/main" val="569694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38795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8FE5D-1EB9-87E1-3DBE-0522E40BD71E}"/>
              </a:ext>
            </a:extLst>
          </p:cNvPr>
          <p:cNvSpPr txBox="1"/>
          <p:nvPr/>
        </p:nvSpPr>
        <p:spPr>
          <a:xfrm>
            <a:off x="442452" y="280897"/>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5" name="TextBox 4">
            <a:extLst>
              <a:ext uri="{FF2B5EF4-FFF2-40B4-BE49-F238E27FC236}">
                <a16:creationId xmlns:a16="http://schemas.microsoft.com/office/drawing/2014/main" id="{295E13C2-E37F-CEA5-6CD4-B1E8DE50637A}"/>
              </a:ext>
            </a:extLst>
          </p:cNvPr>
          <p:cNvSpPr txBox="1"/>
          <p:nvPr/>
        </p:nvSpPr>
        <p:spPr>
          <a:xfrm>
            <a:off x="717754" y="878715"/>
            <a:ext cx="9429135" cy="369332"/>
          </a:xfrm>
          <a:prstGeom prst="rect">
            <a:avLst/>
          </a:prstGeom>
          <a:noFill/>
        </p:spPr>
        <p:txBody>
          <a:bodyPr wrap="square">
            <a:spAutoFit/>
          </a:bodyPr>
          <a:lstStyle/>
          <a:p>
            <a:r>
              <a:rPr lang="en-ZA" sz="1800" dirty="0">
                <a:solidFill>
                  <a:schemeClr val="bg1"/>
                </a:solidFill>
              </a:rPr>
              <a:t>We input a user ID, item code and interaction score for each interaction.</a:t>
            </a:r>
            <a:endParaRPr lang="en-ZA" dirty="0"/>
          </a:p>
        </p:txBody>
      </p:sp>
      <p:sp>
        <p:nvSpPr>
          <p:cNvPr id="6" name="TextBox 5">
            <a:extLst>
              <a:ext uri="{FF2B5EF4-FFF2-40B4-BE49-F238E27FC236}">
                <a16:creationId xmlns:a16="http://schemas.microsoft.com/office/drawing/2014/main" id="{3CEB7750-F2BC-0CAB-26B5-53C10AB4E698}"/>
              </a:ext>
            </a:extLst>
          </p:cNvPr>
          <p:cNvSpPr txBox="1"/>
          <p:nvPr/>
        </p:nvSpPr>
        <p:spPr>
          <a:xfrm>
            <a:off x="717754" y="2886868"/>
            <a:ext cx="6096000" cy="369332"/>
          </a:xfrm>
          <a:prstGeom prst="rect">
            <a:avLst/>
          </a:prstGeom>
          <a:noFill/>
        </p:spPr>
        <p:txBody>
          <a:bodyPr wrap="square">
            <a:spAutoFit/>
          </a:bodyPr>
          <a:lstStyle/>
          <a:p>
            <a:r>
              <a:rPr lang="en-ZA" dirty="0">
                <a:solidFill>
                  <a:schemeClr val="bg1"/>
                </a:solidFill>
              </a:rPr>
              <a:t>The model builds a sparse </a:t>
            </a:r>
            <a:r>
              <a:rPr lang="en-ZA">
                <a:solidFill>
                  <a:schemeClr val="bg1"/>
                </a:solidFill>
              </a:rPr>
              <a:t>interaction matrix:</a:t>
            </a:r>
            <a:endParaRPr lang="en-ZA" dirty="0"/>
          </a:p>
        </p:txBody>
      </p:sp>
      <p:sp>
        <p:nvSpPr>
          <p:cNvPr id="7" name="TextBox 6">
            <a:extLst>
              <a:ext uri="{FF2B5EF4-FFF2-40B4-BE49-F238E27FC236}">
                <a16:creationId xmlns:a16="http://schemas.microsoft.com/office/drawing/2014/main" id="{9C66CD0A-BE78-3BBC-D051-953A70F7F9FD}"/>
              </a:ext>
            </a:extLst>
          </p:cNvPr>
          <p:cNvSpPr txBox="1"/>
          <p:nvPr/>
        </p:nvSpPr>
        <p:spPr>
          <a:xfrm>
            <a:off x="717754" y="1282627"/>
            <a:ext cx="10972802" cy="1200329"/>
          </a:xfrm>
          <a:prstGeom prst="rect">
            <a:avLst/>
          </a:prstGeom>
          <a:noFill/>
        </p:spPr>
        <p:txBody>
          <a:bodyPr wrap="square">
            <a:spAutoFit/>
          </a:bodyPr>
          <a:lstStyle/>
          <a:p>
            <a:r>
              <a:rPr lang="en-ZA" sz="1800" dirty="0">
                <a:solidFill>
                  <a:schemeClr val="bg1"/>
                </a:solidFill>
              </a:rPr>
              <a:t>The interaction score works as a weighting for different interaction types. We have already dropped the ‘DISPLAY’ items, but now emphasise ‘CHECKOUT’ items with the following weighting:</a:t>
            </a:r>
          </a:p>
          <a:p>
            <a:pPr marL="285750" indent="-285750">
              <a:buFont typeface="Arial" panose="020B0604020202020204" pitchFamily="34" charset="0"/>
              <a:buChar char="•"/>
            </a:pPr>
            <a:r>
              <a:rPr lang="en-ZA" dirty="0">
                <a:solidFill>
                  <a:schemeClr val="bg1"/>
                </a:solidFill>
              </a:rPr>
              <a:t>CLICK  -  1</a:t>
            </a:r>
          </a:p>
          <a:p>
            <a:pPr marL="285750" indent="-285750">
              <a:buFont typeface="Arial" panose="020B0604020202020204" pitchFamily="34" charset="0"/>
              <a:buChar char="•"/>
            </a:pPr>
            <a:r>
              <a:rPr lang="en-ZA" dirty="0">
                <a:solidFill>
                  <a:schemeClr val="bg1"/>
                </a:solidFill>
              </a:rPr>
              <a:t>CHECKOUT   -  2</a:t>
            </a:r>
          </a:p>
        </p:txBody>
      </p:sp>
      <p:sp>
        <p:nvSpPr>
          <p:cNvPr id="11" name="TextBox 10">
            <a:extLst>
              <a:ext uri="{FF2B5EF4-FFF2-40B4-BE49-F238E27FC236}">
                <a16:creationId xmlns:a16="http://schemas.microsoft.com/office/drawing/2014/main" id="{33592409-772E-4F39-E4C4-E6FF3434BD61}"/>
              </a:ext>
            </a:extLst>
          </p:cNvPr>
          <p:cNvSpPr txBox="1"/>
          <p:nvPr/>
        </p:nvSpPr>
        <p:spPr>
          <a:xfrm>
            <a:off x="717754" y="2517536"/>
            <a:ext cx="10215717" cy="369332"/>
          </a:xfrm>
          <a:prstGeom prst="rect">
            <a:avLst/>
          </a:prstGeom>
          <a:noFill/>
        </p:spPr>
        <p:txBody>
          <a:bodyPr wrap="square">
            <a:spAutoFit/>
          </a:bodyPr>
          <a:lstStyle/>
          <a:p>
            <a:r>
              <a:rPr lang="en-ZA" dirty="0">
                <a:solidFill>
                  <a:schemeClr val="bg1"/>
                </a:solidFill>
              </a:rPr>
              <a:t>After the interactions are weighted the item column is normalized.</a:t>
            </a:r>
          </a:p>
        </p:txBody>
      </p:sp>
      <p:graphicFrame>
        <p:nvGraphicFramePr>
          <p:cNvPr id="8" name="Table 7"/>
          <p:cNvGraphicFramePr>
            <a:graphicFrameLocks noGrp="1"/>
          </p:cNvGraphicFramePr>
          <p:nvPr>
            <p:extLst>
              <p:ext uri="{D42A27DB-BD31-4B8C-83A1-F6EECF244321}">
                <p14:modId xmlns:p14="http://schemas.microsoft.com/office/powerpoint/2010/main" val="2195008394"/>
              </p:ext>
            </p:extLst>
          </p:nvPr>
        </p:nvGraphicFramePr>
        <p:xfrm>
          <a:off x="1810131" y="1882791"/>
          <a:ext cx="4514267" cy="4023360"/>
        </p:xfrm>
        <a:graphic>
          <a:graphicData uri="http://schemas.openxmlformats.org/drawingml/2006/table">
            <a:tbl>
              <a:tblPr firstRow="1" bandRow="1">
                <a:tableStyleId>{5C22544A-7EE6-4342-B048-85BDC9FD1C3A}</a:tableStyleId>
              </a:tblPr>
              <a:tblGrid>
                <a:gridCol w="910527">
                  <a:extLst>
                    <a:ext uri="{9D8B030D-6E8A-4147-A177-3AD203B41FA5}">
                      <a16:colId xmlns:a16="http://schemas.microsoft.com/office/drawing/2014/main" val="20000"/>
                    </a:ext>
                  </a:extLst>
                </a:gridCol>
                <a:gridCol w="360374">
                  <a:extLst>
                    <a:ext uri="{9D8B030D-6E8A-4147-A177-3AD203B41FA5}">
                      <a16:colId xmlns:a16="http://schemas.microsoft.com/office/drawing/2014/main" val="20001"/>
                    </a:ext>
                  </a:extLst>
                </a:gridCol>
                <a:gridCol w="360374">
                  <a:extLst>
                    <a:ext uri="{9D8B030D-6E8A-4147-A177-3AD203B41FA5}">
                      <a16:colId xmlns:a16="http://schemas.microsoft.com/office/drawing/2014/main" val="20002"/>
                    </a:ext>
                  </a:extLst>
                </a:gridCol>
                <a:gridCol w="360374">
                  <a:extLst>
                    <a:ext uri="{9D8B030D-6E8A-4147-A177-3AD203B41FA5}">
                      <a16:colId xmlns:a16="http://schemas.microsoft.com/office/drawing/2014/main" val="20003"/>
                    </a:ext>
                  </a:extLst>
                </a:gridCol>
                <a:gridCol w="360374">
                  <a:extLst>
                    <a:ext uri="{9D8B030D-6E8A-4147-A177-3AD203B41FA5}">
                      <a16:colId xmlns:a16="http://schemas.microsoft.com/office/drawing/2014/main" val="20004"/>
                    </a:ext>
                  </a:extLst>
                </a:gridCol>
                <a:gridCol w="360374">
                  <a:extLst>
                    <a:ext uri="{9D8B030D-6E8A-4147-A177-3AD203B41FA5}">
                      <a16:colId xmlns:a16="http://schemas.microsoft.com/office/drawing/2014/main" val="20005"/>
                    </a:ext>
                  </a:extLst>
                </a:gridCol>
                <a:gridCol w="360374">
                  <a:extLst>
                    <a:ext uri="{9D8B030D-6E8A-4147-A177-3AD203B41FA5}">
                      <a16:colId xmlns:a16="http://schemas.microsoft.com/office/drawing/2014/main" val="20006"/>
                    </a:ext>
                  </a:extLst>
                </a:gridCol>
                <a:gridCol w="360374">
                  <a:extLst>
                    <a:ext uri="{9D8B030D-6E8A-4147-A177-3AD203B41FA5}">
                      <a16:colId xmlns:a16="http://schemas.microsoft.com/office/drawing/2014/main" val="20007"/>
                    </a:ext>
                  </a:extLst>
                </a:gridCol>
                <a:gridCol w="360374">
                  <a:extLst>
                    <a:ext uri="{9D8B030D-6E8A-4147-A177-3AD203B41FA5}">
                      <a16:colId xmlns:a16="http://schemas.microsoft.com/office/drawing/2014/main" val="20008"/>
                    </a:ext>
                  </a:extLst>
                </a:gridCol>
                <a:gridCol w="360374">
                  <a:extLst>
                    <a:ext uri="{9D8B030D-6E8A-4147-A177-3AD203B41FA5}">
                      <a16:colId xmlns:a16="http://schemas.microsoft.com/office/drawing/2014/main" val="20009"/>
                    </a:ext>
                  </a:extLst>
                </a:gridCol>
                <a:gridCol w="360374">
                  <a:extLst>
                    <a:ext uri="{9D8B030D-6E8A-4147-A177-3AD203B41FA5}">
                      <a16:colId xmlns:a16="http://schemas.microsoft.com/office/drawing/2014/main" val="20010"/>
                    </a:ext>
                  </a:extLst>
                </a:gridCol>
              </a:tblGrid>
              <a:tr h="281218">
                <a:tc>
                  <a:txBody>
                    <a:bodyPr/>
                    <a:lstStyle/>
                    <a:p>
                      <a:r>
                        <a:rPr sz="1600" dirty="0" err="1"/>
                        <a:t>item_id</a:t>
                      </a:r>
                      <a:endParaRPr sz="1600" dirty="0"/>
                    </a:p>
                  </a:txBody>
                  <a:tcPr/>
                </a:tc>
                <a:tc>
                  <a:txBody>
                    <a:bodyPr/>
                    <a:lstStyle/>
                    <a:p>
                      <a:r>
                        <a:rPr sz="1600"/>
                        <a:t>0</a:t>
                      </a:r>
                    </a:p>
                  </a:txBody>
                  <a:tcPr/>
                </a:tc>
                <a:tc>
                  <a:txBody>
                    <a:bodyPr/>
                    <a:lstStyle/>
                    <a:p>
                      <a:r>
                        <a:rPr sz="1600"/>
                        <a:t>1</a:t>
                      </a:r>
                    </a:p>
                  </a:txBody>
                  <a:tcPr/>
                </a:tc>
                <a:tc>
                  <a:txBody>
                    <a:bodyPr/>
                    <a:lstStyle/>
                    <a:p>
                      <a:r>
                        <a:rPr sz="1600"/>
                        <a:t>2</a:t>
                      </a:r>
                    </a:p>
                  </a:txBody>
                  <a:tcPr/>
                </a:tc>
                <a:tc>
                  <a:txBody>
                    <a:bodyPr/>
                    <a:lstStyle/>
                    <a:p>
                      <a:r>
                        <a:rPr sz="1600"/>
                        <a:t>3</a:t>
                      </a:r>
                    </a:p>
                  </a:txBody>
                  <a:tcPr/>
                </a:tc>
                <a:tc>
                  <a:txBody>
                    <a:bodyPr/>
                    <a:lstStyle/>
                    <a:p>
                      <a:r>
                        <a:rPr sz="1600"/>
                        <a:t>4</a:t>
                      </a:r>
                    </a:p>
                  </a:txBody>
                  <a:tcPr/>
                </a:tc>
                <a:tc>
                  <a:txBody>
                    <a:bodyPr/>
                    <a:lstStyle/>
                    <a:p>
                      <a:r>
                        <a:rPr sz="1600"/>
                        <a:t>5</a:t>
                      </a:r>
                    </a:p>
                  </a:txBody>
                  <a:tcPr/>
                </a:tc>
                <a:tc>
                  <a:txBody>
                    <a:bodyPr/>
                    <a:lstStyle/>
                    <a:p>
                      <a:r>
                        <a:rPr sz="1600"/>
                        <a:t>6</a:t>
                      </a:r>
                    </a:p>
                  </a:txBody>
                  <a:tcPr/>
                </a:tc>
                <a:tc>
                  <a:txBody>
                    <a:bodyPr/>
                    <a:lstStyle/>
                    <a:p>
                      <a:r>
                        <a:rPr sz="1600"/>
                        <a:t>7</a:t>
                      </a:r>
                    </a:p>
                  </a:txBody>
                  <a:tcPr/>
                </a:tc>
                <a:tc>
                  <a:txBody>
                    <a:bodyPr/>
                    <a:lstStyle/>
                    <a:p>
                      <a:r>
                        <a:rPr sz="1600"/>
                        <a:t>8</a:t>
                      </a:r>
                    </a:p>
                  </a:txBody>
                  <a:tcPr/>
                </a:tc>
                <a:tc>
                  <a:txBody>
                    <a:bodyPr/>
                    <a:lstStyle/>
                    <a:p>
                      <a:r>
                        <a:rPr sz="1600"/>
                        <a:t>9</a:t>
                      </a:r>
                    </a:p>
                  </a:txBody>
                  <a:tcPr/>
                </a:tc>
                <a:extLst>
                  <a:ext uri="{0D108BD9-81ED-4DB2-BD59-A6C34878D82A}">
                    <a16:rowId xmlns:a16="http://schemas.microsoft.com/office/drawing/2014/main" val="10000"/>
                  </a:ext>
                </a:extLst>
              </a:tr>
              <a:tr h="281218">
                <a:tc>
                  <a:txBody>
                    <a:bodyPr/>
                    <a:lstStyle/>
                    <a:p>
                      <a:r>
                        <a:rPr sz="1600"/>
                        <a:t>4521</a:t>
                      </a:r>
                    </a:p>
                  </a:txBody>
                  <a:tcPr/>
                </a:tc>
                <a:tc>
                  <a:txBody>
                    <a:bodyPr/>
                    <a:lstStyle/>
                    <a:p>
                      <a:r>
                        <a:rPr sz="1600"/>
                        <a:t>1</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extLst>
                  <a:ext uri="{0D108BD9-81ED-4DB2-BD59-A6C34878D82A}">
                    <a16:rowId xmlns:a16="http://schemas.microsoft.com/office/drawing/2014/main" val="10001"/>
                  </a:ext>
                </a:extLst>
              </a:tr>
              <a:tr h="281218">
                <a:tc>
                  <a:txBody>
                    <a:bodyPr/>
                    <a:lstStyle/>
                    <a:p>
                      <a:r>
                        <a:rPr sz="1600"/>
                        <a:t>14454</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extLst>
                  <a:ext uri="{0D108BD9-81ED-4DB2-BD59-A6C34878D82A}">
                    <a16:rowId xmlns:a16="http://schemas.microsoft.com/office/drawing/2014/main" val="10002"/>
                  </a:ext>
                </a:extLst>
              </a:tr>
              <a:tr h="281218">
                <a:tc>
                  <a:txBody>
                    <a:bodyPr/>
                    <a:lstStyle/>
                    <a:p>
                      <a:r>
                        <a:rPr sz="1600"/>
                        <a:t>15000</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extLst>
                  <a:ext uri="{0D108BD9-81ED-4DB2-BD59-A6C34878D82A}">
                    <a16:rowId xmlns:a16="http://schemas.microsoft.com/office/drawing/2014/main" val="10003"/>
                  </a:ext>
                </a:extLst>
              </a:tr>
              <a:tr h="281218">
                <a:tc>
                  <a:txBody>
                    <a:bodyPr/>
                    <a:lstStyle/>
                    <a:p>
                      <a:r>
                        <a:rPr sz="1600"/>
                        <a:t>22924</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extLst>
                  <a:ext uri="{0D108BD9-81ED-4DB2-BD59-A6C34878D82A}">
                    <a16:rowId xmlns:a16="http://schemas.microsoft.com/office/drawing/2014/main" val="10004"/>
                  </a:ext>
                </a:extLst>
              </a:tr>
              <a:tr h="281218">
                <a:tc>
                  <a:txBody>
                    <a:bodyPr/>
                    <a:lstStyle/>
                    <a:p>
                      <a:r>
                        <a:rPr sz="1600"/>
                        <a:t>23484</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extLst>
                  <a:ext uri="{0D108BD9-81ED-4DB2-BD59-A6C34878D82A}">
                    <a16:rowId xmlns:a16="http://schemas.microsoft.com/office/drawing/2014/main" val="10005"/>
                  </a:ext>
                </a:extLst>
              </a:tr>
              <a:tr h="281218">
                <a:tc>
                  <a:txBody>
                    <a:bodyPr/>
                    <a:lstStyle/>
                    <a:p>
                      <a:r>
                        <a:rPr sz="1600"/>
                        <a:t>24982</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extLst>
                  <a:ext uri="{0D108BD9-81ED-4DB2-BD59-A6C34878D82A}">
                    <a16:rowId xmlns:a16="http://schemas.microsoft.com/office/drawing/2014/main" val="10006"/>
                  </a:ext>
                </a:extLst>
              </a:tr>
              <a:tr h="281218">
                <a:tc>
                  <a:txBody>
                    <a:bodyPr/>
                    <a:lstStyle/>
                    <a:p>
                      <a:r>
                        <a:rPr sz="1600"/>
                        <a:t>25577</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c>
                  <a:txBody>
                    <a:bodyPr/>
                    <a:lstStyle/>
                    <a:p>
                      <a:r>
                        <a:rPr sz="1600"/>
                        <a:t>0</a:t>
                      </a:r>
                    </a:p>
                  </a:txBody>
                  <a:tcPr/>
                </a:tc>
                <a:extLst>
                  <a:ext uri="{0D108BD9-81ED-4DB2-BD59-A6C34878D82A}">
                    <a16:rowId xmlns:a16="http://schemas.microsoft.com/office/drawing/2014/main" val="10007"/>
                  </a:ext>
                </a:extLst>
              </a:tr>
              <a:tr h="281218">
                <a:tc>
                  <a:txBody>
                    <a:bodyPr/>
                    <a:lstStyle/>
                    <a:p>
                      <a:r>
                        <a:rPr sz="1600"/>
                        <a:t>27824</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extLst>
                  <a:ext uri="{0D108BD9-81ED-4DB2-BD59-A6C34878D82A}">
                    <a16:rowId xmlns:a16="http://schemas.microsoft.com/office/drawing/2014/main" val="10008"/>
                  </a:ext>
                </a:extLst>
              </a:tr>
              <a:tr h="281218">
                <a:tc>
                  <a:txBody>
                    <a:bodyPr/>
                    <a:lstStyle/>
                    <a:p>
                      <a:r>
                        <a:rPr sz="1600"/>
                        <a:t>28951</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1</a:t>
                      </a:r>
                    </a:p>
                  </a:txBody>
                  <a:tcPr/>
                </a:tc>
                <a:extLst>
                  <a:ext uri="{0D108BD9-81ED-4DB2-BD59-A6C34878D82A}">
                    <a16:rowId xmlns:a16="http://schemas.microsoft.com/office/drawing/2014/main" val="10009"/>
                  </a:ext>
                </a:extLst>
              </a:tr>
              <a:tr h="281218">
                <a:tc>
                  <a:txBody>
                    <a:bodyPr/>
                    <a:lstStyle/>
                    <a:p>
                      <a:r>
                        <a:rPr sz="1600"/>
                        <a:t>29630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extLst>
                  <a:ext uri="{0D108BD9-81ED-4DB2-BD59-A6C34878D82A}">
                    <a16:rowId xmlns:a16="http://schemas.microsoft.com/office/drawing/2014/main" val="10010"/>
                  </a:ext>
                </a:extLst>
              </a:tr>
              <a:tr h="281218">
                <a:tc>
                  <a:txBody>
                    <a:bodyPr/>
                    <a:lstStyle/>
                    <a:p>
                      <a:r>
                        <a:rPr sz="1600"/>
                        <a:t>32647</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dirty="0"/>
                        <a:t>0</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749337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958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Tree>
    <p:extLst>
      <p:ext uri="{BB962C8B-B14F-4D97-AF65-F5344CB8AC3E}">
        <p14:creationId xmlns:p14="http://schemas.microsoft.com/office/powerpoint/2010/main" val="2303401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0213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224103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Top 10 Items</a:t>
            </a:r>
          </a:p>
        </p:txBody>
      </p:sp>
      <p:graphicFrame>
        <p:nvGraphicFramePr>
          <p:cNvPr id="3" name="Chart 2"/>
          <p:cNvGraphicFramePr>
            <a:graphicFrameLocks noGrp="1"/>
          </p:cNvGraphicFramePr>
          <p:nvPr>
            <p:extLst>
              <p:ext uri="{D42A27DB-BD31-4B8C-83A1-F6EECF244321}">
                <p14:modId xmlns:p14="http://schemas.microsoft.com/office/powerpoint/2010/main" val="528093536"/>
              </p:ext>
            </p:extLst>
          </p:nvPr>
        </p:nvGraphicFramePr>
        <p:xfrm>
          <a:off x="2153264" y="1142770"/>
          <a:ext cx="73152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noGrp="1"/>
          </p:cNvGraphicFramePr>
          <p:nvPr>
            <p:extLst>
              <p:ext uri="{D42A27DB-BD31-4B8C-83A1-F6EECF244321}">
                <p14:modId xmlns:p14="http://schemas.microsoft.com/office/powerpoint/2010/main" val="3047445985"/>
              </p:ext>
            </p:extLst>
          </p:nvPr>
        </p:nvGraphicFramePr>
        <p:xfrm>
          <a:off x="216311" y="5142270"/>
          <a:ext cx="11788876" cy="15534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dirty="0"/>
          </a:p>
        </p:txBody>
      </p:sp>
      <p:graphicFrame>
        <p:nvGraphicFramePr>
          <p:cNvPr id="4" name="Chart 3"/>
          <p:cNvGraphicFramePr>
            <a:graphicFrameLocks noGrp="1"/>
          </p:cNvGraphicFramePr>
          <p:nvPr>
            <p:extLst>
              <p:ext uri="{D42A27DB-BD31-4B8C-83A1-F6EECF244321}">
                <p14:modId xmlns:p14="http://schemas.microsoft.com/office/powerpoint/2010/main" val="3363962808"/>
              </p:ext>
            </p:extLst>
          </p:nvPr>
        </p:nvGraphicFramePr>
        <p:xfrm>
          <a:off x="4761271" y="1690688"/>
          <a:ext cx="6437671" cy="426228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chart seriesIdx="-4" categoryIdx="3" bldStep="category"/>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chart seriesIdx="-4" categoryIdx="4" bldStep="category"/>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chart seriesIdx="-4" categoryIdx="5"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category"/>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Normalized Frequency of Interactions for Each Item Type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53977796"/>
              </p:ext>
            </p:extLst>
          </p:nvPr>
        </p:nvGraphicFramePr>
        <p:xfrm>
          <a:off x="324261" y="2013155"/>
          <a:ext cx="11543477" cy="3843571"/>
        </p:xfrm>
        <a:graphic>
          <a:graphicData uri="http://schemas.openxmlformats.org/drawingml/2006/table">
            <a:tbl>
              <a:tblPr firstRow="1" bandRow="1">
                <a:tableStyleId>{EB9631B5-78F2-41C9-869B-9F39066F8104}</a:tableStyleId>
              </a:tblPr>
              <a:tblGrid>
                <a:gridCol w="622618">
                  <a:extLst>
                    <a:ext uri="{9D8B030D-6E8A-4147-A177-3AD203B41FA5}">
                      <a16:colId xmlns:a16="http://schemas.microsoft.com/office/drawing/2014/main" val="20000"/>
                    </a:ext>
                  </a:extLst>
                </a:gridCol>
                <a:gridCol w="1120648">
                  <a:extLst>
                    <a:ext uri="{9D8B030D-6E8A-4147-A177-3AD203B41FA5}">
                      <a16:colId xmlns:a16="http://schemas.microsoft.com/office/drawing/2014/main" val="20001"/>
                    </a:ext>
                  </a:extLst>
                </a:gridCol>
                <a:gridCol w="1090930">
                  <a:extLst>
                    <a:ext uri="{9D8B030D-6E8A-4147-A177-3AD203B41FA5}">
                      <a16:colId xmlns:a16="http://schemas.microsoft.com/office/drawing/2014/main" val="20002"/>
                    </a:ext>
                  </a:extLst>
                </a:gridCol>
                <a:gridCol w="698818">
                  <a:extLst>
                    <a:ext uri="{9D8B030D-6E8A-4147-A177-3AD203B41FA5}">
                      <a16:colId xmlns:a16="http://schemas.microsoft.com/office/drawing/2014/main" val="20003"/>
                    </a:ext>
                  </a:extLst>
                </a:gridCol>
                <a:gridCol w="850392">
                  <a:extLst>
                    <a:ext uri="{9D8B030D-6E8A-4147-A177-3AD203B41FA5}">
                      <a16:colId xmlns:a16="http://schemas.microsoft.com/office/drawing/2014/main" val="20004"/>
                    </a:ext>
                  </a:extLst>
                </a:gridCol>
                <a:gridCol w="981520">
                  <a:extLst>
                    <a:ext uri="{9D8B030D-6E8A-4147-A177-3AD203B41FA5}">
                      <a16:colId xmlns:a16="http://schemas.microsoft.com/office/drawing/2014/main" val="20005"/>
                    </a:ext>
                  </a:extLst>
                </a:gridCol>
                <a:gridCol w="1023366">
                  <a:extLst>
                    <a:ext uri="{9D8B030D-6E8A-4147-A177-3AD203B41FA5}">
                      <a16:colId xmlns:a16="http://schemas.microsoft.com/office/drawing/2014/main" val="20006"/>
                    </a:ext>
                  </a:extLst>
                </a:gridCol>
                <a:gridCol w="1744409">
                  <a:extLst>
                    <a:ext uri="{9D8B030D-6E8A-4147-A177-3AD203B41FA5}">
                      <a16:colId xmlns:a16="http://schemas.microsoft.com/office/drawing/2014/main" val="20007"/>
                    </a:ext>
                  </a:extLst>
                </a:gridCol>
                <a:gridCol w="981393">
                  <a:extLst>
                    <a:ext uri="{9D8B030D-6E8A-4147-A177-3AD203B41FA5}">
                      <a16:colId xmlns:a16="http://schemas.microsoft.com/office/drawing/2014/main" val="20008"/>
                    </a:ext>
                  </a:extLst>
                </a:gridCol>
                <a:gridCol w="1313180">
                  <a:extLst>
                    <a:ext uri="{9D8B030D-6E8A-4147-A177-3AD203B41FA5}">
                      <a16:colId xmlns:a16="http://schemas.microsoft.com/office/drawing/2014/main" val="20009"/>
                    </a:ext>
                  </a:extLst>
                </a:gridCol>
                <a:gridCol w="1116203">
                  <a:extLst>
                    <a:ext uri="{9D8B030D-6E8A-4147-A177-3AD203B41FA5}">
                      <a16:colId xmlns:a16="http://schemas.microsoft.com/office/drawing/2014/main" val="20010"/>
                    </a:ext>
                  </a:extLst>
                </a:gridCol>
              </a:tblGrid>
              <a:tr h="507980">
                <a:tc>
                  <a:txBody>
                    <a:bodyPr/>
                    <a:lstStyle/>
                    <a:p>
                      <a:r>
                        <a:rPr sz="1400" dirty="0" err="1"/>
                        <a:t>idcol</a:t>
                      </a:r>
                      <a:endParaRPr sz="1400" dirty="0"/>
                    </a:p>
                  </a:txBody>
                  <a:tcPr/>
                </a:tc>
                <a:tc>
                  <a:txBody>
                    <a:bodyPr/>
                    <a:lstStyle/>
                    <a:p>
                      <a:r>
                        <a:rPr sz="1400" dirty="0"/>
                        <a:t>interaction</a:t>
                      </a:r>
                    </a:p>
                  </a:txBody>
                  <a:tcPr/>
                </a:tc>
                <a:tc>
                  <a:txBody>
                    <a:bodyPr/>
                    <a:lstStyle/>
                    <a:p>
                      <a:r>
                        <a:rPr sz="1400"/>
                        <a:t>int_date</a:t>
                      </a:r>
                    </a:p>
                  </a:txBody>
                  <a:tcPr/>
                </a:tc>
                <a:tc>
                  <a:txBody>
                    <a:bodyPr/>
                    <a:lstStyle/>
                    <a:p>
                      <a:r>
                        <a:rPr sz="1400"/>
                        <a:t>item</a:t>
                      </a:r>
                    </a:p>
                  </a:txBody>
                  <a:tcPr/>
                </a:tc>
                <a:tc>
                  <a:txBody>
                    <a:bodyPr/>
                    <a:lstStyle/>
                    <a:p>
                      <a:r>
                        <a:rPr sz="1400"/>
                        <a:t>page</a:t>
                      </a:r>
                    </a:p>
                  </a:txBody>
                  <a:tcPr/>
                </a:tc>
                <a:tc>
                  <a:txBody>
                    <a:bodyPr/>
                    <a:lstStyle/>
                    <a:p>
                      <a:r>
                        <a:rPr sz="1400"/>
                        <a:t>tod</a:t>
                      </a:r>
                    </a:p>
                  </a:txBody>
                  <a:tcPr/>
                </a:tc>
                <a:tc>
                  <a:txBody>
                    <a:bodyPr/>
                    <a:lstStyle/>
                    <a:p>
                      <a:r>
                        <a:rPr sz="1400" dirty="0" err="1"/>
                        <a:t>item_type</a:t>
                      </a:r>
                      <a:endParaRPr sz="1400" dirty="0"/>
                    </a:p>
                  </a:txBody>
                  <a:tcPr/>
                </a:tc>
                <a:tc>
                  <a:txBody>
                    <a:bodyPr/>
                    <a:lstStyle/>
                    <a:p>
                      <a:r>
                        <a:rPr sz="1400" dirty="0" err="1"/>
                        <a:t>item_descrip</a:t>
                      </a:r>
                      <a:endParaRPr sz="1400" dirty="0"/>
                    </a:p>
                  </a:txBody>
                  <a:tcPr/>
                </a:tc>
                <a:tc>
                  <a:txBody>
                    <a:bodyPr/>
                    <a:lstStyle/>
                    <a:p>
                      <a:r>
                        <a:rPr sz="1400"/>
                        <a:t>segment</a:t>
                      </a:r>
                    </a:p>
                  </a:txBody>
                  <a:tcPr/>
                </a:tc>
                <a:tc>
                  <a:txBody>
                    <a:bodyPr/>
                    <a:lstStyle/>
                    <a:p>
                      <a:r>
                        <a:rPr sz="1400"/>
                        <a:t>beh_segment</a:t>
                      </a:r>
                    </a:p>
                  </a:txBody>
                  <a:tcPr/>
                </a:tc>
                <a:tc>
                  <a:txBody>
                    <a:bodyPr/>
                    <a:lstStyle/>
                    <a:p>
                      <a:r>
                        <a:rPr sz="1400"/>
                        <a:t>active_ind</a:t>
                      </a:r>
                    </a:p>
                  </a:txBody>
                  <a:tcPr/>
                </a:tc>
                <a:extLst>
                  <a:ext uri="{0D108BD9-81ED-4DB2-BD59-A6C34878D82A}">
                    <a16:rowId xmlns:a16="http://schemas.microsoft.com/office/drawing/2014/main" val="10000"/>
                  </a:ext>
                </a:extLst>
              </a:tr>
              <a:tr h="476513">
                <a:tc>
                  <a:txBody>
                    <a:bodyPr/>
                    <a:lstStyle/>
                    <a:p>
                      <a:r>
                        <a:rPr sz="1400" dirty="0"/>
                        <a:t>755</a:t>
                      </a:r>
                    </a:p>
                  </a:txBody>
                  <a:tcPr/>
                </a:tc>
                <a:tc>
                  <a:txBody>
                    <a:bodyPr/>
                    <a:lstStyle/>
                    <a:p>
                      <a:r>
                        <a:rPr sz="1400" dirty="0"/>
                        <a:t>DISPLAY</a:t>
                      </a:r>
                    </a:p>
                  </a:txBody>
                  <a:tcPr/>
                </a:tc>
                <a:tc>
                  <a:txBody>
                    <a:bodyPr/>
                    <a:lstStyle/>
                    <a:p>
                      <a:r>
                        <a:rPr sz="1400"/>
                        <a:t>17JAN2023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segment3</a:t>
                      </a:r>
                    </a:p>
                  </a:txBody>
                  <a:tcPr/>
                </a:tc>
                <a:tc>
                  <a:txBody>
                    <a:bodyPr/>
                    <a:lstStyle/>
                    <a:p>
                      <a:r>
                        <a:rPr sz="1400"/>
                        <a:t>B01</a:t>
                      </a:r>
                    </a:p>
                  </a:txBody>
                  <a:tcPr/>
                </a:tc>
                <a:tc>
                  <a:txBody>
                    <a:bodyPr/>
                    <a:lstStyle/>
                    <a:p>
                      <a:r>
                        <a:rPr sz="1400"/>
                        <a:t>Semi Active</a:t>
                      </a:r>
                    </a:p>
                  </a:txBody>
                  <a:tcPr/>
                </a:tc>
                <a:extLst>
                  <a:ext uri="{0D108BD9-81ED-4DB2-BD59-A6C34878D82A}">
                    <a16:rowId xmlns:a16="http://schemas.microsoft.com/office/drawing/2014/main" val="10001"/>
                  </a:ext>
                </a:extLst>
              </a:tr>
              <a:tr h="476513">
                <a:tc>
                  <a:txBody>
                    <a:bodyPr/>
                    <a:lstStyle/>
                    <a:p>
                      <a:r>
                        <a:rPr sz="1400"/>
                        <a:t>4521</a:t>
                      </a:r>
                    </a:p>
                  </a:txBody>
                  <a:tcPr/>
                </a:tc>
                <a:tc>
                  <a:txBody>
                    <a:bodyPr/>
                    <a:lstStyle/>
                    <a:p>
                      <a:r>
                        <a:rPr sz="1400"/>
                        <a:t>DISPLAY</a:t>
                      </a:r>
                    </a:p>
                  </a:txBody>
                  <a:tcPr/>
                </a:tc>
                <a:tc>
                  <a:txBody>
                    <a:bodyPr/>
                    <a:lstStyle/>
                    <a:p>
                      <a:r>
                        <a:rPr sz="1400"/>
                        <a:t>27FEB2023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a:t>Semi Active</a:t>
                      </a:r>
                    </a:p>
                  </a:txBody>
                  <a:tcPr/>
                </a:tc>
                <a:extLst>
                  <a:ext uri="{0D108BD9-81ED-4DB2-BD59-A6C34878D82A}">
                    <a16:rowId xmlns:a16="http://schemas.microsoft.com/office/drawing/2014/main" val="10002"/>
                  </a:ext>
                </a:extLst>
              </a:tr>
              <a:tr h="476513">
                <a:tc>
                  <a:txBody>
                    <a:bodyPr/>
                    <a:lstStyle/>
                    <a:p>
                      <a:r>
                        <a:rPr sz="1400"/>
                        <a:t>4521</a:t>
                      </a:r>
                    </a:p>
                  </a:txBody>
                  <a:tcPr/>
                </a:tc>
                <a:tc>
                  <a:txBody>
                    <a:bodyPr/>
                    <a:lstStyle/>
                    <a:p>
                      <a:r>
                        <a:rPr sz="1400"/>
                        <a:t>DISPLAY</a:t>
                      </a:r>
                    </a:p>
                  </a:txBody>
                  <a:tcPr/>
                </a:tc>
                <a:tc>
                  <a:txBody>
                    <a:bodyPr/>
                    <a:lstStyle/>
                    <a:p>
                      <a:r>
                        <a:rPr sz="1400"/>
                        <a:t>18FEB2023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dirty="0"/>
                        <a:t>Semi Active</a:t>
                      </a:r>
                    </a:p>
                  </a:txBody>
                  <a:tcPr/>
                </a:tc>
                <a:extLst>
                  <a:ext uri="{0D108BD9-81ED-4DB2-BD59-A6C34878D82A}">
                    <a16:rowId xmlns:a16="http://schemas.microsoft.com/office/drawing/2014/main" val="10003"/>
                  </a:ext>
                </a:extLst>
              </a:tr>
              <a:tr h="476513">
                <a:tc>
                  <a:txBody>
                    <a:bodyPr/>
                    <a:lstStyle/>
                    <a:p>
                      <a:r>
                        <a:rPr sz="1400"/>
                        <a:t>4521</a:t>
                      </a:r>
                    </a:p>
                  </a:txBody>
                  <a:tcPr/>
                </a:tc>
                <a:tc>
                  <a:txBody>
                    <a:bodyPr/>
                    <a:lstStyle/>
                    <a:p>
                      <a:r>
                        <a:rPr sz="1400"/>
                        <a:t>DISPLAY</a:t>
                      </a:r>
                    </a:p>
                  </a:txBody>
                  <a:tcPr/>
                </a:tc>
                <a:tc>
                  <a:txBody>
                    <a:bodyPr/>
                    <a:lstStyle/>
                    <a:p>
                      <a:r>
                        <a:rPr sz="1400"/>
                        <a:t>30JAN2023</a:t>
                      </a:r>
                    </a:p>
                  </a:txBody>
                  <a:tcPr/>
                </a:tc>
                <a:tc>
                  <a:txBody>
                    <a:bodyPr/>
                    <a:lstStyle/>
                    <a:p>
                      <a:r>
                        <a:rPr sz="1400"/>
                        <a:t>NONE</a:t>
                      </a:r>
                    </a:p>
                  </a:txBody>
                  <a:tcPr/>
                </a:tc>
                <a:tc>
                  <a:txBody>
                    <a:bodyPr/>
                    <a:lstStyle/>
                    <a:p>
                      <a:r>
                        <a:rPr sz="1400"/>
                        <a:t>Screen1</a:t>
                      </a:r>
                    </a:p>
                  </a:txBody>
                  <a:tcPr/>
                </a:tc>
                <a:tc>
                  <a:txBody>
                    <a:bodyPr/>
                    <a:lstStyle/>
                    <a:p>
                      <a:r>
                        <a:rPr sz="1400"/>
                        <a:t>Morning</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a:t>Semi Active</a:t>
                      </a:r>
                    </a:p>
                  </a:txBody>
                  <a:tcPr/>
                </a:tc>
                <a:extLst>
                  <a:ext uri="{0D108BD9-81ED-4DB2-BD59-A6C34878D82A}">
                    <a16:rowId xmlns:a16="http://schemas.microsoft.com/office/drawing/2014/main" val="10004"/>
                  </a:ext>
                </a:extLst>
              </a:tr>
              <a:tr h="476513">
                <a:tc>
                  <a:txBody>
                    <a:bodyPr/>
                    <a:lstStyle/>
                    <a:p>
                      <a:r>
                        <a:rPr sz="1400"/>
                        <a:t>4521</a:t>
                      </a:r>
                    </a:p>
                  </a:txBody>
                  <a:tcPr/>
                </a:tc>
                <a:tc>
                  <a:txBody>
                    <a:bodyPr/>
                    <a:lstStyle/>
                    <a:p>
                      <a:r>
                        <a:rPr sz="1400" dirty="0"/>
                        <a:t>CLICK</a:t>
                      </a:r>
                    </a:p>
                  </a:txBody>
                  <a:tcPr/>
                </a:tc>
                <a:tc>
                  <a:txBody>
                    <a:bodyPr/>
                    <a:lstStyle/>
                    <a:p>
                      <a:r>
                        <a:rPr sz="1400" dirty="0"/>
                        <a:t>05FEB2023</a:t>
                      </a:r>
                    </a:p>
                  </a:txBody>
                  <a:tcPr/>
                </a:tc>
                <a:tc>
                  <a:txBody>
                    <a:bodyPr/>
                    <a:lstStyle/>
                    <a:p>
                      <a:r>
                        <a:rPr sz="1400"/>
                        <a:t>IBAB</a:t>
                      </a:r>
                    </a:p>
                  </a:txBody>
                  <a:tcPr/>
                </a:tc>
                <a:tc>
                  <a:txBody>
                    <a:bodyPr/>
                    <a:lstStyle/>
                    <a:p>
                      <a:r>
                        <a:rPr sz="1400"/>
                        <a:t>Screen1</a:t>
                      </a:r>
                    </a:p>
                  </a:txBody>
                  <a:tcPr/>
                </a:tc>
                <a:tc>
                  <a:txBody>
                    <a:bodyPr/>
                    <a:lstStyle/>
                    <a:p>
                      <a:r>
                        <a:rPr sz="1400" dirty="0"/>
                        <a:t>Afternoon</a:t>
                      </a:r>
                    </a:p>
                  </a:txBody>
                  <a:tcPr/>
                </a:tc>
                <a:tc>
                  <a:txBody>
                    <a:bodyPr/>
                    <a:lstStyle/>
                    <a:p>
                      <a:r>
                        <a:rPr sz="1400"/>
                        <a:t>INSURE</a:t>
                      </a:r>
                    </a:p>
                  </a:txBody>
                  <a:tcPr/>
                </a:tc>
                <a:tc>
                  <a:txBody>
                    <a:bodyPr/>
                    <a:lstStyle/>
                    <a:p>
                      <a:r>
                        <a:rPr sz="1400"/>
                        <a:t>GENERIC MESSAGE</a:t>
                      </a:r>
                    </a:p>
                  </a:txBody>
                  <a:tcPr/>
                </a:tc>
                <a:tc>
                  <a:txBody>
                    <a:bodyPr/>
                    <a:lstStyle/>
                    <a:p>
                      <a:r>
                        <a:rPr sz="1400"/>
                        <a:t>segment1</a:t>
                      </a:r>
                    </a:p>
                  </a:txBody>
                  <a:tcPr/>
                </a:tc>
                <a:tc>
                  <a:txBody>
                    <a:bodyPr/>
                    <a:lstStyle/>
                    <a:p>
                      <a:r>
                        <a:rPr sz="1400"/>
                        <a:t>B07</a:t>
                      </a:r>
                    </a:p>
                  </a:txBody>
                  <a:tcPr/>
                </a:tc>
                <a:tc>
                  <a:txBody>
                    <a:bodyPr/>
                    <a:lstStyle/>
                    <a:p>
                      <a:r>
                        <a:rPr sz="1400" dirty="0"/>
                        <a:t>Semi Active</a:t>
                      </a:r>
                    </a:p>
                  </a:txBody>
                  <a:tcPr/>
                </a:tc>
                <a:extLst>
                  <a:ext uri="{0D108BD9-81ED-4DB2-BD59-A6C34878D82A}">
                    <a16:rowId xmlns:a16="http://schemas.microsoft.com/office/drawing/2014/main" val="10005"/>
                  </a:ext>
                </a:extLst>
              </a:tr>
              <a:tr h="476513">
                <a:tc>
                  <a:txBody>
                    <a:bodyPr/>
                    <a:lstStyle/>
                    <a:p>
                      <a:r>
                        <a:rPr sz="1400"/>
                        <a:t>4521</a:t>
                      </a:r>
                    </a:p>
                  </a:txBody>
                  <a:tcPr/>
                </a:tc>
                <a:tc>
                  <a:txBody>
                    <a:bodyPr/>
                    <a:lstStyle/>
                    <a:p>
                      <a:r>
                        <a:rPr sz="1400" dirty="0"/>
                        <a:t>CHECKOUT</a:t>
                      </a:r>
                    </a:p>
                  </a:txBody>
                  <a:tcPr/>
                </a:tc>
                <a:tc>
                  <a:txBody>
                    <a:bodyPr/>
                    <a:lstStyle/>
                    <a:p>
                      <a:r>
                        <a:rPr sz="1400"/>
                        <a:t>05FEB2023</a:t>
                      </a:r>
                    </a:p>
                  </a:txBody>
                  <a:tcPr/>
                </a:tc>
                <a:tc>
                  <a:txBody>
                    <a:bodyPr/>
                    <a:lstStyle/>
                    <a:p>
                      <a:r>
                        <a:rPr sz="1400"/>
                        <a:t>IBAB</a:t>
                      </a:r>
                    </a:p>
                  </a:txBody>
                  <a:tcPr/>
                </a:tc>
                <a:tc>
                  <a:txBody>
                    <a:bodyPr/>
                    <a:lstStyle/>
                    <a:p>
                      <a:r>
                        <a:rPr sz="1400"/>
                        <a:t>Screen1</a:t>
                      </a:r>
                    </a:p>
                  </a:txBody>
                  <a:tcPr/>
                </a:tc>
                <a:tc>
                  <a:txBody>
                    <a:bodyPr/>
                    <a:lstStyle/>
                    <a:p>
                      <a:r>
                        <a:rPr sz="1400"/>
                        <a:t>Afternoon</a:t>
                      </a:r>
                    </a:p>
                  </a:txBody>
                  <a:tcPr/>
                </a:tc>
                <a:tc>
                  <a:txBody>
                    <a:bodyPr/>
                    <a:lstStyle/>
                    <a:p>
                      <a:r>
                        <a:rPr sz="1400"/>
                        <a:t>INSURE</a:t>
                      </a:r>
                    </a:p>
                  </a:txBody>
                  <a:tcPr/>
                </a:tc>
                <a:tc>
                  <a:txBody>
                    <a:bodyPr/>
                    <a:lstStyle/>
                    <a:p>
                      <a:r>
                        <a:rPr sz="1400" dirty="0"/>
                        <a:t>GENERIC MESSAGE</a:t>
                      </a:r>
                    </a:p>
                  </a:txBody>
                  <a:tcPr/>
                </a:tc>
                <a:tc>
                  <a:txBody>
                    <a:bodyPr/>
                    <a:lstStyle/>
                    <a:p>
                      <a:r>
                        <a:rPr sz="1400" dirty="0"/>
                        <a:t>segment1</a:t>
                      </a:r>
                    </a:p>
                  </a:txBody>
                  <a:tcPr/>
                </a:tc>
                <a:tc>
                  <a:txBody>
                    <a:bodyPr/>
                    <a:lstStyle/>
                    <a:p>
                      <a:r>
                        <a:rPr sz="1400" dirty="0"/>
                        <a:t>B07</a:t>
                      </a:r>
                    </a:p>
                  </a:txBody>
                  <a:tcPr/>
                </a:tc>
                <a:tc>
                  <a:txBody>
                    <a:bodyPr/>
                    <a:lstStyle/>
                    <a:p>
                      <a:r>
                        <a:rPr sz="1400" dirty="0"/>
                        <a:t>Semi Active</a:t>
                      </a:r>
                    </a:p>
                  </a:txBody>
                  <a:tcPr/>
                </a:tc>
                <a:extLst>
                  <a:ext uri="{0D108BD9-81ED-4DB2-BD59-A6C34878D82A}">
                    <a16:rowId xmlns:a16="http://schemas.microsoft.com/office/drawing/2014/main" val="10006"/>
                  </a:ext>
                </a:extLst>
              </a:tr>
              <a:tr h="476513">
                <a:tc>
                  <a:txBody>
                    <a:bodyPr/>
                    <a:lstStyle/>
                    <a:p>
                      <a:r>
                        <a:rPr sz="1400"/>
                        <a:t>6145</a:t>
                      </a:r>
                    </a:p>
                  </a:txBody>
                  <a:tcPr/>
                </a:tc>
                <a:tc>
                  <a:txBody>
                    <a:bodyPr/>
                    <a:lstStyle/>
                    <a:p>
                      <a:r>
                        <a:rPr sz="1400"/>
                        <a:t>DISPLAY</a:t>
                      </a:r>
                    </a:p>
                  </a:txBody>
                  <a:tcPr/>
                </a:tc>
                <a:tc>
                  <a:txBody>
                    <a:bodyPr/>
                    <a:lstStyle/>
                    <a:p>
                      <a:r>
                        <a:rPr sz="1400"/>
                        <a:t>26FEB2023</a:t>
                      </a:r>
                    </a:p>
                  </a:txBody>
                  <a:tcPr/>
                </a:tc>
                <a:tc>
                  <a:txBody>
                    <a:bodyPr/>
                    <a:lstStyle/>
                    <a:p>
                      <a:r>
                        <a:rPr sz="1400"/>
                        <a:t>NONE</a:t>
                      </a:r>
                    </a:p>
                  </a:txBody>
                  <a:tcPr/>
                </a:tc>
                <a:tc>
                  <a:txBody>
                    <a:bodyPr/>
                    <a:lstStyle/>
                    <a:p>
                      <a:r>
                        <a:rPr sz="1400"/>
                        <a:t>Screen1</a:t>
                      </a:r>
                    </a:p>
                  </a:txBody>
                  <a:tcPr/>
                </a:tc>
                <a:tc>
                  <a:txBody>
                    <a:bodyPr/>
                    <a:lstStyle/>
                    <a:p>
                      <a:r>
                        <a:rPr sz="1400"/>
                        <a:t>Evening</a:t>
                      </a:r>
                    </a:p>
                  </a:txBody>
                  <a:tcPr/>
                </a:tc>
                <a:tc>
                  <a:txBody>
                    <a:bodyPr/>
                    <a:lstStyle/>
                    <a:p>
                      <a:r>
                        <a:rPr sz="1400"/>
                        <a:t>ALL</a:t>
                      </a:r>
                    </a:p>
                  </a:txBody>
                  <a:tcPr/>
                </a:tc>
                <a:tc>
                  <a:txBody>
                    <a:bodyPr/>
                    <a:lstStyle/>
                    <a:p>
                      <a:r>
                        <a:rPr sz="1400"/>
                        <a:t>nan</a:t>
                      </a:r>
                    </a:p>
                  </a:txBody>
                  <a:tcPr/>
                </a:tc>
                <a:tc>
                  <a:txBody>
                    <a:bodyPr/>
                    <a:lstStyle/>
                    <a:p>
                      <a:r>
                        <a:rPr sz="1400"/>
                        <a:t>segment3</a:t>
                      </a:r>
                    </a:p>
                  </a:txBody>
                  <a:tcPr/>
                </a:tc>
                <a:tc>
                  <a:txBody>
                    <a:bodyPr/>
                    <a:lstStyle/>
                    <a:p>
                      <a:r>
                        <a:rPr sz="1400" dirty="0"/>
                        <a:t>B01</a:t>
                      </a:r>
                    </a:p>
                  </a:txBody>
                  <a:tcPr/>
                </a:tc>
                <a:tc>
                  <a:txBody>
                    <a:bodyPr/>
                    <a:lstStyle/>
                    <a:p>
                      <a:r>
                        <a:rPr sz="1400" dirty="0"/>
                        <a:t>Cold Start</a:t>
                      </a:r>
                    </a:p>
                  </a:txBody>
                  <a:tcPr/>
                </a:tc>
                <a:extLst>
                  <a:ext uri="{0D108BD9-81ED-4DB2-BD59-A6C34878D82A}">
                    <a16:rowId xmlns:a16="http://schemas.microsoft.com/office/drawing/2014/main" val="10007"/>
                  </a:ext>
                </a:extLst>
              </a:tr>
            </a:tbl>
          </a:graphicData>
        </a:graphic>
      </p:graphicFrame>
      <p:sp>
        <p:nvSpPr>
          <p:cNvPr id="2" name="TextBox 1">
            <a:extLst>
              <a:ext uri="{FF2B5EF4-FFF2-40B4-BE49-F238E27FC236}">
                <a16:creationId xmlns:a16="http://schemas.microsoft.com/office/drawing/2014/main" id="{E9954B9A-86F3-FBF5-C357-18040991B649}"/>
              </a:ext>
            </a:extLst>
          </p:cNvPr>
          <p:cNvSpPr txBox="1"/>
          <p:nvPr/>
        </p:nvSpPr>
        <p:spPr>
          <a:xfrm>
            <a:off x="324261" y="739664"/>
            <a:ext cx="9729019" cy="523220"/>
          </a:xfrm>
          <a:prstGeom prst="rect">
            <a:avLst/>
          </a:prstGeom>
          <a:noFill/>
        </p:spPr>
        <p:txBody>
          <a:bodyPr wrap="square" rtlCol="0">
            <a:spAutoFit/>
          </a:bodyPr>
          <a:lstStyle/>
          <a:p>
            <a:r>
              <a:rPr lang="en-US" sz="2800" b="1" dirty="0">
                <a:solidFill>
                  <a:schemeClr val="bg1"/>
                </a:solidFill>
              </a:rPr>
              <a:t>Overview of our data:</a:t>
            </a:r>
            <a:endParaRPr lang="en-ZA" sz="2800" b="1" dirty="0">
              <a:solidFill>
                <a:schemeClr val="bg1"/>
              </a:solidFill>
            </a:endParaRPr>
          </a:p>
        </p:txBody>
      </p:sp>
    </p:spTree>
    <p:extLst>
      <p:ext uri="{BB962C8B-B14F-4D97-AF65-F5344CB8AC3E}">
        <p14:creationId xmlns:p14="http://schemas.microsoft.com/office/powerpoint/2010/main" val="2351988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First 10 Rows of Data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Normalized Frequency (Entire Dataset)</a:t>
            </a:r>
          </a:p>
        </p:txBody>
      </p:sp>
      <p:graphicFrame>
        <p:nvGraphicFramePr>
          <p:cNvPr id="3" name="Chart 2"/>
          <p:cNvGraphicFramePr>
            <a:graphicFrameLocks noGrp="1"/>
          </p:cNvGraphicFramePr>
          <p:nvPr>
            <p:extLst>
              <p:ext uri="{D42A27DB-BD31-4B8C-83A1-F6EECF244321}">
                <p14:modId xmlns:p14="http://schemas.microsoft.com/office/powerpoint/2010/main" val="2457672880"/>
              </p:ext>
            </p:extLst>
          </p:nvPr>
        </p:nvGraphicFramePr>
        <p:xfrm>
          <a:off x="914400" y="1828800"/>
          <a:ext cx="8013290" cy="4114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Number of Users in Each beh_Segment</a:t>
            </a:r>
          </a:p>
        </p:txBody>
      </p:sp>
      <p:graphicFrame>
        <p:nvGraphicFramePr>
          <p:cNvPr id="3" name="Chart 2"/>
          <p:cNvGraphicFramePr>
            <a:graphicFrameLocks noGrp="1"/>
          </p:cNvGraphicFramePr>
          <p:nvPr/>
        </p:nvGraphicFramePr>
        <p:xfrm>
          <a:off x="914400" y="1371600"/>
          <a:ext cx="7315200" cy="5486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Number of Users in Each beh_Segment</a:t>
            </a:r>
          </a:p>
        </p:txBody>
      </p:sp>
      <p:graphicFrame>
        <p:nvGraphicFramePr>
          <p:cNvPr id="3" name="Chart 2"/>
          <p:cNvGraphicFramePr>
            <a:graphicFrameLocks noGrp="1"/>
          </p:cNvGraphicFramePr>
          <p:nvPr>
            <p:extLst>
              <p:ext uri="{D42A27DB-BD31-4B8C-83A1-F6EECF244321}">
                <p14:modId xmlns:p14="http://schemas.microsoft.com/office/powerpoint/2010/main" val="1037809646"/>
              </p:ext>
            </p:extLst>
          </p:nvPr>
        </p:nvGraphicFramePr>
        <p:xfrm>
          <a:off x="914400" y="1371600"/>
          <a:ext cx="7315200" cy="5486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Normalized Frequency for Each Segment</a:t>
            </a:r>
          </a:p>
        </p:txBody>
      </p:sp>
      <p:graphicFrame>
        <p:nvGraphicFramePr>
          <p:cNvPr id="3" name="Chart 2"/>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645" y="251618"/>
            <a:ext cx="10515600" cy="1325563"/>
          </a:xfrm>
        </p:spPr>
        <p:txBody>
          <a:bodyPr/>
          <a:lstStyle/>
          <a:p>
            <a:r>
              <a:t>Top 10 Items by Normalized Frequency for Each Segment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Normalized Frequency for Each Segment</a:t>
            </a:r>
          </a:p>
        </p:txBody>
      </p:sp>
      <p:graphicFrame>
        <p:nvGraphicFramePr>
          <p:cNvPr id="3" name="Chart 2"/>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Normalized Frequency for Each Segment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Normalized Frequency for Each Segment</a:t>
            </a:r>
          </a:p>
        </p:txBody>
      </p:sp>
      <p:graphicFrame>
        <p:nvGraphicFramePr>
          <p:cNvPr id="3" name="Chart 2"/>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User Activity by Day of the Week</a:t>
            </a:r>
          </a:p>
        </p:txBody>
      </p:sp>
      <p:graphicFrame>
        <p:nvGraphicFramePr>
          <p:cNvPr id="3" name="Chart 2"/>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216310" y="254356"/>
            <a:ext cx="9729019" cy="523220"/>
          </a:xfrm>
          <a:prstGeom prst="rect">
            <a:avLst/>
          </a:prstGeom>
          <a:noFill/>
        </p:spPr>
        <p:txBody>
          <a:bodyPr wrap="square" rtlCol="0">
            <a:spAutoFit/>
          </a:bodyPr>
          <a:lstStyle/>
          <a:p>
            <a:r>
              <a:rPr lang="en-US" sz="2800" b="1" dirty="0">
                <a:solidFill>
                  <a:schemeClr val="bg1"/>
                </a:solidFill>
              </a:rPr>
              <a:t>Overall most popular items: </a:t>
            </a:r>
            <a:endParaRPr lang="en-ZA" sz="2800" b="1" dirty="0">
              <a:solidFill>
                <a:schemeClr val="bg1"/>
              </a:solidFill>
            </a:endParaRPr>
          </a:p>
        </p:txBody>
      </p:sp>
      <p:graphicFrame>
        <p:nvGraphicFramePr>
          <p:cNvPr id="5" name="Chart 4"/>
          <p:cNvGraphicFramePr>
            <a:graphicFrameLocks noGrp="1"/>
          </p:cNvGraphicFramePr>
          <p:nvPr>
            <p:extLst>
              <p:ext uri="{D42A27DB-BD31-4B8C-83A1-F6EECF244321}">
                <p14:modId xmlns:p14="http://schemas.microsoft.com/office/powerpoint/2010/main" val="2528645806"/>
              </p:ext>
            </p:extLst>
          </p:nvPr>
        </p:nvGraphicFramePr>
        <p:xfrm>
          <a:off x="1096296" y="1239939"/>
          <a:ext cx="9729019" cy="38149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09102483-8163-86FB-B7AC-55533C76DD07}"/>
              </a:ext>
            </a:extLst>
          </p:cNvPr>
          <p:cNvGraphicFramePr>
            <a:graphicFrameLocks noGrp="1"/>
          </p:cNvGraphicFramePr>
          <p:nvPr>
            <p:extLst>
              <p:ext uri="{D42A27DB-BD31-4B8C-83A1-F6EECF244321}">
                <p14:modId xmlns:p14="http://schemas.microsoft.com/office/powerpoint/2010/main" val="997906302"/>
              </p:ext>
            </p:extLst>
          </p:nvPr>
        </p:nvGraphicFramePr>
        <p:xfrm>
          <a:off x="216311" y="4689987"/>
          <a:ext cx="11788876" cy="2005780"/>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9D58E190-B7BA-CABA-A539-1814529B8F12}"/>
              </a:ext>
            </a:extLst>
          </p:cNvPr>
          <p:cNvSpPr txBox="1"/>
          <p:nvPr/>
        </p:nvSpPr>
        <p:spPr>
          <a:xfrm>
            <a:off x="5569975" y="5419721"/>
            <a:ext cx="1420760" cy="369332"/>
          </a:xfrm>
          <a:prstGeom prst="rect">
            <a:avLst/>
          </a:prstGeom>
          <a:solidFill>
            <a:schemeClr val="bg1"/>
          </a:solidFill>
        </p:spPr>
        <p:txBody>
          <a:bodyPr wrap="square" rtlCol="0">
            <a:spAutoFit/>
          </a:bodyPr>
          <a:lstStyle/>
          <a:p>
            <a:r>
              <a:rPr lang="en-US" dirty="0"/>
              <a:t>104 items</a:t>
            </a:r>
          </a:p>
        </p:txBody>
      </p:sp>
    </p:spTree>
    <p:extLst>
      <p:ext uri="{BB962C8B-B14F-4D97-AF65-F5344CB8AC3E}">
        <p14:creationId xmlns:p14="http://schemas.microsoft.com/office/powerpoint/2010/main" val="1621264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Unique Users on Each Day of the Week</a:t>
            </a:r>
          </a:p>
        </p:txBody>
      </p:sp>
      <p:graphicFrame>
        <p:nvGraphicFramePr>
          <p:cNvPr id="3" name="Chart 2"/>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Chart 7"/>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hart 8"/>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Unique Users at Evening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Unique Users at Early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Table of Items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Who is interacting with our items? </a:t>
            </a:r>
            <a:endParaRPr lang="en-ZA" sz="2800" b="1" dirty="0">
              <a:solidFill>
                <a:schemeClr val="bg1"/>
              </a:solidFill>
            </a:endParaRPr>
          </a:p>
        </p:txBody>
      </p:sp>
    </p:spTree>
    <p:extLst>
      <p:ext uri="{BB962C8B-B14F-4D97-AF65-F5344CB8AC3E}">
        <p14:creationId xmlns:p14="http://schemas.microsoft.com/office/powerpoint/2010/main" val="167380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2946580850"/>
              </p:ext>
            </p:extLst>
          </p:nvPr>
        </p:nvGraphicFramePr>
        <p:xfrm>
          <a:off x="963561" y="1470978"/>
          <a:ext cx="5722373" cy="4886632"/>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24E79673-51AD-38A5-338A-BD3A47F28CF0}"/>
              </a:ext>
            </a:extLst>
          </p:cNvPr>
          <p:cNvSpPr txBox="1"/>
          <p:nvPr/>
        </p:nvSpPr>
        <p:spPr>
          <a:xfrm>
            <a:off x="6764592" y="2467896"/>
            <a:ext cx="339213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Users are divided into 4 customer segments, broadly linked to income.</a:t>
            </a:r>
          </a:p>
          <a:p>
            <a:r>
              <a:rPr lang="en-US" sz="2000" dirty="0">
                <a:solidFill>
                  <a:schemeClr val="bg1"/>
                </a:solidFill>
              </a:rPr>
              <a:t> </a:t>
            </a:r>
          </a:p>
          <a:p>
            <a:pPr marL="285750" indent="-285750">
              <a:buFont typeface="Arial" panose="020B0604020202020204" pitchFamily="34" charset="0"/>
              <a:buChar char="•"/>
            </a:pPr>
            <a:r>
              <a:rPr lang="en-US" sz="2000" dirty="0">
                <a:solidFill>
                  <a:schemeClr val="bg1"/>
                </a:solidFill>
              </a:rPr>
              <a:t>With segment 1 to segment 4 ranging from lower to higher income.</a:t>
            </a:r>
            <a:endParaRPr lang="en-ZA" sz="2000" dirty="0">
              <a:solidFill>
                <a:schemeClr val="bg1"/>
              </a:solidFill>
            </a:endParaRPr>
          </a:p>
        </p:txBody>
      </p:sp>
      <p:sp>
        <p:nvSpPr>
          <p:cNvPr id="6" name="TextBox 5">
            <a:extLst>
              <a:ext uri="{FF2B5EF4-FFF2-40B4-BE49-F238E27FC236}">
                <a16:creationId xmlns:a16="http://schemas.microsoft.com/office/drawing/2014/main" id="{148E289B-EECF-B0FE-26DB-4D490A53FD5D}"/>
              </a:ext>
            </a:extLst>
          </p:cNvPr>
          <p:cNvSpPr txBox="1"/>
          <p:nvPr/>
        </p:nvSpPr>
        <p:spPr>
          <a:xfrm>
            <a:off x="334297" y="500390"/>
            <a:ext cx="9729019" cy="646331"/>
          </a:xfrm>
          <a:prstGeom prst="rect">
            <a:avLst/>
          </a:prstGeom>
          <a:noFill/>
        </p:spPr>
        <p:txBody>
          <a:bodyPr wrap="square" rtlCol="0">
            <a:spAutoFit/>
          </a:bodyPr>
          <a:lstStyle/>
          <a:p>
            <a:r>
              <a:rPr lang="en-US" sz="3600" b="1" dirty="0">
                <a:solidFill>
                  <a:schemeClr val="bg1"/>
                </a:solidFill>
              </a:rPr>
              <a:t>User income segments: </a:t>
            </a:r>
            <a:endParaRPr lang="en-ZA" sz="3600" b="1" dirty="0">
              <a:solidFill>
                <a:schemeClr val="bg1"/>
              </a:solidFill>
            </a:endParaRPr>
          </a:p>
        </p:txBody>
      </p:sp>
    </p:spTree>
    <p:extLst>
      <p:ext uri="{BB962C8B-B14F-4D97-AF65-F5344CB8AC3E}">
        <p14:creationId xmlns:p14="http://schemas.microsoft.com/office/powerpoint/2010/main" val="113538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3844413" y="607241"/>
            <a:ext cx="4503174" cy="369332"/>
          </a:xfrm>
          <a:prstGeom prst="rect">
            <a:avLst/>
          </a:prstGeom>
          <a:solidFill>
            <a:schemeClr val="bg1"/>
          </a:solidFill>
        </p:spPr>
        <p:txBody>
          <a:bodyPr wrap="square" rtlCol="0">
            <a:spAutoFit/>
          </a:bodyPr>
          <a:lstStyle/>
          <a:p>
            <a:r>
              <a:rPr lang="en-US" dirty="0"/>
              <a:t>Who is interacting with the items</a:t>
            </a:r>
          </a:p>
        </p:txBody>
      </p:sp>
      <p:graphicFrame>
        <p:nvGraphicFramePr>
          <p:cNvPr id="5" name="Chart 4"/>
          <p:cNvGraphicFramePr>
            <a:graphicFrameLocks noGrp="1"/>
          </p:cNvGraphicFramePr>
          <p:nvPr>
            <p:extLst>
              <p:ext uri="{D42A27DB-BD31-4B8C-83A1-F6EECF244321}">
                <p14:modId xmlns:p14="http://schemas.microsoft.com/office/powerpoint/2010/main" val="4030991216"/>
              </p:ext>
            </p:extLst>
          </p:nvPr>
        </p:nvGraphicFramePr>
        <p:xfrm>
          <a:off x="648929" y="161610"/>
          <a:ext cx="1612490" cy="14922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a:graphicFrameLocks noGrp="1"/>
          </p:cNvGraphicFramePr>
          <p:nvPr>
            <p:extLst>
              <p:ext uri="{D42A27DB-BD31-4B8C-83A1-F6EECF244321}">
                <p14:modId xmlns:p14="http://schemas.microsoft.com/office/powerpoint/2010/main" val="751676027"/>
              </p:ext>
            </p:extLst>
          </p:nvPr>
        </p:nvGraphicFramePr>
        <p:xfrm>
          <a:off x="648929" y="1821279"/>
          <a:ext cx="5447071" cy="228599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p:cNvGraphicFramePr>
            <a:graphicFrameLocks noGrp="1"/>
          </p:cNvGraphicFramePr>
          <p:nvPr>
            <p:extLst>
              <p:ext uri="{D42A27DB-BD31-4B8C-83A1-F6EECF244321}">
                <p14:modId xmlns:p14="http://schemas.microsoft.com/office/powerpoint/2010/main" val="646268508"/>
              </p:ext>
            </p:extLst>
          </p:nvPr>
        </p:nvGraphicFramePr>
        <p:xfrm>
          <a:off x="6228736" y="1821279"/>
          <a:ext cx="5447071" cy="228599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p:cNvGraphicFramePr>
            <a:graphicFrameLocks noGrp="1"/>
          </p:cNvGraphicFramePr>
          <p:nvPr>
            <p:extLst>
              <p:ext uri="{D42A27DB-BD31-4B8C-83A1-F6EECF244321}">
                <p14:modId xmlns:p14="http://schemas.microsoft.com/office/powerpoint/2010/main" val="4014995298"/>
              </p:ext>
            </p:extLst>
          </p:nvPr>
        </p:nvGraphicFramePr>
        <p:xfrm>
          <a:off x="648930" y="4200077"/>
          <a:ext cx="5447071" cy="228599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Chart 10"/>
          <p:cNvGraphicFramePr>
            <a:graphicFrameLocks noGrp="1"/>
          </p:cNvGraphicFramePr>
          <p:nvPr>
            <p:extLst>
              <p:ext uri="{D42A27DB-BD31-4B8C-83A1-F6EECF244321}">
                <p14:modId xmlns:p14="http://schemas.microsoft.com/office/powerpoint/2010/main" val="1788178717"/>
              </p:ext>
            </p:extLst>
          </p:nvPr>
        </p:nvGraphicFramePr>
        <p:xfrm>
          <a:off x="6228737" y="4225265"/>
          <a:ext cx="5447071" cy="2285999"/>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210527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err="1">
                <a:solidFill>
                  <a:schemeClr val="bg1"/>
                </a:solidFill>
              </a:rPr>
              <a:t>sdfd</a:t>
            </a:r>
            <a:r>
              <a:rPr lang="en-US" sz="2800" b="1" dirty="0">
                <a:solidFill>
                  <a:schemeClr val="bg1"/>
                </a:solidFill>
              </a:rPr>
              <a:t> </a:t>
            </a:r>
            <a:endParaRPr lang="en-ZA" sz="2800" b="1" dirty="0">
              <a:solidFill>
                <a:schemeClr val="bg1"/>
              </a:solidFill>
            </a:endParaRPr>
          </a:p>
        </p:txBody>
      </p:sp>
    </p:spTree>
    <p:extLst>
      <p:ext uri="{BB962C8B-B14F-4D97-AF65-F5344CB8AC3E}">
        <p14:creationId xmlns:p14="http://schemas.microsoft.com/office/powerpoint/2010/main" val="2017182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1356852" y="457700"/>
            <a:ext cx="4503174" cy="369332"/>
          </a:xfrm>
          <a:prstGeom prst="rect">
            <a:avLst/>
          </a:prstGeom>
          <a:solidFill>
            <a:schemeClr val="bg1"/>
          </a:solidFill>
        </p:spPr>
        <p:txBody>
          <a:bodyPr wrap="square" rtlCol="0">
            <a:spAutoFit/>
          </a:bodyPr>
          <a:lstStyle/>
          <a:p>
            <a:r>
              <a:rPr lang="en-US" dirty="0"/>
              <a:t>Who is interacting with the items</a:t>
            </a:r>
          </a:p>
        </p:txBody>
      </p:sp>
      <p:graphicFrame>
        <p:nvGraphicFramePr>
          <p:cNvPr id="5" name="Chart 4"/>
          <p:cNvGraphicFramePr>
            <a:graphicFrameLocks noGrp="1"/>
          </p:cNvGraphicFramePr>
          <p:nvPr/>
        </p:nvGraphicFramePr>
        <p:xfrm>
          <a:off x="491613" y="1690688"/>
          <a:ext cx="4837471" cy="39574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BF1D1235-F569-096C-1DDC-5D3A86A6C553}"/>
              </a:ext>
            </a:extLst>
          </p:cNvPr>
          <p:cNvGraphicFramePr>
            <a:graphicFrameLocks noGrp="1"/>
          </p:cNvGraphicFramePr>
          <p:nvPr>
            <p:extLst>
              <p:ext uri="{D42A27DB-BD31-4B8C-83A1-F6EECF244321}">
                <p14:modId xmlns:p14="http://schemas.microsoft.com/office/powerpoint/2010/main" val="713550791"/>
              </p:ext>
            </p:extLst>
          </p:nvPr>
        </p:nvGraphicFramePr>
        <p:xfrm>
          <a:off x="816077" y="1690688"/>
          <a:ext cx="6272980" cy="4524946"/>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E9A00661-CFBA-3462-03BC-35312BB80C68}"/>
              </a:ext>
            </a:extLst>
          </p:cNvPr>
          <p:cNvSpPr txBox="1"/>
          <p:nvPr/>
        </p:nvSpPr>
        <p:spPr>
          <a:xfrm>
            <a:off x="8072284" y="2320413"/>
            <a:ext cx="2379406" cy="2031325"/>
          </a:xfrm>
          <a:prstGeom prst="rect">
            <a:avLst/>
          </a:prstGeom>
          <a:solidFill>
            <a:schemeClr val="bg1"/>
          </a:solidFill>
        </p:spPr>
        <p:txBody>
          <a:bodyPr wrap="square" rtlCol="0">
            <a:spAutoFit/>
          </a:bodyPr>
          <a:lstStyle/>
          <a:p>
            <a:r>
              <a:rPr lang="en-US" dirty="0"/>
              <a:t>50 detailed customers segments. The exact definition is not disclosed, but can be seen as 50 different customer segments. </a:t>
            </a:r>
            <a:endParaRPr lang="en-ZA" dirty="0"/>
          </a:p>
        </p:txBody>
      </p:sp>
    </p:spTree>
    <p:extLst>
      <p:ext uri="{BB962C8B-B14F-4D97-AF65-F5344CB8AC3E}">
        <p14:creationId xmlns:p14="http://schemas.microsoft.com/office/powerpoint/2010/main" val="56749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1129</Words>
  <Application>Microsoft Office PowerPoint</Application>
  <PresentationFormat>Widescreen</PresentationFormat>
  <Paragraphs>370</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Aptos</vt:lpstr>
      <vt:lpstr>Aptos Display</vt:lpstr>
      <vt:lpstr>Arial</vt:lpstr>
      <vt:lpstr>Lato</vt:lpstr>
      <vt:lpstr>Lucida Grande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10 Items</vt:lpstr>
      <vt:lpstr>PowerPoint Presentation</vt:lpstr>
      <vt:lpstr>Normalized Frequency of Interactions for Each Item Type</vt:lpstr>
      <vt:lpstr>First 10 Rows of Data</vt:lpstr>
      <vt:lpstr>Top 10 Items by Normalized Frequency (Entire Dataset)</vt:lpstr>
      <vt:lpstr>Number of Users in Each beh_Segment</vt:lpstr>
      <vt:lpstr>Number of Users in Each beh_Segment</vt:lpstr>
      <vt:lpstr>Top 10 Items by Normalized Frequency for Each Segment</vt:lpstr>
      <vt:lpstr>Top 10 Items by Normalized Frequency for Each Segment</vt:lpstr>
      <vt:lpstr>Top 10 Items by Normalized Frequency for Each Segment</vt:lpstr>
      <vt:lpstr>Top 10 Items by Normalized Frequency for Each Segment</vt:lpstr>
      <vt:lpstr>Top 10 Items by Normalized Frequency for Each Segment</vt:lpstr>
      <vt:lpstr>User Activity by Day of the Week</vt:lpstr>
      <vt:lpstr>Top 10 Items by Unique Users on Each Day of the Week</vt:lpstr>
      <vt:lpstr>Top 10 Items by Unique Users at Evening</vt:lpstr>
      <vt:lpstr>Top 10 Items by Unique Users at Early</vt:lpstr>
      <vt:lpstr>Table of Items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Steyn</dc:creator>
  <cp:lastModifiedBy>L Steyn</cp:lastModifiedBy>
  <cp:revision>23</cp:revision>
  <dcterms:created xsi:type="dcterms:W3CDTF">2024-05-25T11:43:47Z</dcterms:created>
  <dcterms:modified xsi:type="dcterms:W3CDTF">2024-05-27T15:35:58Z</dcterms:modified>
</cp:coreProperties>
</file>