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Top 10 Items in segment1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IBAB</c:v>
                </c:pt>
                <c:pt idx="2">
                  <c:v>IBAA</c:v>
                </c:pt>
                <c:pt idx="3">
                  <c:v>CBPA</c:v>
                </c:pt>
                <c:pt idx="4">
                  <c:v>IBAC</c:v>
                </c:pt>
                <c:pt idx="5">
                  <c:v>CUPX</c:v>
                </c:pt>
                <c:pt idx="6">
                  <c:v>FIHC</c:v>
                </c:pt>
                <c:pt idx="7">
                  <c:v>FIWL</c:v>
                </c:pt>
                <c:pt idx="8">
                  <c:v>CBLT</c:v>
                </c:pt>
                <c:pt idx="9">
                  <c:v>CACU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0.16247299783982719</c:v>
                </c:pt>
                <c:pt idx="1">
                  <c:v>4.2873429874389954E-2</c:v>
                </c:pt>
                <c:pt idx="2">
                  <c:v>4.1363309064725177E-2</c:v>
                </c:pt>
                <c:pt idx="3">
                  <c:v>4.074325946075686E-2</c:v>
                </c:pt>
                <c:pt idx="4">
                  <c:v>4.0463237058964714E-2</c:v>
                </c:pt>
                <c:pt idx="5">
                  <c:v>4.0463237058964714E-2</c:v>
                </c:pt>
                <c:pt idx="6">
                  <c:v>3.580286422913833E-2</c:v>
                </c:pt>
                <c:pt idx="7">
                  <c:v>3.295263621089687E-2</c:v>
                </c:pt>
                <c:pt idx="8">
                  <c:v>3.1162492999439954E-2</c:v>
                </c:pt>
                <c:pt idx="9">
                  <c:v>2.9932394591567324E-2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0-4703-9D97-C7C83CE73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Number of Users in Each Segment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3C1-4556-B838-D0B6B1B7FF6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3C1-4556-B838-D0B6B1B7FF6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3C1-4556-B838-D0B6B1B7FF6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3C1-4556-B838-D0B6B1B7FF65}"/>
              </c:ext>
            </c:extLst>
          </c:dPt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34267</c:v>
                </c:pt>
                <c:pt idx="1">
                  <c:v>18706</c:v>
                </c:pt>
                <c:pt idx="2">
                  <c:v>22219</c:v>
                </c:pt>
                <c:pt idx="3">
                  <c:v>9183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B-426C-A882-6CB3805D4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Normalized Frequency of Interactions for Each Item Type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6C-4312-A44B-F1A8F3A2AD3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6C-4312-A44B-F1A8F3A2AD3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6C-4312-A44B-F1A8F3A2AD3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6C-4312-A44B-F1A8F3A2AD3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6C-4312-A44B-F1A8F3A2AD3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F6C-4312-A44B-F1A8F3A2AD33}"/>
              </c:ext>
            </c:extLst>
          </c:dPt>
          <c:cat>
            <c:strRef>
              <c:f>Sheet1!$A$2:$A$7</c:f>
              <c:strCache>
                <c:ptCount val="6"/>
                <c:pt idx="0">
                  <c:v>LEND</c:v>
                </c:pt>
                <c:pt idx="1">
                  <c:v>INSURE</c:v>
                </c:pt>
                <c:pt idx="2">
                  <c:v>LIFESTYLE</c:v>
                </c:pt>
                <c:pt idx="3">
                  <c:v>CONNECT</c:v>
                </c:pt>
                <c:pt idx="4">
                  <c:v>INVEST</c:v>
                </c:pt>
                <c:pt idx="5">
                  <c:v>TRANSACT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0.27405659960594092</c:v>
                </c:pt>
                <c:pt idx="1">
                  <c:v>0.25641671305254415</c:v>
                </c:pt>
                <c:pt idx="2">
                  <c:v>0.16779318083423897</c:v>
                </c:pt>
                <c:pt idx="3">
                  <c:v>0.12974350818600294</c:v>
                </c:pt>
                <c:pt idx="4">
                  <c:v>9.9186259177777195E-2</c:v>
                </c:pt>
                <c:pt idx="5">
                  <c:v>7.2803739143495819E-2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6C-4312-A44B-F1A8F3A2A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889791119860012"/>
          <c:y val="0.29290773549139693"/>
          <c:w val="0.17032904090113732"/>
          <c:h val="0.475610783027121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EA7A-F57B-6919-DD2F-E8BCAE79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1E331-93B9-B414-E0EE-BA2347B3F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8352-8FB3-F1CE-95B4-04A2B6B2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14D5-FBF3-79FB-3645-D114366D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D6A9-E8DB-DC7F-9390-87F1CF54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83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4DB3-E317-0D42-5174-FA4778DF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FACC3-BAE2-D055-3D5E-ADF21067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6BB9-97BE-6BED-0789-65E5508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16F8-3C6A-B1F0-C2CC-2A053DDC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FA81-4067-B1A6-3BC0-529A5B18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3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46A9D-DDA5-A6AD-9E37-A41C0DD3F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0F85D-2CF6-0EE2-9FC1-299A1ED6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4E7F-99EE-2466-02BD-B83DCEA4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AAF4-2CE4-65C0-212F-F05368E9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B651-64CC-0EEC-88C0-4FA7F8C9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3E99-2B8B-C440-917C-82F4285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8C15-B8A5-3DD1-169A-02B5E191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0F08-E994-AFE7-F56C-C0CFDF11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FA67-D849-D487-6610-5E1AE8D5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DCF6-2D9A-E61F-B491-72CDEBF2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19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DF9C-5177-93EC-7FB5-B2551FE6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B092-E716-9EF8-BAA9-8F18D679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17C6-B0E7-08DF-AEF2-EEA11614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0F670-F3A0-55EC-315D-0D6F67FB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FA89-871A-E1CE-64B1-8BD289A4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49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687-A472-715F-6612-4EB53AF1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E82B-B964-EF53-27EC-258D44202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9AED-9AC2-DB0E-0666-FA591AA2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003A5-B63D-0AD9-C048-0CC59D92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FF4DF-0AED-649F-C747-B85B263F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FC8C-1E27-328D-AEFD-4D133977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792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8180-AD43-4268-DDA2-C1BA0CA0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F9A9-3585-58A0-1521-F9C163F2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18183-1341-30C2-C468-D2603F65E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E2853-9094-E605-BEC3-848A260F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26185-7F18-E437-F4D1-DC23D2D23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42C08-DDBF-C028-2613-8A1500B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AB9F-CCC1-634B-AF3E-CCE309E2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94D0-D99E-2EC3-4D73-09AD76C4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19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8D33-4EC7-9510-1979-9571F0C6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BC86-C83C-C6BB-7ED0-B8F8813E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DAC07-2B67-FF58-B69D-66981DD1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75314-8721-B594-AB4C-48BAC3EC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34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E48DC-234E-D625-6ABA-40D93EEE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470F6-BD0A-F214-971D-DB8A2E3D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9D785-11B5-ED0B-3CB1-2EF2B0B8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18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DED-9D9A-48FE-970B-21C03B62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63DF-DC39-7A2E-8D6D-784929AE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57F26-A9FD-0C01-3BAD-7DF54C2A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0AAD-3B9B-DFE8-AC23-AEBD689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1100C-E153-9C37-5A18-16001805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862E-7B28-2BE1-AC52-BE835FC1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43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6826-7CB0-F0D0-12FB-03AB270A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3CB71-BB74-317C-3FA9-04D87B6C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B00BE-1A92-DBFC-AC6D-40FA3787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ED88-722C-6A59-B9E4-5F9E6535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8BDF-75E6-4C9F-1187-601FCB39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A87D7-6F51-A53A-0323-42AE3B5B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72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93CA4-A24B-3A6D-3EDA-82E2AA89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1E86-E61A-AB34-5988-A2EBF05F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C37B-1151-D275-7EEC-8249FF9F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79F1-2163-01C8-697C-A52341F48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368E-3A78-278A-7579-951FCBF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2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97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10 Rows of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278194" y="1122363"/>
            <a:ext cx="45031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Want top 5 items</a:t>
            </a:r>
          </a:p>
          <a:p>
            <a:r>
              <a:rPr lang="en-US" dirty="0"/>
              <a:t>High predictive power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40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278194" y="1122363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overview as received</a:t>
            </a:r>
            <a:endParaRPr lang="en-Z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77796"/>
              </p:ext>
            </p:extLst>
          </p:nvPr>
        </p:nvGraphicFramePr>
        <p:xfrm>
          <a:off x="324261" y="2013155"/>
          <a:ext cx="11543477" cy="384357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2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4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62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7980">
                <a:tc>
                  <a:txBody>
                    <a:bodyPr/>
                    <a:lstStyle/>
                    <a:p>
                      <a:r>
                        <a:rPr sz="1400" dirty="0" err="1"/>
                        <a:t>idcol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 err="1"/>
                        <a:t>item_type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 err="1"/>
                        <a:t>item_descrip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beh_segment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active_ind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 dirty="0"/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17JAN2023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27FEB2023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30JAN2023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05FEB2023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GENERIC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05FEB2023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GENERIC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26FEB2023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Evening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Cold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9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278194" y="1122363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Most popular items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126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170039" y="1122363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Who is interacting with the items</a:t>
            </a:r>
          </a:p>
        </p:txBody>
      </p:sp>
    </p:spTree>
    <p:extLst>
      <p:ext uri="{BB962C8B-B14F-4D97-AF65-F5344CB8AC3E}">
        <p14:creationId xmlns:p14="http://schemas.microsoft.com/office/powerpoint/2010/main" val="113538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170039" y="1122363"/>
            <a:ext cx="4503174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Are all interactions equal?</a:t>
            </a:r>
            <a:br>
              <a:rPr lang="en-US" dirty="0"/>
            </a:br>
            <a:r>
              <a:rPr lang="en-US" dirty="0"/>
              <a:t>Display click checkout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Probability of item being checked out if clicked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Display shows None item, All item type,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Screens probability of num clicks vs checkouts</a:t>
            </a:r>
          </a:p>
        </p:txBody>
      </p:sp>
    </p:spTree>
    <p:extLst>
      <p:ext uri="{BB962C8B-B14F-4D97-AF65-F5344CB8AC3E}">
        <p14:creationId xmlns:p14="http://schemas.microsoft.com/office/powerpoint/2010/main" val="384530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for Each Segment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68863"/>
              </p:ext>
            </p:extLst>
          </p:nvPr>
        </p:nvGraphicFramePr>
        <p:xfrm>
          <a:off x="491613" y="1690688"/>
          <a:ext cx="4837471" cy="395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62808"/>
              </p:ext>
            </p:extLst>
          </p:nvPr>
        </p:nvGraphicFramePr>
        <p:xfrm>
          <a:off x="4761271" y="1690688"/>
          <a:ext cx="6437671" cy="4262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Graphic spid="4" grpId="0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Normalized Frequency of Interactions for Each Item 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10 Items by Normalized Frequency for Each Segment</vt:lpstr>
      <vt:lpstr>PowerPoint Presentation</vt:lpstr>
      <vt:lpstr>Normalized Frequency of Interactions for Each Item Type</vt:lpstr>
      <vt:lpstr>First 10 Rows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Steyn</dc:creator>
  <cp:lastModifiedBy>Lizé Steyn</cp:lastModifiedBy>
  <cp:revision>6</cp:revision>
  <dcterms:created xsi:type="dcterms:W3CDTF">2024-05-25T11:43:47Z</dcterms:created>
  <dcterms:modified xsi:type="dcterms:W3CDTF">2024-05-27T10:49:25Z</dcterms:modified>
</cp:coreProperties>
</file>