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71" r:id="rId7"/>
    <p:sldId id="264" r:id="rId8"/>
    <p:sldId id="258" r:id="rId9"/>
    <p:sldId id="259" r:id="rId10"/>
    <p:sldId id="260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US"/>
              <a:t>Top 10 Items by Normalized Frequency (Entire Dataset)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IBAB</c:v>
                </c:pt>
                <c:pt idx="4">
                  <c:v>FIHC</c:v>
                </c:pt>
                <c:pt idx="5">
                  <c:v>CACU</c:v>
                </c:pt>
                <c:pt idx="6">
                  <c:v>IBAC</c:v>
                </c:pt>
                <c:pt idx="7">
                  <c:v>CUPX</c:v>
                </c:pt>
                <c:pt idx="8">
                  <c:v>FIWL</c:v>
                </c:pt>
                <c:pt idx="9">
                  <c:v>CBPA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0.12447760666542972</c:v>
                </c:pt>
                <c:pt idx="1">
                  <c:v>3.8813935201138003E-2</c:v>
                </c:pt>
                <c:pt idx="2">
                  <c:v>3.8747669661869044E-2</c:v>
                </c:pt>
                <c:pt idx="3">
                  <c:v>3.0879741299334695E-2</c:v>
                </c:pt>
                <c:pt idx="4">
                  <c:v>2.7840361898198461E-2</c:v>
                </c:pt>
                <c:pt idx="5">
                  <c:v>2.7389756231169543E-2</c:v>
                </c:pt>
                <c:pt idx="6">
                  <c:v>2.5711029236355924E-2</c:v>
                </c:pt>
                <c:pt idx="7">
                  <c:v>2.5587333563053871E-2</c:v>
                </c:pt>
                <c:pt idx="8">
                  <c:v>2.5211828840529769E-2</c:v>
                </c:pt>
                <c:pt idx="9">
                  <c:v>2.4787729389208438E-2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25-425F-8EA3-FAB112B7A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en-US"/>
              <a:t>Number of Users in Each beh_Segment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/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B01</c:v>
                </c:pt>
                <c:pt idx="1">
                  <c:v>B18</c:v>
                </c:pt>
                <c:pt idx="2">
                  <c:v>B08</c:v>
                </c:pt>
                <c:pt idx="3">
                  <c:v>B02</c:v>
                </c:pt>
                <c:pt idx="4">
                  <c:v>B07</c:v>
                </c:pt>
                <c:pt idx="5">
                  <c:v>B10</c:v>
                </c:pt>
                <c:pt idx="6">
                  <c:v>B12</c:v>
                </c:pt>
                <c:pt idx="7">
                  <c:v>B13</c:v>
                </c:pt>
                <c:pt idx="8">
                  <c:v>B44</c:v>
                </c:pt>
                <c:pt idx="9">
                  <c:v>B09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46526</c:v>
                </c:pt>
                <c:pt idx="1">
                  <c:v>11875</c:v>
                </c:pt>
                <c:pt idx="2">
                  <c:v>6552</c:v>
                </c:pt>
                <c:pt idx="3">
                  <c:v>6382</c:v>
                </c:pt>
                <c:pt idx="4">
                  <c:v>2029</c:v>
                </c:pt>
                <c:pt idx="5">
                  <c:v>1288</c:v>
                </c:pt>
                <c:pt idx="6">
                  <c:v>991</c:v>
                </c:pt>
                <c:pt idx="7">
                  <c:v>886</c:v>
                </c:pt>
                <c:pt idx="8">
                  <c:v>829</c:v>
                </c:pt>
                <c:pt idx="9">
                  <c:v>643</c:v>
                </c:pt>
                <c:pt idx="10">
                  <c:v>6374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E1-4B16-9771-0C3841E24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en-US"/>
              <a:t>Number of Users in Each Segment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006-4E1A-B6D8-7C2FF43CB7B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006-4E1A-B6D8-7C2FF43CB7B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006-4E1A-B6D8-7C2FF43CB7B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006-4E1A-B6D8-7C2FF43CB7B3}"/>
              </c:ext>
            </c:extLst>
          </c:dPt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34267</c:v>
                </c:pt>
                <c:pt idx="1">
                  <c:v>18706</c:v>
                </c:pt>
                <c:pt idx="2">
                  <c:v>22219</c:v>
                </c:pt>
                <c:pt idx="3">
                  <c:v>9183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06-4E1A-B6D8-7C2FF43CB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en-US"/>
              <a:t>Number of Users in Each Segment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en-US"/>
              <a:t>Number of Users in Each beh_Segment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E1C-4570-AEB3-B11A9EFC785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1C-4570-AEB3-B11A9EFC785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E1C-4570-AEB3-B11A9EFC785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E1C-4570-AEB3-B11A9EFC785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E1C-4570-AEB3-B11A9EFC785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E1C-4570-AEB3-B11A9EFC785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E1C-4570-AEB3-B11A9EFC785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E1C-4570-AEB3-B11A9EFC785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BE1C-4570-AEB3-B11A9EFC785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BE1C-4570-AEB3-B11A9EFC785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BE1C-4570-AEB3-B11A9EFC78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B01</c:v>
                </c:pt>
                <c:pt idx="1">
                  <c:v>B18</c:v>
                </c:pt>
                <c:pt idx="2">
                  <c:v>B08</c:v>
                </c:pt>
                <c:pt idx="3">
                  <c:v>B02</c:v>
                </c:pt>
                <c:pt idx="4">
                  <c:v>B07</c:v>
                </c:pt>
                <c:pt idx="5">
                  <c:v>B10</c:v>
                </c:pt>
                <c:pt idx="6">
                  <c:v>B12</c:v>
                </c:pt>
                <c:pt idx="7">
                  <c:v>B13</c:v>
                </c:pt>
                <c:pt idx="8">
                  <c:v>B44</c:v>
                </c:pt>
                <c:pt idx="9">
                  <c:v>B09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46526</c:v>
                </c:pt>
                <c:pt idx="1">
                  <c:v>11875</c:v>
                </c:pt>
                <c:pt idx="2">
                  <c:v>6552</c:v>
                </c:pt>
                <c:pt idx="3">
                  <c:v>6382</c:v>
                </c:pt>
                <c:pt idx="4">
                  <c:v>2029</c:v>
                </c:pt>
                <c:pt idx="5">
                  <c:v>1288</c:v>
                </c:pt>
                <c:pt idx="6">
                  <c:v>991</c:v>
                </c:pt>
                <c:pt idx="7">
                  <c:v>886</c:v>
                </c:pt>
                <c:pt idx="8">
                  <c:v>829</c:v>
                </c:pt>
                <c:pt idx="9">
                  <c:v>643</c:v>
                </c:pt>
                <c:pt idx="10">
                  <c:v>6374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E1C-4570-AEB3-B11A9EFC7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Top 10 Items in segment1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IBAB</c:v>
                </c:pt>
                <c:pt idx="2">
                  <c:v>IBAA</c:v>
                </c:pt>
                <c:pt idx="3">
                  <c:v>CBPA</c:v>
                </c:pt>
                <c:pt idx="4">
                  <c:v>IBAC</c:v>
                </c:pt>
                <c:pt idx="5">
                  <c:v>CUPX</c:v>
                </c:pt>
                <c:pt idx="6">
                  <c:v>FIHC</c:v>
                </c:pt>
                <c:pt idx="7">
                  <c:v>FIWL</c:v>
                </c:pt>
                <c:pt idx="8">
                  <c:v>CBLT</c:v>
                </c:pt>
                <c:pt idx="9">
                  <c:v>CACU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0.16247299783982719</c:v>
                </c:pt>
                <c:pt idx="1">
                  <c:v>4.2873429874389954E-2</c:v>
                </c:pt>
                <c:pt idx="2">
                  <c:v>4.1363309064725177E-2</c:v>
                </c:pt>
                <c:pt idx="3">
                  <c:v>4.074325946075686E-2</c:v>
                </c:pt>
                <c:pt idx="4">
                  <c:v>4.0463237058964714E-2</c:v>
                </c:pt>
                <c:pt idx="5">
                  <c:v>4.0463237058964714E-2</c:v>
                </c:pt>
                <c:pt idx="6">
                  <c:v>3.580286422913833E-2</c:v>
                </c:pt>
                <c:pt idx="7">
                  <c:v>3.295263621089687E-2</c:v>
                </c:pt>
                <c:pt idx="8">
                  <c:v>3.1162492999439954E-2</c:v>
                </c:pt>
                <c:pt idx="9">
                  <c:v>2.9932394591567324E-2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0-4703-9D97-C7C83CE73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Sheet1!$A$2:$A$104</c:f>
              <c:strCache>
                <c:ptCount val="103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IBAB</c:v>
                </c:pt>
                <c:pt idx="4">
                  <c:v>FIHC</c:v>
                </c:pt>
                <c:pt idx="5">
                  <c:v>CACU</c:v>
                </c:pt>
                <c:pt idx="6">
                  <c:v>IBAC</c:v>
                </c:pt>
                <c:pt idx="7">
                  <c:v>CUPX</c:v>
                </c:pt>
                <c:pt idx="8">
                  <c:v>FIWL</c:v>
                </c:pt>
                <c:pt idx="9">
                  <c:v>CBPA</c:v>
                </c:pt>
                <c:pt idx="10">
                  <c:v>FILS</c:v>
                </c:pt>
                <c:pt idx="11">
                  <c:v>CASD</c:v>
                </c:pt>
                <c:pt idx="12">
                  <c:v>EBSH</c:v>
                </c:pt>
                <c:pt idx="13">
                  <c:v>MMMC</c:v>
                </c:pt>
                <c:pt idx="14">
                  <c:v>CBLT</c:v>
                </c:pt>
                <c:pt idx="15">
                  <c:v>CBPB</c:v>
                </c:pt>
                <c:pt idx="16">
                  <c:v>NATR</c:v>
                </c:pt>
                <c:pt idx="17">
                  <c:v>CSPL</c:v>
                </c:pt>
                <c:pt idx="18">
                  <c:v>NAFW</c:v>
                </c:pt>
                <c:pt idx="19">
                  <c:v>FICQ</c:v>
                </c:pt>
                <c:pt idx="20">
                  <c:v>EBEM</c:v>
                </c:pt>
                <c:pt idx="21">
                  <c:v>CBEL</c:v>
                </c:pt>
                <c:pt idx="22">
                  <c:v>CBVC</c:v>
                </c:pt>
                <c:pt idx="23">
                  <c:v>NACS</c:v>
                </c:pt>
                <c:pt idx="24">
                  <c:v>IPRA</c:v>
                </c:pt>
                <c:pt idx="25">
                  <c:v>IBAM</c:v>
                </c:pt>
                <c:pt idx="26">
                  <c:v>XCFL</c:v>
                </c:pt>
                <c:pt idx="27">
                  <c:v>EBWP</c:v>
                </c:pt>
                <c:pt idx="28">
                  <c:v>IPTF</c:v>
                </c:pt>
                <c:pt idx="29">
                  <c:v>MMSM</c:v>
                </c:pt>
                <c:pt idx="30">
                  <c:v>IBIC</c:v>
                </c:pt>
                <c:pt idx="31">
                  <c:v>CCLI</c:v>
                </c:pt>
                <c:pt idx="32">
                  <c:v>EBQF</c:v>
                </c:pt>
                <c:pt idx="33">
                  <c:v>NASD</c:v>
                </c:pt>
                <c:pt idx="34">
                  <c:v>CAFM</c:v>
                </c:pt>
                <c:pt idx="35">
                  <c:v>CABC</c:v>
                </c:pt>
                <c:pt idx="36">
                  <c:v>CUHS</c:v>
                </c:pt>
                <c:pt idx="37">
                  <c:v>CCNC</c:v>
                </c:pt>
                <c:pt idx="38">
                  <c:v>EBET</c:v>
                </c:pt>
                <c:pt idx="39">
                  <c:v>EBKA</c:v>
                </c:pt>
                <c:pt idx="40">
                  <c:v>CARF</c:v>
                </c:pt>
                <c:pt idx="41">
                  <c:v>CCAI</c:v>
                </c:pt>
                <c:pt idx="42">
                  <c:v>CBTULS</c:v>
                </c:pt>
                <c:pt idx="43">
                  <c:v>CUSS</c:v>
                </c:pt>
                <c:pt idx="44">
                  <c:v>EBSB</c:v>
                </c:pt>
                <c:pt idx="45">
                  <c:v>CAFI</c:v>
                </c:pt>
                <c:pt idx="46">
                  <c:v>CBCC</c:v>
                </c:pt>
                <c:pt idx="47">
                  <c:v>CARE</c:v>
                </c:pt>
                <c:pt idx="48">
                  <c:v>EBTV</c:v>
                </c:pt>
                <c:pt idx="49">
                  <c:v>CCCU</c:v>
                </c:pt>
                <c:pt idx="50">
                  <c:v>FLIS</c:v>
                </c:pt>
                <c:pt idx="51">
                  <c:v>EVCU</c:v>
                </c:pt>
                <c:pt idx="52">
                  <c:v>CUSZ</c:v>
                </c:pt>
                <c:pt idx="53">
                  <c:v>IBDP</c:v>
                </c:pt>
                <c:pt idx="54">
                  <c:v>HLGG</c:v>
                </c:pt>
                <c:pt idx="55">
                  <c:v>IBGC</c:v>
                </c:pt>
                <c:pt idx="56">
                  <c:v>IBPP</c:v>
                </c:pt>
                <c:pt idx="57">
                  <c:v>CASV</c:v>
                </c:pt>
                <c:pt idx="58">
                  <c:v>EVGW</c:v>
                </c:pt>
                <c:pt idx="59">
                  <c:v>CCCS</c:v>
                </c:pt>
                <c:pt idx="60">
                  <c:v>EBSP</c:v>
                </c:pt>
                <c:pt idx="61">
                  <c:v>IPSG</c:v>
                </c:pt>
                <c:pt idx="62">
                  <c:v>FIFS</c:v>
                </c:pt>
                <c:pt idx="63">
                  <c:v>ISBCU</c:v>
                </c:pt>
                <c:pt idx="64">
                  <c:v>GASS</c:v>
                </c:pt>
                <c:pt idx="65">
                  <c:v>CUSI</c:v>
                </c:pt>
                <c:pt idx="66">
                  <c:v>CAFU</c:v>
                </c:pt>
                <c:pt idx="67">
                  <c:v>EBIB</c:v>
                </c:pt>
                <c:pt idx="68">
                  <c:v>CAFS</c:v>
                </c:pt>
                <c:pt idx="69">
                  <c:v>CBTUD</c:v>
                </c:pt>
                <c:pt idx="70">
                  <c:v>SEVP</c:v>
                </c:pt>
                <c:pt idx="71">
                  <c:v>EBGA</c:v>
                </c:pt>
                <c:pt idx="72">
                  <c:v>CUSB</c:v>
                </c:pt>
                <c:pt idx="73">
                  <c:v>CCAN</c:v>
                </c:pt>
                <c:pt idx="74">
                  <c:v>CBTMT</c:v>
                </c:pt>
                <c:pt idx="75">
                  <c:v>CBDS</c:v>
                </c:pt>
                <c:pt idx="76">
                  <c:v>CALI</c:v>
                </c:pt>
                <c:pt idx="77">
                  <c:v>CAPO</c:v>
                </c:pt>
                <c:pt idx="78">
                  <c:v>HLGH</c:v>
                </c:pt>
                <c:pt idx="79">
                  <c:v>EBUD</c:v>
                </c:pt>
                <c:pt idx="80">
                  <c:v>CAFB</c:v>
                </c:pt>
                <c:pt idx="81">
                  <c:v>EVAP</c:v>
                </c:pt>
                <c:pt idx="82">
                  <c:v>EBXM</c:v>
                </c:pt>
                <c:pt idx="83">
                  <c:v>IBDL</c:v>
                </c:pt>
                <c:pt idx="84">
                  <c:v>EBBF</c:v>
                </c:pt>
                <c:pt idx="85">
                  <c:v>EBPD</c:v>
                </c:pt>
                <c:pt idx="86">
                  <c:v>EBSL</c:v>
                </c:pt>
                <c:pt idx="87">
                  <c:v>DOAA</c:v>
                </c:pt>
                <c:pt idx="88">
                  <c:v>KYCA</c:v>
                </c:pt>
                <c:pt idx="89">
                  <c:v>IPFD</c:v>
                </c:pt>
                <c:pt idx="90">
                  <c:v>FHIS</c:v>
                </c:pt>
                <c:pt idx="91">
                  <c:v>GAFC</c:v>
                </c:pt>
                <c:pt idx="92">
                  <c:v>CANL</c:v>
                </c:pt>
                <c:pt idx="93">
                  <c:v>HLGE</c:v>
                </c:pt>
                <c:pt idx="94">
                  <c:v>EBGM</c:v>
                </c:pt>
                <c:pt idx="95">
                  <c:v>EBQB</c:v>
                </c:pt>
                <c:pt idx="96">
                  <c:v>DOSW</c:v>
                </c:pt>
                <c:pt idx="97">
                  <c:v>WHCR</c:v>
                </c:pt>
                <c:pt idx="98">
                  <c:v>FIWR</c:v>
                </c:pt>
                <c:pt idx="99">
                  <c:v>IPST</c:v>
                </c:pt>
                <c:pt idx="100">
                  <c:v>IPFN</c:v>
                </c:pt>
                <c:pt idx="101">
                  <c:v>IPMX</c:v>
                </c:pt>
                <c:pt idx="102">
                  <c:v>IPSD</c:v>
                </c:pt>
              </c:strCache>
            </c:strRef>
          </c:cat>
          <c:val>
            <c:numRef>
              <c:f>Sheet1!$B$2:$B$104</c:f>
              <c:numCache>
                <c:formatCode>General</c:formatCode>
                <c:ptCount val="103"/>
                <c:pt idx="0">
                  <c:v>0.12447760666542972</c:v>
                </c:pt>
                <c:pt idx="1">
                  <c:v>3.8813935201138003E-2</c:v>
                </c:pt>
                <c:pt idx="2">
                  <c:v>3.8747669661869044E-2</c:v>
                </c:pt>
                <c:pt idx="3">
                  <c:v>3.0879741299334695E-2</c:v>
                </c:pt>
                <c:pt idx="4">
                  <c:v>2.7840361898198461E-2</c:v>
                </c:pt>
                <c:pt idx="5">
                  <c:v>2.7389756231169543E-2</c:v>
                </c:pt>
                <c:pt idx="6">
                  <c:v>2.5711029236355924E-2</c:v>
                </c:pt>
                <c:pt idx="7">
                  <c:v>2.5587333563053871E-2</c:v>
                </c:pt>
                <c:pt idx="8">
                  <c:v>2.5211828840529769E-2</c:v>
                </c:pt>
                <c:pt idx="9">
                  <c:v>2.4787729389208438E-2</c:v>
                </c:pt>
                <c:pt idx="10">
                  <c:v>2.343591238812168E-2</c:v>
                </c:pt>
                <c:pt idx="11">
                  <c:v>2.0427456905310962E-2</c:v>
                </c:pt>
                <c:pt idx="12">
                  <c:v>1.9557169489578641E-2</c:v>
                </c:pt>
                <c:pt idx="13">
                  <c:v>1.9305360440356596E-2</c:v>
                </c:pt>
                <c:pt idx="14">
                  <c:v>1.8161175462312579E-2</c:v>
                </c:pt>
                <c:pt idx="15">
                  <c:v>1.7847518576439507E-2</c:v>
                </c:pt>
                <c:pt idx="16">
                  <c:v>1.7498520069622995E-2</c:v>
                </c:pt>
                <c:pt idx="17">
                  <c:v>1.7295305749198187E-2</c:v>
                </c:pt>
                <c:pt idx="18">
                  <c:v>1.5903729424550057E-2</c:v>
                </c:pt>
                <c:pt idx="19">
                  <c:v>1.5537060107261819E-2</c:v>
                </c:pt>
                <c:pt idx="20">
                  <c:v>1.514830227688393E-2</c:v>
                </c:pt>
                <c:pt idx="21">
                  <c:v>1.5099707548086693E-2</c:v>
                </c:pt>
                <c:pt idx="22">
                  <c:v>1.4847898498864651E-2</c:v>
                </c:pt>
                <c:pt idx="23">
                  <c:v>1.4644684178439844E-2</c:v>
                </c:pt>
                <c:pt idx="24">
                  <c:v>1.399528189360405E-2</c:v>
                </c:pt>
                <c:pt idx="25">
                  <c:v>1.3703713520820632E-2</c:v>
                </c:pt>
                <c:pt idx="26">
                  <c:v>1.3672789602495119E-2</c:v>
                </c:pt>
                <c:pt idx="27">
                  <c:v>1.2970374886244158E-2</c:v>
                </c:pt>
                <c:pt idx="28">
                  <c:v>1.2206112333342168E-2</c:v>
                </c:pt>
                <c:pt idx="29">
                  <c:v>1.2047075039096668E-2</c:v>
                </c:pt>
                <c:pt idx="30">
                  <c:v>1.1941050176266335E-2</c:v>
                </c:pt>
                <c:pt idx="31">
                  <c:v>1.1826189908200139E-2</c:v>
                </c:pt>
                <c:pt idx="32">
                  <c:v>1.1737835855841528E-2</c:v>
                </c:pt>
                <c:pt idx="33">
                  <c:v>1.1101686678859525E-2</c:v>
                </c:pt>
                <c:pt idx="34">
                  <c:v>1.1088433571005734E-2</c:v>
                </c:pt>
                <c:pt idx="35">
                  <c:v>1.0646663309212677E-2</c:v>
                </c:pt>
                <c:pt idx="36">
                  <c:v>1.0403689665226496E-2</c:v>
                </c:pt>
                <c:pt idx="37">
                  <c:v>9.7056926515934651E-3</c:v>
                </c:pt>
                <c:pt idx="38">
                  <c:v>9.0562903667576709E-3</c:v>
                </c:pt>
                <c:pt idx="39">
                  <c:v>9.04745496152181E-3</c:v>
                </c:pt>
                <c:pt idx="40">
                  <c:v>8.4466474054832527E-3</c:v>
                </c:pt>
                <c:pt idx="41">
                  <c:v>7.9121053887136542E-3</c:v>
                </c:pt>
                <c:pt idx="42">
                  <c:v>7.4659174243026658E-3</c:v>
                </c:pt>
                <c:pt idx="43">
                  <c:v>7.3908164797978461E-3</c:v>
                </c:pt>
                <c:pt idx="44">
                  <c:v>7.0329825677454697E-3</c:v>
                </c:pt>
                <c:pt idx="45">
                  <c:v>6.3791625802917451E-3</c:v>
                </c:pt>
                <c:pt idx="46">
                  <c:v>6.2819731226972722E-3</c:v>
                </c:pt>
                <c:pt idx="47">
                  <c:v>6.2731377174614113E-3</c:v>
                </c:pt>
                <c:pt idx="48">
                  <c:v>6.1052650179800501E-3</c:v>
                </c:pt>
                <c:pt idx="49">
                  <c:v>5.9020506975552434E-3</c:v>
                </c:pt>
                <c:pt idx="50">
                  <c:v>5.8357851582862847E-3</c:v>
                </c:pt>
                <c:pt idx="51">
                  <c:v>5.6458239457152703E-3</c:v>
                </c:pt>
                <c:pt idx="52">
                  <c:v>5.3719263834035745E-3</c:v>
                </c:pt>
                <c:pt idx="53">
                  <c:v>4.9434092294643097E-3</c:v>
                </c:pt>
                <c:pt idx="54">
                  <c:v>4.4839681571995299E-3</c:v>
                </c:pt>
                <c:pt idx="55">
                  <c:v>4.170311271326459E-3</c:v>
                </c:pt>
                <c:pt idx="56">
                  <c:v>4.1526404608547372E-3</c:v>
                </c:pt>
                <c:pt idx="57">
                  <c:v>4.1526404608547372E-3</c:v>
                </c:pt>
                <c:pt idx="58">
                  <c:v>3.896413709014764E-3</c:v>
                </c:pt>
                <c:pt idx="59">
                  <c:v>3.8699074933071804E-3</c:v>
                </c:pt>
                <c:pt idx="60">
                  <c:v>3.6136807414672073E-3</c:v>
                </c:pt>
                <c:pt idx="61">
                  <c:v>3.5297443917265267E-3</c:v>
                </c:pt>
                <c:pt idx="62">
                  <c:v>3.4944027707830821E-3</c:v>
                </c:pt>
                <c:pt idx="63">
                  <c:v>3.454643447221707E-3</c:v>
                </c:pt>
                <c:pt idx="64">
                  <c:v>3.2116698032355253E-3</c:v>
                </c:pt>
                <c:pt idx="65">
                  <c:v>2.8405827833293575E-3</c:v>
                </c:pt>
                <c:pt idx="66">
                  <c:v>2.7831526492962601E-3</c:v>
                </c:pt>
                <c:pt idx="67">
                  <c:v>2.7743172440603987E-3</c:v>
                </c:pt>
                <c:pt idx="68">
                  <c:v>2.7654818388245378E-3</c:v>
                </c:pt>
                <c:pt idx="69">
                  <c:v>2.6815454890838568E-3</c:v>
                </c:pt>
                <c:pt idx="70">
                  <c:v>2.5048373843666338E-3</c:v>
                </c:pt>
                <c:pt idx="71">
                  <c:v>2.4253187372438837E-3</c:v>
                </c:pt>
                <c:pt idx="72">
                  <c:v>2.3148761717956194E-3</c:v>
                </c:pt>
                <c:pt idx="73">
                  <c:v>2.257446037762522E-3</c:v>
                </c:pt>
                <c:pt idx="74">
                  <c:v>2.1425857696963273E-3</c:v>
                </c:pt>
                <c:pt idx="75">
                  <c:v>2.0939910408990909E-3</c:v>
                </c:pt>
                <c:pt idx="76">
                  <c:v>2.0188900963942712E-3</c:v>
                </c:pt>
                <c:pt idx="77">
                  <c:v>2.0056369885404794E-3</c:v>
                </c:pt>
                <c:pt idx="78">
                  <c:v>1.9747130702149653E-3</c:v>
                </c:pt>
                <c:pt idx="79">
                  <c:v>1.7538279393184367E-3</c:v>
                </c:pt>
                <c:pt idx="80">
                  <c:v>1.4004117298839912E-3</c:v>
                </c:pt>
                <c:pt idx="81">
                  <c:v>1.2413744356384905E-3</c:v>
                </c:pt>
                <c:pt idx="82">
                  <c:v>1.2325390304026294E-3</c:v>
                </c:pt>
                <c:pt idx="83">
                  <c:v>1.0514132230674759E-3</c:v>
                </c:pt>
                <c:pt idx="84">
                  <c:v>8.3936349740680854E-4</c:v>
                </c:pt>
                <c:pt idx="85">
                  <c:v>7.598448502840583E-4</c:v>
                </c:pt>
                <c:pt idx="86">
                  <c:v>7.2892093195854428E-4</c:v>
                </c:pt>
                <c:pt idx="87">
                  <c:v>7.0241471625096083E-4</c:v>
                </c:pt>
                <c:pt idx="88">
                  <c:v>6.8474390577923853E-4</c:v>
                </c:pt>
                <c:pt idx="89">
                  <c:v>6.1847836651028002E-4</c:v>
                </c:pt>
                <c:pt idx="90">
                  <c:v>4.6827647750064059E-4</c:v>
                </c:pt>
                <c:pt idx="91">
                  <c:v>3.7550472252409858E-4</c:v>
                </c:pt>
                <c:pt idx="92">
                  <c:v>3.534162094344457E-4</c:v>
                </c:pt>
                <c:pt idx="93">
                  <c:v>3.4899850681651513E-4</c:v>
                </c:pt>
                <c:pt idx="94">
                  <c:v>2.7831526492962599E-4</c:v>
                </c:pt>
                <c:pt idx="95">
                  <c:v>2.6506215707583426E-4</c:v>
                </c:pt>
                <c:pt idx="96">
                  <c:v>2.5180904922204259E-4</c:v>
                </c:pt>
                <c:pt idx="97">
                  <c:v>2.341382387503203E-4</c:v>
                </c:pt>
                <c:pt idx="98">
                  <c:v>2.1204972566066742E-4</c:v>
                </c:pt>
                <c:pt idx="99">
                  <c:v>1.3253107853791713E-4</c:v>
                </c:pt>
                <c:pt idx="100">
                  <c:v>8.3936349740680851E-5</c:v>
                </c:pt>
                <c:pt idx="101">
                  <c:v>5.743013403309743E-5</c:v>
                </c:pt>
                <c:pt idx="102">
                  <c:v>1.7670810471722285E-5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0C-4990-AB09-0A9AE39B5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en-US"/>
              <a:t>Normalized Frequency of Interactions for Each Item Type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6C-4312-A44B-F1A8F3A2AD3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6C-4312-A44B-F1A8F3A2AD3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6C-4312-A44B-F1A8F3A2AD3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6C-4312-A44B-F1A8F3A2AD3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F6C-4312-A44B-F1A8F3A2AD33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F6C-4312-A44B-F1A8F3A2AD33}"/>
              </c:ext>
            </c:extLst>
          </c:dPt>
          <c:cat>
            <c:strRef>
              <c:f>Sheet1!$A$2:$A$7</c:f>
              <c:strCache>
                <c:ptCount val="6"/>
                <c:pt idx="0">
                  <c:v>LEND</c:v>
                </c:pt>
                <c:pt idx="1">
                  <c:v>INSURE</c:v>
                </c:pt>
                <c:pt idx="2">
                  <c:v>LIFESTYLE</c:v>
                </c:pt>
                <c:pt idx="3">
                  <c:v>CONNECT</c:v>
                </c:pt>
                <c:pt idx="4">
                  <c:v>INVEST</c:v>
                </c:pt>
                <c:pt idx="5">
                  <c:v>TRANSACT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0.27405659960594092</c:v>
                </c:pt>
                <c:pt idx="1">
                  <c:v>0.25641671305254415</c:v>
                </c:pt>
                <c:pt idx="2">
                  <c:v>0.16779318083423897</c:v>
                </c:pt>
                <c:pt idx="3">
                  <c:v>0.12974350818600294</c:v>
                </c:pt>
                <c:pt idx="4">
                  <c:v>9.9186259177777195E-2</c:v>
                </c:pt>
                <c:pt idx="5">
                  <c:v>7.2803739143495819E-2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6C-4312-A44B-F1A8F3A2A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889791119860012"/>
          <c:y val="0.29290773549139693"/>
          <c:w val="0.17032904090113732"/>
          <c:h val="0.475610783027121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Top 10 Items by Normalized Frequency (Entire Dataset)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Sheet1!$A$2:$A$8</c:f>
              <c:strCache>
                <c:ptCount val="7"/>
                <c:pt idx="0">
                  <c:v>CTLN</c:v>
                </c:pt>
                <c:pt idx="1">
                  <c:v>CUPL</c:v>
                </c:pt>
                <c:pt idx="2">
                  <c:v>IBAA</c:v>
                </c:pt>
                <c:pt idx="3">
                  <c:v>IBAB</c:v>
                </c:pt>
                <c:pt idx="4">
                  <c:v>FIHC</c:v>
                </c:pt>
                <c:pt idx="5">
                  <c:v>CACU</c:v>
                </c:pt>
                <c:pt idx="6">
                  <c:v>IBAC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0.12447760666542972</c:v>
                </c:pt>
                <c:pt idx="1">
                  <c:v>3.8813935201138003E-2</c:v>
                </c:pt>
                <c:pt idx="2">
                  <c:v>3.8747669661869044E-2</c:v>
                </c:pt>
                <c:pt idx="3">
                  <c:v>3.0879741299334695E-2</c:v>
                </c:pt>
                <c:pt idx="4">
                  <c:v>2.7840361898198461E-2</c:v>
                </c:pt>
                <c:pt idx="5">
                  <c:v>2.7389756231169543E-2</c:v>
                </c:pt>
                <c:pt idx="6">
                  <c:v>2.5711029236355924E-2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5-4165-9F0D-471FD901C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r>
              <a:rPr lang="en-US"/>
              <a:t>Number of Users in Each beh_Segment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cat>
            <c:strRef>
              <c:f>Sheet1!$A$2:$A$51</c:f>
              <c:strCache>
                <c:ptCount val="50"/>
                <c:pt idx="0">
                  <c:v>B01</c:v>
                </c:pt>
                <c:pt idx="1">
                  <c:v>B02</c:v>
                </c:pt>
                <c:pt idx="2">
                  <c:v>B03</c:v>
                </c:pt>
                <c:pt idx="3">
                  <c:v>B04</c:v>
                </c:pt>
                <c:pt idx="4">
                  <c:v>B05</c:v>
                </c:pt>
                <c:pt idx="5">
                  <c:v>B06</c:v>
                </c:pt>
                <c:pt idx="6">
                  <c:v>B07</c:v>
                </c:pt>
                <c:pt idx="7">
                  <c:v>B08</c:v>
                </c:pt>
                <c:pt idx="8">
                  <c:v>B09</c:v>
                </c:pt>
                <c:pt idx="9">
                  <c:v>B10</c:v>
                </c:pt>
                <c:pt idx="10">
                  <c:v>B11</c:v>
                </c:pt>
                <c:pt idx="11">
                  <c:v>B12</c:v>
                </c:pt>
                <c:pt idx="12">
                  <c:v>B13</c:v>
                </c:pt>
                <c:pt idx="13">
                  <c:v>B14</c:v>
                </c:pt>
                <c:pt idx="14">
                  <c:v>B15</c:v>
                </c:pt>
                <c:pt idx="15">
                  <c:v>B16</c:v>
                </c:pt>
                <c:pt idx="16">
                  <c:v>B17</c:v>
                </c:pt>
                <c:pt idx="17">
                  <c:v>B18</c:v>
                </c:pt>
                <c:pt idx="18">
                  <c:v>B19</c:v>
                </c:pt>
                <c:pt idx="19">
                  <c:v>B20</c:v>
                </c:pt>
                <c:pt idx="20">
                  <c:v>B21</c:v>
                </c:pt>
                <c:pt idx="21">
                  <c:v>B22</c:v>
                </c:pt>
                <c:pt idx="22">
                  <c:v>B23</c:v>
                </c:pt>
                <c:pt idx="23">
                  <c:v>B24</c:v>
                </c:pt>
                <c:pt idx="24">
                  <c:v>B25</c:v>
                </c:pt>
                <c:pt idx="25">
                  <c:v>B26</c:v>
                </c:pt>
                <c:pt idx="26">
                  <c:v>B27</c:v>
                </c:pt>
                <c:pt idx="27">
                  <c:v>B28</c:v>
                </c:pt>
                <c:pt idx="28">
                  <c:v>B29</c:v>
                </c:pt>
                <c:pt idx="29">
                  <c:v>B30</c:v>
                </c:pt>
                <c:pt idx="30">
                  <c:v>B31</c:v>
                </c:pt>
                <c:pt idx="31">
                  <c:v>B32</c:v>
                </c:pt>
                <c:pt idx="32">
                  <c:v>B33</c:v>
                </c:pt>
                <c:pt idx="33">
                  <c:v>B34</c:v>
                </c:pt>
                <c:pt idx="34">
                  <c:v>B35</c:v>
                </c:pt>
                <c:pt idx="35">
                  <c:v>B36</c:v>
                </c:pt>
                <c:pt idx="36">
                  <c:v>B37</c:v>
                </c:pt>
                <c:pt idx="37">
                  <c:v>B38</c:v>
                </c:pt>
                <c:pt idx="38">
                  <c:v>B39</c:v>
                </c:pt>
                <c:pt idx="39">
                  <c:v>B40</c:v>
                </c:pt>
                <c:pt idx="40">
                  <c:v>B41</c:v>
                </c:pt>
                <c:pt idx="41">
                  <c:v>B42</c:v>
                </c:pt>
                <c:pt idx="42">
                  <c:v>B43</c:v>
                </c:pt>
                <c:pt idx="43">
                  <c:v>B44</c:v>
                </c:pt>
                <c:pt idx="44">
                  <c:v>B45</c:v>
                </c:pt>
                <c:pt idx="45">
                  <c:v>B46</c:v>
                </c:pt>
                <c:pt idx="46">
                  <c:v>B47</c:v>
                </c:pt>
                <c:pt idx="47">
                  <c:v>B48</c:v>
                </c:pt>
                <c:pt idx="48">
                  <c:v>B49</c:v>
                </c:pt>
                <c:pt idx="49">
                  <c:v>B50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46526</c:v>
                </c:pt>
                <c:pt idx="1">
                  <c:v>6382</c:v>
                </c:pt>
                <c:pt idx="2">
                  <c:v>439</c:v>
                </c:pt>
                <c:pt idx="3">
                  <c:v>235</c:v>
                </c:pt>
                <c:pt idx="4">
                  <c:v>506</c:v>
                </c:pt>
                <c:pt idx="5">
                  <c:v>147</c:v>
                </c:pt>
                <c:pt idx="6">
                  <c:v>2029</c:v>
                </c:pt>
                <c:pt idx="7">
                  <c:v>6552</c:v>
                </c:pt>
                <c:pt idx="8">
                  <c:v>643</c:v>
                </c:pt>
                <c:pt idx="9">
                  <c:v>1288</c:v>
                </c:pt>
                <c:pt idx="10">
                  <c:v>168</c:v>
                </c:pt>
                <c:pt idx="11">
                  <c:v>991</c:v>
                </c:pt>
                <c:pt idx="12">
                  <c:v>886</c:v>
                </c:pt>
                <c:pt idx="13">
                  <c:v>429</c:v>
                </c:pt>
                <c:pt idx="14">
                  <c:v>315</c:v>
                </c:pt>
                <c:pt idx="15">
                  <c:v>95</c:v>
                </c:pt>
                <c:pt idx="16">
                  <c:v>382</c:v>
                </c:pt>
                <c:pt idx="17">
                  <c:v>11875</c:v>
                </c:pt>
                <c:pt idx="18">
                  <c:v>330</c:v>
                </c:pt>
                <c:pt idx="19">
                  <c:v>12</c:v>
                </c:pt>
                <c:pt idx="20">
                  <c:v>56</c:v>
                </c:pt>
                <c:pt idx="21">
                  <c:v>112</c:v>
                </c:pt>
                <c:pt idx="22">
                  <c:v>49</c:v>
                </c:pt>
                <c:pt idx="23">
                  <c:v>521</c:v>
                </c:pt>
                <c:pt idx="24">
                  <c:v>50</c:v>
                </c:pt>
                <c:pt idx="25">
                  <c:v>6</c:v>
                </c:pt>
                <c:pt idx="26">
                  <c:v>38</c:v>
                </c:pt>
                <c:pt idx="27">
                  <c:v>142</c:v>
                </c:pt>
                <c:pt idx="28">
                  <c:v>42</c:v>
                </c:pt>
                <c:pt idx="29">
                  <c:v>53</c:v>
                </c:pt>
                <c:pt idx="30">
                  <c:v>19</c:v>
                </c:pt>
                <c:pt idx="31">
                  <c:v>266</c:v>
                </c:pt>
                <c:pt idx="32">
                  <c:v>312</c:v>
                </c:pt>
                <c:pt idx="33">
                  <c:v>120</c:v>
                </c:pt>
                <c:pt idx="34">
                  <c:v>21</c:v>
                </c:pt>
                <c:pt idx="35">
                  <c:v>57</c:v>
                </c:pt>
                <c:pt idx="36">
                  <c:v>521</c:v>
                </c:pt>
                <c:pt idx="37">
                  <c:v>29</c:v>
                </c:pt>
                <c:pt idx="38">
                  <c:v>208</c:v>
                </c:pt>
                <c:pt idx="39">
                  <c:v>111</c:v>
                </c:pt>
                <c:pt idx="40">
                  <c:v>31</c:v>
                </c:pt>
                <c:pt idx="41">
                  <c:v>25</c:v>
                </c:pt>
                <c:pt idx="42">
                  <c:v>2</c:v>
                </c:pt>
                <c:pt idx="43">
                  <c:v>829</c:v>
                </c:pt>
                <c:pt idx="44">
                  <c:v>5</c:v>
                </c:pt>
                <c:pt idx="45">
                  <c:v>74</c:v>
                </c:pt>
                <c:pt idx="46">
                  <c:v>374</c:v>
                </c:pt>
                <c:pt idx="47">
                  <c:v>2</c:v>
                </c:pt>
                <c:pt idx="48">
                  <c:v>63</c:v>
                </c:pt>
                <c:pt idx="4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C5-4600-9545-4AF013C6F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EA7A-F57B-6919-DD2F-E8BCAE79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1E331-93B9-B414-E0EE-BA2347B3F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8352-8FB3-F1CE-95B4-04A2B6B2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814D5-FBF3-79FB-3645-D114366D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D6A9-E8DB-DC7F-9390-87F1CF54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83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4DB3-E317-0D42-5174-FA4778DF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FACC3-BAE2-D055-3D5E-ADF21067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6BB9-97BE-6BED-0789-65E5508A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16F8-3C6A-B1F0-C2CC-2A053DDC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FA81-4067-B1A6-3BC0-529A5B18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630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46A9D-DDA5-A6AD-9E37-A41C0DD3F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0F85D-2CF6-0EE2-9FC1-299A1ED64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D4E7F-99EE-2466-02BD-B83DCEA4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AAF4-2CE4-65C0-212F-F05368E9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B651-64CC-0EEC-88C0-4FA7F8C9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2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3E99-2B8B-C440-917C-82F4285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8C15-B8A5-3DD1-169A-02B5E191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90F08-E994-AFE7-F56C-C0CFDF11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FA67-D849-D487-6610-5E1AE8D5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DCF6-2D9A-E61F-B491-72CDEBF2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190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DF9C-5177-93EC-7FB5-B2551FE6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5B092-E716-9EF8-BAA9-8F18D679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17C6-B0E7-08DF-AEF2-EEA11614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0F670-F3A0-55EC-315D-0D6F67FB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FA89-871A-E1CE-64B1-8BD289A4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494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687-A472-715F-6612-4EB53AF1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E82B-B964-EF53-27EC-258D44202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79AED-9AC2-DB0E-0666-FA591AA21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003A5-B63D-0AD9-C048-0CC59D92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FF4DF-0AED-649F-C747-B85B263F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FC8C-1E27-328D-AEFD-4D133977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792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8180-AD43-4268-DDA2-C1BA0CA0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F9A9-3585-58A0-1521-F9C163F2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18183-1341-30C2-C468-D2603F65E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E2853-9094-E605-BEC3-848A260FD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26185-7F18-E437-F4D1-DC23D2D23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42C08-DDBF-C028-2613-8A1500B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AB9F-CCC1-634B-AF3E-CCE309E2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E94D0-D99E-2EC3-4D73-09AD76C4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119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8D33-4EC7-9510-1979-9571F0C6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BC86-C83C-C6BB-7ED0-B8F8813E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DAC07-2B67-FF58-B69D-66981DD1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75314-8721-B594-AB4C-48BAC3EC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34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E48DC-234E-D625-6ABA-40D93EEE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470F6-BD0A-F214-971D-DB8A2E3D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9D785-11B5-ED0B-3CB1-2EF2B0B8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180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8DED-9D9A-48FE-970B-21C03B62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63DF-DC39-7A2E-8D6D-784929AEC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57F26-A9FD-0C01-3BAD-7DF54C2A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0AAD-3B9B-DFE8-AC23-AEBD689B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1100C-E153-9C37-5A18-16001805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8862E-7B28-2BE1-AC52-BE835FC1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43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6826-7CB0-F0D0-12FB-03AB270A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3CB71-BB74-317C-3FA9-04D87B6C6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B00BE-1A92-DBFC-AC6D-40FA37878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AED88-722C-6A59-B9E4-5F9E6535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B8BDF-75E6-4C9F-1187-601FCB39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A87D7-6F51-A53A-0323-42AE3B5B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725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93CA4-A24B-3A6D-3EDA-82E2AA89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91E86-E61A-AB34-5988-A2EBF05FC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C37B-1151-D275-7EEC-8249FF9F6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79F1-2163-01C8-697C-A52341F48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368E-3A78-278A-7579-951FCBF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26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97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Normalized Frequency of Interactions for Each Item Type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10 Rows of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Items by Normalized Frequency (Entire Dataset)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Items by Normalized Frequency (Entire Dataset)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72880"/>
              </p:ext>
            </p:extLst>
          </p:nvPr>
        </p:nvGraphicFramePr>
        <p:xfrm>
          <a:off x="914400" y="1828800"/>
          <a:ext cx="801329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 of Users in Each beh_Segment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 of Users in Each beh_Segment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09646"/>
              </p:ext>
            </p:extLst>
          </p:nvPr>
        </p:nvGraphicFramePr>
        <p:xfrm>
          <a:off x="914400" y="1371600"/>
          <a:ext cx="7315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278194" y="1122363"/>
            <a:ext cx="45031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Want top 5 items</a:t>
            </a:r>
          </a:p>
          <a:p>
            <a:r>
              <a:rPr lang="en-US" dirty="0"/>
              <a:t>High predictive power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403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278194" y="1122363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overview as received</a:t>
            </a:r>
            <a:endParaRPr lang="en-Z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77796"/>
              </p:ext>
            </p:extLst>
          </p:nvPr>
        </p:nvGraphicFramePr>
        <p:xfrm>
          <a:off x="324261" y="2013155"/>
          <a:ext cx="11543477" cy="384357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2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3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4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13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162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7980">
                <a:tc>
                  <a:txBody>
                    <a:bodyPr/>
                    <a:lstStyle/>
                    <a:p>
                      <a:r>
                        <a:rPr sz="1400" dirty="0" err="1"/>
                        <a:t>idcol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 err="1"/>
                        <a:t>item_type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 err="1"/>
                        <a:t>item_descrip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beh_segment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active_ind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 dirty="0"/>
                        <a:t>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17JAN2023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27FEB2023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18FEB2023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30JAN2023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05FEB2023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GENERIC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05FEB2023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GENERIC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6145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26FEB2023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Evening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Cold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98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278194" y="1122363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Most popular items</a:t>
            </a:r>
            <a:endParaRPr lang="en-ZA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2126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170039" y="1122363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Who is interacting with the items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76590"/>
              </p:ext>
            </p:extLst>
          </p:nvPr>
        </p:nvGraphicFramePr>
        <p:xfrm>
          <a:off x="491613" y="1690688"/>
          <a:ext cx="4837471" cy="395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3538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170039" y="1122363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Who is interacting with the items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91613" y="1690688"/>
          <a:ext cx="4837471" cy="395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F1D1235-F569-096C-1DDC-5D3A86A6C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64346"/>
              </p:ext>
            </p:extLst>
          </p:nvPr>
        </p:nvGraphicFramePr>
        <p:xfrm>
          <a:off x="5919020" y="1690688"/>
          <a:ext cx="6272980" cy="4524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674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170039" y="1122363"/>
            <a:ext cx="4503174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Are all interactions equal?</a:t>
            </a:r>
            <a:br>
              <a:rPr lang="en-US" dirty="0"/>
            </a:br>
            <a:r>
              <a:rPr lang="en-US" dirty="0"/>
              <a:t>Display click checkout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Probability of item being checked out if clicked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Display shows None item, All item type,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Screens probability of num clicks vs checkouts</a:t>
            </a:r>
          </a:p>
        </p:txBody>
      </p:sp>
    </p:spTree>
    <p:extLst>
      <p:ext uri="{BB962C8B-B14F-4D97-AF65-F5344CB8AC3E}">
        <p14:creationId xmlns:p14="http://schemas.microsoft.com/office/powerpoint/2010/main" val="384530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10 Items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93536"/>
              </p:ext>
            </p:extLst>
          </p:nvPr>
        </p:nvGraphicFramePr>
        <p:xfrm>
          <a:off x="2153264" y="114277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445985"/>
              </p:ext>
            </p:extLst>
          </p:nvPr>
        </p:nvGraphicFramePr>
        <p:xfrm>
          <a:off x="216311" y="5142270"/>
          <a:ext cx="11788876" cy="1553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62808"/>
              </p:ext>
            </p:extLst>
          </p:nvPr>
        </p:nvGraphicFramePr>
        <p:xfrm>
          <a:off x="4761271" y="1690688"/>
          <a:ext cx="6437671" cy="4262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10 Items</vt:lpstr>
      <vt:lpstr>PowerPoint Presentation</vt:lpstr>
      <vt:lpstr>Normalized Frequency of Interactions for Each Item Type</vt:lpstr>
      <vt:lpstr>First 10 Rows of Data</vt:lpstr>
      <vt:lpstr>Top 10 Items by Normalized Frequency (Entire Dataset)</vt:lpstr>
      <vt:lpstr>Top 10 Items by Normalized Frequency (Entire Dataset)</vt:lpstr>
      <vt:lpstr>PowerPoint Presentation</vt:lpstr>
      <vt:lpstr>Number of Users in Each beh_Segment</vt:lpstr>
      <vt:lpstr>Number of Users in Each beh_Segment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Steyn</dc:creator>
  <cp:lastModifiedBy>Lizé Steyn</cp:lastModifiedBy>
  <cp:revision>9</cp:revision>
  <dcterms:created xsi:type="dcterms:W3CDTF">2024-05-25T11:43:47Z</dcterms:created>
  <dcterms:modified xsi:type="dcterms:W3CDTF">2024-05-27T11:12:42Z</dcterms:modified>
</cp:coreProperties>
</file>