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9" r:id="rId3"/>
    <p:sldId id="350" r:id="rId4"/>
    <p:sldId id="261" r:id="rId5"/>
    <p:sldId id="262" r:id="rId6"/>
    <p:sldId id="288" r:id="rId7"/>
    <p:sldId id="263" r:id="rId8"/>
    <p:sldId id="274" r:id="rId9"/>
    <p:sldId id="271" r:id="rId10"/>
    <p:sldId id="281" r:id="rId11"/>
    <p:sldId id="264" r:id="rId12"/>
    <p:sldId id="346" r:id="rId13"/>
    <p:sldId id="294" r:id="rId14"/>
    <p:sldId id="307" r:id="rId15"/>
    <p:sldId id="287" r:id="rId16"/>
    <p:sldId id="347" r:id="rId17"/>
    <p:sldId id="348" r:id="rId18"/>
    <p:sldId id="285" r:id="rId19"/>
    <p:sldId id="308" r:id="rId20"/>
    <p:sldId id="310" r:id="rId21"/>
    <p:sldId id="311" r:id="rId22"/>
    <p:sldId id="312" r:id="rId23"/>
    <p:sldId id="313" r:id="rId24"/>
    <p:sldId id="315" r:id="rId25"/>
    <p:sldId id="329" r:id="rId26"/>
    <p:sldId id="316" r:id="rId27"/>
    <p:sldId id="317" r:id="rId28"/>
    <p:sldId id="327" r:id="rId29"/>
    <p:sldId id="322" r:id="rId30"/>
    <p:sldId id="323" r:id="rId31"/>
    <p:sldId id="324" r:id="rId32"/>
    <p:sldId id="325" r:id="rId33"/>
    <p:sldId id="326" r:id="rId34"/>
    <p:sldId id="339" r:id="rId35"/>
    <p:sldId id="340" r:id="rId36"/>
    <p:sldId id="321" r:id="rId37"/>
    <p:sldId id="318" r:id="rId38"/>
    <p:sldId id="319" r:id="rId39"/>
    <p:sldId id="342" r:id="rId40"/>
    <p:sldId id="341" r:id="rId41"/>
    <p:sldId id="343" r:id="rId42"/>
    <p:sldId id="345" r:id="rId43"/>
    <p:sldId id="344" r:id="rId44"/>
    <p:sldId id="328" r:id="rId45"/>
    <p:sldId id="330" r:id="rId46"/>
    <p:sldId id="331" r:id="rId47"/>
    <p:sldId id="333" r:id="rId48"/>
    <p:sldId id="335" r:id="rId49"/>
    <p:sldId id="334" r:id="rId50"/>
    <p:sldId id="336" r:id="rId51"/>
    <p:sldId id="337" r:id="rId52"/>
    <p:sldId id="33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203380"/>
    <a:srgbClr val="F9452A"/>
    <a:srgbClr val="FF842B"/>
    <a:srgbClr val="5BD4B3"/>
    <a:srgbClr val="A9F14F"/>
    <a:srgbClr val="62D1F8"/>
    <a:srgbClr val="405BC5"/>
    <a:srgbClr val="5CD4B3"/>
    <a:srgbClr val="A8F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53D-4BBB-8B9A-DF6EEF5566C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53D-4BBB-8B9A-DF6EEF5566C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53D-4BBB-8B9A-DF6EEF5566C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2683640"/>
              </p:ext>
            </p:extLst>
          </p:nvPr>
        </p:nvGraphicFramePr>
        <p:xfrm>
          <a:off x="309714" y="4522317"/>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2231923" y="174908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1504707"/>
              </a:xfrm>
              <a:prstGeom prst="rect">
                <a:avLst/>
              </a:prstGeom>
              <a:noFill/>
            </p:spPr>
            <p:txBody>
              <a:bodyPr wrap="square">
                <a:spAutoFit/>
              </a:bodyPr>
              <a:lstStyle/>
              <a:p>
                <a:r>
                  <a:rPr lang="en-ZA" sz="2000" b="1" dirty="0">
                    <a:highlight>
                      <a:srgbClr val="55D2B0"/>
                    </a:highlight>
                  </a:rPr>
                  <a:t>Activity Score:</a:t>
                </a:r>
              </a:p>
              <a:p>
                <a:r>
                  <a:rPr lang="en-ZA" sz="2000" dirty="0"/>
                  <a:t>	</a:t>
                </a:r>
                <a:r>
                  <a:rPr lang="en-ZA" sz="2000" dirty="0">
                    <a:solidFill>
                      <a:schemeClr val="bg1"/>
                    </a:solidFill>
                  </a:rPr>
                  <a:t>Indicates how much a user interacts on days that they are active.</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𝑫𝒂𝒊𝒍𝒚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𝒔𝒄𝒐𝒓𝒆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𝒊𝒏𝒕𝒆𝒓𝒂𝒄𝒕𝒊𝒐𝒏𝒔</m:t>
                        </m:r>
                      </m:num>
                      <m:den>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den>
                    </m:f>
                  </m:oMath>
                </a14:m>
                <a:endParaRPr lang="en-ZA" sz="2000" b="1" dirty="0"/>
              </a:p>
            </p:txBody>
          </p:sp>
        </mc:Choice>
        <mc:Fallback xmlns="">
          <p:sp>
            <p:nvSpPr>
              <p:cNvPr id="5" name="TextBox 4">
                <a:extLst>
                  <a:ext uri="{FF2B5EF4-FFF2-40B4-BE49-F238E27FC236}">
                    <a16:creationId xmlns:a16="http://schemas.microsoft.com/office/drawing/2014/main" id="{751078E4-4E22-81F5-4398-BE436CBA061B}"/>
                  </a:ext>
                </a:extLst>
              </p:cNvPr>
              <p:cNvSpPr txBox="1">
                <a:spLocks noRot="1" noChangeAspect="1" noMove="1" noResize="1" noEditPoints="1" noAdjustHandles="1" noChangeArrowheads="1" noChangeShapeType="1" noTextEdit="1"/>
              </p:cNvSpPr>
              <p:nvPr/>
            </p:nvSpPr>
            <p:spPr>
              <a:xfrm>
                <a:off x="786581" y="1199536"/>
                <a:ext cx="9281651" cy="1504707"/>
              </a:xfrm>
              <a:prstGeom prst="rect">
                <a:avLst/>
              </a:prstGeom>
              <a:blipFill>
                <a:blip r:embed="rId4"/>
                <a:stretch>
                  <a:fillRect l="-657" t="-2429"/>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1504707"/>
              </a:xfrm>
              <a:prstGeom prst="rect">
                <a:avLst/>
              </a:prstGeom>
              <a:noFill/>
            </p:spPr>
            <p:txBody>
              <a:bodyPr wrap="square">
                <a:spAutoFit/>
              </a:bodyPr>
              <a:lstStyle/>
              <a:p>
                <a:r>
                  <a:rPr lang="en-ZA" sz="2000" b="1" dirty="0">
                    <a:highlight>
                      <a:srgbClr val="55D2B0"/>
                    </a:highlight>
                  </a:rPr>
                  <a:t>Activity Rate:</a:t>
                </a:r>
              </a:p>
              <a:p>
                <a:r>
                  <a:rPr lang="en-ZA" sz="2000" dirty="0"/>
                  <a:t>	</a:t>
                </a:r>
                <a:r>
                  <a:rPr lang="en-ZA" sz="2000" dirty="0">
                    <a:solidFill>
                      <a:schemeClr val="bg1"/>
                    </a:solidFill>
                  </a:rPr>
                  <a:t>Indicates how often a user is active over the period of the dataset.</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𝑨𝒄𝒕𝒊𝒗𝒊𝒕𝒚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𝒓𝒂𝒕𝒆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𝑵𝒖𝒎𝒃𝒆𝒓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num>
                      <m:den>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𝒕𝒉𝒆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𝒅𝒂𝒕𝒔𝒆𝒕</m:t>
                        </m:r>
                      </m:den>
                    </m:f>
                  </m:oMath>
                </a14:m>
                <a:endParaRPr lang="en-ZA" sz="2000" b="1" dirty="0"/>
              </a:p>
            </p:txBody>
          </p:sp>
        </mc:Choice>
        <mc:Fallback xmlns="">
          <p:sp>
            <p:nvSpPr>
              <p:cNvPr id="4" name="TextBox 3">
                <a:extLst>
                  <a:ext uri="{FF2B5EF4-FFF2-40B4-BE49-F238E27FC236}">
                    <a16:creationId xmlns:a16="http://schemas.microsoft.com/office/drawing/2014/main" id="{126F75D3-6A54-C725-56E2-F3C23B23E1B4}"/>
                  </a:ext>
                </a:extLst>
              </p:cNvPr>
              <p:cNvSpPr txBox="1">
                <a:spLocks noRot="1" noChangeAspect="1" noMove="1" noResize="1" noEditPoints="1" noAdjustHandles="1" noChangeArrowheads="1" noChangeShapeType="1" noTextEdit="1"/>
              </p:cNvSpPr>
              <p:nvPr/>
            </p:nvSpPr>
            <p:spPr>
              <a:xfrm>
                <a:off x="786580" y="3102031"/>
                <a:ext cx="8967019" cy="1504707"/>
              </a:xfrm>
              <a:prstGeom prst="rect">
                <a:avLst/>
              </a:prstGeom>
              <a:blipFill>
                <a:blip r:embed="rId5"/>
                <a:stretch>
                  <a:fillRect l="-680" t="-2429"/>
                </a:stretch>
              </a:blipFill>
            </p:spPr>
            <p:txBody>
              <a:bodyPr/>
              <a:lstStyle/>
              <a:p>
                <a:r>
                  <a:rPr lang="en-ZA">
                    <a:noFill/>
                  </a:rPr>
                  <a:t> </a:t>
                </a:r>
              </a:p>
            </p:txBody>
          </p:sp>
        </mc:Fallback>
      </mc:AlternateContent>
    </p:spTree>
    <p:extLst>
      <p:ext uri="{BB962C8B-B14F-4D97-AF65-F5344CB8AC3E}">
        <p14:creationId xmlns:p14="http://schemas.microsoft.com/office/powerpoint/2010/main" val="3991536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Tree>
    <p:extLst>
      <p:ext uri="{BB962C8B-B14F-4D97-AF65-F5344CB8AC3E}">
        <p14:creationId xmlns:p14="http://schemas.microsoft.com/office/powerpoint/2010/main" val="38711728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DBB678-748D-04C8-3054-4EDA8A7E3856}"/>
              </a:ext>
            </a:extLst>
          </p:cNvPr>
          <p:cNvSpPr txBox="1"/>
          <p:nvPr/>
        </p:nvSpPr>
        <p:spPr>
          <a:xfrm>
            <a:off x="-167149" y="310064"/>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
        <p:nvSpPr>
          <p:cNvPr id="6" name="TextBox 5">
            <a:extLst>
              <a:ext uri="{FF2B5EF4-FFF2-40B4-BE49-F238E27FC236}">
                <a16:creationId xmlns:a16="http://schemas.microsoft.com/office/drawing/2014/main" id="{96FA0EAD-95A8-C7F6-AD97-913F8671AE24}"/>
              </a:ext>
            </a:extLst>
          </p:cNvPr>
          <p:cNvSpPr txBox="1"/>
          <p:nvPr/>
        </p:nvSpPr>
        <p:spPr>
          <a:xfrm>
            <a:off x="766915" y="1145806"/>
            <a:ext cx="4729317" cy="923330"/>
          </a:xfrm>
          <a:prstGeom prst="rect">
            <a:avLst/>
          </a:prstGeom>
          <a:noFill/>
        </p:spPr>
        <p:txBody>
          <a:bodyPr wrap="square" rtlCol="0">
            <a:spAutoFit/>
          </a:bodyPr>
          <a:lstStyle/>
          <a:p>
            <a:r>
              <a:rPr lang="en-ZA" dirty="0">
                <a:solidFill>
                  <a:schemeClr val="bg1"/>
                </a:solidFill>
              </a:rPr>
              <a:t>We know that display type items do not indicate any particular interest in an item 			</a:t>
            </a:r>
          </a:p>
        </p:txBody>
      </p:sp>
      <p:sp>
        <p:nvSpPr>
          <p:cNvPr id="8" name="TextBox 7">
            <a:extLst>
              <a:ext uri="{FF2B5EF4-FFF2-40B4-BE49-F238E27FC236}">
                <a16:creationId xmlns:a16="http://schemas.microsoft.com/office/drawing/2014/main" id="{08BCDED2-409D-8EFB-0671-3860B888F2DE}"/>
              </a:ext>
            </a:extLst>
          </p:cNvPr>
          <p:cNvSpPr txBox="1"/>
          <p:nvPr/>
        </p:nvSpPr>
        <p:spPr>
          <a:xfrm>
            <a:off x="6614654" y="1238139"/>
            <a:ext cx="4407307" cy="369332"/>
          </a:xfrm>
          <a:prstGeom prst="rect">
            <a:avLst/>
          </a:prstGeom>
          <a:noFill/>
        </p:spPr>
        <p:txBody>
          <a:bodyPr wrap="square">
            <a:spAutoFit/>
          </a:bodyPr>
          <a:lstStyle/>
          <a:p>
            <a:r>
              <a:rPr lang="en-ZA" b="1" dirty="0">
                <a:solidFill>
                  <a:schemeClr val="bg1"/>
                </a:solidFill>
              </a:rPr>
              <a:t>Thus we drop all NONE/Display items</a:t>
            </a:r>
            <a:endParaRPr lang="en-ZA" b="1" dirty="0"/>
          </a:p>
        </p:txBody>
      </p:sp>
      <p:sp>
        <p:nvSpPr>
          <p:cNvPr id="9" name="Arrow: Right 8">
            <a:extLst>
              <a:ext uri="{FF2B5EF4-FFF2-40B4-BE49-F238E27FC236}">
                <a16:creationId xmlns:a16="http://schemas.microsoft.com/office/drawing/2014/main" id="{293D6221-D751-58BA-DD17-437276D6D3A4}"/>
              </a:ext>
            </a:extLst>
          </p:cNvPr>
          <p:cNvSpPr/>
          <p:nvPr/>
        </p:nvSpPr>
        <p:spPr>
          <a:xfrm>
            <a:off x="5240593" y="1258529"/>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a16="http://schemas.microsoft.com/office/drawing/2014/main" id="{EF21CE23-9541-1880-BCCD-498A58BBDEA1}"/>
              </a:ext>
            </a:extLst>
          </p:cNvPr>
          <p:cNvSpPr txBox="1"/>
          <p:nvPr/>
        </p:nvSpPr>
        <p:spPr>
          <a:xfrm>
            <a:off x="766915" y="2225673"/>
            <a:ext cx="4375356" cy="1754326"/>
          </a:xfrm>
          <a:prstGeom prst="rect">
            <a:avLst/>
          </a:prstGeom>
          <a:noFill/>
        </p:spPr>
        <p:txBody>
          <a:bodyPr wrap="square">
            <a:spAutoFit/>
          </a:bodyPr>
          <a:lstStyle/>
          <a:p>
            <a:r>
              <a:rPr lang="en-ZA" dirty="0">
                <a:solidFill>
                  <a:schemeClr val="bg1"/>
                </a:solidFill>
              </a:rPr>
              <a:t>An item may be clicked on but never checked out. The probability of an item being checked out on the same day that it was clicked on by a user is:  </a:t>
            </a:r>
            <a:r>
              <a:rPr lang="en-ZA" b="1" dirty="0">
                <a:solidFill>
                  <a:schemeClr val="bg1"/>
                </a:solidFill>
              </a:rPr>
              <a:t>0.6936</a:t>
            </a:r>
          </a:p>
          <a:p>
            <a:r>
              <a:rPr lang="en-ZA" dirty="0">
                <a:solidFill>
                  <a:schemeClr val="bg1"/>
                </a:solidFill>
              </a:rPr>
              <a:t>We assume that an item checkout is of more value to the company.</a:t>
            </a:r>
            <a:endParaRPr lang="en-ZA" dirty="0"/>
          </a:p>
        </p:txBody>
      </p:sp>
      <p:sp>
        <p:nvSpPr>
          <p:cNvPr id="12" name="Arrow: Right 11">
            <a:extLst>
              <a:ext uri="{FF2B5EF4-FFF2-40B4-BE49-F238E27FC236}">
                <a16:creationId xmlns:a16="http://schemas.microsoft.com/office/drawing/2014/main" id="{6AF91F9C-F107-FBC2-82F6-AFD7C9F7BF1A}"/>
              </a:ext>
            </a:extLst>
          </p:cNvPr>
          <p:cNvSpPr/>
          <p:nvPr/>
        </p:nvSpPr>
        <p:spPr>
          <a:xfrm>
            <a:off x="5334000" y="2494381"/>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56E6B65C-1180-618F-9AEA-5C8EC0C74156}"/>
              </a:ext>
            </a:extLst>
          </p:cNvPr>
          <p:cNvSpPr txBox="1"/>
          <p:nvPr/>
        </p:nvSpPr>
        <p:spPr>
          <a:xfrm>
            <a:off x="6614654" y="2338363"/>
            <a:ext cx="4476133" cy="646331"/>
          </a:xfrm>
          <a:prstGeom prst="rect">
            <a:avLst/>
          </a:prstGeom>
          <a:noFill/>
        </p:spPr>
        <p:txBody>
          <a:bodyPr wrap="square">
            <a:spAutoFit/>
          </a:bodyPr>
          <a:lstStyle/>
          <a:p>
            <a:r>
              <a:rPr lang="en-ZA" b="1" dirty="0">
                <a:solidFill>
                  <a:schemeClr val="bg1"/>
                </a:solidFill>
              </a:rPr>
              <a:t>We will add weightings for different interaction types</a:t>
            </a:r>
            <a:endParaRPr lang="en-ZA" b="1" dirty="0"/>
          </a:p>
        </p:txBody>
      </p:sp>
      <p:sp>
        <p:nvSpPr>
          <p:cNvPr id="16" name="TextBox 15">
            <a:extLst>
              <a:ext uri="{FF2B5EF4-FFF2-40B4-BE49-F238E27FC236}">
                <a16:creationId xmlns:a16="http://schemas.microsoft.com/office/drawing/2014/main" id="{A015A802-2C55-5FFA-0902-3A6F19D544FF}"/>
              </a:ext>
            </a:extLst>
          </p:cNvPr>
          <p:cNvSpPr txBox="1"/>
          <p:nvPr/>
        </p:nvSpPr>
        <p:spPr>
          <a:xfrm>
            <a:off x="766915" y="4485287"/>
            <a:ext cx="6179574" cy="2031325"/>
          </a:xfrm>
          <a:prstGeom prst="rect">
            <a:avLst/>
          </a:prstGeom>
          <a:noFill/>
        </p:spPr>
        <p:txBody>
          <a:bodyPr wrap="square">
            <a:spAutoFit/>
          </a:bodyPr>
          <a:lstStyle/>
          <a:p>
            <a:r>
              <a:rPr lang="en-ZA" dirty="0">
                <a:solidFill>
                  <a:schemeClr val="bg1"/>
                </a:solidFill>
              </a:rPr>
              <a:t>There are 2 screens that users use to interact with items.</a:t>
            </a:r>
          </a:p>
          <a:p>
            <a:r>
              <a:rPr lang="en-ZA" dirty="0">
                <a:solidFill>
                  <a:schemeClr val="bg1"/>
                </a:solidFill>
              </a:rPr>
              <a:t>We can see that all items can be accessed on both screens.</a:t>
            </a:r>
          </a:p>
          <a:p>
            <a:r>
              <a:rPr lang="en-ZA" dirty="0">
                <a:solidFill>
                  <a:schemeClr val="bg1"/>
                </a:solidFill>
              </a:rPr>
              <a:t>The probability of an item being checked out on the same day that it was clicked on by a user is:  </a:t>
            </a:r>
          </a:p>
          <a:p>
            <a:pPr marL="285750" indent="-285750">
              <a:buFontTx/>
              <a:buChar char="-"/>
            </a:pPr>
            <a:r>
              <a:rPr lang="en-ZA" b="1" dirty="0">
                <a:solidFill>
                  <a:schemeClr val="bg1"/>
                </a:solidFill>
              </a:rPr>
              <a:t>0.6892 for screen 1 </a:t>
            </a:r>
          </a:p>
          <a:p>
            <a:pPr marL="285750" indent="-285750">
              <a:buFontTx/>
              <a:buChar char="-"/>
            </a:pPr>
            <a:r>
              <a:rPr lang="en-ZA" b="1" dirty="0">
                <a:solidFill>
                  <a:schemeClr val="bg1"/>
                </a:solidFill>
              </a:rPr>
              <a:t>0.7072 for screen 2</a:t>
            </a:r>
          </a:p>
          <a:p>
            <a:r>
              <a:rPr lang="en-ZA" dirty="0">
                <a:solidFill>
                  <a:schemeClr val="bg1"/>
                </a:solidFill>
              </a:rPr>
              <a:t>This is fairly consistent with the overall probability</a:t>
            </a:r>
          </a:p>
        </p:txBody>
      </p:sp>
      <p:sp>
        <p:nvSpPr>
          <p:cNvPr id="17" name="Arrow: Right 16">
            <a:extLst>
              <a:ext uri="{FF2B5EF4-FFF2-40B4-BE49-F238E27FC236}">
                <a16:creationId xmlns:a16="http://schemas.microsoft.com/office/drawing/2014/main" id="{15B1BE4C-04B4-B8B0-F5C5-1F516319DD9C}"/>
              </a:ext>
            </a:extLst>
          </p:cNvPr>
          <p:cNvSpPr/>
          <p:nvPr/>
        </p:nvSpPr>
        <p:spPr>
          <a:xfrm>
            <a:off x="7098890" y="5333800"/>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a:extLst>
              <a:ext uri="{FF2B5EF4-FFF2-40B4-BE49-F238E27FC236}">
                <a16:creationId xmlns:a16="http://schemas.microsoft.com/office/drawing/2014/main" id="{9587F330-ADDA-1C7D-6C9A-424E639D8026}"/>
              </a:ext>
            </a:extLst>
          </p:cNvPr>
          <p:cNvSpPr txBox="1"/>
          <p:nvPr/>
        </p:nvSpPr>
        <p:spPr>
          <a:xfrm>
            <a:off x="8342672" y="5039283"/>
            <a:ext cx="3566650" cy="923330"/>
          </a:xfrm>
          <a:prstGeom prst="rect">
            <a:avLst/>
          </a:prstGeom>
          <a:noFill/>
        </p:spPr>
        <p:txBody>
          <a:bodyPr wrap="square">
            <a:spAutoFit/>
          </a:bodyPr>
          <a:lstStyle/>
          <a:p>
            <a:r>
              <a:rPr lang="en-ZA" b="1" dirty="0">
                <a:solidFill>
                  <a:schemeClr val="bg1"/>
                </a:solidFill>
              </a:rPr>
              <a:t>We will treat interactions on both screens as equal value to the company</a:t>
            </a:r>
            <a:endParaRPr lang="en-ZA" b="1" dirty="0"/>
          </a:p>
        </p:txBody>
      </p:sp>
    </p:spTree>
    <p:extLst>
      <p:ext uri="{BB962C8B-B14F-4D97-AF65-F5344CB8AC3E}">
        <p14:creationId xmlns:p14="http://schemas.microsoft.com/office/powerpoint/2010/main" val="355910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1" grpId="0"/>
      <p:bldP spid="12" grpId="0" animBg="1"/>
      <p:bldP spid="14" grpId="0"/>
      <p:bldP spid="16" grpId="0"/>
      <p:bldP spid="1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880335"/>
            <a:ext cx="5663381" cy="4955203"/>
          </a:xfrm>
          <a:prstGeom prst="rect">
            <a:avLst/>
          </a:prstGeom>
          <a:noFill/>
        </p:spPr>
        <p:txBody>
          <a:bodyPr wrap="square" rtlCol="0">
            <a:spAutoFit/>
          </a:bodyPr>
          <a:lstStyle/>
          <a:p>
            <a:pPr algn="ctr"/>
            <a:r>
              <a:rPr lang="en-US" sz="2800" b="1" dirty="0">
                <a:solidFill>
                  <a:schemeClr val="bg1"/>
                </a:solidFill>
              </a:rPr>
              <a:t>The goal:</a:t>
            </a:r>
          </a:p>
          <a:p>
            <a:pPr algn="ctr"/>
            <a:r>
              <a:rPr lang="en-US" sz="2000" dirty="0">
                <a:solidFill>
                  <a:schemeClr val="bg1"/>
                </a:solidFill>
              </a:rPr>
              <a:t>We want to optimize the way that FNB’s banking app recommends items to users. </a:t>
            </a:r>
          </a:p>
          <a:p>
            <a:pPr algn="ctr"/>
            <a:endParaRPr lang="en-US" sz="2000" dirty="0">
              <a:solidFill>
                <a:schemeClr val="bg1"/>
              </a:solidFill>
            </a:endParaRPr>
          </a:p>
          <a:p>
            <a:pPr algn="ctr"/>
            <a:r>
              <a:rPr lang="en-US" sz="2000" dirty="0">
                <a:solidFill>
                  <a:schemeClr val="bg1"/>
                </a:solidFill>
              </a:rPr>
              <a:t>We aim to optimize in such a way that we introduce users to new items and not only their frequently used items.</a:t>
            </a:r>
          </a:p>
          <a:p>
            <a:pPr algn="ctr"/>
            <a:endParaRPr lang="en-US" sz="2000" dirty="0">
              <a:solidFill>
                <a:schemeClr val="bg1"/>
              </a:solidFill>
            </a:endParaRPr>
          </a:p>
          <a:p>
            <a:pPr algn="ctr"/>
            <a:r>
              <a:rPr lang="en-US" sz="2000" dirty="0">
                <a:solidFill>
                  <a:schemeClr val="bg1"/>
                </a:solidFill>
              </a:rPr>
              <a:t>We want to recommend items that are most likely to be relevant to the user.</a:t>
            </a:r>
          </a:p>
          <a:p>
            <a:pPr algn="ctr"/>
            <a:endParaRPr lang="en-US" sz="2000" dirty="0">
              <a:solidFill>
                <a:schemeClr val="bg1"/>
              </a:solidFill>
            </a:endParaRPr>
          </a:p>
          <a:p>
            <a:pPr algn="ctr"/>
            <a:r>
              <a:rPr lang="en-US" sz="2000" dirty="0">
                <a:solidFill>
                  <a:schemeClr val="bg1"/>
                </a:solidFill>
              </a:rPr>
              <a:t>Ultimately encouraging users to interact and with more items, but most importantly to checkout more items.</a:t>
            </a:r>
          </a:p>
          <a:p>
            <a:pPr algn="ctr"/>
            <a:endParaRPr lang="en-ZA" sz="2800" b="1" dirty="0">
              <a:solidFill>
                <a:schemeClr val="bg1"/>
              </a:solidFill>
            </a:endParaRPr>
          </a:p>
        </p:txBody>
      </p:sp>
    </p:spTree>
    <p:extLst>
      <p:ext uri="{BB962C8B-B14F-4D97-AF65-F5344CB8AC3E}">
        <p14:creationId xmlns:p14="http://schemas.microsoft.com/office/powerpoint/2010/main" val="273754877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1489934"/>
            <a:ext cx="5663381" cy="3724096"/>
          </a:xfrm>
          <a:prstGeom prst="rect">
            <a:avLst/>
          </a:prstGeom>
          <a:noFill/>
        </p:spPr>
        <p:txBody>
          <a:bodyPr wrap="square" rtlCol="0">
            <a:spAutoFit/>
          </a:bodyPr>
          <a:lstStyle/>
          <a:p>
            <a:pPr algn="ctr"/>
            <a:r>
              <a:rPr lang="en-US" sz="2800" b="1" dirty="0">
                <a:solidFill>
                  <a:schemeClr val="bg1"/>
                </a:solidFill>
              </a:rPr>
              <a:t>The plan:</a:t>
            </a:r>
          </a:p>
          <a:p>
            <a:pPr algn="ctr"/>
            <a:r>
              <a:rPr lang="en-US" sz="2000" dirty="0">
                <a:solidFill>
                  <a:schemeClr val="bg1"/>
                </a:solidFill>
              </a:rPr>
              <a:t>Dive deep into the data extracting and creating features with high variance and predictive power.</a:t>
            </a:r>
          </a:p>
          <a:p>
            <a:pPr algn="ctr"/>
            <a:endParaRPr lang="en-US" sz="2000" dirty="0">
              <a:solidFill>
                <a:schemeClr val="bg1"/>
              </a:solidFill>
            </a:endParaRPr>
          </a:p>
          <a:p>
            <a:pPr algn="ctr"/>
            <a:r>
              <a:rPr lang="en-US" sz="2000" dirty="0">
                <a:solidFill>
                  <a:schemeClr val="bg1"/>
                </a:solidFill>
              </a:rPr>
              <a:t>Create a recommender system that recommends the top 5 relevant items to users.</a:t>
            </a:r>
          </a:p>
          <a:p>
            <a:pPr algn="ctr"/>
            <a:endParaRPr lang="en-US" sz="2000" dirty="0">
              <a:solidFill>
                <a:schemeClr val="bg1"/>
              </a:solidFill>
            </a:endParaRPr>
          </a:p>
          <a:p>
            <a:pPr algn="ctr"/>
            <a:r>
              <a:rPr lang="en-US" sz="2000" dirty="0">
                <a:solidFill>
                  <a:schemeClr val="bg1"/>
                </a:solidFill>
              </a:rPr>
              <a:t>Create a plan for effectively dealing with cold start users.</a:t>
            </a:r>
          </a:p>
          <a:p>
            <a:pPr algn="ctr"/>
            <a:endParaRPr lang="en-US" sz="2000" dirty="0">
              <a:solidFill>
                <a:schemeClr val="bg1"/>
              </a:solidFill>
            </a:endParaRPr>
          </a:p>
          <a:p>
            <a:pPr algn="ctr"/>
            <a:endParaRPr lang="en-ZA" sz="2800" b="1" dirty="0">
              <a:solidFill>
                <a:schemeClr val="bg1"/>
              </a:solidFill>
            </a:endParaRPr>
          </a:p>
        </p:txBody>
      </p:sp>
    </p:spTree>
    <p:extLst>
      <p:ext uri="{BB962C8B-B14F-4D97-AF65-F5344CB8AC3E}">
        <p14:creationId xmlns:p14="http://schemas.microsoft.com/office/powerpoint/2010/main" val="60791819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25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0" bldStep="ptInSeries"/>
                                            </p:graphicEl>
                                          </p:spTgt>
                                        </p:tgtEl>
                                        <p:attrNameLst>
                                          <p:attrName>style.visibility</p:attrName>
                                        </p:attrNameLst>
                                      </p:cBhvr>
                                      <p:to>
                                        <p:strVal val="visible"/>
                                      </p:to>
                                    </p:set>
                                    <p:animEffect transition="in" filter="wipe(down)">
                                      <p:cBhvr>
                                        <p:cTn id="12" dur="250"/>
                                        <p:tgtEl>
                                          <p:spTgt spid="5">
                                            <p:graphicEl>
                                              <a:chart seriesIdx="0" categoryIdx="0" bldStep="ptIn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0" categoryIdx="1" bldStep="ptInSeries"/>
                                            </p:graphicEl>
                                          </p:spTgt>
                                        </p:tgtEl>
                                        <p:attrNameLst>
                                          <p:attrName>style.visibility</p:attrName>
                                        </p:attrNameLst>
                                      </p:cBhvr>
                                      <p:to>
                                        <p:strVal val="visible"/>
                                      </p:to>
                                    </p:set>
                                    <p:animEffect transition="in" filter="wipe(down)">
                                      <p:cBhvr>
                                        <p:cTn id="17" dur="250"/>
                                        <p:tgtEl>
                                          <p:spTgt spid="5">
                                            <p:graphicEl>
                                              <a:chart seriesIdx="0" categoryIdx="1" bldStep="ptIn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0" categoryIdx="2" bldStep="ptInSeries"/>
                                            </p:graphicEl>
                                          </p:spTgt>
                                        </p:tgtEl>
                                        <p:attrNameLst>
                                          <p:attrName>style.visibility</p:attrName>
                                        </p:attrNameLst>
                                      </p:cBhvr>
                                      <p:to>
                                        <p:strVal val="visible"/>
                                      </p:to>
                                    </p:set>
                                    <p:animEffect transition="in" filter="wipe(down)">
                                      <p:cBhvr>
                                        <p:cTn id="22" dur="250"/>
                                        <p:tgtEl>
                                          <p:spTgt spid="5">
                                            <p:graphicEl>
                                              <a:chart seriesIdx="0" categoryIdx="2" bldStep="ptIn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graphicEl>
                                              <a:chart seriesIdx="0" categoryIdx="3" bldStep="ptInSeries"/>
                                            </p:graphicEl>
                                          </p:spTgt>
                                        </p:tgtEl>
                                        <p:attrNameLst>
                                          <p:attrName>style.visibility</p:attrName>
                                        </p:attrNameLst>
                                      </p:cBhvr>
                                      <p:to>
                                        <p:strVal val="visible"/>
                                      </p:to>
                                    </p:set>
                                    <p:animEffect transition="in" filter="wipe(down)">
                                      <p:cBhvr>
                                        <p:cTn id="27" dur="250"/>
                                        <p:tgtEl>
                                          <p:spTgt spid="5">
                                            <p:graphicEl>
                                              <a:chart seriesIdx="0" categoryIdx="3" bldStep="ptIn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graphicEl>
                                              <a:chart seriesIdx="0" categoryIdx="4" bldStep="ptInSeries"/>
                                            </p:graphicEl>
                                          </p:spTgt>
                                        </p:tgtEl>
                                        <p:attrNameLst>
                                          <p:attrName>style.visibility</p:attrName>
                                        </p:attrNameLst>
                                      </p:cBhvr>
                                      <p:to>
                                        <p:strVal val="visible"/>
                                      </p:to>
                                    </p:set>
                                    <p:animEffect transition="in" filter="wipe(down)">
                                      <p:cBhvr>
                                        <p:cTn id="32" dur="250"/>
                                        <p:tgtEl>
                                          <p:spTgt spid="5">
                                            <p:graphicEl>
                                              <a:chart seriesIdx="0" categoryIdx="4" bldStep="ptIn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graphicEl>
                                              <a:chart seriesIdx="0" categoryIdx="5" bldStep="ptInSeries"/>
                                            </p:graphicEl>
                                          </p:spTgt>
                                        </p:tgtEl>
                                        <p:attrNameLst>
                                          <p:attrName>style.visibility</p:attrName>
                                        </p:attrNameLst>
                                      </p:cBhvr>
                                      <p:to>
                                        <p:strVal val="visible"/>
                                      </p:to>
                                    </p:set>
                                    <p:animEffect transition="in" filter="wipe(down)">
                                      <p:cBhvr>
                                        <p:cTn id="37" dur="250"/>
                                        <p:tgtEl>
                                          <p:spTgt spid="5">
                                            <p:graphicEl>
                                              <a:chart seriesIdx="0" categoryIdx="5" bldStep="ptIn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graphicEl>
                                              <a:chart seriesIdx="0" categoryIdx="6" bldStep="ptInSeries"/>
                                            </p:graphicEl>
                                          </p:spTgt>
                                        </p:tgtEl>
                                        <p:attrNameLst>
                                          <p:attrName>style.visibility</p:attrName>
                                        </p:attrNameLst>
                                      </p:cBhvr>
                                      <p:to>
                                        <p:strVal val="visible"/>
                                      </p:to>
                                    </p:set>
                                    <p:animEffect transition="in" filter="wipe(down)">
                                      <p:cBhvr>
                                        <p:cTn id="42" dur="250"/>
                                        <p:tgtEl>
                                          <p:spTgt spid="5">
                                            <p:graphicEl>
                                              <a:chart seriesIdx="0" categoryIdx="6" bldStep="ptIn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graphicEl>
                                              <a:chart seriesIdx="0" categoryIdx="7" bldStep="ptInSeries"/>
                                            </p:graphicEl>
                                          </p:spTgt>
                                        </p:tgtEl>
                                        <p:attrNameLst>
                                          <p:attrName>style.visibility</p:attrName>
                                        </p:attrNameLst>
                                      </p:cBhvr>
                                      <p:to>
                                        <p:strVal val="visible"/>
                                      </p:to>
                                    </p:set>
                                    <p:animEffect transition="in" filter="wipe(down)">
                                      <p:cBhvr>
                                        <p:cTn id="47" dur="250"/>
                                        <p:tgtEl>
                                          <p:spTgt spid="5">
                                            <p:graphicEl>
                                              <a:chart seriesIdx="0" categoryIdx="7" bldStep="ptInSeries"/>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graphicEl>
                                              <a:chart seriesIdx="0" categoryIdx="8" bldStep="ptInSeries"/>
                                            </p:graphicEl>
                                          </p:spTgt>
                                        </p:tgtEl>
                                        <p:attrNameLst>
                                          <p:attrName>style.visibility</p:attrName>
                                        </p:attrNameLst>
                                      </p:cBhvr>
                                      <p:to>
                                        <p:strVal val="visible"/>
                                      </p:to>
                                    </p:set>
                                    <p:animEffect transition="in" filter="wipe(down)">
                                      <p:cBhvr>
                                        <p:cTn id="52" dur="250"/>
                                        <p:tgtEl>
                                          <p:spTgt spid="5">
                                            <p:graphicEl>
                                              <a:chart seriesIdx="0" categoryIdx="8" bldStep="ptInSeries"/>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graphicEl>
                                              <a:chart seriesIdx="0" categoryIdx="9" bldStep="ptInSeries"/>
                                            </p:graphicEl>
                                          </p:spTgt>
                                        </p:tgtEl>
                                        <p:attrNameLst>
                                          <p:attrName>style.visibility</p:attrName>
                                        </p:attrNameLst>
                                      </p:cBhvr>
                                      <p:to>
                                        <p:strVal val="visible"/>
                                      </p:to>
                                    </p:set>
                                    <p:animEffect transition="in" filter="wipe(down)">
                                      <p:cBhvr>
                                        <p:cTn id="57" dur="250"/>
                                        <p:tgtEl>
                                          <p:spTgt spid="5">
                                            <p:graphicEl>
                                              <a:chart seriesIdx="0" categoryIdx="9" bldStep="ptInSeries"/>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ppt_x"/>
                                          </p:val>
                                        </p:tav>
                                        <p:tav tm="100000">
                                          <p:val>
                                            <p:strVal val="#ppt_x"/>
                                          </p:val>
                                        </p:tav>
                                      </p:tavLst>
                                    </p:anim>
                                    <p:anim calcmode="lin" valueType="num">
                                      <p:cBhvr additive="base">
                                        <p:cTn id="63" dur="500" fill="hold"/>
                                        <p:tgtEl>
                                          <p:spTgt spid="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El"/>
        </p:bldSub>
      </p:bldGraphic>
      <p:bldGraphic spid="2"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8)">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Graphic spid="2" grpId="0">
        <p:bldAsOne/>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2945</Words>
  <Application>Microsoft Office PowerPoint</Application>
  <PresentationFormat>Widescreen</PresentationFormat>
  <Paragraphs>922</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35</cp:revision>
  <dcterms:created xsi:type="dcterms:W3CDTF">2024-05-25T11:43:47Z</dcterms:created>
  <dcterms:modified xsi:type="dcterms:W3CDTF">2024-05-27T21:07:29Z</dcterms:modified>
</cp:coreProperties>
</file>