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2160" spc="-1" strike="noStrike">
                <a:solidFill>
                  <a:srgbClr val="000000"/>
                </a:solidFill>
                <a:latin typeface="Aptos"/>
              </a:defRPr>
            </a:pPr>
            <a:r>
              <a:rPr b="1" lang="en-US" sz="2160" spc="-1" strike="noStrike">
                <a:solidFill>
                  <a:srgbClr val="000000"/>
                </a:solidFill>
                <a:latin typeface="Aptos"/>
              </a:rPr>
              <a:t>Top 10 Items in segment1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Normalized Frequency</c:v>
                </c:pt>
              </c:strCache>
            </c:strRef>
          </c:tx>
          <c:spPr>
            <a:solidFill>
              <a:srgbClr val="4e67c8"/>
            </a:solidFill>
            <a:ln w="0">
              <a:noFill/>
            </a:ln>
          </c:spPr>
          <c:invertIfNegative val="0"/>
          <c:dPt>
            <c:idx val="0"/>
            <c:spPr>
              <a:solidFill>
                <a:srgbClr val="455bb2"/>
              </a:solidFill>
              <a:ln w="0">
                <a:noFill/>
              </a:ln>
            </c:spPr>
          </c:dPt>
          <c:dPt>
            <c:idx val="1"/>
            <c:spPr>
              <a:solidFill>
                <a:srgbClr val="53b5d8"/>
              </a:solidFill>
              <a:ln w="0">
                <a:noFill/>
              </a:ln>
            </c:spPr>
          </c:dPt>
          <c:dPt>
            <c:idx val="2"/>
            <c:spPr>
              <a:solidFill>
                <a:srgbClr val="94d049"/>
              </a:solidFill>
              <a:ln w="0">
                <a:noFill/>
              </a:ln>
            </c:spPr>
          </c:dPt>
          <c:dPt>
            <c:idx val="3"/>
            <c:spPr>
              <a:solidFill>
                <a:srgbClr val="52b79b"/>
              </a:solidFill>
              <a:ln w="0">
                <a:noFill/>
              </a:ln>
            </c:spPr>
          </c:dPt>
          <c:dPt>
            <c:idx val="4"/>
            <c:spPr>
              <a:solidFill>
                <a:srgbClr val="e3721d"/>
              </a:solidFill>
              <a:ln w="0">
                <a:noFill/>
              </a:ln>
            </c:spPr>
          </c:dPt>
          <c:dPt>
            <c:idx val="5"/>
            <c:spPr>
              <a:solidFill>
                <a:srgbClr val="d63920"/>
              </a:solidFill>
              <a:ln w="0">
                <a:noFill/>
              </a:ln>
            </c:spPr>
          </c:dPt>
          <c:dPt>
            <c:idx val="6"/>
            <c:spPr>
              <a:solidFill>
                <a:srgbClr val="939dd6"/>
              </a:solidFill>
              <a:ln w="0">
                <a:noFill/>
              </a:ln>
            </c:spPr>
          </c:dPt>
          <c:dPt>
            <c:idx val="7"/>
            <c:spPr>
              <a:solidFill>
                <a:srgbClr val="99d9f5"/>
              </a:solidFill>
              <a:ln w="0">
                <a:noFill/>
              </a:ln>
            </c:spPr>
          </c:dPt>
          <c:dPt>
            <c:idx val="8"/>
            <c:spPr>
              <a:solidFill>
                <a:srgbClr val="c0ef94"/>
              </a:solidFill>
              <a:ln w="0">
                <a:noFill/>
              </a:ln>
            </c:spPr>
          </c:dPt>
          <c:dPt>
            <c:idx val="9"/>
            <c:spPr>
              <a:solidFill>
                <a:srgbClr val="98dac5"/>
              </a:solidFill>
              <a:ln w="0">
                <a:noFill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8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8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8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8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4"/>
              <c:txPr>
                <a:bodyPr wrap="square"/>
                <a:lstStyle/>
                <a:p>
                  <a:pPr>
                    <a:defRPr b="0" sz="18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5"/>
              <c:txPr>
                <a:bodyPr wrap="square"/>
                <a:lstStyle/>
                <a:p>
                  <a:pPr>
                    <a:defRPr b="0" sz="18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6"/>
              <c:txPr>
                <a:bodyPr wrap="square"/>
                <a:lstStyle/>
                <a:p>
                  <a:pPr>
                    <a:defRPr b="0" sz="18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7"/>
              <c:txPr>
                <a:bodyPr wrap="square"/>
                <a:lstStyle/>
                <a:p>
                  <a:pPr>
                    <a:defRPr b="0" sz="18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8"/>
              <c:txPr>
                <a:bodyPr wrap="square"/>
                <a:lstStyle/>
                <a:p>
                  <a:pPr>
                    <a:defRPr b="0" sz="18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9"/>
              <c:txPr>
                <a:bodyPr wrap="square"/>
                <a:lstStyle/>
                <a:p>
                  <a:pPr>
                    <a:defRPr b="0" sz="18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latin typeface="Apto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0"/>
                <c:pt idx="0">
                  <c:v>CTLN</c:v>
                </c:pt>
                <c:pt idx="1">
                  <c:v>IBAB</c:v>
                </c:pt>
                <c:pt idx="2">
                  <c:v>IBAA</c:v>
                </c:pt>
                <c:pt idx="3">
                  <c:v>CBPA</c:v>
                </c:pt>
                <c:pt idx="4">
                  <c:v>IBAC</c:v>
                </c:pt>
                <c:pt idx="5">
                  <c:v>CUPX</c:v>
                </c:pt>
                <c:pt idx="6">
                  <c:v>FIHC</c:v>
                </c:pt>
                <c:pt idx="7">
                  <c:v>FIWL</c:v>
                </c:pt>
                <c:pt idx="8">
                  <c:v>CBLT</c:v>
                </c:pt>
                <c:pt idx="9">
                  <c:v>CACU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0.162472997839827</c:v>
                </c:pt>
                <c:pt idx="1">
                  <c:v>0.04287342987439</c:v>
                </c:pt>
                <c:pt idx="2">
                  <c:v>0.0413633090647252</c:v>
                </c:pt>
                <c:pt idx="3">
                  <c:v>0.0407432594607569</c:v>
                </c:pt>
                <c:pt idx="4">
                  <c:v>0.0404632370589647</c:v>
                </c:pt>
                <c:pt idx="5">
                  <c:v>0.0404632370589647</c:v>
                </c:pt>
                <c:pt idx="6">
                  <c:v>0.0358028642291383</c:v>
                </c:pt>
                <c:pt idx="7">
                  <c:v>0.0329526362108969</c:v>
                </c:pt>
                <c:pt idx="8">
                  <c:v>0.03116249299944</c:v>
                </c:pt>
                <c:pt idx="9">
                  <c:v>0.0299323945915673</c:v>
                </c:pt>
              </c:numCache>
            </c:numRef>
          </c:val>
        </c:ser>
        <c:gapWidth val="150"/>
        <c:overlap val="0"/>
        <c:axId val="54882461"/>
        <c:axId val="54333831"/>
      </c:barChart>
      <c:catAx>
        <c:axId val="54882461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60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Aptos"/>
              </a:defRPr>
            </a:pPr>
          </a:p>
        </c:txPr>
        <c:crossAx val="54333831"/>
        <c:crosses val="autoZero"/>
        <c:auto val="1"/>
        <c:lblAlgn val="ctr"/>
        <c:lblOffset val="100"/>
        <c:noMultiLvlLbl val="0"/>
      </c:catAx>
      <c:valAx>
        <c:axId val="54333831"/>
        <c:scaling>
          <c:orientation val="minMax"/>
        </c:scaling>
        <c:delete val="0"/>
        <c:axPos val="l"/>
        <c:majorGridlines>
          <c:spPr>
            <a:ln w="12600">
              <a:solidFill>
                <a:srgbClr val="8b8b8b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60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Aptos"/>
              </a:defRPr>
            </a:pPr>
          </a:p>
        </c:txPr>
        <c:crossAx val="54882461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solidFill>
        <a:srgbClr val="d9d9d9"/>
      </a:solidFill>
      <a:round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800" spc="-1" strike="noStrike">
                <a:solidFill>
                  <a:srgbClr val="000000"/>
                </a:solidFill>
                <a:latin typeface="Aptos"/>
              </a:defRPr>
            </a:pPr>
            <a:r>
              <a:rPr b="1" lang="en-US" sz="1800" spc="-1" strike="noStrike">
                <a:solidFill>
                  <a:srgbClr val="000000"/>
                </a:solidFill>
                <a:latin typeface="Aptos"/>
              </a:rPr>
              <a:t>Number of Users in Each Segment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Users</c:v>
                </c:pt>
              </c:strCache>
            </c:strRef>
          </c:tx>
          <c:spPr>
            <a:solidFill>
              <a:srgbClr val="4e67c8"/>
            </a:solidFill>
            <a:ln w="0">
              <a:noFill/>
            </a:ln>
          </c:spPr>
          <c:explosion val="0"/>
          <c:dPt>
            <c:idx val="0"/>
            <c:spPr>
              <a:gradFill>
                <a:gsLst>
                  <a:gs pos="0">
                    <a:srgbClr val="677ace"/>
                  </a:gs>
                  <a:gs pos="100000">
                    <a:srgbClr val="4763cd"/>
                  </a:gs>
                </a:gsLst>
                <a:lin ang="5400000"/>
              </a:gradFill>
              <a:ln w="0">
                <a:noFill/>
              </a:ln>
            </c:spPr>
          </c:dPt>
          <c:dPt>
            <c:idx val="1"/>
            <c:spPr>
              <a:gradFill>
                <a:gsLst>
                  <a:gs pos="0">
                    <a:srgbClr val="74d2f6"/>
                  </a:gs>
                  <a:gs pos="100000">
                    <a:srgbClr val="56cff9"/>
                  </a:gs>
                </a:gsLst>
                <a:lin ang="5400000"/>
              </a:gradFill>
              <a:ln w="0">
                <a:noFill/>
              </a:ln>
            </c:spPr>
          </c:dPt>
          <c:dPt>
            <c:idx val="2"/>
            <c:spPr>
              <a:gradFill>
                <a:gsLst>
                  <a:gs pos="0">
                    <a:srgbClr val="b0ee6a"/>
                  </a:gs>
                  <a:gs pos="100000">
                    <a:srgbClr val="a7f149"/>
                  </a:gs>
                </a:gsLst>
                <a:lin ang="5400000"/>
              </a:gradFill>
              <a:ln w="0">
                <a:noFill/>
              </a:ln>
            </c:spPr>
          </c:dPt>
          <c:dPt>
            <c:idx val="3"/>
            <c:spPr>
              <a:gradFill>
                <a:gsLst>
                  <a:gs pos="0">
                    <a:srgbClr val="72d4b7"/>
                  </a:gs>
                  <a:gs pos="100000">
                    <a:srgbClr val="56d3b1"/>
                  </a:gs>
                </a:gsLst>
                <a:lin ang="5400000"/>
              </a:gradFill>
              <a:ln w="0">
                <a:noFill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pto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34267</c:v>
                </c:pt>
                <c:pt idx="1">
                  <c:v>18706</c:v>
                </c:pt>
                <c:pt idx="2">
                  <c:v>22219</c:v>
                </c:pt>
                <c:pt idx="3">
                  <c:v>9183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Aptos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800" spc="-1" strike="noStrike">
                <a:solidFill>
                  <a:srgbClr val="000000"/>
                </a:solidFill>
                <a:latin typeface="Aptos"/>
              </a:defRPr>
            </a:pPr>
            <a:r>
              <a:rPr b="1" lang="en-US" sz="1800" spc="-1" strike="noStrike">
                <a:solidFill>
                  <a:srgbClr val="000000"/>
                </a:solidFill>
                <a:latin typeface="Aptos"/>
              </a:rPr>
              <a:t>Normalized Frequency of Interactions for Each Item Type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Normalized Frequency</c:v>
                </c:pt>
              </c:strCache>
            </c:strRef>
          </c:tx>
          <c:spPr>
            <a:solidFill>
              <a:srgbClr val="4e67c8"/>
            </a:solidFill>
            <a:ln w="0">
              <a:noFill/>
            </a:ln>
          </c:spPr>
          <c:explosion val="0"/>
          <c:dPt>
            <c:idx val="0"/>
            <c:spPr>
              <a:gradFill>
                <a:gsLst>
                  <a:gs pos="0">
                    <a:srgbClr val="677ace"/>
                  </a:gs>
                  <a:gs pos="100000">
                    <a:srgbClr val="4763cd"/>
                  </a:gs>
                </a:gsLst>
                <a:lin ang="5400000"/>
              </a:gradFill>
              <a:ln w="0">
                <a:noFill/>
              </a:ln>
            </c:spPr>
          </c:dPt>
          <c:dPt>
            <c:idx val="1"/>
            <c:spPr>
              <a:gradFill>
                <a:gsLst>
                  <a:gs pos="0">
                    <a:srgbClr val="74d2f6"/>
                  </a:gs>
                  <a:gs pos="100000">
                    <a:srgbClr val="56cff9"/>
                  </a:gs>
                </a:gsLst>
                <a:lin ang="5400000"/>
              </a:gradFill>
              <a:ln w="0">
                <a:noFill/>
              </a:ln>
            </c:spPr>
          </c:dPt>
          <c:dPt>
            <c:idx val="2"/>
            <c:spPr>
              <a:gradFill>
                <a:gsLst>
                  <a:gs pos="0">
                    <a:srgbClr val="b0ee6a"/>
                  </a:gs>
                  <a:gs pos="100000">
                    <a:srgbClr val="a7f149"/>
                  </a:gs>
                </a:gsLst>
                <a:lin ang="5400000"/>
              </a:gradFill>
              <a:ln w="0">
                <a:noFill/>
              </a:ln>
            </c:spPr>
          </c:dPt>
          <c:dPt>
            <c:idx val="3"/>
            <c:spPr>
              <a:gradFill>
                <a:gsLst>
                  <a:gs pos="0">
                    <a:srgbClr val="72d4b7"/>
                  </a:gs>
                  <a:gs pos="100000">
                    <a:srgbClr val="56d3b1"/>
                  </a:gs>
                </a:gsLst>
                <a:lin ang="5400000"/>
              </a:gradFill>
              <a:ln w="0">
                <a:noFill/>
              </a:ln>
            </c:spPr>
          </c:dPt>
          <c:dPt>
            <c:idx val="4"/>
            <c:spPr>
              <a:gradFill>
                <a:gsLst>
                  <a:gs pos="0">
                    <a:srgbClr val="ff8e51"/>
                  </a:gs>
                  <a:gs pos="100000">
                    <a:srgbClr val="ff7f21"/>
                  </a:gs>
                </a:gsLst>
                <a:lin ang="5400000"/>
              </a:gradFill>
              <a:ln w="0">
                <a:noFill/>
              </a:ln>
            </c:spPr>
          </c:dPt>
          <c:dPt>
            <c:idx val="5"/>
            <c:spPr>
              <a:gradFill>
                <a:gsLst>
                  <a:gs pos="0">
                    <a:srgbClr val="f45f51"/>
                  </a:gs>
                  <a:gs pos="100000">
                    <a:srgbClr val="fa3a19"/>
                  </a:gs>
                </a:gsLst>
                <a:lin ang="5400000"/>
              </a:gradFill>
              <a:ln w="0">
                <a:noFill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4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5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pto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6"/>
                <c:pt idx="0">
                  <c:v>LEND</c:v>
                </c:pt>
                <c:pt idx="1">
                  <c:v>INSURE</c:v>
                </c:pt>
                <c:pt idx="2">
                  <c:v>LIFESTYLE</c:v>
                </c:pt>
                <c:pt idx="3">
                  <c:v>CONNECT</c:v>
                </c:pt>
                <c:pt idx="4">
                  <c:v>INVEST</c:v>
                </c:pt>
                <c:pt idx="5">
                  <c:v>TRANSACT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0.274056599605941</c:v>
                </c:pt>
                <c:pt idx="1">
                  <c:v>0.256416713052544</c:v>
                </c:pt>
                <c:pt idx="2">
                  <c:v>0.167793180834239</c:v>
                </c:pt>
                <c:pt idx="3">
                  <c:v>0.129743508186003</c:v>
                </c:pt>
                <c:pt idx="4">
                  <c:v>0.0991862591777772</c:v>
                </c:pt>
                <c:pt idx="5">
                  <c:v>0.0728037391434958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8288979111986"/>
          <c:y val="0.292907735491397"/>
          <c:w val="0.170329040901137"/>
          <c:h val="0.475610783027122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Aptos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2160" spc="-1" strike="noStrike">
                <a:solidFill>
                  <a:srgbClr val="000000"/>
                </a:solidFill>
                <a:latin typeface="Aptos"/>
              </a:defRPr>
            </a:pPr>
            <a:r>
              <a:rPr b="1" sz="2160" spc="-1" strike="noStrike">
                <a:solidFill>
                  <a:srgbClr val="000000"/>
                </a:solidFill>
                <a:latin typeface="Aptos"/>
              </a:rPr>
              <a:t>Daily Activity Score per Segment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Normalized Frequency</c:v>
                </c:pt>
              </c:strCache>
            </c:strRef>
          </c:tx>
          <c:spPr>
            <a:solidFill>
              <a:srgbClr val="4e67c8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1.91245032879421</c:v>
                </c:pt>
                <c:pt idx="1">
                  <c:v>1.76293765570591</c:v>
                </c:pt>
                <c:pt idx="2">
                  <c:v>1.6789408194384</c:v>
                </c:pt>
                <c:pt idx="3">
                  <c:v>1.55422560399645</c:v>
                </c:pt>
              </c:numCache>
            </c:numRef>
          </c:val>
        </c:ser>
        <c:gapWidth val="150"/>
        <c:overlap val="0"/>
        <c:axId val="74978890"/>
        <c:axId val="80836501"/>
      </c:barChart>
      <c:catAx>
        <c:axId val="74978890"/>
        <c:scaling>
          <c:orientation val="minMax"/>
        </c:scaling>
        <c:delete val="0"/>
        <c:axPos val="b"/>
        <c:numFmt formatCode="[$-1C09]yyyy\-mm\-dd" sourceLinked="1"/>
        <c:majorTickMark val="out"/>
        <c:minorTickMark val="none"/>
        <c:tickLblPos val="nextTo"/>
        <c:spPr>
          <a:ln w="1260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Aptos"/>
              </a:defRPr>
            </a:pPr>
          </a:p>
        </c:txPr>
        <c:crossAx val="80836501"/>
        <c:crosses val="autoZero"/>
        <c:auto val="1"/>
        <c:lblAlgn val="ctr"/>
        <c:lblOffset val="100"/>
        <c:noMultiLvlLbl val="0"/>
      </c:catAx>
      <c:valAx>
        <c:axId val="80836501"/>
        <c:scaling>
          <c:orientation val="minMax"/>
        </c:scaling>
        <c:delete val="0"/>
        <c:axPos val="l"/>
        <c:majorGridlines>
          <c:spPr>
            <a:ln w="12600">
              <a:solidFill>
                <a:srgbClr val="8b8b8b"/>
              </a:solidFill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1260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Aptos"/>
              </a:defRPr>
            </a:pPr>
          </a:p>
        </c:txPr>
        <c:crossAx val="74978890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solidFill>
        <a:srgbClr val="d9d9d9"/>
      </a:solidFill>
      <a:round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2160" spc="-1" strike="noStrike">
                <a:solidFill>
                  <a:srgbClr val="000000"/>
                </a:solidFill>
                <a:latin typeface="Aptos"/>
              </a:defRPr>
            </a:pPr>
            <a:r>
              <a:rPr b="1" sz="2160" spc="-1" strike="noStrike">
                <a:solidFill>
                  <a:srgbClr val="000000"/>
                </a:solidFill>
                <a:latin typeface="Aptos"/>
              </a:rPr>
              <a:t>Activity Rate per Segment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Nananas</c:v>
                </c:pt>
              </c:strCache>
            </c:strRef>
          </c:tx>
          <c:spPr>
            <a:solidFill>
              <a:srgbClr val="4e67c8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0.0685205558594494</c:v>
                </c:pt>
                <c:pt idx="1">
                  <c:v>0.0667964504545294</c:v>
                </c:pt>
                <c:pt idx="2">
                  <c:v>0.0698183413703343</c:v>
                </c:pt>
                <c:pt idx="3">
                  <c:v>0.0642302783778055</c:v>
                </c:pt>
              </c:numCache>
            </c:numRef>
          </c:val>
        </c:ser>
        <c:gapWidth val="150"/>
        <c:overlap val="0"/>
        <c:axId val="84772641"/>
        <c:axId val="10272320"/>
      </c:barChart>
      <c:catAx>
        <c:axId val="84772641"/>
        <c:scaling>
          <c:orientation val="minMax"/>
        </c:scaling>
        <c:delete val="0"/>
        <c:axPos val="b"/>
        <c:numFmt formatCode="[$-1C09]yyyy\-mm\-dd" sourceLinked="1"/>
        <c:majorTickMark val="out"/>
        <c:minorTickMark val="none"/>
        <c:tickLblPos val="nextTo"/>
        <c:spPr>
          <a:ln w="1260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Aptos"/>
              </a:defRPr>
            </a:pPr>
          </a:p>
        </c:txPr>
        <c:crossAx val="10272320"/>
        <c:crosses val="autoZero"/>
        <c:auto val="1"/>
        <c:lblAlgn val="ctr"/>
        <c:lblOffset val="100"/>
        <c:noMultiLvlLbl val="0"/>
      </c:catAx>
      <c:valAx>
        <c:axId val="10272320"/>
        <c:scaling>
          <c:orientation val="minMax"/>
        </c:scaling>
        <c:delete val="0"/>
        <c:axPos val="l"/>
        <c:majorGridlines>
          <c:spPr>
            <a:ln w="12600">
              <a:solidFill>
                <a:srgbClr val="8b8b8b"/>
              </a:solidFill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1260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Aptos"/>
              </a:defRPr>
            </a:pPr>
          </a:p>
        </c:txPr>
        <c:crossAx val="84772641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solidFill>
        <a:srgbClr val="d9d9d9"/>
      </a:solidFill>
      <a:round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A5354F-69FF-4294-ACAA-8754ADF8A1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99CC3D-73F8-42F9-924A-E9BD71FD38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B3B0E6-2C1D-4279-85A6-E5342ED4D6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BCF898-29ED-40F1-8A36-9CA3FA8752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FE5E63-8F7F-42BB-B29B-64447C748E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5EA2FC-A69C-4723-B8A5-D023F2E5EA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765C41-F288-4F02-AF55-24D8F4A817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9BA85E-0FE6-4954-85C6-14AF62D904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7BA29E-8624-444E-9943-FCD03CB77B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36C6D6-CB42-4B58-A226-B1D5673D8F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DD4CDA-99D5-4315-990B-E68E1E2339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CC853F-FEB6-4D2D-902C-B928A3ACC3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45CDB5-4FAA-4316-AF65-E7D70223E7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C7272B-70C5-4F29-8FA6-8FF95B48F9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799330-62BA-4325-81C0-DB0BFA5D8F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E1AFE5-03CE-47E5-BD12-6DC2C695EBE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C8426B-1009-4389-9C88-08BA0D0FEE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02550C-3C1E-44A5-BEE6-896A3AB27B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B17F70-DA5D-471E-9B08-4729A2E92B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B04A9D-F94F-48C0-B702-E24780C6CE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346699-6948-4391-90ED-A37BD2FEDF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7C399C-1E64-4AF3-A325-122F580B4E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A48B1F-7A7E-4022-8E5A-C7B46EE9E5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781F77-914B-4151-BB08-C8461981F4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ZA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ZA" sz="1200" spc="-1" strike="noStrike">
                <a:solidFill>
                  <a:srgbClr val="787878"/>
                </a:solidFill>
                <a:latin typeface="Aptos"/>
              </a:rPr>
              <a:t>&lt;date/time&gt;</a:t>
            </a:r>
            <a:endParaRPr b="0" lang="en-Z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Z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ZA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A22C8-2A2E-4257-AF31-25035643DC7F}" type="slidenum">
              <a:rPr b="0" lang="en-ZA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Z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ZA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ZA" sz="1200" spc="-1" strike="noStrike">
                <a:solidFill>
                  <a:srgbClr val="787878"/>
                </a:solidFill>
                <a:latin typeface="Aptos"/>
              </a:rPr>
              <a:t>&lt;date/time&gt;</a:t>
            </a:r>
            <a:endParaRPr b="0" lang="en-ZA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Z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ZA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1ED1B7-8110-465F-A558-61B0712FC53E}" type="slidenum">
              <a:rPr b="0" lang="en-ZA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ZA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First 10 Rows of Data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Daily Activity Score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graphicFrame>
        <p:nvGraphicFramePr>
          <p:cNvPr id="106" name="Chart 2"/>
          <p:cNvGraphicFramePr/>
          <p:nvPr/>
        </p:nvGraphicFramePr>
        <p:xfrm>
          <a:off x="914400" y="1828800"/>
          <a:ext cx="7314840" cy="411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Activity Rate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graphicFrame>
        <p:nvGraphicFramePr>
          <p:cNvPr id="108" name="Chart 2"/>
          <p:cNvGraphicFramePr/>
          <p:nvPr/>
        </p:nvGraphicFramePr>
        <p:xfrm>
          <a:off x="914400" y="1828800"/>
          <a:ext cx="7314840" cy="411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86" name="TextBox 3"/>
          <p:cNvSpPr/>
          <p:nvPr/>
        </p:nvSpPr>
        <p:spPr>
          <a:xfrm>
            <a:off x="1278360" y="1122480"/>
            <a:ext cx="4502880" cy="638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Want top 5 items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High predictive power</a:t>
            </a: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3"/>
          <p:cNvSpPr/>
          <p:nvPr/>
        </p:nvSpPr>
        <p:spPr>
          <a:xfrm>
            <a:off x="1278360" y="1122480"/>
            <a:ext cx="450288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Data overview as received</a:t>
            </a:r>
            <a:endParaRPr b="0" lang="en-ZA" sz="1800" spc="-1" strike="noStrike">
              <a:latin typeface="Arial"/>
            </a:endParaRPr>
          </a:p>
        </p:txBody>
      </p:sp>
      <p:graphicFrame>
        <p:nvGraphicFramePr>
          <p:cNvPr id="88" name="Table 4"/>
          <p:cNvGraphicFramePr/>
          <p:nvPr/>
        </p:nvGraphicFramePr>
        <p:xfrm>
          <a:off x="324360" y="2013120"/>
          <a:ext cx="11543040" cy="3843360"/>
        </p:xfrm>
        <a:graphic>
          <a:graphicData uri="http://schemas.openxmlformats.org/drawingml/2006/table">
            <a:tbl>
              <a:tblPr/>
              <a:tblGrid>
                <a:gridCol w="622440"/>
                <a:gridCol w="1120320"/>
                <a:gridCol w="1090800"/>
                <a:gridCol w="698760"/>
                <a:gridCol w="850320"/>
                <a:gridCol w="981360"/>
                <a:gridCol w="1023120"/>
                <a:gridCol w="1744200"/>
                <a:gridCol w="981360"/>
                <a:gridCol w="1312920"/>
                <a:gridCol w="1117440"/>
              </a:tblGrid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idcol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5dcea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interaction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5dcea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int_date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5dcea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item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5dcea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page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5dcea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tod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5dcea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item_type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5dcea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item_descrip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5dcea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segment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5dcea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beh_segment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5dcea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active_ind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5dceaf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755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DISPLAY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17JAN2023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NONE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Screen1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Afternoon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ALL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nan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segment3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B01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Semi Active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4521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DISPLAY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27FEB2023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NONE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Screen1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Afternoon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ALL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nan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segment1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B07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Semi Active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4521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DISPLAY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18FEB2023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NONE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Screen1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Afternoon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ALL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nan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segment1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B07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Semi Active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4521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DISPLAY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30JAN2023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NONE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Screen1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Morning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ALL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nan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segment1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B07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Semi Active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4521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CLICK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05FEB2023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IBAB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Screen1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Afternoon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INSURE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GENERIC MESSAGE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segment1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B07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Semi Active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4521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CHECKOUT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05FEB2023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IBAB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Screen1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Afternoon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INSURE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GENERIC MESSAGE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segment1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B07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Semi Active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6145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DISPLAY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26FEB2023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NONE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Screen1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Evening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ALL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nan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segment3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B01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Cold Start</a:t>
                      </a:r>
                      <a:endParaRPr b="0" lang="en-ZA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91" name="TextBox 3"/>
          <p:cNvSpPr/>
          <p:nvPr/>
        </p:nvSpPr>
        <p:spPr>
          <a:xfrm>
            <a:off x="1278360" y="1122480"/>
            <a:ext cx="450288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Most popular items</a:t>
            </a: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94" name="TextBox 3"/>
          <p:cNvSpPr/>
          <p:nvPr/>
        </p:nvSpPr>
        <p:spPr>
          <a:xfrm>
            <a:off x="1170000" y="1122480"/>
            <a:ext cx="450288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Who is interacting with the items</a:t>
            </a: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97" name="TextBox 3"/>
          <p:cNvSpPr/>
          <p:nvPr/>
        </p:nvSpPr>
        <p:spPr>
          <a:xfrm>
            <a:off x="1170000" y="1122480"/>
            <a:ext cx="4502880" cy="25585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Are all interactions equal?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Display click checkout</a:t>
            </a:r>
            <a:endParaRPr b="0" lang="en-Z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Probability of item being checked out if clicked</a:t>
            </a:r>
            <a:endParaRPr b="0" lang="en-Z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Display shows None item, All item type, etc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Z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Screens probability of num clicks vs checkouts</a:t>
            </a: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Top 10 Items by Normalized Frequency for Each Segment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graphicFrame>
        <p:nvGraphicFramePr>
          <p:cNvPr id="99" name="Chart 2"/>
          <p:cNvGraphicFramePr/>
          <p:nvPr/>
        </p:nvGraphicFramePr>
        <p:xfrm>
          <a:off x="914400" y="1828800"/>
          <a:ext cx="7314840" cy="411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graphicFrame>
        <p:nvGraphicFramePr>
          <p:cNvPr id="101" name="Chart 2"/>
          <p:cNvGraphicFramePr/>
          <p:nvPr/>
        </p:nvGraphicFramePr>
        <p:xfrm>
          <a:off x="491760" y="1690560"/>
          <a:ext cx="4836960" cy="3957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2" name="Chart 3"/>
          <p:cNvGraphicFramePr/>
          <p:nvPr/>
        </p:nvGraphicFramePr>
        <p:xfrm>
          <a:off x="4761360" y="1690560"/>
          <a:ext cx="6437160" cy="426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Normalized Frequency of Interactions for Each Item Type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202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2024-05-25T11:43:47Z</dcterms:created>
  <dc:creator>L Steyn</dc:creator>
  <dc:description/>
  <dc:language>en-ZA</dc:language>
  <cp:lastModifiedBy/>
  <dcterms:modified xsi:type="dcterms:W3CDTF">2024-05-27T22:54:57Z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