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charts/chart19.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charts/chart22.xml" ContentType="application/vnd.openxmlformats-officedocument.drawingml.chart+xml"/>
  <Override PartName="/ppt/charts/style1.xml" ContentType="application/vnd.ms-office.chartstyle+xml"/>
  <Override PartName="/ppt/charts/colors1.xml" ContentType="application/vnd.ms-office.chartcolorstyle+xml"/>
  <Override PartName="/ppt/charts/chart23.xml" ContentType="application/vnd.openxmlformats-officedocument.drawingml.chart+xml"/>
  <Override PartName="/ppt/charts/chart24.xml" ContentType="application/vnd.openxmlformats-officedocument.drawingml.chart+xml"/>
  <Override PartName="/ppt/charts/style2.xml" ContentType="application/vnd.ms-office.chartstyle+xml"/>
  <Override PartName="/ppt/charts/colors2.xml" ContentType="application/vnd.ms-office.chartcolorstyle+xml"/>
  <Override PartName="/ppt/charts/chart25.xml" ContentType="application/vnd.openxmlformats-officedocument.drawingml.chart+xml"/>
  <Override PartName="/ppt/charts/chart26.xml" ContentType="application/vnd.openxmlformats-officedocument.drawingml.chart+xml"/>
  <Override PartName="/ppt/charts/chart27.xml" ContentType="application/vnd.openxmlformats-officedocument.drawingml.chart+xml"/>
  <Override PartName="/ppt/charts/chart28.xml" ContentType="application/vnd.openxmlformats-officedocument.drawingml.chart+xml"/>
  <Override PartName="/ppt/charts/chart29.xml" ContentType="application/vnd.openxmlformats-officedocument.drawingml.chart+xml"/>
  <Override PartName="/ppt/charts/chart30.xml" ContentType="application/vnd.openxmlformats-officedocument.drawingml.chart+xml"/>
  <Override PartName="/ppt/charts/chart31.xml" ContentType="application/vnd.openxmlformats-officedocument.drawingml.chart+xml"/>
  <Override PartName="/ppt/charts/chart32.xml" ContentType="application/vnd.openxmlformats-officedocument.drawingml.chart+xml"/>
  <Override PartName="/ppt/charts/chart33.xml" ContentType="application/vnd.openxmlformats-officedocument.drawingml.chart+xml"/>
  <Override PartName="/ppt/charts/chart34.xml" ContentType="application/vnd.openxmlformats-officedocument.drawingml.chart+xml"/>
  <Override PartName="/ppt/charts/chart35.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62" r:id="rId5"/>
    <p:sldId id="288" r:id="rId6"/>
    <p:sldId id="263" r:id="rId7"/>
    <p:sldId id="274" r:id="rId8"/>
    <p:sldId id="271" r:id="rId9"/>
    <p:sldId id="281" r:id="rId10"/>
    <p:sldId id="264" r:id="rId11"/>
    <p:sldId id="285" r:id="rId12"/>
    <p:sldId id="346" r:id="rId13"/>
    <p:sldId id="294" r:id="rId14"/>
    <p:sldId id="307" r:id="rId15"/>
    <p:sldId id="287" r:id="rId16"/>
    <p:sldId id="347" r:id="rId17"/>
    <p:sldId id="308" r:id="rId18"/>
    <p:sldId id="309" r:id="rId19"/>
    <p:sldId id="310" r:id="rId20"/>
    <p:sldId id="311" r:id="rId21"/>
    <p:sldId id="312" r:id="rId22"/>
    <p:sldId id="313" r:id="rId23"/>
    <p:sldId id="315" r:id="rId24"/>
    <p:sldId id="329" r:id="rId25"/>
    <p:sldId id="316" r:id="rId26"/>
    <p:sldId id="317" r:id="rId27"/>
    <p:sldId id="327" r:id="rId28"/>
    <p:sldId id="322" r:id="rId29"/>
    <p:sldId id="323" r:id="rId30"/>
    <p:sldId id="324" r:id="rId31"/>
    <p:sldId id="325" r:id="rId32"/>
    <p:sldId id="326" r:id="rId33"/>
    <p:sldId id="339" r:id="rId34"/>
    <p:sldId id="340" r:id="rId35"/>
    <p:sldId id="321" r:id="rId36"/>
    <p:sldId id="318" r:id="rId37"/>
    <p:sldId id="319" r:id="rId38"/>
    <p:sldId id="342" r:id="rId39"/>
    <p:sldId id="341" r:id="rId40"/>
    <p:sldId id="343" r:id="rId41"/>
    <p:sldId id="345" r:id="rId42"/>
    <p:sldId id="344" r:id="rId43"/>
    <p:sldId id="328" r:id="rId44"/>
    <p:sldId id="330" r:id="rId45"/>
    <p:sldId id="332" r:id="rId46"/>
    <p:sldId id="331" r:id="rId47"/>
    <p:sldId id="333" r:id="rId48"/>
    <p:sldId id="335" r:id="rId49"/>
    <p:sldId id="334" r:id="rId50"/>
    <p:sldId id="336" r:id="rId51"/>
    <p:sldId id="337" r:id="rId52"/>
    <p:sldId id="338"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5D2B0"/>
    <a:srgbClr val="203380"/>
    <a:srgbClr val="F9452A"/>
    <a:srgbClr val="FF842B"/>
    <a:srgbClr val="5BD4B3"/>
    <a:srgbClr val="A9F14F"/>
    <a:srgbClr val="62D1F8"/>
    <a:srgbClr val="405BC5"/>
    <a:srgbClr val="5CD4B3"/>
    <a:srgbClr val="A8F24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6.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7.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2.xml.rels><?xml version="1.0" encoding="UTF-8" standalone="yes"?>
<Relationships xmlns="http://schemas.openxmlformats.org/package/2006/relationships"><Relationship Id="rId3" Type="http://schemas.openxmlformats.org/officeDocument/2006/relationships/package" Target="../embeddings/Microsoft_Excel_Worksheet21.xlsx"/><Relationship Id="rId2" Type="http://schemas.microsoft.com/office/2011/relationships/chartColorStyle" Target="colors1.xml"/><Relationship Id="rId1" Type="http://schemas.microsoft.com/office/2011/relationships/chartStyle" Target="style1.xml"/></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Worksheet22.xlsx"/></Relationships>
</file>

<file path=ppt/charts/_rels/chart24.xml.rels><?xml version="1.0" encoding="UTF-8" standalone="yes"?>
<Relationships xmlns="http://schemas.openxmlformats.org/package/2006/relationships"><Relationship Id="rId3" Type="http://schemas.openxmlformats.org/officeDocument/2006/relationships/package" Target="../embeddings/Microsoft_Excel_Worksheet23.xlsx"/><Relationship Id="rId2" Type="http://schemas.microsoft.com/office/2011/relationships/chartColorStyle" Target="colors2.xml"/><Relationship Id="rId1" Type="http://schemas.microsoft.com/office/2011/relationships/chartStyle" Target="style2.xml"/></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Worksheet24.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Worksheet26.xlsx"/></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Worksheet27.xlsx"/></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Worksheet28.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Worksheet29.xlsx"/></Relationships>
</file>

<file path=ppt/charts/_rels/chart31.xml.rels><?xml version="1.0" encoding="UTF-8" standalone="yes"?>
<Relationships xmlns="http://schemas.openxmlformats.org/package/2006/relationships"><Relationship Id="rId1" Type="http://schemas.openxmlformats.org/officeDocument/2006/relationships/package" Target="../embeddings/Microsoft_Excel_Worksheet30.xlsx"/></Relationships>
</file>

<file path=ppt/charts/_rels/chart32.xml.rels><?xml version="1.0" encoding="UTF-8" standalone="yes"?>
<Relationships xmlns="http://schemas.openxmlformats.org/package/2006/relationships"><Relationship Id="rId1" Type="http://schemas.openxmlformats.org/officeDocument/2006/relationships/package" Target="../embeddings/Microsoft_Excel_Worksheet31.xlsx"/></Relationships>
</file>

<file path=ppt/charts/_rels/chart33.xml.rels><?xml version="1.0" encoding="UTF-8" standalone="yes"?>
<Relationships xmlns="http://schemas.openxmlformats.org/package/2006/relationships"><Relationship Id="rId1" Type="http://schemas.openxmlformats.org/officeDocument/2006/relationships/package" Target="../embeddings/Microsoft_Excel_Worksheet32.xlsx"/></Relationships>
</file>

<file path=ppt/charts/_rels/chart34.xml.rels><?xml version="1.0" encoding="UTF-8" standalone="yes"?>
<Relationships xmlns="http://schemas.openxmlformats.org/package/2006/relationships"><Relationship Id="rId1" Type="http://schemas.openxmlformats.org/officeDocument/2006/relationships/package" Target="../embeddings/Microsoft_Excel_Worksheet33.xlsx"/></Relationships>
</file>

<file path=ppt/charts/_rels/chart35.xml.rels><?xml version="1.0" encoding="UTF-8" standalone="yes"?>
<Relationships xmlns="http://schemas.openxmlformats.org/package/2006/relationships"><Relationship Id="rId1" Type="http://schemas.openxmlformats.org/officeDocument/2006/relationships/package" Target="../embeddings/Microsoft_Excel_Worksheet34.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r>
              <a:rPr lang="en-US" dirty="0">
                <a:solidFill>
                  <a:schemeClr val="bg1"/>
                </a:solidFill>
              </a:rPr>
              <a:t>Top 10 Items by</a:t>
            </a:r>
            <a:r>
              <a:rPr lang="en-US" baseline="0" dirty="0">
                <a:solidFill>
                  <a:schemeClr val="bg1"/>
                </a:solidFill>
              </a:rPr>
              <a:t> most interacted with (Normalized)</a:t>
            </a:r>
            <a:endParaRPr lang="en-US" dirty="0">
              <a:solidFill>
                <a:schemeClr val="bg1"/>
              </a:solidFill>
            </a:endParaRPr>
          </a:p>
        </c:rich>
      </c:tx>
      <c:overlay val="0"/>
    </c:title>
    <c:autoTitleDeleted val="0"/>
    <c:plotArea>
      <c:layout/>
      <c:barChart>
        <c:barDir val="col"/>
        <c:grouping val="clustered"/>
        <c:varyColors val="1"/>
        <c:ser>
          <c:idx val="0"/>
          <c:order val="0"/>
          <c:tx>
            <c:strRef>
              <c:f>Sheet1!$B$1</c:f>
              <c:strCache>
                <c:ptCount val="1"/>
                <c:pt idx="0">
                  <c:v>Normalized Frequency</c:v>
                </c:pt>
              </c:strCache>
            </c:strRef>
          </c:tx>
          <c:invertIfNegative val="1"/>
          <c:cat>
            <c:strRef>
              <c:f>Sheet1!$A$2:$A$11</c:f>
              <c:strCache>
                <c:ptCount val="10"/>
                <c:pt idx="0">
                  <c:v>CTLN</c:v>
                </c:pt>
                <c:pt idx="1">
                  <c:v>CUPL</c:v>
                </c:pt>
                <c:pt idx="2">
                  <c:v>IBAA</c:v>
                </c:pt>
                <c:pt idx="3">
                  <c:v>IBAB</c:v>
                </c:pt>
                <c:pt idx="4">
                  <c:v>FIHC</c:v>
                </c:pt>
                <c:pt idx="5">
                  <c:v>CACU</c:v>
                </c:pt>
                <c:pt idx="6">
                  <c:v>IBAC</c:v>
                </c:pt>
                <c:pt idx="7">
                  <c:v>CUPX</c:v>
                </c:pt>
                <c:pt idx="8">
                  <c:v>FIWL</c:v>
                </c:pt>
                <c:pt idx="9">
                  <c:v>CBPA</c:v>
                </c:pt>
              </c:strCache>
            </c:strRef>
          </c:cat>
          <c:val>
            <c:numRef>
              <c:f>Sheet1!$B$2:$B$11</c:f>
              <c:numCache>
                <c:formatCode>General</c:formatCode>
                <c:ptCount val="10"/>
                <c:pt idx="0">
                  <c:v>0.12447760666542972</c:v>
                </c:pt>
                <c:pt idx="1">
                  <c:v>3.8813935201138003E-2</c:v>
                </c:pt>
                <c:pt idx="2">
                  <c:v>3.8747669661869044E-2</c:v>
                </c:pt>
                <c:pt idx="3">
                  <c:v>3.0879741299334695E-2</c:v>
                </c:pt>
                <c:pt idx="4">
                  <c:v>2.7840361898198461E-2</c:v>
                </c:pt>
                <c:pt idx="5">
                  <c:v>2.7389756231169543E-2</c:v>
                </c:pt>
                <c:pt idx="6">
                  <c:v>2.5711029236355924E-2</c:v>
                </c:pt>
                <c:pt idx="7">
                  <c:v>2.5587333563053871E-2</c:v>
                </c:pt>
                <c:pt idx="8">
                  <c:v>2.5211828840529769E-2</c:v>
                </c:pt>
                <c:pt idx="9">
                  <c:v>2.4787729389208438E-2</c:v>
                </c:pt>
              </c:numCache>
            </c:numRef>
          </c:val>
          <c:extLst>
            <c:ext xmlns:c16="http://schemas.microsoft.com/office/drawing/2014/chart" uri="{C3380CC4-5D6E-409C-BE32-E72D297353CC}">
              <c16:uniqueId val="{00000000-1425-425F-8EA3-FAB112B7A942}"/>
            </c:ext>
          </c:extLst>
        </c:ser>
        <c:dLbls>
          <c:showLegendKey val="0"/>
          <c:showVal val="0"/>
          <c:showCatName val="0"/>
          <c:showSerName val="0"/>
          <c:showPercent val="0"/>
          <c:showBubbleSize val="0"/>
        </c:dLbls>
        <c:gapWidth val="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spPr>
    <a:noFill/>
  </c:spPr>
  <c:txPr>
    <a:bodyPr/>
    <a:lstStyle/>
    <a:p>
      <a:pPr>
        <a:defRPr sz="1800">
          <a:solidFill>
            <a:schemeClr val="bg1"/>
          </a:solidFill>
        </a:defRPr>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r>
              <a:rPr lang="en-US" dirty="0">
                <a:solidFill>
                  <a:schemeClr val="bg1"/>
                </a:solidFill>
              </a:rPr>
              <a:t>Number of Users in </a:t>
            </a:r>
            <a:r>
              <a:rPr lang="en-US" dirty="0" err="1">
                <a:solidFill>
                  <a:schemeClr val="bg1"/>
                </a:solidFill>
              </a:rPr>
              <a:t>Behavioural</a:t>
            </a:r>
            <a:r>
              <a:rPr lang="en-US" dirty="0">
                <a:solidFill>
                  <a:schemeClr val="bg1"/>
                </a:solidFill>
              </a:rPr>
              <a:t> Segment</a:t>
            </a:r>
          </a:p>
        </c:rich>
      </c:tx>
      <c:overlay val="0"/>
      <c:spPr>
        <a:noFill/>
        <a:ln>
          <a:noFill/>
        </a:ln>
        <a:effectLst/>
      </c:spPr>
    </c:title>
    <c:autoTitleDeleted val="0"/>
    <c:plotArea>
      <c:layout/>
      <c:pieChart>
        <c:varyColors val="1"/>
        <c:ser>
          <c:idx val="0"/>
          <c:order val="0"/>
          <c:tx>
            <c:strRef>
              <c:f>Sheet1!$B$1</c:f>
              <c:strCache>
                <c:ptCount val="1"/>
                <c:pt idx="0">
                  <c:v>Users</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1-BE1C-4570-AEB3-B11A9EFC7855}"/>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3-BE1C-4570-AEB3-B11A9EFC7855}"/>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5-BE1C-4570-AEB3-B11A9EFC7855}"/>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7-BE1C-4570-AEB3-B11A9EFC7855}"/>
              </c:ext>
            </c:extLst>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9-BE1C-4570-AEB3-B11A9EFC7855}"/>
              </c:ext>
            </c:extLst>
          </c:dPt>
          <c:dPt>
            <c:idx val="5"/>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B-BE1C-4570-AEB3-B11A9EFC7855}"/>
              </c:ext>
            </c:extLst>
          </c:dPt>
          <c:dPt>
            <c:idx val="6"/>
            <c:bubble3D val="0"/>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D-BE1C-4570-AEB3-B11A9EFC7855}"/>
              </c:ext>
            </c:extLst>
          </c:dPt>
          <c:dPt>
            <c:idx val="7"/>
            <c:bubble3D val="0"/>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F-BE1C-4570-AEB3-B11A9EFC7855}"/>
              </c:ext>
            </c:extLst>
          </c:dPt>
          <c:dPt>
            <c:idx val="8"/>
            <c:bubble3D val="0"/>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1-BE1C-4570-AEB3-B11A9EFC7855}"/>
              </c:ext>
            </c:extLst>
          </c:dPt>
          <c:dPt>
            <c:idx val="9"/>
            <c:bubble3D val="0"/>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3-BE1C-4570-AEB3-B11A9EFC7855}"/>
              </c:ext>
            </c:extLst>
          </c:dPt>
          <c:dPt>
            <c:idx val="10"/>
            <c:bubble3D val="0"/>
            <c:spPr>
              <a:gradFill rotWithShape="1">
                <a:gsLst>
                  <a:gs pos="0">
                    <a:schemeClr val="accent5">
                      <a:lumMod val="60000"/>
                      <a:satMod val="103000"/>
                      <a:lumMod val="102000"/>
                      <a:tint val="94000"/>
                    </a:schemeClr>
                  </a:gs>
                  <a:gs pos="50000">
                    <a:schemeClr val="accent5">
                      <a:lumMod val="60000"/>
                      <a:satMod val="110000"/>
                      <a:lumMod val="100000"/>
                      <a:shade val="100000"/>
                    </a:schemeClr>
                  </a:gs>
                  <a:gs pos="100000">
                    <a:schemeClr val="accent5">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5-BE1C-4570-AEB3-B11A9EFC7855}"/>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en-US"/>
              </a:p>
            </c:txPr>
            <c:dLblPos val="bestFit"/>
            <c:showLegendKey val="0"/>
            <c:showVal val="0"/>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Sheet1!$A$2:$A$12</c:f>
              <c:strCache>
                <c:ptCount val="11"/>
                <c:pt idx="0">
                  <c:v>B01</c:v>
                </c:pt>
                <c:pt idx="1">
                  <c:v>B18</c:v>
                </c:pt>
                <c:pt idx="2">
                  <c:v>B08</c:v>
                </c:pt>
                <c:pt idx="3">
                  <c:v>B02</c:v>
                </c:pt>
                <c:pt idx="4">
                  <c:v>B07</c:v>
                </c:pt>
                <c:pt idx="5">
                  <c:v>B10</c:v>
                </c:pt>
                <c:pt idx="6">
                  <c:v>B12</c:v>
                </c:pt>
                <c:pt idx="7">
                  <c:v>B13</c:v>
                </c:pt>
                <c:pt idx="8">
                  <c:v>B44</c:v>
                </c:pt>
                <c:pt idx="9">
                  <c:v>B09</c:v>
                </c:pt>
                <c:pt idx="10">
                  <c:v>Other</c:v>
                </c:pt>
              </c:strCache>
            </c:strRef>
          </c:cat>
          <c:val>
            <c:numRef>
              <c:f>Sheet1!$B$2:$B$12</c:f>
              <c:numCache>
                <c:formatCode>General</c:formatCode>
                <c:ptCount val="11"/>
                <c:pt idx="0">
                  <c:v>46526</c:v>
                </c:pt>
                <c:pt idx="1">
                  <c:v>11875</c:v>
                </c:pt>
                <c:pt idx="2">
                  <c:v>6552</c:v>
                </c:pt>
                <c:pt idx="3">
                  <c:v>6382</c:v>
                </c:pt>
                <c:pt idx="4">
                  <c:v>2029</c:v>
                </c:pt>
                <c:pt idx="5">
                  <c:v>1288</c:v>
                </c:pt>
                <c:pt idx="6">
                  <c:v>991</c:v>
                </c:pt>
                <c:pt idx="7">
                  <c:v>886</c:v>
                </c:pt>
                <c:pt idx="8">
                  <c:v>829</c:v>
                </c:pt>
                <c:pt idx="9">
                  <c:v>643</c:v>
                </c:pt>
                <c:pt idx="10">
                  <c:v>6374</c:v>
                </c:pt>
              </c:numCache>
            </c:numRef>
          </c:val>
          <c:extLst>
            <c:ext xmlns:c16="http://schemas.microsoft.com/office/drawing/2014/chart" uri="{C3380CC4-5D6E-409C-BE32-E72D297353CC}">
              <c16:uniqueId val="{00000016-BE1C-4570-AEB3-B11A9EFC7855}"/>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legend>
    <c:plotVisOnly val="1"/>
    <c:dispBlanksAs val="gap"/>
    <c:showDLblsOverMax val="1"/>
  </c:chart>
  <c:spPr>
    <a:noFill/>
    <a:ln>
      <a:noFill/>
    </a:ln>
    <a:effectLst/>
  </c:spPr>
  <c:txPr>
    <a:bodyPr/>
    <a:lstStyle/>
    <a:p>
      <a:pPr>
        <a:defRPr/>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r>
              <a:rPr lang="en-US"/>
              <a:t>Number of Users in Each Segment</a:t>
            </a:r>
          </a:p>
        </c:rich>
      </c:tx>
      <c:overlay val="0"/>
      <c:spPr>
        <a:noFill/>
        <a:ln>
          <a:noFill/>
        </a:ln>
        <a:effectLst/>
      </c:spPr>
    </c:title>
    <c:autoTitleDeleted val="0"/>
    <c:plotArea>
      <c:layout/>
      <c:pieChart>
        <c:varyColors val="1"/>
        <c:dLbls>
          <c:showLegendKey val="0"/>
          <c:showVal val="0"/>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1"/>
  </c:chart>
  <c:spPr>
    <a:noFill/>
    <a:ln>
      <a:noFill/>
    </a:ln>
    <a:effectLst/>
  </c:spPr>
  <c:txPr>
    <a:bodyPr/>
    <a:lstStyle/>
    <a:p>
      <a:pPr>
        <a:defRPr/>
      </a:pPr>
      <a:endParaRPr lang="en-US"/>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Users</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1-BE1C-4570-AEB3-B11A9EFC7855}"/>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3-BE1C-4570-AEB3-B11A9EFC7855}"/>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5-BE1C-4570-AEB3-B11A9EFC7855}"/>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7-BE1C-4570-AEB3-B11A9EFC7855}"/>
              </c:ext>
            </c:extLst>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9-BE1C-4570-AEB3-B11A9EFC7855}"/>
              </c:ext>
            </c:extLst>
          </c:dPt>
          <c:dPt>
            <c:idx val="5"/>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B-BE1C-4570-AEB3-B11A9EFC7855}"/>
              </c:ext>
            </c:extLst>
          </c:dPt>
          <c:dPt>
            <c:idx val="6"/>
            <c:bubble3D val="0"/>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D-BE1C-4570-AEB3-B11A9EFC7855}"/>
              </c:ext>
            </c:extLst>
          </c:dPt>
          <c:dPt>
            <c:idx val="7"/>
            <c:bubble3D val="0"/>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F-BE1C-4570-AEB3-B11A9EFC7855}"/>
              </c:ext>
            </c:extLst>
          </c:dPt>
          <c:dPt>
            <c:idx val="8"/>
            <c:bubble3D val="0"/>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1-BE1C-4570-AEB3-B11A9EFC7855}"/>
              </c:ext>
            </c:extLst>
          </c:dPt>
          <c:dPt>
            <c:idx val="9"/>
            <c:bubble3D val="0"/>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3-BE1C-4570-AEB3-B11A9EFC7855}"/>
              </c:ext>
            </c:extLst>
          </c:dPt>
          <c:dPt>
            <c:idx val="10"/>
            <c:bubble3D val="0"/>
            <c:spPr>
              <a:gradFill rotWithShape="1">
                <a:gsLst>
                  <a:gs pos="0">
                    <a:schemeClr val="accent5">
                      <a:lumMod val="60000"/>
                      <a:satMod val="103000"/>
                      <a:lumMod val="102000"/>
                      <a:tint val="94000"/>
                    </a:schemeClr>
                  </a:gs>
                  <a:gs pos="50000">
                    <a:schemeClr val="accent5">
                      <a:lumMod val="60000"/>
                      <a:satMod val="110000"/>
                      <a:lumMod val="100000"/>
                      <a:shade val="100000"/>
                    </a:schemeClr>
                  </a:gs>
                  <a:gs pos="100000">
                    <a:schemeClr val="accent5">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5-BE1C-4570-AEB3-B11A9EFC7855}"/>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en-US"/>
              </a:p>
            </c:txPr>
            <c:dLblPos val="bestFit"/>
            <c:showLegendKey val="0"/>
            <c:showVal val="0"/>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Sheet1!$A$2:$A$12</c:f>
              <c:strCache>
                <c:ptCount val="11"/>
                <c:pt idx="0">
                  <c:v>B01</c:v>
                </c:pt>
                <c:pt idx="1">
                  <c:v>B18</c:v>
                </c:pt>
                <c:pt idx="2">
                  <c:v>B08</c:v>
                </c:pt>
                <c:pt idx="3">
                  <c:v>B02</c:v>
                </c:pt>
                <c:pt idx="4">
                  <c:v>B07</c:v>
                </c:pt>
                <c:pt idx="5">
                  <c:v>B10</c:v>
                </c:pt>
                <c:pt idx="6">
                  <c:v>B12</c:v>
                </c:pt>
                <c:pt idx="7">
                  <c:v>B13</c:v>
                </c:pt>
                <c:pt idx="8">
                  <c:v>B44</c:v>
                </c:pt>
                <c:pt idx="9">
                  <c:v>B09</c:v>
                </c:pt>
                <c:pt idx="10">
                  <c:v>Other</c:v>
                </c:pt>
              </c:strCache>
            </c:strRef>
          </c:cat>
          <c:val>
            <c:numRef>
              <c:f>Sheet1!$B$2:$B$12</c:f>
              <c:numCache>
                <c:formatCode>General</c:formatCode>
                <c:ptCount val="11"/>
                <c:pt idx="0">
                  <c:v>46526</c:v>
                </c:pt>
                <c:pt idx="1">
                  <c:v>11875</c:v>
                </c:pt>
                <c:pt idx="2">
                  <c:v>6552</c:v>
                </c:pt>
                <c:pt idx="3">
                  <c:v>6382</c:v>
                </c:pt>
                <c:pt idx="4">
                  <c:v>2029</c:v>
                </c:pt>
                <c:pt idx="5">
                  <c:v>1288</c:v>
                </c:pt>
                <c:pt idx="6">
                  <c:v>991</c:v>
                </c:pt>
                <c:pt idx="7">
                  <c:v>886</c:v>
                </c:pt>
                <c:pt idx="8">
                  <c:v>829</c:v>
                </c:pt>
                <c:pt idx="9">
                  <c:v>643</c:v>
                </c:pt>
                <c:pt idx="10">
                  <c:v>6374</c:v>
                </c:pt>
              </c:numCache>
            </c:numRef>
          </c:val>
          <c:extLst>
            <c:ext xmlns:c16="http://schemas.microsoft.com/office/drawing/2014/chart" uri="{C3380CC4-5D6E-409C-BE32-E72D297353CC}">
              <c16:uniqueId val="{00000016-BE1C-4570-AEB3-B11A9EFC7855}"/>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1"/>
  </c:chart>
  <c:spPr>
    <a:noFill/>
    <a:ln>
      <a:noFill/>
    </a:ln>
    <a:effectLst/>
  </c:spPr>
  <c:txPr>
    <a:bodyPr/>
    <a:lstStyle/>
    <a:p>
      <a:pPr>
        <a:defRPr/>
      </a:pPr>
      <a:endParaRPr lang="en-US"/>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r>
              <a:rPr lang="en-ZA">
                <a:solidFill>
                  <a:schemeClr val="bg1"/>
                </a:solidFill>
              </a:rPr>
              <a:t>B01</a:t>
            </a:r>
          </a:p>
        </c:rich>
      </c:tx>
      <c:overlay val="0"/>
    </c:title>
    <c:autoTitleDeleted val="0"/>
    <c:plotArea>
      <c:layout/>
      <c:barChart>
        <c:barDir val="col"/>
        <c:grouping val="clustered"/>
        <c:varyColors val="1"/>
        <c:ser>
          <c:idx val="0"/>
          <c:order val="0"/>
          <c:tx>
            <c:strRef>
              <c:f>Sheet1!$B$1</c:f>
              <c:strCache>
                <c:ptCount val="1"/>
                <c:pt idx="0">
                  <c:v>Normalized Frequency</c:v>
                </c:pt>
              </c:strCache>
            </c:strRef>
          </c:tx>
          <c:spPr>
            <a:solidFill>
              <a:srgbClr val="4560CB"/>
            </a:solidFill>
          </c:spPr>
          <c:invertIfNegative val="1"/>
          <c:cat>
            <c:strRef>
              <c:f>Sheet1!$A$2:$A$7</c:f>
              <c:strCache>
                <c:ptCount val="6"/>
                <c:pt idx="0">
                  <c:v>CTLN</c:v>
                </c:pt>
                <c:pt idx="1">
                  <c:v>CUPL</c:v>
                </c:pt>
                <c:pt idx="2">
                  <c:v>IBAA</c:v>
                </c:pt>
                <c:pt idx="3">
                  <c:v>CASD</c:v>
                </c:pt>
                <c:pt idx="4">
                  <c:v>CACU</c:v>
                </c:pt>
                <c:pt idx="5">
                  <c:v>EBEM</c:v>
                </c:pt>
              </c:strCache>
            </c:strRef>
          </c:cat>
          <c:val>
            <c:numRef>
              <c:f>Sheet1!$B$2:$B$7</c:f>
              <c:numCache>
                <c:formatCode>General</c:formatCode>
                <c:ptCount val="6"/>
                <c:pt idx="0">
                  <c:v>0.10854422536174287</c:v>
                </c:pt>
                <c:pt idx="1">
                  <c:v>4.7768005948565423E-2</c:v>
                </c:pt>
                <c:pt idx="2">
                  <c:v>3.5460629214635525E-2</c:v>
                </c:pt>
                <c:pt idx="3">
                  <c:v>3.0076151893541191E-2</c:v>
                </c:pt>
                <c:pt idx="4">
                  <c:v>2.7896720596907773E-2</c:v>
                </c:pt>
                <c:pt idx="5">
                  <c:v>2.183704691332701E-2</c:v>
                </c:pt>
              </c:numCache>
            </c:numRef>
          </c:val>
          <c:extLst>
            <c:ext xmlns:c14="http://schemas.microsoft.com/office/drawing/2007/8/2/chart" uri="{6F2FDCE9-48DA-4B69-8628-5D25D57E5C99}">
              <c14:invertSolidFillFmt>
                <c14:spPr xmlns:c14="http://schemas.microsoft.com/office/drawing/2007/8/2/chart">
                  <a:solidFill>
                    <a:srgbClr val="FFFFFF"/>
                  </a:solidFill>
                </c14:spPr>
              </c14:invertSolidFillFmt>
            </c:ext>
            <c:ext xmlns:c16="http://schemas.microsoft.com/office/drawing/2014/chart" uri="{C3380CC4-5D6E-409C-BE32-E72D297353CC}">
              <c16:uniqueId val="{00000000-E843-4F77-AE4F-15B4586E0E7D}"/>
            </c:ext>
          </c:extLst>
        </c:ser>
        <c:dLbls>
          <c:showLegendKey val="0"/>
          <c:showVal val="0"/>
          <c:showCatName val="0"/>
          <c:showSerName val="0"/>
          <c:showPercent val="0"/>
          <c:showBubbleSize val="0"/>
        </c:dLbls>
        <c:gapWidth val="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800">
          <a:solidFill>
            <a:schemeClr val="bg1"/>
          </a:solidFill>
        </a:defRPr>
      </a:pPr>
      <a:endParaRPr lang="en-US"/>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r>
              <a:rPr lang="en-ZA">
                <a:solidFill>
                  <a:schemeClr val="bg1"/>
                </a:solidFill>
              </a:rPr>
              <a:t>B02</a:t>
            </a:r>
          </a:p>
        </c:rich>
      </c:tx>
      <c:overlay val="0"/>
    </c:title>
    <c:autoTitleDeleted val="0"/>
    <c:plotArea>
      <c:layout/>
      <c:barChart>
        <c:barDir val="col"/>
        <c:grouping val="clustered"/>
        <c:varyColors val="1"/>
        <c:ser>
          <c:idx val="0"/>
          <c:order val="0"/>
          <c:tx>
            <c:strRef>
              <c:f>Sheet1!$B$1</c:f>
              <c:strCache>
                <c:ptCount val="1"/>
                <c:pt idx="0">
                  <c:v>Normalized Frequency</c:v>
                </c:pt>
              </c:strCache>
            </c:strRef>
          </c:tx>
          <c:spPr>
            <a:solidFill>
              <a:srgbClr val="50CDAB"/>
            </a:solidFill>
          </c:spPr>
          <c:invertIfNegative val="1"/>
          <c:cat>
            <c:strRef>
              <c:f>Sheet1!$A$2:$A$7</c:f>
              <c:strCache>
                <c:ptCount val="6"/>
                <c:pt idx="0">
                  <c:v>CTLN</c:v>
                </c:pt>
                <c:pt idx="1">
                  <c:v>IBAB</c:v>
                </c:pt>
                <c:pt idx="2">
                  <c:v>IBAA</c:v>
                </c:pt>
                <c:pt idx="3">
                  <c:v>CBPA</c:v>
                </c:pt>
                <c:pt idx="4">
                  <c:v>FIHC</c:v>
                </c:pt>
                <c:pt idx="5">
                  <c:v>FIWL</c:v>
                </c:pt>
              </c:strCache>
            </c:strRef>
          </c:cat>
          <c:val>
            <c:numRef>
              <c:f>Sheet1!$B$2:$B$7</c:f>
              <c:numCache>
                <c:formatCode>General</c:formatCode>
                <c:ptCount val="6"/>
                <c:pt idx="0">
                  <c:v>0.13129102844638948</c:v>
                </c:pt>
                <c:pt idx="1">
                  <c:v>5.5898149990053707E-2</c:v>
                </c:pt>
                <c:pt idx="2">
                  <c:v>4.8090312313507064E-2</c:v>
                </c:pt>
                <c:pt idx="3">
                  <c:v>4.7244877660632581E-2</c:v>
                </c:pt>
                <c:pt idx="4">
                  <c:v>4.3713944698627411E-2</c:v>
                </c:pt>
                <c:pt idx="5">
                  <c:v>4.0928983489158542E-2</c:v>
                </c:pt>
              </c:numCache>
            </c:numRef>
          </c:val>
          <c:extLst>
            <c:ext xmlns:c14="http://schemas.microsoft.com/office/drawing/2007/8/2/chart" uri="{6F2FDCE9-48DA-4B69-8628-5D25D57E5C99}">
              <c14:invertSolidFillFmt>
                <c14:spPr xmlns:c14="http://schemas.microsoft.com/office/drawing/2007/8/2/chart">
                  <a:solidFill>
                    <a:srgbClr val="FFFFFF"/>
                  </a:solidFill>
                </c14:spPr>
              </c14:invertSolidFillFmt>
            </c:ext>
            <c:ext xmlns:c16="http://schemas.microsoft.com/office/drawing/2014/chart" uri="{C3380CC4-5D6E-409C-BE32-E72D297353CC}">
              <c16:uniqueId val="{00000000-DCA2-4DA9-856E-EED077E56DE4}"/>
            </c:ext>
          </c:extLst>
        </c:ser>
        <c:dLbls>
          <c:showLegendKey val="0"/>
          <c:showVal val="0"/>
          <c:showCatName val="0"/>
          <c:showSerName val="0"/>
          <c:showPercent val="0"/>
          <c:showBubbleSize val="0"/>
        </c:dLbls>
        <c:gapWidth val="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800">
          <a:solidFill>
            <a:schemeClr val="bg1"/>
          </a:solidFill>
        </a:defRPr>
      </a:pPr>
      <a:endParaRPr lang="en-US"/>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r>
              <a:rPr lang="en-ZA">
                <a:solidFill>
                  <a:schemeClr val="bg1"/>
                </a:solidFill>
              </a:rPr>
              <a:t>B08</a:t>
            </a:r>
          </a:p>
        </c:rich>
      </c:tx>
      <c:overlay val="0"/>
    </c:title>
    <c:autoTitleDeleted val="0"/>
    <c:plotArea>
      <c:layout/>
      <c:barChart>
        <c:barDir val="col"/>
        <c:grouping val="clustered"/>
        <c:varyColors val="1"/>
        <c:ser>
          <c:idx val="0"/>
          <c:order val="0"/>
          <c:tx>
            <c:strRef>
              <c:f>Sheet1!$B$1</c:f>
              <c:strCache>
                <c:ptCount val="1"/>
                <c:pt idx="0">
                  <c:v>Normalized Frequency</c:v>
                </c:pt>
              </c:strCache>
            </c:strRef>
          </c:tx>
          <c:spPr>
            <a:solidFill>
              <a:srgbClr val="AAF150"/>
            </a:solidFill>
          </c:spPr>
          <c:invertIfNegative val="1"/>
          <c:cat>
            <c:strRef>
              <c:f>Sheet1!$A$2:$A$7</c:f>
              <c:strCache>
                <c:ptCount val="6"/>
                <c:pt idx="0">
                  <c:v>CTLN</c:v>
                </c:pt>
                <c:pt idx="1">
                  <c:v>IBAA</c:v>
                </c:pt>
                <c:pt idx="2">
                  <c:v>IBAB</c:v>
                </c:pt>
                <c:pt idx="3">
                  <c:v>CBPA</c:v>
                </c:pt>
                <c:pt idx="4">
                  <c:v>IBAC</c:v>
                </c:pt>
                <c:pt idx="5">
                  <c:v>FIHC</c:v>
                </c:pt>
              </c:strCache>
            </c:strRef>
          </c:cat>
          <c:val>
            <c:numRef>
              <c:f>Sheet1!$B$2:$B$7</c:f>
              <c:numCache>
                <c:formatCode>General</c:formatCode>
                <c:ptCount val="6"/>
                <c:pt idx="0">
                  <c:v>0.16507963619283489</c:v>
                </c:pt>
                <c:pt idx="1">
                  <c:v>4.2017165549340277E-2</c:v>
                </c:pt>
                <c:pt idx="2">
                  <c:v>3.8259532857935867E-2</c:v>
                </c:pt>
                <c:pt idx="3">
                  <c:v>3.7832529143003543E-2</c:v>
                </c:pt>
                <c:pt idx="4">
                  <c:v>3.7533626542550921E-2</c:v>
                </c:pt>
                <c:pt idx="5">
                  <c:v>3.6935821341645671E-2</c:v>
                </c:pt>
              </c:numCache>
            </c:numRef>
          </c:val>
          <c:extLst>
            <c:ext xmlns:c14="http://schemas.microsoft.com/office/drawing/2007/8/2/chart" uri="{6F2FDCE9-48DA-4B69-8628-5D25D57E5C99}">
              <c14:invertSolidFillFmt>
                <c14:spPr xmlns:c14="http://schemas.microsoft.com/office/drawing/2007/8/2/chart">
                  <a:solidFill>
                    <a:srgbClr val="FFFFFF"/>
                  </a:solidFill>
                </c14:spPr>
              </c14:invertSolidFillFmt>
            </c:ext>
            <c:ext xmlns:c16="http://schemas.microsoft.com/office/drawing/2014/chart" uri="{C3380CC4-5D6E-409C-BE32-E72D297353CC}">
              <c16:uniqueId val="{00000000-714B-42BD-92D6-DC751CA0F005}"/>
            </c:ext>
          </c:extLst>
        </c:ser>
        <c:dLbls>
          <c:showLegendKey val="0"/>
          <c:showVal val="0"/>
          <c:showCatName val="0"/>
          <c:showSerName val="0"/>
          <c:showPercent val="0"/>
          <c:showBubbleSize val="0"/>
        </c:dLbls>
        <c:gapWidth val="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800">
          <a:solidFill>
            <a:schemeClr val="bg1"/>
          </a:solidFill>
        </a:defRPr>
      </a:pPr>
      <a:endParaRPr lang="en-US"/>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r>
              <a:rPr lang="en-ZA">
                <a:solidFill>
                  <a:schemeClr val="bg1"/>
                </a:solidFill>
              </a:rPr>
              <a:t>B18</a:t>
            </a:r>
          </a:p>
        </c:rich>
      </c:tx>
      <c:overlay val="0"/>
    </c:title>
    <c:autoTitleDeleted val="0"/>
    <c:plotArea>
      <c:layout/>
      <c:barChart>
        <c:barDir val="col"/>
        <c:grouping val="clustered"/>
        <c:varyColors val="1"/>
        <c:ser>
          <c:idx val="0"/>
          <c:order val="0"/>
          <c:tx>
            <c:strRef>
              <c:f>Sheet1!$B$1</c:f>
              <c:strCache>
                <c:ptCount val="1"/>
                <c:pt idx="0">
                  <c:v>Normalized Frequency</c:v>
                </c:pt>
              </c:strCache>
            </c:strRef>
          </c:tx>
          <c:spPr>
            <a:solidFill>
              <a:srgbClr val="5BD0F9"/>
            </a:solidFill>
          </c:spPr>
          <c:invertIfNegative val="1"/>
          <c:cat>
            <c:strRef>
              <c:f>Sheet1!$A$2:$A$7</c:f>
              <c:strCache>
                <c:ptCount val="6"/>
                <c:pt idx="0">
                  <c:v>CTLN</c:v>
                </c:pt>
                <c:pt idx="1">
                  <c:v>IBAA</c:v>
                </c:pt>
                <c:pt idx="2">
                  <c:v>IBAB</c:v>
                </c:pt>
                <c:pt idx="3">
                  <c:v>CUPL</c:v>
                </c:pt>
                <c:pt idx="4">
                  <c:v>CUPX</c:v>
                </c:pt>
                <c:pt idx="5">
                  <c:v>NATR</c:v>
                </c:pt>
              </c:strCache>
            </c:strRef>
          </c:cat>
          <c:val>
            <c:numRef>
              <c:f>Sheet1!$B$2:$B$7</c:f>
              <c:numCache>
                <c:formatCode>General</c:formatCode>
                <c:ptCount val="6"/>
                <c:pt idx="0">
                  <c:v>0.12884917631992548</c:v>
                </c:pt>
                <c:pt idx="1">
                  <c:v>4.0718318877699514E-2</c:v>
                </c:pt>
                <c:pt idx="2">
                  <c:v>3.4227836311776005E-2</c:v>
                </c:pt>
                <c:pt idx="3">
                  <c:v>3.3791256766982941E-2</c:v>
                </c:pt>
                <c:pt idx="4">
                  <c:v>3.1375516619128005E-2</c:v>
                </c:pt>
                <c:pt idx="5">
                  <c:v>3.085162116537633E-2</c:v>
                </c:pt>
              </c:numCache>
            </c:numRef>
          </c:val>
          <c:extLst>
            <c:ext xmlns:c14="http://schemas.microsoft.com/office/drawing/2007/8/2/chart" uri="{6F2FDCE9-48DA-4B69-8628-5D25D57E5C99}">
              <c14:invertSolidFillFmt>
                <c14:spPr xmlns:c14="http://schemas.microsoft.com/office/drawing/2007/8/2/chart">
                  <a:solidFill>
                    <a:srgbClr val="FFFFFF"/>
                  </a:solidFill>
                </c14:spPr>
              </c14:invertSolidFillFmt>
            </c:ext>
            <c:ext xmlns:c16="http://schemas.microsoft.com/office/drawing/2014/chart" uri="{C3380CC4-5D6E-409C-BE32-E72D297353CC}">
              <c16:uniqueId val="{00000000-33E9-4F04-B8C7-4DAED0161604}"/>
            </c:ext>
          </c:extLst>
        </c:ser>
        <c:dLbls>
          <c:showLegendKey val="0"/>
          <c:showVal val="0"/>
          <c:showCatName val="0"/>
          <c:showSerName val="0"/>
          <c:showPercent val="0"/>
          <c:showBubbleSize val="0"/>
        </c:dLbls>
        <c:gapWidth val="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800">
          <a:solidFill>
            <a:schemeClr val="bg1"/>
          </a:solidFill>
        </a:defRPr>
      </a:pPr>
      <a:endParaRPr lang="en-US"/>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r>
              <a:rPr lang="en-ZA">
                <a:solidFill>
                  <a:schemeClr val="bg1"/>
                </a:solidFill>
              </a:rPr>
              <a:t>B07</a:t>
            </a:r>
          </a:p>
        </c:rich>
      </c:tx>
      <c:overlay val="0"/>
    </c:title>
    <c:autoTitleDeleted val="0"/>
    <c:plotArea>
      <c:layout/>
      <c:barChart>
        <c:barDir val="col"/>
        <c:grouping val="clustered"/>
        <c:varyColors val="1"/>
        <c:ser>
          <c:idx val="0"/>
          <c:order val="0"/>
          <c:tx>
            <c:strRef>
              <c:f>Sheet1!$B$1</c:f>
              <c:strCache>
                <c:ptCount val="1"/>
                <c:pt idx="0">
                  <c:v>Normalized Frequency</c:v>
                </c:pt>
              </c:strCache>
            </c:strRef>
          </c:tx>
          <c:spPr>
            <a:solidFill>
              <a:srgbClr val="FF8633"/>
            </a:solidFill>
          </c:spPr>
          <c:invertIfNegative val="1"/>
          <c:cat>
            <c:strRef>
              <c:f>Sheet1!$A$2:$A$7</c:f>
              <c:strCache>
                <c:ptCount val="6"/>
                <c:pt idx="0">
                  <c:v>CTLN</c:v>
                </c:pt>
                <c:pt idx="1">
                  <c:v>CUPL</c:v>
                </c:pt>
                <c:pt idx="2">
                  <c:v>IBAA</c:v>
                </c:pt>
                <c:pt idx="3">
                  <c:v>CUPX</c:v>
                </c:pt>
                <c:pt idx="4">
                  <c:v>CBPA</c:v>
                </c:pt>
                <c:pt idx="5">
                  <c:v>IBAB</c:v>
                </c:pt>
              </c:strCache>
            </c:strRef>
          </c:cat>
          <c:val>
            <c:numRef>
              <c:f>Sheet1!$B$2:$B$7</c:f>
              <c:numCache>
                <c:formatCode>General</c:formatCode>
                <c:ptCount val="6"/>
                <c:pt idx="0">
                  <c:v>0.21288971614704513</c:v>
                </c:pt>
                <c:pt idx="1">
                  <c:v>4.4904606793857611E-2</c:v>
                </c:pt>
                <c:pt idx="2">
                  <c:v>4.3973941368078175E-2</c:v>
                </c:pt>
                <c:pt idx="3">
                  <c:v>4.3275942298743604E-2</c:v>
                </c:pt>
                <c:pt idx="4">
                  <c:v>3.9087947882736153E-2</c:v>
                </c:pt>
                <c:pt idx="5">
                  <c:v>3.8971614704513727E-2</c:v>
                </c:pt>
              </c:numCache>
            </c:numRef>
          </c:val>
          <c:extLst>
            <c:ext xmlns:c14="http://schemas.microsoft.com/office/drawing/2007/8/2/chart" uri="{6F2FDCE9-48DA-4B69-8628-5D25D57E5C99}">
              <c14:invertSolidFillFmt>
                <c14:spPr xmlns:c14="http://schemas.microsoft.com/office/drawing/2007/8/2/chart">
                  <a:solidFill>
                    <a:srgbClr val="FFFFFF"/>
                  </a:solidFill>
                </c14:spPr>
              </c14:invertSolidFillFmt>
            </c:ext>
            <c:ext xmlns:c16="http://schemas.microsoft.com/office/drawing/2014/chart" uri="{C3380CC4-5D6E-409C-BE32-E72D297353CC}">
              <c16:uniqueId val="{00000000-79AE-4852-9B27-5F98DCB79432}"/>
            </c:ext>
          </c:extLst>
        </c:ser>
        <c:dLbls>
          <c:showLegendKey val="0"/>
          <c:showVal val="0"/>
          <c:showCatName val="0"/>
          <c:showSerName val="0"/>
          <c:showPercent val="0"/>
          <c:showBubbleSize val="0"/>
        </c:dLbls>
        <c:gapWidth val="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800">
          <a:solidFill>
            <a:schemeClr val="bg1"/>
          </a:solidFill>
        </a:defRPr>
      </a:pPr>
      <a:endParaRPr lang="en-US"/>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r>
              <a:rPr lang="en-ZA" dirty="0">
                <a:solidFill>
                  <a:schemeClr val="bg1"/>
                </a:solidFill>
              </a:rPr>
              <a:t>Segment 1</a:t>
            </a:r>
          </a:p>
        </c:rich>
      </c:tx>
      <c:overlay val="0"/>
    </c:title>
    <c:autoTitleDeleted val="0"/>
    <c:plotArea>
      <c:layout/>
      <c:barChart>
        <c:barDir val="col"/>
        <c:grouping val="clustered"/>
        <c:varyColors val="1"/>
        <c:ser>
          <c:idx val="0"/>
          <c:order val="0"/>
          <c:tx>
            <c:strRef>
              <c:f>Sheet1!$B$1</c:f>
              <c:strCache>
                <c:ptCount val="1"/>
                <c:pt idx="0">
                  <c:v>Normalized Frequency</c:v>
                </c:pt>
              </c:strCache>
            </c:strRef>
          </c:tx>
          <c:spPr>
            <a:solidFill>
              <a:srgbClr val="4560CA"/>
            </a:solidFill>
          </c:spPr>
          <c:invertIfNegative val="1"/>
          <c:cat>
            <c:strRef>
              <c:f>Sheet1!$A$2:$A$7</c:f>
              <c:strCache>
                <c:ptCount val="6"/>
                <c:pt idx="0">
                  <c:v>CTLN</c:v>
                </c:pt>
                <c:pt idx="1">
                  <c:v>CUPX</c:v>
                </c:pt>
                <c:pt idx="2">
                  <c:v>CUPL</c:v>
                </c:pt>
                <c:pt idx="3">
                  <c:v>IBAA</c:v>
                </c:pt>
                <c:pt idx="4">
                  <c:v>CBPA</c:v>
                </c:pt>
                <c:pt idx="5">
                  <c:v>MMMC</c:v>
                </c:pt>
              </c:strCache>
            </c:strRef>
          </c:cat>
          <c:val>
            <c:numRef>
              <c:f>Sheet1!$B$2:$B$7</c:f>
              <c:numCache>
                <c:formatCode>General</c:formatCode>
                <c:ptCount val="6"/>
                <c:pt idx="0">
                  <c:v>0.22954856361149112</c:v>
                </c:pt>
                <c:pt idx="1">
                  <c:v>4.8837209302325581E-2</c:v>
                </c:pt>
                <c:pt idx="2">
                  <c:v>4.8153214774281805E-2</c:v>
                </c:pt>
                <c:pt idx="3">
                  <c:v>4.5143638850889192E-2</c:v>
                </c:pt>
                <c:pt idx="4">
                  <c:v>4.1586867305061559E-2</c:v>
                </c:pt>
                <c:pt idx="5">
                  <c:v>4.0218878248974008E-2</c:v>
                </c:pt>
              </c:numCache>
            </c:numRef>
          </c:val>
          <c:extLst>
            <c:ext xmlns:c14="http://schemas.microsoft.com/office/drawing/2007/8/2/chart" uri="{6F2FDCE9-48DA-4B69-8628-5D25D57E5C99}">
              <c14:invertSolidFillFmt>
                <c14:spPr xmlns:c14="http://schemas.microsoft.com/office/drawing/2007/8/2/chart">
                  <a:solidFill>
                    <a:srgbClr val="FFFFFF"/>
                  </a:solidFill>
                </c14:spPr>
              </c14:invertSolidFillFmt>
            </c:ext>
            <c:ext xmlns:c16="http://schemas.microsoft.com/office/drawing/2014/chart" uri="{C3380CC4-5D6E-409C-BE32-E72D297353CC}">
              <c16:uniqueId val="{00000000-BCE6-48D2-904C-578F6C1A582C}"/>
            </c:ext>
          </c:extLst>
        </c:ser>
        <c:dLbls>
          <c:showLegendKey val="0"/>
          <c:showVal val="0"/>
          <c:showCatName val="0"/>
          <c:showSerName val="0"/>
          <c:showPercent val="0"/>
          <c:showBubbleSize val="0"/>
        </c:dLbls>
        <c:gapWidth val="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800">
          <a:solidFill>
            <a:schemeClr val="bg1"/>
          </a:solidFill>
        </a:defRPr>
      </a:pPr>
      <a:endParaRPr lang="en-US"/>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r>
              <a:rPr lang="en-ZA" dirty="0">
                <a:solidFill>
                  <a:schemeClr val="bg1"/>
                </a:solidFill>
              </a:rPr>
              <a:t>Segment 2</a:t>
            </a:r>
          </a:p>
        </c:rich>
      </c:tx>
      <c:overlay val="0"/>
    </c:title>
    <c:autoTitleDeleted val="0"/>
    <c:plotArea>
      <c:layout/>
      <c:barChart>
        <c:barDir val="col"/>
        <c:grouping val="clustered"/>
        <c:varyColors val="1"/>
        <c:ser>
          <c:idx val="0"/>
          <c:order val="0"/>
          <c:tx>
            <c:strRef>
              <c:f>Sheet1!$B$1</c:f>
              <c:strCache>
                <c:ptCount val="1"/>
                <c:pt idx="0">
                  <c:v>Normalized Frequency</c:v>
                </c:pt>
              </c:strCache>
            </c:strRef>
          </c:tx>
          <c:spPr>
            <a:solidFill>
              <a:srgbClr val="4AC3ED"/>
            </a:solidFill>
          </c:spPr>
          <c:invertIfNegative val="1"/>
          <c:cat>
            <c:strRef>
              <c:f>Sheet1!$A$2:$A$7</c:f>
              <c:strCache>
                <c:ptCount val="6"/>
                <c:pt idx="0">
                  <c:v>CTLN</c:v>
                </c:pt>
                <c:pt idx="1">
                  <c:v>IPRA</c:v>
                </c:pt>
                <c:pt idx="2">
                  <c:v>CSPL</c:v>
                </c:pt>
                <c:pt idx="3">
                  <c:v>IBAB</c:v>
                </c:pt>
                <c:pt idx="4">
                  <c:v>CUHS</c:v>
                </c:pt>
                <c:pt idx="5">
                  <c:v>IPTF</c:v>
                </c:pt>
              </c:strCache>
            </c:strRef>
          </c:cat>
          <c:val>
            <c:numRef>
              <c:f>Sheet1!$B$2:$B$7</c:f>
              <c:numCache>
                <c:formatCode>General</c:formatCode>
                <c:ptCount val="6"/>
                <c:pt idx="0">
                  <c:v>0.1440677966101695</c:v>
                </c:pt>
                <c:pt idx="1">
                  <c:v>6.4164648910411626E-2</c:v>
                </c:pt>
                <c:pt idx="2">
                  <c:v>5.2058111380145281E-2</c:v>
                </c:pt>
                <c:pt idx="3">
                  <c:v>4.9636803874092007E-2</c:v>
                </c:pt>
                <c:pt idx="4">
                  <c:v>4.8426150121065374E-2</c:v>
                </c:pt>
                <c:pt idx="5">
                  <c:v>4.3583535108958835E-2</c:v>
                </c:pt>
              </c:numCache>
            </c:numRef>
          </c:val>
          <c:extLst>
            <c:ext xmlns:c14="http://schemas.microsoft.com/office/drawing/2007/8/2/chart" uri="{6F2FDCE9-48DA-4B69-8628-5D25D57E5C99}">
              <c14:invertSolidFillFmt>
                <c14:spPr xmlns:c14="http://schemas.microsoft.com/office/drawing/2007/8/2/chart">
                  <a:solidFill>
                    <a:srgbClr val="FFFFFF"/>
                  </a:solidFill>
                </c14:spPr>
              </c14:invertSolidFillFmt>
            </c:ext>
            <c:ext xmlns:c16="http://schemas.microsoft.com/office/drawing/2014/chart" uri="{C3380CC4-5D6E-409C-BE32-E72D297353CC}">
              <c16:uniqueId val="{00000000-8CD9-44CB-92FC-CF84140766A1}"/>
            </c:ext>
          </c:extLst>
        </c:ser>
        <c:dLbls>
          <c:showLegendKey val="0"/>
          <c:showVal val="0"/>
          <c:showCatName val="0"/>
          <c:showSerName val="0"/>
          <c:showPercent val="0"/>
          <c:showBubbleSize val="0"/>
        </c:dLbls>
        <c:gapWidth val="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800">
          <a:solidFill>
            <a:schemeClr val="bg1"/>
          </a:solidFill>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2623021906414149E-2"/>
          <c:y val="3.7990208298018725E-2"/>
          <c:w val="0.97629969133613759"/>
          <c:h val="0.86070256957393132"/>
        </c:manualLayout>
      </c:layout>
      <c:barChart>
        <c:barDir val="col"/>
        <c:grouping val="clustered"/>
        <c:varyColors val="1"/>
        <c:ser>
          <c:idx val="0"/>
          <c:order val="0"/>
          <c:tx>
            <c:strRef>
              <c:f>Sheet1!$B$1</c:f>
              <c:strCache>
                <c:ptCount val="1"/>
                <c:pt idx="0">
                  <c:v>Normalized Frequency</c:v>
                </c:pt>
              </c:strCache>
            </c:strRef>
          </c:tx>
          <c:invertIfNegative val="1"/>
          <c:cat>
            <c:strRef>
              <c:f>Sheet1!$A$2:$A$104</c:f>
              <c:strCache>
                <c:ptCount val="103"/>
                <c:pt idx="0">
                  <c:v>CTLN</c:v>
                </c:pt>
                <c:pt idx="1">
                  <c:v>CUPL</c:v>
                </c:pt>
                <c:pt idx="2">
                  <c:v>IBAA</c:v>
                </c:pt>
                <c:pt idx="3">
                  <c:v>IBAB</c:v>
                </c:pt>
                <c:pt idx="4">
                  <c:v>FIHC</c:v>
                </c:pt>
                <c:pt idx="5">
                  <c:v>CACU</c:v>
                </c:pt>
                <c:pt idx="6">
                  <c:v>IBAC</c:v>
                </c:pt>
                <c:pt idx="7">
                  <c:v>CUPX</c:v>
                </c:pt>
                <c:pt idx="8">
                  <c:v>FIWL</c:v>
                </c:pt>
                <c:pt idx="9">
                  <c:v>CBPA</c:v>
                </c:pt>
                <c:pt idx="10">
                  <c:v>FILS</c:v>
                </c:pt>
                <c:pt idx="11">
                  <c:v>CASD</c:v>
                </c:pt>
                <c:pt idx="12">
                  <c:v>EBSH</c:v>
                </c:pt>
                <c:pt idx="13">
                  <c:v>MMMC</c:v>
                </c:pt>
                <c:pt idx="14">
                  <c:v>CBLT</c:v>
                </c:pt>
                <c:pt idx="15">
                  <c:v>CBPB</c:v>
                </c:pt>
                <c:pt idx="16">
                  <c:v>NATR</c:v>
                </c:pt>
                <c:pt idx="17">
                  <c:v>CSPL</c:v>
                </c:pt>
                <c:pt idx="18">
                  <c:v>NAFW</c:v>
                </c:pt>
                <c:pt idx="19">
                  <c:v>FICQ</c:v>
                </c:pt>
                <c:pt idx="20">
                  <c:v>EBEM</c:v>
                </c:pt>
                <c:pt idx="21">
                  <c:v>CBEL</c:v>
                </c:pt>
                <c:pt idx="22">
                  <c:v>CBVC</c:v>
                </c:pt>
                <c:pt idx="23">
                  <c:v>NACS</c:v>
                </c:pt>
                <c:pt idx="24">
                  <c:v>IPRA</c:v>
                </c:pt>
                <c:pt idx="25">
                  <c:v>IBAM</c:v>
                </c:pt>
                <c:pt idx="26">
                  <c:v>XCFL</c:v>
                </c:pt>
                <c:pt idx="27">
                  <c:v>EBWP</c:v>
                </c:pt>
                <c:pt idx="28">
                  <c:v>IPTF</c:v>
                </c:pt>
                <c:pt idx="29">
                  <c:v>MMSM</c:v>
                </c:pt>
                <c:pt idx="30">
                  <c:v>IBIC</c:v>
                </c:pt>
                <c:pt idx="31">
                  <c:v>CCLI</c:v>
                </c:pt>
                <c:pt idx="32">
                  <c:v>EBQF</c:v>
                </c:pt>
                <c:pt idx="33">
                  <c:v>NASD</c:v>
                </c:pt>
                <c:pt idx="34">
                  <c:v>CAFM</c:v>
                </c:pt>
                <c:pt idx="35">
                  <c:v>CABC</c:v>
                </c:pt>
                <c:pt idx="36">
                  <c:v>CUHS</c:v>
                </c:pt>
                <c:pt idx="37">
                  <c:v>CCNC</c:v>
                </c:pt>
                <c:pt idx="38">
                  <c:v>EBET</c:v>
                </c:pt>
                <c:pt idx="39">
                  <c:v>EBKA</c:v>
                </c:pt>
                <c:pt idx="40">
                  <c:v>CARF</c:v>
                </c:pt>
                <c:pt idx="41">
                  <c:v>CCAI</c:v>
                </c:pt>
                <c:pt idx="42">
                  <c:v>CBTULS</c:v>
                </c:pt>
                <c:pt idx="43">
                  <c:v>CUSS</c:v>
                </c:pt>
                <c:pt idx="44">
                  <c:v>EBSB</c:v>
                </c:pt>
                <c:pt idx="45">
                  <c:v>CAFI</c:v>
                </c:pt>
                <c:pt idx="46">
                  <c:v>CBCC</c:v>
                </c:pt>
                <c:pt idx="47">
                  <c:v>CARE</c:v>
                </c:pt>
                <c:pt idx="48">
                  <c:v>EBTV</c:v>
                </c:pt>
                <c:pt idx="49">
                  <c:v>CCCU</c:v>
                </c:pt>
                <c:pt idx="50">
                  <c:v>FLIS</c:v>
                </c:pt>
                <c:pt idx="51">
                  <c:v>EVCU</c:v>
                </c:pt>
                <c:pt idx="52">
                  <c:v>CUSZ</c:v>
                </c:pt>
                <c:pt idx="53">
                  <c:v>IBDP</c:v>
                </c:pt>
                <c:pt idx="54">
                  <c:v>HLGG</c:v>
                </c:pt>
                <c:pt idx="55">
                  <c:v>IBGC</c:v>
                </c:pt>
                <c:pt idx="56">
                  <c:v>IBPP</c:v>
                </c:pt>
                <c:pt idx="57">
                  <c:v>CASV</c:v>
                </c:pt>
                <c:pt idx="58">
                  <c:v>EVGW</c:v>
                </c:pt>
                <c:pt idx="59">
                  <c:v>CCCS</c:v>
                </c:pt>
                <c:pt idx="60">
                  <c:v>EBSP</c:v>
                </c:pt>
                <c:pt idx="61">
                  <c:v>IPSG</c:v>
                </c:pt>
                <c:pt idx="62">
                  <c:v>FIFS</c:v>
                </c:pt>
                <c:pt idx="63">
                  <c:v>ISBCU</c:v>
                </c:pt>
                <c:pt idx="64">
                  <c:v>GASS</c:v>
                </c:pt>
                <c:pt idx="65">
                  <c:v>CUSI</c:v>
                </c:pt>
                <c:pt idx="66">
                  <c:v>CAFU</c:v>
                </c:pt>
                <c:pt idx="67">
                  <c:v>EBIB</c:v>
                </c:pt>
                <c:pt idx="68">
                  <c:v>CAFS</c:v>
                </c:pt>
                <c:pt idx="69">
                  <c:v>CBTUD</c:v>
                </c:pt>
                <c:pt idx="70">
                  <c:v>SEVP</c:v>
                </c:pt>
                <c:pt idx="71">
                  <c:v>EBGA</c:v>
                </c:pt>
                <c:pt idx="72">
                  <c:v>CUSB</c:v>
                </c:pt>
                <c:pt idx="73">
                  <c:v>CCAN</c:v>
                </c:pt>
                <c:pt idx="74">
                  <c:v>CBTMT</c:v>
                </c:pt>
                <c:pt idx="75">
                  <c:v>CBDS</c:v>
                </c:pt>
                <c:pt idx="76">
                  <c:v>CALI</c:v>
                </c:pt>
                <c:pt idx="77">
                  <c:v>CAPO</c:v>
                </c:pt>
                <c:pt idx="78">
                  <c:v>HLGH</c:v>
                </c:pt>
                <c:pt idx="79">
                  <c:v>EBUD</c:v>
                </c:pt>
                <c:pt idx="80">
                  <c:v>CAFB</c:v>
                </c:pt>
                <c:pt idx="81">
                  <c:v>EVAP</c:v>
                </c:pt>
                <c:pt idx="82">
                  <c:v>EBXM</c:v>
                </c:pt>
                <c:pt idx="83">
                  <c:v>IBDL</c:v>
                </c:pt>
                <c:pt idx="84">
                  <c:v>EBBF</c:v>
                </c:pt>
                <c:pt idx="85">
                  <c:v>EBPD</c:v>
                </c:pt>
                <c:pt idx="86">
                  <c:v>EBSL</c:v>
                </c:pt>
                <c:pt idx="87">
                  <c:v>DOAA</c:v>
                </c:pt>
                <c:pt idx="88">
                  <c:v>KYCA</c:v>
                </c:pt>
                <c:pt idx="89">
                  <c:v>IPFD</c:v>
                </c:pt>
                <c:pt idx="90">
                  <c:v>FHIS</c:v>
                </c:pt>
                <c:pt idx="91">
                  <c:v>GAFC</c:v>
                </c:pt>
                <c:pt idx="92">
                  <c:v>CANL</c:v>
                </c:pt>
                <c:pt idx="93">
                  <c:v>HLGE</c:v>
                </c:pt>
                <c:pt idx="94">
                  <c:v>EBGM</c:v>
                </c:pt>
                <c:pt idx="95">
                  <c:v>EBQB</c:v>
                </c:pt>
                <c:pt idx="96">
                  <c:v>DOSW</c:v>
                </c:pt>
                <c:pt idx="97">
                  <c:v>WHCR</c:v>
                </c:pt>
                <c:pt idx="98">
                  <c:v>FIWR</c:v>
                </c:pt>
                <c:pt idx="99">
                  <c:v>IPST</c:v>
                </c:pt>
                <c:pt idx="100">
                  <c:v>IPFN</c:v>
                </c:pt>
                <c:pt idx="101">
                  <c:v>IPMX</c:v>
                </c:pt>
                <c:pt idx="102">
                  <c:v>IPSD</c:v>
                </c:pt>
              </c:strCache>
            </c:strRef>
          </c:cat>
          <c:val>
            <c:numRef>
              <c:f>Sheet1!$B$2:$B$104</c:f>
              <c:numCache>
                <c:formatCode>General</c:formatCode>
                <c:ptCount val="103"/>
                <c:pt idx="0">
                  <c:v>0.12447760666542972</c:v>
                </c:pt>
                <c:pt idx="1">
                  <c:v>3.8813935201138003E-2</c:v>
                </c:pt>
                <c:pt idx="2">
                  <c:v>3.8747669661869044E-2</c:v>
                </c:pt>
                <c:pt idx="3">
                  <c:v>3.0879741299334695E-2</c:v>
                </c:pt>
                <c:pt idx="4">
                  <c:v>2.7840361898198461E-2</c:v>
                </c:pt>
                <c:pt idx="5">
                  <c:v>2.7389756231169543E-2</c:v>
                </c:pt>
                <c:pt idx="6">
                  <c:v>2.5711029236355924E-2</c:v>
                </c:pt>
                <c:pt idx="7">
                  <c:v>2.5587333563053871E-2</c:v>
                </c:pt>
                <c:pt idx="8">
                  <c:v>2.5211828840529769E-2</c:v>
                </c:pt>
                <c:pt idx="9">
                  <c:v>2.4787729389208438E-2</c:v>
                </c:pt>
                <c:pt idx="10">
                  <c:v>2.343591238812168E-2</c:v>
                </c:pt>
                <c:pt idx="11">
                  <c:v>2.0427456905310962E-2</c:v>
                </c:pt>
                <c:pt idx="12">
                  <c:v>1.9557169489578641E-2</c:v>
                </c:pt>
                <c:pt idx="13">
                  <c:v>1.9305360440356596E-2</c:v>
                </c:pt>
                <c:pt idx="14">
                  <c:v>1.8161175462312579E-2</c:v>
                </c:pt>
                <c:pt idx="15">
                  <c:v>1.7847518576439507E-2</c:v>
                </c:pt>
                <c:pt idx="16">
                  <c:v>1.7498520069622995E-2</c:v>
                </c:pt>
                <c:pt idx="17">
                  <c:v>1.7295305749198187E-2</c:v>
                </c:pt>
                <c:pt idx="18">
                  <c:v>1.5903729424550057E-2</c:v>
                </c:pt>
                <c:pt idx="19">
                  <c:v>1.5537060107261819E-2</c:v>
                </c:pt>
                <c:pt idx="20">
                  <c:v>1.514830227688393E-2</c:v>
                </c:pt>
                <c:pt idx="21">
                  <c:v>1.5099707548086693E-2</c:v>
                </c:pt>
                <c:pt idx="22">
                  <c:v>1.4847898498864651E-2</c:v>
                </c:pt>
                <c:pt idx="23">
                  <c:v>1.4644684178439844E-2</c:v>
                </c:pt>
                <c:pt idx="24">
                  <c:v>1.399528189360405E-2</c:v>
                </c:pt>
                <c:pt idx="25">
                  <c:v>1.3703713520820632E-2</c:v>
                </c:pt>
                <c:pt idx="26">
                  <c:v>1.3672789602495119E-2</c:v>
                </c:pt>
                <c:pt idx="27">
                  <c:v>1.2970374886244158E-2</c:v>
                </c:pt>
                <c:pt idx="28">
                  <c:v>1.2206112333342168E-2</c:v>
                </c:pt>
                <c:pt idx="29">
                  <c:v>1.2047075039096668E-2</c:v>
                </c:pt>
                <c:pt idx="30">
                  <c:v>1.1941050176266335E-2</c:v>
                </c:pt>
                <c:pt idx="31">
                  <c:v>1.1826189908200139E-2</c:v>
                </c:pt>
                <c:pt idx="32">
                  <c:v>1.1737835855841528E-2</c:v>
                </c:pt>
                <c:pt idx="33">
                  <c:v>1.1101686678859525E-2</c:v>
                </c:pt>
                <c:pt idx="34">
                  <c:v>1.1088433571005734E-2</c:v>
                </c:pt>
                <c:pt idx="35">
                  <c:v>1.0646663309212677E-2</c:v>
                </c:pt>
                <c:pt idx="36">
                  <c:v>1.0403689665226496E-2</c:v>
                </c:pt>
                <c:pt idx="37">
                  <c:v>9.7056926515934651E-3</c:v>
                </c:pt>
                <c:pt idx="38">
                  <c:v>9.0562903667576709E-3</c:v>
                </c:pt>
                <c:pt idx="39">
                  <c:v>9.04745496152181E-3</c:v>
                </c:pt>
                <c:pt idx="40">
                  <c:v>8.4466474054832527E-3</c:v>
                </c:pt>
                <c:pt idx="41">
                  <c:v>7.9121053887136542E-3</c:v>
                </c:pt>
                <c:pt idx="42">
                  <c:v>7.4659174243026658E-3</c:v>
                </c:pt>
                <c:pt idx="43">
                  <c:v>7.3908164797978461E-3</c:v>
                </c:pt>
                <c:pt idx="44">
                  <c:v>7.0329825677454697E-3</c:v>
                </c:pt>
                <c:pt idx="45">
                  <c:v>6.3791625802917451E-3</c:v>
                </c:pt>
                <c:pt idx="46">
                  <c:v>6.2819731226972722E-3</c:v>
                </c:pt>
                <c:pt idx="47">
                  <c:v>6.2731377174614113E-3</c:v>
                </c:pt>
                <c:pt idx="48">
                  <c:v>6.1052650179800501E-3</c:v>
                </c:pt>
                <c:pt idx="49">
                  <c:v>5.9020506975552434E-3</c:v>
                </c:pt>
                <c:pt idx="50">
                  <c:v>5.8357851582862847E-3</c:v>
                </c:pt>
                <c:pt idx="51">
                  <c:v>5.6458239457152703E-3</c:v>
                </c:pt>
                <c:pt idx="52">
                  <c:v>5.3719263834035745E-3</c:v>
                </c:pt>
                <c:pt idx="53">
                  <c:v>4.9434092294643097E-3</c:v>
                </c:pt>
                <c:pt idx="54">
                  <c:v>4.4839681571995299E-3</c:v>
                </c:pt>
                <c:pt idx="55">
                  <c:v>4.170311271326459E-3</c:v>
                </c:pt>
                <c:pt idx="56">
                  <c:v>4.1526404608547372E-3</c:v>
                </c:pt>
                <c:pt idx="57">
                  <c:v>4.1526404608547372E-3</c:v>
                </c:pt>
                <c:pt idx="58">
                  <c:v>3.896413709014764E-3</c:v>
                </c:pt>
                <c:pt idx="59">
                  <c:v>3.8699074933071804E-3</c:v>
                </c:pt>
                <c:pt idx="60">
                  <c:v>3.6136807414672073E-3</c:v>
                </c:pt>
                <c:pt idx="61">
                  <c:v>3.5297443917265267E-3</c:v>
                </c:pt>
                <c:pt idx="62">
                  <c:v>3.4944027707830821E-3</c:v>
                </c:pt>
                <c:pt idx="63">
                  <c:v>3.454643447221707E-3</c:v>
                </c:pt>
                <c:pt idx="64">
                  <c:v>3.2116698032355253E-3</c:v>
                </c:pt>
                <c:pt idx="65">
                  <c:v>2.8405827833293575E-3</c:v>
                </c:pt>
                <c:pt idx="66">
                  <c:v>2.7831526492962601E-3</c:v>
                </c:pt>
                <c:pt idx="67">
                  <c:v>2.7743172440603987E-3</c:v>
                </c:pt>
                <c:pt idx="68">
                  <c:v>2.7654818388245378E-3</c:v>
                </c:pt>
                <c:pt idx="69">
                  <c:v>2.6815454890838568E-3</c:v>
                </c:pt>
                <c:pt idx="70">
                  <c:v>2.5048373843666338E-3</c:v>
                </c:pt>
                <c:pt idx="71">
                  <c:v>2.4253187372438837E-3</c:v>
                </c:pt>
                <c:pt idx="72">
                  <c:v>2.3148761717956194E-3</c:v>
                </c:pt>
                <c:pt idx="73">
                  <c:v>2.257446037762522E-3</c:v>
                </c:pt>
                <c:pt idx="74">
                  <c:v>2.1425857696963273E-3</c:v>
                </c:pt>
                <c:pt idx="75">
                  <c:v>2.0939910408990909E-3</c:v>
                </c:pt>
                <c:pt idx="76">
                  <c:v>2.0188900963942712E-3</c:v>
                </c:pt>
                <c:pt idx="77">
                  <c:v>2.0056369885404794E-3</c:v>
                </c:pt>
                <c:pt idx="78">
                  <c:v>1.9747130702149653E-3</c:v>
                </c:pt>
                <c:pt idx="79">
                  <c:v>1.7538279393184367E-3</c:v>
                </c:pt>
                <c:pt idx="80">
                  <c:v>1.4004117298839912E-3</c:v>
                </c:pt>
                <c:pt idx="81">
                  <c:v>1.2413744356384905E-3</c:v>
                </c:pt>
                <c:pt idx="82">
                  <c:v>1.2325390304026294E-3</c:v>
                </c:pt>
                <c:pt idx="83">
                  <c:v>1.0514132230674759E-3</c:v>
                </c:pt>
                <c:pt idx="84">
                  <c:v>8.3936349740680854E-4</c:v>
                </c:pt>
                <c:pt idx="85">
                  <c:v>7.598448502840583E-4</c:v>
                </c:pt>
                <c:pt idx="86">
                  <c:v>7.2892093195854428E-4</c:v>
                </c:pt>
                <c:pt idx="87">
                  <c:v>7.0241471625096083E-4</c:v>
                </c:pt>
                <c:pt idx="88">
                  <c:v>6.8474390577923853E-4</c:v>
                </c:pt>
                <c:pt idx="89">
                  <c:v>6.1847836651028002E-4</c:v>
                </c:pt>
                <c:pt idx="90">
                  <c:v>4.6827647750064059E-4</c:v>
                </c:pt>
                <c:pt idx="91">
                  <c:v>3.7550472252409858E-4</c:v>
                </c:pt>
                <c:pt idx="92">
                  <c:v>3.534162094344457E-4</c:v>
                </c:pt>
                <c:pt idx="93">
                  <c:v>3.4899850681651513E-4</c:v>
                </c:pt>
                <c:pt idx="94">
                  <c:v>2.7831526492962599E-4</c:v>
                </c:pt>
                <c:pt idx="95">
                  <c:v>2.6506215707583426E-4</c:v>
                </c:pt>
                <c:pt idx="96">
                  <c:v>2.5180904922204259E-4</c:v>
                </c:pt>
                <c:pt idx="97">
                  <c:v>2.341382387503203E-4</c:v>
                </c:pt>
                <c:pt idx="98">
                  <c:v>2.1204972566066742E-4</c:v>
                </c:pt>
                <c:pt idx="99">
                  <c:v>1.3253107853791713E-4</c:v>
                </c:pt>
                <c:pt idx="100">
                  <c:v>8.3936349740680851E-5</c:v>
                </c:pt>
                <c:pt idx="101">
                  <c:v>5.743013403309743E-5</c:v>
                </c:pt>
                <c:pt idx="102">
                  <c:v>1.7670810471722285E-5</c:v>
                </c:pt>
              </c:numCache>
            </c:numRef>
          </c:val>
          <c:extLst>
            <c:ext xmlns:c16="http://schemas.microsoft.com/office/drawing/2014/chart" uri="{C3380CC4-5D6E-409C-BE32-E72D297353CC}">
              <c16:uniqueId val="{00000000-87D7-458E-A3B2-11F963540111}"/>
            </c:ext>
          </c:extLst>
        </c:ser>
        <c:dLbls>
          <c:showLegendKey val="0"/>
          <c:showVal val="0"/>
          <c:showCatName val="0"/>
          <c:showSerName val="0"/>
          <c:showPercent val="0"/>
          <c:showBubbleSize val="0"/>
        </c:dLbls>
        <c:gapWidth val="50"/>
        <c:axId val="-2068027336"/>
        <c:axId val="-2113994440"/>
      </c:barChart>
      <c:catAx>
        <c:axId val="-2068027336"/>
        <c:scaling>
          <c:orientation val="minMax"/>
        </c:scaling>
        <c:delete val="1"/>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scaling>
        <c:delete val="1"/>
        <c:axPos val="l"/>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800"/>
      </a:pPr>
      <a:endParaRPr lang="en-US"/>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r>
              <a:rPr lang="en-ZA" dirty="0">
                <a:solidFill>
                  <a:schemeClr val="bg1"/>
                </a:solidFill>
              </a:rPr>
              <a:t>Segment 3</a:t>
            </a:r>
          </a:p>
        </c:rich>
      </c:tx>
      <c:overlay val="0"/>
    </c:title>
    <c:autoTitleDeleted val="0"/>
    <c:plotArea>
      <c:layout/>
      <c:barChart>
        <c:barDir val="col"/>
        <c:grouping val="clustered"/>
        <c:varyColors val="1"/>
        <c:ser>
          <c:idx val="0"/>
          <c:order val="0"/>
          <c:tx>
            <c:strRef>
              <c:f>Sheet1!$B$1</c:f>
              <c:strCache>
                <c:ptCount val="1"/>
                <c:pt idx="0">
                  <c:v>Normalized Frequency</c:v>
                </c:pt>
              </c:strCache>
            </c:strRef>
          </c:tx>
          <c:spPr>
            <a:solidFill>
              <a:srgbClr val="A8F24A"/>
            </a:solidFill>
          </c:spPr>
          <c:invertIfNegative val="1"/>
          <c:cat>
            <c:strRef>
              <c:f>Sheet1!$A$2:$A$7</c:f>
              <c:strCache>
                <c:ptCount val="6"/>
                <c:pt idx="0">
                  <c:v>CTLN</c:v>
                </c:pt>
                <c:pt idx="1">
                  <c:v>CARE</c:v>
                </c:pt>
                <c:pt idx="2">
                  <c:v>IPRA</c:v>
                </c:pt>
                <c:pt idx="3">
                  <c:v>FIWL</c:v>
                </c:pt>
                <c:pt idx="4">
                  <c:v>EBWP</c:v>
                </c:pt>
                <c:pt idx="5">
                  <c:v>EBQF</c:v>
                </c:pt>
              </c:strCache>
            </c:strRef>
          </c:cat>
          <c:val>
            <c:numRef>
              <c:f>Sheet1!$B$2:$B$7</c:f>
              <c:numCache>
                <c:formatCode>General</c:formatCode>
                <c:ptCount val="6"/>
                <c:pt idx="0">
                  <c:v>8.5470085470085472E-2</c:v>
                </c:pt>
                <c:pt idx="1">
                  <c:v>4.5584045584045586E-2</c:v>
                </c:pt>
                <c:pt idx="2">
                  <c:v>4.2735042735042736E-2</c:v>
                </c:pt>
                <c:pt idx="3">
                  <c:v>4.2735042735042736E-2</c:v>
                </c:pt>
                <c:pt idx="4">
                  <c:v>3.9886039886039885E-2</c:v>
                </c:pt>
                <c:pt idx="5">
                  <c:v>3.9886039886039885E-2</c:v>
                </c:pt>
              </c:numCache>
            </c:numRef>
          </c:val>
          <c:extLst>
            <c:ext xmlns:c14="http://schemas.microsoft.com/office/drawing/2007/8/2/chart" uri="{6F2FDCE9-48DA-4B69-8628-5D25D57E5C99}">
              <c14:invertSolidFillFmt>
                <c14:spPr xmlns:c14="http://schemas.microsoft.com/office/drawing/2007/8/2/chart">
                  <a:solidFill>
                    <a:srgbClr val="FFFFFF"/>
                  </a:solidFill>
                </c14:spPr>
              </c14:invertSolidFillFmt>
            </c:ext>
            <c:ext xmlns:c16="http://schemas.microsoft.com/office/drawing/2014/chart" uri="{C3380CC4-5D6E-409C-BE32-E72D297353CC}">
              <c16:uniqueId val="{00000000-25E7-4CB5-B67F-0657E99B1D6A}"/>
            </c:ext>
          </c:extLst>
        </c:ser>
        <c:dLbls>
          <c:showLegendKey val="0"/>
          <c:showVal val="0"/>
          <c:showCatName val="0"/>
          <c:showSerName val="0"/>
          <c:showPercent val="0"/>
          <c:showBubbleSize val="0"/>
        </c:dLbls>
        <c:gapWidth val="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800">
          <a:solidFill>
            <a:schemeClr val="bg1"/>
          </a:solidFill>
        </a:defRPr>
      </a:pPr>
      <a:endParaRPr lang="en-US"/>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r>
              <a:rPr lang="en-ZA" dirty="0">
                <a:solidFill>
                  <a:schemeClr val="bg1"/>
                </a:solidFill>
              </a:rPr>
              <a:t>Segment 4</a:t>
            </a:r>
          </a:p>
        </c:rich>
      </c:tx>
      <c:overlay val="0"/>
    </c:title>
    <c:autoTitleDeleted val="0"/>
    <c:plotArea>
      <c:layout/>
      <c:barChart>
        <c:barDir val="col"/>
        <c:grouping val="clustered"/>
        <c:varyColors val="1"/>
        <c:ser>
          <c:idx val="0"/>
          <c:order val="0"/>
          <c:tx>
            <c:strRef>
              <c:f>Sheet1!$B$1</c:f>
              <c:strCache>
                <c:ptCount val="1"/>
                <c:pt idx="0">
                  <c:v>Normalized Frequency</c:v>
                </c:pt>
              </c:strCache>
            </c:strRef>
          </c:tx>
          <c:spPr>
            <a:solidFill>
              <a:srgbClr val="5CD4B3"/>
            </a:solidFill>
          </c:spPr>
          <c:invertIfNegative val="1"/>
          <c:cat>
            <c:strRef>
              <c:f>Sheet1!$A$2:$A$7</c:f>
              <c:strCache>
                <c:ptCount val="6"/>
                <c:pt idx="0">
                  <c:v>MMMC</c:v>
                </c:pt>
                <c:pt idx="1">
                  <c:v>IPRA</c:v>
                </c:pt>
                <c:pt idx="2">
                  <c:v>IBDP</c:v>
                </c:pt>
                <c:pt idx="3">
                  <c:v>CSPL</c:v>
                </c:pt>
                <c:pt idx="4">
                  <c:v>IBAA</c:v>
                </c:pt>
                <c:pt idx="5">
                  <c:v>IBAM</c:v>
                </c:pt>
              </c:strCache>
            </c:strRef>
          </c:cat>
          <c:val>
            <c:numRef>
              <c:f>Sheet1!$B$2:$B$7</c:f>
              <c:numCache>
                <c:formatCode>General</c:formatCode>
                <c:ptCount val="6"/>
                <c:pt idx="0">
                  <c:v>0.11009174311926606</c:v>
                </c:pt>
                <c:pt idx="1">
                  <c:v>0.11009174311926606</c:v>
                </c:pt>
                <c:pt idx="2">
                  <c:v>9.1743119266055051E-2</c:v>
                </c:pt>
                <c:pt idx="3">
                  <c:v>6.4220183486238536E-2</c:v>
                </c:pt>
                <c:pt idx="4">
                  <c:v>5.5045871559633031E-2</c:v>
                </c:pt>
                <c:pt idx="5">
                  <c:v>5.5045871559633031E-2</c:v>
                </c:pt>
              </c:numCache>
            </c:numRef>
          </c:val>
          <c:extLst>
            <c:ext xmlns:c14="http://schemas.microsoft.com/office/drawing/2007/8/2/chart" uri="{6F2FDCE9-48DA-4B69-8628-5D25D57E5C99}">
              <c14:invertSolidFillFmt>
                <c14:spPr xmlns:c14="http://schemas.microsoft.com/office/drawing/2007/8/2/chart">
                  <a:solidFill>
                    <a:srgbClr val="FFFFFF"/>
                  </a:solidFill>
                </c14:spPr>
              </c14:invertSolidFillFmt>
            </c:ext>
            <c:ext xmlns:c16="http://schemas.microsoft.com/office/drawing/2014/chart" uri="{C3380CC4-5D6E-409C-BE32-E72D297353CC}">
              <c16:uniqueId val="{00000000-048F-4D08-B8C6-E8180CE5C07A}"/>
            </c:ext>
          </c:extLst>
        </c:ser>
        <c:dLbls>
          <c:showLegendKey val="0"/>
          <c:showVal val="0"/>
          <c:showCatName val="0"/>
          <c:showSerName val="0"/>
          <c:showPercent val="0"/>
          <c:showBubbleSize val="0"/>
        </c:dLbls>
        <c:gapWidth val="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800">
          <a:solidFill>
            <a:schemeClr val="bg1"/>
          </a:solidFill>
        </a:defRPr>
      </a:pPr>
      <a:endParaRPr lang="en-US"/>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0" i="0" u="none" strike="noStrike" kern="1200" baseline="0">
                <a:solidFill>
                  <a:schemeClr val="bg1"/>
                </a:solidFill>
                <a:latin typeface="+mn-lt"/>
                <a:ea typeface="+mn-ea"/>
                <a:cs typeface="+mn-cs"/>
              </a:defRPr>
            </a:pPr>
            <a:r>
              <a:rPr lang="en-ZA" b="0" dirty="0">
                <a:solidFill>
                  <a:schemeClr val="bg1"/>
                </a:solidFill>
              </a:rPr>
              <a:t>B</a:t>
            </a:r>
            <a:r>
              <a:rPr lang="en-ZA" b="0" baseline="0" dirty="0">
                <a:solidFill>
                  <a:schemeClr val="bg1"/>
                </a:solidFill>
              </a:rPr>
              <a:t> segments</a:t>
            </a:r>
            <a:endParaRPr lang="en-ZA" b="0" dirty="0">
              <a:solidFill>
                <a:schemeClr val="bg1"/>
              </a:solidFill>
            </a:endParaRPr>
          </a:p>
        </c:rich>
      </c:tx>
      <c:overlay val="0"/>
      <c:spPr>
        <a:noFill/>
        <a:ln>
          <a:noFill/>
        </a:ln>
        <a:effectLst/>
      </c:spPr>
      <c:txPr>
        <a:bodyPr rot="0" spcFirstLastPara="1" vertOverflow="ellipsis" vert="horz" wrap="square" anchor="ctr" anchorCtr="1"/>
        <a:lstStyle/>
        <a:p>
          <a:pPr>
            <a:defRPr sz="1800" b="0" i="0" u="none" strike="noStrike" kern="1200" baseline="0">
              <a:solidFill>
                <a:schemeClr val="bg1"/>
              </a:solidFill>
              <a:latin typeface="+mn-lt"/>
              <a:ea typeface="+mn-ea"/>
              <a:cs typeface="+mn-cs"/>
            </a:defRPr>
          </a:pPr>
          <a:endParaRPr lang="en-US"/>
        </a:p>
      </c:txPr>
    </c:title>
    <c:autoTitleDeleted val="0"/>
    <c:plotArea>
      <c:layout/>
      <c:pieChart>
        <c:varyColors val="1"/>
        <c:ser>
          <c:idx val="0"/>
          <c:order val="0"/>
          <c:tx>
            <c:strRef>
              <c:f>Sheet1!$B$1</c:f>
              <c:strCache>
                <c:ptCount val="1"/>
                <c:pt idx="0">
                  <c:v>Users</c:v>
                </c:pt>
              </c:strCache>
            </c:strRef>
          </c:tx>
          <c:dPt>
            <c:idx val="0"/>
            <c:bubble3D val="0"/>
            <c:spPr>
              <a:solidFill>
                <a:schemeClr val="accent6"/>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1-A9AC-48FD-B605-855E18F1C2A2}"/>
              </c:ext>
            </c:extLst>
          </c:dPt>
          <c:dPt>
            <c:idx val="1"/>
            <c:bubble3D val="0"/>
            <c:spPr>
              <a:solidFill>
                <a:schemeClr val="accent5"/>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3-A9AC-48FD-B605-855E18F1C2A2}"/>
              </c:ext>
            </c:extLst>
          </c:dPt>
          <c:dPt>
            <c:idx val="2"/>
            <c:bubble3D val="0"/>
            <c:spPr>
              <a:solidFill>
                <a:schemeClr val="accent4"/>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5-A9AC-48FD-B605-855E18F1C2A2}"/>
              </c:ext>
            </c:extLst>
          </c:dPt>
          <c:dPt>
            <c:idx val="3"/>
            <c:bubble3D val="0"/>
            <c:spPr>
              <a:solidFill>
                <a:schemeClr val="accent6">
                  <a:lumMod val="60000"/>
                </a:schemeClr>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7-A9AC-48FD-B605-855E18F1C2A2}"/>
              </c:ext>
            </c:extLst>
          </c:dPt>
          <c:dPt>
            <c:idx val="4"/>
            <c:bubble3D val="0"/>
            <c:explosion val="65"/>
            <c:spPr>
              <a:solidFill>
                <a:schemeClr val="accent5">
                  <a:lumMod val="60000"/>
                </a:schemeClr>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9-A9AC-48FD-B605-855E18F1C2A2}"/>
              </c:ext>
            </c:extLst>
          </c:dPt>
          <c:dPt>
            <c:idx val="5"/>
            <c:bubble3D val="0"/>
            <c:spPr>
              <a:solidFill>
                <a:schemeClr val="accent4">
                  <a:lumMod val="60000"/>
                </a:schemeClr>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B-A9AC-48FD-B605-855E18F1C2A2}"/>
              </c:ext>
            </c:extLst>
          </c:dPt>
          <c:dPt>
            <c:idx val="6"/>
            <c:bubble3D val="0"/>
            <c:spPr>
              <a:solidFill>
                <a:schemeClr val="accent6">
                  <a:lumMod val="80000"/>
                  <a:lumOff val="20000"/>
                </a:schemeClr>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D-A9AC-48FD-B605-855E18F1C2A2}"/>
              </c:ext>
            </c:extLst>
          </c:dPt>
          <c:dPt>
            <c:idx val="7"/>
            <c:bubble3D val="0"/>
            <c:spPr>
              <a:solidFill>
                <a:schemeClr val="accent5">
                  <a:lumMod val="80000"/>
                  <a:lumOff val="20000"/>
                </a:schemeClr>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F-A9AC-48FD-B605-855E18F1C2A2}"/>
              </c:ext>
            </c:extLst>
          </c:dPt>
          <c:dPt>
            <c:idx val="8"/>
            <c:bubble3D val="0"/>
            <c:spPr>
              <a:solidFill>
                <a:schemeClr val="accent4">
                  <a:lumMod val="80000"/>
                  <a:lumOff val="20000"/>
                </a:schemeClr>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1-A9AC-48FD-B605-855E18F1C2A2}"/>
              </c:ext>
            </c:extLst>
          </c:dPt>
          <c:dPt>
            <c:idx val="9"/>
            <c:bubble3D val="0"/>
            <c:spPr>
              <a:solidFill>
                <a:schemeClr val="accent6">
                  <a:lumMod val="80000"/>
                </a:schemeClr>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3-A9AC-48FD-B605-855E18F1C2A2}"/>
              </c:ext>
            </c:extLst>
          </c:dPt>
          <c:dPt>
            <c:idx val="10"/>
            <c:bubble3D val="0"/>
            <c:spPr>
              <a:solidFill>
                <a:schemeClr val="accent5">
                  <a:lumMod val="80000"/>
                </a:schemeClr>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5-A9AC-48FD-B605-855E18F1C2A2}"/>
              </c:ext>
            </c:extLst>
          </c:dPt>
          <c:cat>
            <c:strRef>
              <c:f>Sheet1!$A$2:$A$12</c:f>
              <c:strCache>
                <c:ptCount val="11"/>
                <c:pt idx="0">
                  <c:v>B01</c:v>
                </c:pt>
                <c:pt idx="1">
                  <c:v>B18</c:v>
                </c:pt>
                <c:pt idx="2">
                  <c:v>B08</c:v>
                </c:pt>
                <c:pt idx="3">
                  <c:v>B02</c:v>
                </c:pt>
                <c:pt idx="4">
                  <c:v>B07</c:v>
                </c:pt>
                <c:pt idx="5">
                  <c:v>B10</c:v>
                </c:pt>
                <c:pt idx="6">
                  <c:v>B12</c:v>
                </c:pt>
                <c:pt idx="7">
                  <c:v>B13</c:v>
                </c:pt>
                <c:pt idx="8">
                  <c:v>B44</c:v>
                </c:pt>
                <c:pt idx="9">
                  <c:v>B09</c:v>
                </c:pt>
                <c:pt idx="10">
                  <c:v>Other</c:v>
                </c:pt>
              </c:strCache>
            </c:strRef>
          </c:cat>
          <c:val>
            <c:numRef>
              <c:f>Sheet1!$B$2:$B$12</c:f>
              <c:numCache>
                <c:formatCode>General</c:formatCode>
                <c:ptCount val="11"/>
                <c:pt idx="0">
                  <c:v>46526</c:v>
                </c:pt>
                <c:pt idx="1">
                  <c:v>11875</c:v>
                </c:pt>
                <c:pt idx="2">
                  <c:v>6552</c:v>
                </c:pt>
                <c:pt idx="3">
                  <c:v>6382</c:v>
                </c:pt>
                <c:pt idx="4">
                  <c:v>2029</c:v>
                </c:pt>
                <c:pt idx="5">
                  <c:v>1288</c:v>
                </c:pt>
                <c:pt idx="6">
                  <c:v>991</c:v>
                </c:pt>
                <c:pt idx="7">
                  <c:v>886</c:v>
                </c:pt>
                <c:pt idx="8">
                  <c:v>829</c:v>
                </c:pt>
                <c:pt idx="9">
                  <c:v>643</c:v>
                </c:pt>
                <c:pt idx="10">
                  <c:v>6374</c:v>
                </c:pt>
              </c:numCache>
            </c:numRef>
          </c:val>
          <c:extLst>
            <c:ext xmlns:c16="http://schemas.microsoft.com/office/drawing/2014/chart" uri="{C3380CC4-5D6E-409C-BE32-E72D297353CC}">
              <c16:uniqueId val="{00000016-A9AC-48FD-B605-855E18F1C2A2}"/>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1"/>
  </c:chart>
  <c:spPr>
    <a:noFill/>
    <a:ln w="12700" cap="flat" cmpd="sng" algn="ctr">
      <a:noFill/>
      <a:prstDash val="solid"/>
      <a:miter lim="800000"/>
    </a:ln>
    <a:effectLst/>
  </c:spPr>
  <c:txPr>
    <a:bodyPr/>
    <a:lstStyle/>
    <a:p>
      <a:pPr>
        <a:defRPr/>
      </a:pPr>
      <a:endParaRPr lang="en-US"/>
    </a:p>
  </c:txPr>
  <c:externalData r:id="rId3">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ZA" b="0" dirty="0">
                <a:solidFill>
                  <a:schemeClr val="bg1"/>
                </a:solidFill>
              </a:rPr>
              <a:t>Segments</a:t>
            </a:r>
          </a:p>
        </c:rich>
      </c:tx>
      <c:overlay val="0"/>
    </c:title>
    <c:autoTitleDeleted val="0"/>
    <c:plotArea>
      <c:layout/>
      <c:pieChart>
        <c:varyColors val="1"/>
        <c:ser>
          <c:idx val="0"/>
          <c:order val="0"/>
          <c:tx>
            <c:strRef>
              <c:f>Sheet1!$B$1</c:f>
              <c:strCache>
                <c:ptCount val="1"/>
                <c:pt idx="0">
                  <c:v>Users</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1-2C9F-4538-A1CE-7C785D546B9D}"/>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3-2C9F-4538-A1CE-7C785D546B9D}"/>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5-2C9F-4538-A1CE-7C785D546B9D}"/>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7-2C9F-4538-A1CE-7C785D546B9D}"/>
              </c:ext>
            </c:extLst>
          </c:dPt>
          <c:dLbls>
            <c:delete val="1"/>
          </c:dLbls>
          <c:cat>
            <c:strRef>
              <c:f>Sheet1!$A$2:$A$5</c:f>
              <c:strCache>
                <c:ptCount val="4"/>
                <c:pt idx="0">
                  <c:v>segment1</c:v>
                </c:pt>
                <c:pt idx="1">
                  <c:v>segment2</c:v>
                </c:pt>
                <c:pt idx="2">
                  <c:v>segment3</c:v>
                </c:pt>
                <c:pt idx="3">
                  <c:v>segment4</c:v>
                </c:pt>
              </c:strCache>
            </c:strRef>
          </c:cat>
          <c:val>
            <c:numRef>
              <c:f>Sheet1!$B$2:$B$5</c:f>
              <c:numCache>
                <c:formatCode>General</c:formatCode>
                <c:ptCount val="4"/>
                <c:pt idx="0">
                  <c:v>34267</c:v>
                </c:pt>
                <c:pt idx="1">
                  <c:v>18706</c:v>
                </c:pt>
                <c:pt idx="2">
                  <c:v>22219</c:v>
                </c:pt>
                <c:pt idx="3">
                  <c:v>9183</c:v>
                </c:pt>
              </c:numCache>
            </c:numRef>
          </c:val>
          <c:extLst>
            <c:ext xmlns:c16="http://schemas.microsoft.com/office/drawing/2014/chart" uri="{C3380CC4-5D6E-409C-BE32-E72D297353CC}">
              <c16:uniqueId val="{00000008-2C9F-4538-A1CE-7C785D546B9D}"/>
            </c:ext>
          </c:extLst>
        </c:ser>
        <c:dLbls>
          <c:dLblPos val="bestFit"/>
          <c:showLegendKey val="0"/>
          <c:showVal val="1"/>
          <c:showCatName val="0"/>
          <c:showSerName val="0"/>
          <c:showPercent val="0"/>
          <c:showBubbleSize val="0"/>
          <c:showLeaderLines val="1"/>
        </c:dLbls>
        <c:firstSliceAng val="0"/>
      </c:pieChart>
      <c:spPr>
        <a:noFill/>
        <a:ln>
          <a:noFill/>
        </a:ln>
        <a:effectLst/>
      </c:spPr>
    </c:plotArea>
    <c:plotVisOnly val="1"/>
    <c:dispBlanksAs val="gap"/>
    <c:showDLblsOverMax val="1"/>
  </c:chart>
  <c:spPr>
    <a:noFill/>
    <a:ln>
      <a:noFill/>
    </a:ln>
    <a:effectLst/>
  </c:spPr>
  <c:txPr>
    <a:bodyPr/>
    <a:lstStyle/>
    <a:p>
      <a:pPr>
        <a:defRPr/>
      </a:pPr>
      <a:endParaRPr lang="en-US"/>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0" i="0" u="none" strike="noStrike" kern="1200" baseline="0">
                <a:solidFill>
                  <a:schemeClr val="bg1"/>
                </a:solidFill>
                <a:latin typeface="+mn-lt"/>
                <a:ea typeface="+mn-ea"/>
                <a:cs typeface="+mn-cs"/>
              </a:defRPr>
            </a:pPr>
            <a:r>
              <a:rPr lang="en-US" b="0" dirty="0">
                <a:solidFill>
                  <a:schemeClr val="bg1"/>
                </a:solidFill>
              </a:rPr>
              <a:t>Number </a:t>
            </a:r>
            <a:r>
              <a:rPr lang="en-US" b="0">
                <a:solidFill>
                  <a:schemeClr val="bg1"/>
                </a:solidFill>
              </a:rPr>
              <a:t>of interactions</a:t>
            </a:r>
            <a:endParaRPr lang="en-US" b="0" dirty="0">
              <a:solidFill>
                <a:schemeClr val="bg1"/>
              </a:solidFill>
            </a:endParaRPr>
          </a:p>
        </c:rich>
      </c:tx>
      <c:overlay val="0"/>
      <c:spPr>
        <a:noFill/>
        <a:ln>
          <a:noFill/>
        </a:ln>
        <a:effectLst/>
      </c:spPr>
      <c:txPr>
        <a:bodyPr rot="0" spcFirstLastPara="1" vertOverflow="ellipsis" vert="horz" wrap="square" anchor="ctr" anchorCtr="1"/>
        <a:lstStyle/>
        <a:p>
          <a:pPr>
            <a:defRPr sz="2128" b="0" i="0" u="none" strike="noStrike" kern="1200" baseline="0">
              <a:solidFill>
                <a:schemeClr val="bg1"/>
              </a:solidFill>
              <a:latin typeface="+mn-lt"/>
              <a:ea typeface="+mn-ea"/>
              <a:cs typeface="+mn-cs"/>
            </a:defRPr>
          </a:pPr>
          <a:endParaRPr lang="en-US"/>
        </a:p>
      </c:txPr>
    </c:title>
    <c:autoTitleDeleted val="0"/>
    <c:plotArea>
      <c:layout/>
      <c:pieChart>
        <c:varyColors val="1"/>
        <c:ser>
          <c:idx val="0"/>
          <c:order val="0"/>
          <c:tx>
            <c:strRef>
              <c:f>Sheet1!$B$1</c:f>
              <c:strCache>
                <c:ptCount val="1"/>
                <c:pt idx="0">
                  <c:v>Number of Interactions</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2-875B-4995-96A2-82CA42D1FD27}"/>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3-853D-4BBB-8B9A-DF6EEF5566C9}"/>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0-875B-4995-96A2-82CA42D1FD27}"/>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3-875B-4995-96A2-82CA42D1FD27}"/>
              </c:ext>
            </c:extLst>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9-853D-4BBB-8B9A-DF6EEF5566C9}"/>
              </c:ext>
            </c:extLst>
          </c:dPt>
          <c:dPt>
            <c:idx val="5"/>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B-853D-4BBB-8B9A-DF6EEF5566C9}"/>
              </c:ext>
            </c:extLst>
          </c:dPt>
          <c:dPt>
            <c:idx val="6"/>
            <c:bubble3D val="0"/>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1-875B-4995-96A2-82CA42D1FD27}"/>
              </c:ext>
            </c:extLst>
          </c:dPt>
          <c:dLbls>
            <c:dLbl>
              <c:idx val="0"/>
              <c:layout>
                <c:manualLayout>
                  <c:x val="-0.15138761612944021"/>
                  <c:y val="0.11377745739375528"/>
                </c:manualLayout>
              </c:layout>
              <c:dLblPos val="bestFit"/>
              <c:showLegendKey val="0"/>
              <c:showVal val="0"/>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2-875B-4995-96A2-82CA42D1FD27}"/>
                </c:ext>
              </c:extLst>
            </c:dLbl>
            <c:dLbl>
              <c:idx val="2"/>
              <c:layout>
                <c:manualLayout>
                  <c:x val="-0.16063821823429048"/>
                  <c:y val="-0.14563968087329029"/>
                </c:manualLayout>
              </c:layout>
              <c:dLblPos val="bestFit"/>
              <c:showLegendKey val="0"/>
              <c:showVal val="0"/>
              <c:showCatName val="1"/>
              <c:showSerName val="0"/>
              <c:showPercent val="0"/>
              <c:showBubbleSize val="0"/>
              <c:extLst>
                <c:ext xmlns:c15="http://schemas.microsoft.com/office/drawing/2012/chart" uri="{CE6537A1-D6FC-4f65-9D91-7224C49458BB}">
                  <c15:layout>
                    <c:manualLayout>
                      <c:w val="0.24628553580232893"/>
                      <c:h val="0.13275123507175549"/>
                    </c:manualLayout>
                  </c15:layout>
                </c:ext>
                <c:ext xmlns:c16="http://schemas.microsoft.com/office/drawing/2014/chart" uri="{C3380CC4-5D6E-409C-BE32-E72D297353CC}">
                  <c16:uniqueId val="{00000000-875B-4995-96A2-82CA42D1FD27}"/>
                </c:ext>
              </c:extLst>
            </c:dLbl>
            <c:dLbl>
              <c:idx val="3"/>
              <c:layout>
                <c:manualLayout>
                  <c:x val="0.1078158759496219"/>
                  <c:y val="-0.11169467287306174"/>
                </c:manualLayout>
              </c:layout>
              <c:dLblPos val="bestFit"/>
              <c:showLegendKey val="0"/>
              <c:showVal val="0"/>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3-875B-4995-96A2-82CA42D1FD27}"/>
                </c:ext>
              </c:extLst>
            </c:dLbl>
            <c:dLbl>
              <c:idx val="6"/>
              <c:layout>
                <c:manualLayout>
                  <c:x val="0.14475684773265254"/>
                  <c:y val="0.11352408438586406"/>
                </c:manualLayout>
              </c:layout>
              <c:dLblPos val="bestFit"/>
              <c:showLegendKey val="0"/>
              <c:showVal val="0"/>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75B-4995-96A2-82CA42D1FD27}"/>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en-US"/>
              </a:p>
            </c:txPr>
            <c:dLblPos val="inEnd"/>
            <c:showLegendKey val="0"/>
            <c:showVal val="0"/>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Sheet1!$A$2:$A$8</c:f>
              <c:strCache>
                <c:ptCount val="7"/>
                <c:pt idx="0">
                  <c:v>Monday</c:v>
                </c:pt>
                <c:pt idx="1">
                  <c:v>Tuesday</c:v>
                </c:pt>
                <c:pt idx="2">
                  <c:v>Wednesday</c:v>
                </c:pt>
                <c:pt idx="3">
                  <c:v>Thursday</c:v>
                </c:pt>
                <c:pt idx="4">
                  <c:v>Friday</c:v>
                </c:pt>
                <c:pt idx="5">
                  <c:v>Saturday</c:v>
                </c:pt>
                <c:pt idx="6">
                  <c:v>Sunday</c:v>
                </c:pt>
              </c:strCache>
            </c:strRef>
          </c:cat>
          <c:val>
            <c:numRef>
              <c:f>Sheet1!$B$2:$B$8</c:f>
              <c:numCache>
                <c:formatCode>General</c:formatCode>
                <c:ptCount val="7"/>
                <c:pt idx="0">
                  <c:v>41410</c:v>
                </c:pt>
                <c:pt idx="1">
                  <c:v>37462</c:v>
                </c:pt>
                <c:pt idx="2">
                  <c:v>32657</c:v>
                </c:pt>
                <c:pt idx="3">
                  <c:v>31308</c:v>
                </c:pt>
                <c:pt idx="4">
                  <c:v>23648</c:v>
                </c:pt>
                <c:pt idx="5">
                  <c:v>17342</c:v>
                </c:pt>
                <c:pt idx="6">
                  <c:v>42535</c:v>
                </c:pt>
              </c:numCache>
            </c:numRef>
          </c:val>
          <c:extLst>
            <c:ext xmlns:c16="http://schemas.microsoft.com/office/drawing/2014/chart" uri="{C3380CC4-5D6E-409C-BE32-E72D297353CC}">
              <c16:uniqueId val="{00000000-705E-42F6-ACAB-3A257E9A301B}"/>
            </c:ext>
          </c:extLst>
        </c:ser>
        <c:dLbls>
          <c:showLegendKey val="0"/>
          <c:showVal val="1"/>
          <c:showCatName val="0"/>
          <c:showSerName val="0"/>
          <c:showPercent val="0"/>
          <c:showBubbleSize val="0"/>
          <c:showLeaderLines val="1"/>
        </c:dLbls>
        <c:firstSliceAng val="0"/>
      </c:pieChart>
      <c:spPr>
        <a:noFill/>
        <a:ln>
          <a:noFill/>
        </a:ln>
        <a:effectLst/>
      </c:spPr>
    </c:plotArea>
    <c:plotVisOnly val="1"/>
    <c:dispBlanksAs val="gap"/>
    <c:showDLblsOverMax val="1"/>
  </c:chart>
  <c:spPr>
    <a:noFill/>
    <a:ln>
      <a:noFill/>
    </a:ln>
    <a:effectLst/>
  </c:spPr>
  <c:txPr>
    <a:bodyPr/>
    <a:lstStyle/>
    <a:p>
      <a:pPr>
        <a:defRPr/>
      </a:pPr>
      <a:endParaRPr lang="en-US"/>
    </a:p>
  </c:txPr>
  <c:externalData r:id="rId3">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r>
              <a:rPr lang="en-ZA" sz="1600">
                <a:solidFill>
                  <a:schemeClr val="bg1"/>
                </a:solidFill>
              </a:rPr>
              <a:t>Monday</a:t>
            </a:r>
          </a:p>
        </c:rich>
      </c:tx>
      <c:overlay val="0"/>
    </c:title>
    <c:autoTitleDeleted val="0"/>
    <c:plotArea>
      <c:layout/>
      <c:barChart>
        <c:barDir val="col"/>
        <c:grouping val="clustered"/>
        <c:varyColors val="1"/>
        <c:ser>
          <c:idx val="0"/>
          <c:order val="0"/>
          <c:tx>
            <c:strRef>
              <c:f>Sheet1!$B$1</c:f>
              <c:strCache>
                <c:ptCount val="1"/>
                <c:pt idx="0">
                  <c:v>Unique Users</c:v>
                </c:pt>
              </c:strCache>
            </c:strRef>
          </c:tx>
          <c:spPr>
            <a:solidFill>
              <a:srgbClr val="405BC5"/>
            </a:solidFill>
          </c:spPr>
          <c:invertIfNegative val="1"/>
          <c:cat>
            <c:strRef>
              <c:f>Sheet1!$A$2:$A$6</c:f>
              <c:strCache>
                <c:ptCount val="5"/>
                <c:pt idx="0">
                  <c:v>CTLN</c:v>
                </c:pt>
                <c:pt idx="1">
                  <c:v>IBAA</c:v>
                </c:pt>
                <c:pt idx="2">
                  <c:v>FIHC</c:v>
                </c:pt>
                <c:pt idx="3">
                  <c:v>CUPL</c:v>
                </c:pt>
                <c:pt idx="4">
                  <c:v>IBAB</c:v>
                </c:pt>
              </c:strCache>
            </c:strRef>
          </c:cat>
          <c:val>
            <c:numRef>
              <c:f>Sheet1!$B$2:$B$6</c:f>
              <c:numCache>
                <c:formatCode>General</c:formatCode>
                <c:ptCount val="5"/>
                <c:pt idx="0">
                  <c:v>1735</c:v>
                </c:pt>
                <c:pt idx="1">
                  <c:v>821</c:v>
                </c:pt>
                <c:pt idx="2">
                  <c:v>655</c:v>
                </c:pt>
                <c:pt idx="3">
                  <c:v>643</c:v>
                </c:pt>
                <c:pt idx="4">
                  <c:v>621</c:v>
                </c:pt>
              </c:numCache>
            </c:numRef>
          </c:val>
          <c:extLst>
            <c:ext xmlns:c14="http://schemas.microsoft.com/office/drawing/2007/8/2/chart" uri="{6F2FDCE9-48DA-4B69-8628-5D25D57E5C99}">
              <c14:invertSolidFillFmt>
                <c14:spPr xmlns:c14="http://schemas.microsoft.com/office/drawing/2007/8/2/chart">
                  <a:solidFill>
                    <a:srgbClr val="FFFFFF"/>
                  </a:solidFill>
                </c14:spPr>
              </c14:invertSolidFillFmt>
            </c:ext>
            <c:ext xmlns:c16="http://schemas.microsoft.com/office/drawing/2014/chart" uri="{C3380CC4-5D6E-409C-BE32-E72D297353CC}">
              <c16:uniqueId val="{00000000-E378-4FBB-84C1-22A8031AA308}"/>
            </c:ext>
          </c:extLst>
        </c:ser>
        <c:dLbls>
          <c:showLegendKey val="0"/>
          <c:showVal val="0"/>
          <c:showCatName val="0"/>
          <c:showSerName val="0"/>
          <c:showPercent val="0"/>
          <c:showBubbleSize val="0"/>
        </c:dLbls>
        <c:gapWidth val="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600">
          <a:solidFill>
            <a:schemeClr val="bg1"/>
          </a:solidFill>
        </a:defRPr>
      </a:pPr>
      <a:endParaRPr lang="en-US"/>
    </a:p>
  </c:tx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r>
              <a:rPr lang="en-ZA" sz="1600">
                <a:solidFill>
                  <a:schemeClr val="bg1"/>
                </a:solidFill>
              </a:rPr>
              <a:t>Tuesday</a:t>
            </a:r>
          </a:p>
        </c:rich>
      </c:tx>
      <c:overlay val="0"/>
    </c:title>
    <c:autoTitleDeleted val="0"/>
    <c:plotArea>
      <c:layout/>
      <c:barChart>
        <c:barDir val="col"/>
        <c:grouping val="clustered"/>
        <c:varyColors val="1"/>
        <c:ser>
          <c:idx val="0"/>
          <c:order val="0"/>
          <c:tx>
            <c:strRef>
              <c:f>Sheet1!$B$1</c:f>
              <c:strCache>
                <c:ptCount val="1"/>
                <c:pt idx="0">
                  <c:v>Unique Users</c:v>
                </c:pt>
              </c:strCache>
            </c:strRef>
          </c:tx>
          <c:spPr>
            <a:solidFill>
              <a:srgbClr val="62D1F8"/>
            </a:solidFill>
          </c:spPr>
          <c:invertIfNegative val="1"/>
          <c:cat>
            <c:strRef>
              <c:f>Sheet1!$A$2:$A$6</c:f>
              <c:strCache>
                <c:ptCount val="5"/>
                <c:pt idx="0">
                  <c:v>CTLN</c:v>
                </c:pt>
                <c:pt idx="1">
                  <c:v>IBAA</c:v>
                </c:pt>
                <c:pt idx="2">
                  <c:v>IBAB</c:v>
                </c:pt>
                <c:pt idx="3">
                  <c:v>FIHC</c:v>
                </c:pt>
                <c:pt idx="4">
                  <c:v>CUPL</c:v>
                </c:pt>
              </c:strCache>
            </c:strRef>
          </c:cat>
          <c:val>
            <c:numRef>
              <c:f>Sheet1!$B$2:$B$6</c:f>
              <c:numCache>
                <c:formatCode>General</c:formatCode>
                <c:ptCount val="5"/>
                <c:pt idx="0">
                  <c:v>1560</c:v>
                </c:pt>
                <c:pt idx="1">
                  <c:v>841</c:v>
                </c:pt>
                <c:pt idx="2">
                  <c:v>672</c:v>
                </c:pt>
                <c:pt idx="3">
                  <c:v>639</c:v>
                </c:pt>
                <c:pt idx="4">
                  <c:v>556</c:v>
                </c:pt>
              </c:numCache>
            </c:numRef>
          </c:val>
          <c:extLst>
            <c:ext xmlns:c14="http://schemas.microsoft.com/office/drawing/2007/8/2/chart" uri="{6F2FDCE9-48DA-4B69-8628-5D25D57E5C99}">
              <c14:invertSolidFillFmt>
                <c14:spPr xmlns:c14="http://schemas.microsoft.com/office/drawing/2007/8/2/chart">
                  <a:solidFill>
                    <a:srgbClr val="FFFFFF"/>
                  </a:solidFill>
                </c14:spPr>
              </c14:invertSolidFillFmt>
            </c:ext>
            <c:ext xmlns:c16="http://schemas.microsoft.com/office/drawing/2014/chart" uri="{C3380CC4-5D6E-409C-BE32-E72D297353CC}">
              <c16:uniqueId val="{00000000-D87C-41A1-AF74-B3978649824A}"/>
            </c:ext>
          </c:extLst>
        </c:ser>
        <c:dLbls>
          <c:showLegendKey val="0"/>
          <c:showVal val="0"/>
          <c:showCatName val="0"/>
          <c:showSerName val="0"/>
          <c:showPercent val="0"/>
          <c:showBubbleSize val="0"/>
        </c:dLbls>
        <c:gapWidth val="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600">
          <a:solidFill>
            <a:schemeClr val="bg1"/>
          </a:solidFill>
        </a:defRPr>
      </a:pPr>
      <a:endParaRPr lang="en-US"/>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r>
              <a:rPr lang="en-ZA" sz="1600">
                <a:solidFill>
                  <a:schemeClr val="bg1"/>
                </a:solidFill>
              </a:rPr>
              <a:t>Wednesday</a:t>
            </a:r>
          </a:p>
        </c:rich>
      </c:tx>
      <c:overlay val="0"/>
    </c:title>
    <c:autoTitleDeleted val="0"/>
    <c:plotArea>
      <c:layout/>
      <c:barChart>
        <c:barDir val="col"/>
        <c:grouping val="clustered"/>
        <c:varyColors val="1"/>
        <c:ser>
          <c:idx val="0"/>
          <c:order val="0"/>
          <c:tx>
            <c:strRef>
              <c:f>Sheet1!$B$1</c:f>
              <c:strCache>
                <c:ptCount val="1"/>
                <c:pt idx="0">
                  <c:v>Unique Users</c:v>
                </c:pt>
              </c:strCache>
            </c:strRef>
          </c:tx>
          <c:spPr>
            <a:solidFill>
              <a:srgbClr val="A9F14F"/>
            </a:solidFill>
          </c:spPr>
          <c:invertIfNegative val="1"/>
          <c:cat>
            <c:strRef>
              <c:f>Sheet1!$A$2:$A$6</c:f>
              <c:strCache>
                <c:ptCount val="5"/>
                <c:pt idx="0">
                  <c:v>CTLN</c:v>
                </c:pt>
                <c:pt idx="1">
                  <c:v>IBAA</c:v>
                </c:pt>
                <c:pt idx="2">
                  <c:v>FIHC</c:v>
                </c:pt>
                <c:pt idx="3">
                  <c:v>IBAB</c:v>
                </c:pt>
                <c:pt idx="4">
                  <c:v>CUPL</c:v>
                </c:pt>
              </c:strCache>
            </c:strRef>
          </c:cat>
          <c:val>
            <c:numRef>
              <c:f>Sheet1!$B$2:$B$6</c:f>
              <c:numCache>
                <c:formatCode>General</c:formatCode>
                <c:ptCount val="5"/>
                <c:pt idx="0">
                  <c:v>1429</c:v>
                </c:pt>
                <c:pt idx="1">
                  <c:v>705</c:v>
                </c:pt>
                <c:pt idx="2">
                  <c:v>648</c:v>
                </c:pt>
                <c:pt idx="3">
                  <c:v>603</c:v>
                </c:pt>
                <c:pt idx="4">
                  <c:v>525</c:v>
                </c:pt>
              </c:numCache>
            </c:numRef>
          </c:val>
          <c:extLst>
            <c:ext xmlns:c14="http://schemas.microsoft.com/office/drawing/2007/8/2/chart" uri="{6F2FDCE9-48DA-4B69-8628-5D25D57E5C99}">
              <c14:invertSolidFillFmt>
                <c14:spPr xmlns:c14="http://schemas.microsoft.com/office/drawing/2007/8/2/chart">
                  <a:solidFill>
                    <a:srgbClr val="FFFFFF"/>
                  </a:solidFill>
                </c14:spPr>
              </c14:invertSolidFillFmt>
            </c:ext>
            <c:ext xmlns:c16="http://schemas.microsoft.com/office/drawing/2014/chart" uri="{C3380CC4-5D6E-409C-BE32-E72D297353CC}">
              <c16:uniqueId val="{00000000-50AB-48FB-8B4D-325EE9DF2B98}"/>
            </c:ext>
          </c:extLst>
        </c:ser>
        <c:dLbls>
          <c:showLegendKey val="0"/>
          <c:showVal val="0"/>
          <c:showCatName val="0"/>
          <c:showSerName val="0"/>
          <c:showPercent val="0"/>
          <c:showBubbleSize val="0"/>
        </c:dLbls>
        <c:gapWidth val="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600">
          <a:solidFill>
            <a:schemeClr val="bg1"/>
          </a:solidFill>
        </a:defRPr>
      </a:pPr>
      <a:endParaRPr lang="en-US"/>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r>
              <a:rPr lang="en-ZA" sz="1600">
                <a:solidFill>
                  <a:schemeClr val="bg1"/>
                </a:solidFill>
              </a:rPr>
              <a:t>Thursday</a:t>
            </a:r>
          </a:p>
        </c:rich>
      </c:tx>
      <c:overlay val="0"/>
    </c:title>
    <c:autoTitleDeleted val="0"/>
    <c:plotArea>
      <c:layout/>
      <c:barChart>
        <c:barDir val="col"/>
        <c:grouping val="clustered"/>
        <c:varyColors val="1"/>
        <c:ser>
          <c:idx val="0"/>
          <c:order val="0"/>
          <c:tx>
            <c:strRef>
              <c:f>Sheet1!$B$1</c:f>
              <c:strCache>
                <c:ptCount val="1"/>
                <c:pt idx="0">
                  <c:v>Unique Users</c:v>
                </c:pt>
              </c:strCache>
            </c:strRef>
          </c:tx>
          <c:spPr>
            <a:solidFill>
              <a:srgbClr val="5BD4B3"/>
            </a:solidFill>
          </c:spPr>
          <c:invertIfNegative val="1"/>
          <c:cat>
            <c:strRef>
              <c:f>Sheet1!$A$2:$A$6</c:f>
              <c:strCache>
                <c:ptCount val="5"/>
                <c:pt idx="0">
                  <c:v>CTLN</c:v>
                </c:pt>
                <c:pt idx="1">
                  <c:v>IBAA</c:v>
                </c:pt>
                <c:pt idx="2">
                  <c:v>FIHC</c:v>
                </c:pt>
                <c:pt idx="3">
                  <c:v>IBAB</c:v>
                </c:pt>
                <c:pt idx="4">
                  <c:v>IBAC</c:v>
                </c:pt>
              </c:strCache>
            </c:strRef>
          </c:cat>
          <c:val>
            <c:numRef>
              <c:f>Sheet1!$B$2:$B$6</c:f>
              <c:numCache>
                <c:formatCode>General</c:formatCode>
                <c:ptCount val="5"/>
                <c:pt idx="0">
                  <c:v>1316</c:v>
                </c:pt>
                <c:pt idx="1">
                  <c:v>728</c:v>
                </c:pt>
                <c:pt idx="2">
                  <c:v>631</c:v>
                </c:pt>
                <c:pt idx="3">
                  <c:v>621</c:v>
                </c:pt>
                <c:pt idx="4">
                  <c:v>493</c:v>
                </c:pt>
              </c:numCache>
            </c:numRef>
          </c:val>
          <c:extLst>
            <c:ext xmlns:c14="http://schemas.microsoft.com/office/drawing/2007/8/2/chart" uri="{6F2FDCE9-48DA-4B69-8628-5D25D57E5C99}">
              <c14:invertSolidFillFmt>
                <c14:spPr xmlns:c14="http://schemas.microsoft.com/office/drawing/2007/8/2/chart">
                  <a:solidFill>
                    <a:srgbClr val="FFFFFF"/>
                  </a:solidFill>
                </c14:spPr>
              </c14:invertSolidFillFmt>
            </c:ext>
            <c:ext xmlns:c16="http://schemas.microsoft.com/office/drawing/2014/chart" uri="{C3380CC4-5D6E-409C-BE32-E72D297353CC}">
              <c16:uniqueId val="{00000000-3E11-4808-8AB6-8CF4B750CBF5}"/>
            </c:ext>
          </c:extLst>
        </c:ser>
        <c:dLbls>
          <c:showLegendKey val="0"/>
          <c:showVal val="0"/>
          <c:showCatName val="0"/>
          <c:showSerName val="0"/>
          <c:showPercent val="0"/>
          <c:showBubbleSize val="0"/>
        </c:dLbls>
        <c:gapWidth val="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600">
          <a:solidFill>
            <a:schemeClr val="bg1"/>
          </a:solidFill>
        </a:defRPr>
      </a:pPr>
      <a:endParaRPr lang="en-US"/>
    </a:p>
  </c:txPr>
  <c:externalData r:id="rId1">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r>
              <a:rPr lang="en-ZA" sz="1600">
                <a:solidFill>
                  <a:schemeClr val="bg1"/>
                </a:solidFill>
              </a:rPr>
              <a:t>Friday</a:t>
            </a:r>
          </a:p>
        </c:rich>
      </c:tx>
      <c:overlay val="0"/>
    </c:title>
    <c:autoTitleDeleted val="0"/>
    <c:plotArea>
      <c:layout/>
      <c:barChart>
        <c:barDir val="col"/>
        <c:grouping val="clustered"/>
        <c:varyColors val="1"/>
        <c:ser>
          <c:idx val="0"/>
          <c:order val="0"/>
          <c:tx>
            <c:strRef>
              <c:f>Sheet1!$B$1</c:f>
              <c:strCache>
                <c:ptCount val="1"/>
                <c:pt idx="0">
                  <c:v>Unique Users</c:v>
                </c:pt>
              </c:strCache>
            </c:strRef>
          </c:tx>
          <c:spPr>
            <a:solidFill>
              <a:srgbClr val="FF842B"/>
            </a:solidFill>
          </c:spPr>
          <c:invertIfNegative val="1"/>
          <c:cat>
            <c:strRef>
              <c:f>Sheet1!$A$2:$A$6</c:f>
              <c:strCache>
                <c:ptCount val="5"/>
                <c:pt idx="0">
                  <c:v>CTLN</c:v>
                </c:pt>
                <c:pt idx="1">
                  <c:v>IBAA</c:v>
                </c:pt>
                <c:pt idx="2">
                  <c:v>FIHC</c:v>
                </c:pt>
                <c:pt idx="3">
                  <c:v>IBAB</c:v>
                </c:pt>
                <c:pt idx="4">
                  <c:v>CUPL</c:v>
                </c:pt>
              </c:strCache>
            </c:strRef>
          </c:cat>
          <c:val>
            <c:numRef>
              <c:f>Sheet1!$B$2:$B$6</c:f>
              <c:numCache>
                <c:formatCode>General</c:formatCode>
                <c:ptCount val="5"/>
                <c:pt idx="0">
                  <c:v>1039</c:v>
                </c:pt>
                <c:pt idx="1">
                  <c:v>553</c:v>
                </c:pt>
                <c:pt idx="2">
                  <c:v>469</c:v>
                </c:pt>
                <c:pt idx="3">
                  <c:v>464</c:v>
                </c:pt>
                <c:pt idx="4">
                  <c:v>366</c:v>
                </c:pt>
              </c:numCache>
            </c:numRef>
          </c:val>
          <c:extLst>
            <c:ext xmlns:c14="http://schemas.microsoft.com/office/drawing/2007/8/2/chart" uri="{6F2FDCE9-48DA-4B69-8628-5D25D57E5C99}">
              <c14:invertSolidFillFmt>
                <c14:spPr xmlns:c14="http://schemas.microsoft.com/office/drawing/2007/8/2/chart">
                  <a:solidFill>
                    <a:srgbClr val="FFFFFF"/>
                  </a:solidFill>
                </c14:spPr>
              </c14:invertSolidFillFmt>
            </c:ext>
            <c:ext xmlns:c16="http://schemas.microsoft.com/office/drawing/2014/chart" uri="{C3380CC4-5D6E-409C-BE32-E72D297353CC}">
              <c16:uniqueId val="{00000000-7B19-4D48-887D-05A4D5F6685E}"/>
            </c:ext>
          </c:extLst>
        </c:ser>
        <c:dLbls>
          <c:showLegendKey val="0"/>
          <c:showVal val="0"/>
          <c:showCatName val="0"/>
          <c:showSerName val="0"/>
          <c:showPercent val="0"/>
          <c:showBubbleSize val="0"/>
        </c:dLbls>
        <c:gapWidth val="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600">
          <a:solidFill>
            <a:schemeClr val="bg1"/>
          </a:solidFill>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r>
              <a:rPr lang="en-US" dirty="0">
                <a:solidFill>
                  <a:schemeClr val="bg1"/>
                </a:solidFill>
              </a:rPr>
              <a:t>Number</a:t>
            </a:r>
            <a:r>
              <a:rPr lang="en-US" dirty="0"/>
              <a:t> </a:t>
            </a:r>
            <a:r>
              <a:rPr lang="en-US" dirty="0">
                <a:solidFill>
                  <a:schemeClr val="bg1"/>
                </a:solidFill>
              </a:rPr>
              <a:t>of users in per income segment</a:t>
            </a:r>
          </a:p>
        </c:rich>
      </c:tx>
      <c:overlay val="0"/>
      <c:spPr>
        <a:noFill/>
        <a:ln>
          <a:noFill/>
        </a:ln>
        <a:effectLst/>
      </c:spPr>
    </c:title>
    <c:autoTitleDeleted val="0"/>
    <c:plotArea>
      <c:layout/>
      <c:pieChart>
        <c:varyColors val="1"/>
        <c:ser>
          <c:idx val="0"/>
          <c:order val="0"/>
          <c:tx>
            <c:strRef>
              <c:f>Sheet1!$B$1</c:f>
              <c:strCache>
                <c:ptCount val="1"/>
                <c:pt idx="0">
                  <c:v>Users</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1-B006-4E1A-B6D8-7C2FF43CB7B3}"/>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3-B006-4E1A-B6D8-7C2FF43CB7B3}"/>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5-B006-4E1A-B6D8-7C2FF43CB7B3}"/>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7-B006-4E1A-B6D8-7C2FF43CB7B3}"/>
              </c:ext>
            </c:extLst>
          </c:dPt>
          <c:dLbls>
            <c:spPr>
              <a:noFill/>
              <a:ln>
                <a:noFill/>
              </a:ln>
              <a:effectLst/>
            </c:spPr>
            <c:txPr>
              <a:bodyPr wrap="square" lIns="38100" tIns="19050" rIns="38100" bIns="19050" anchor="ctr">
                <a:spAutoFit/>
              </a:bodyPr>
              <a:lstStyle/>
              <a:p>
                <a:pPr>
                  <a:defRPr sz="1400">
                    <a:solidFill>
                      <a:schemeClr val="bg1"/>
                    </a:solidFill>
                  </a:defRPr>
                </a:pPr>
                <a:endParaRPr lang="en-US"/>
              </a:p>
            </c:txPr>
            <c:dLblPos val="bestFit"/>
            <c:showLegendKey val="0"/>
            <c:showVal val="0"/>
            <c:showCatName val="0"/>
            <c:showSerName val="0"/>
            <c:showPercent val="1"/>
            <c:showBubbleSize val="0"/>
            <c:showLeaderLines val="1"/>
            <c:extLst>
              <c:ext xmlns:c15="http://schemas.microsoft.com/office/drawing/2012/chart" uri="{CE6537A1-D6FC-4f65-9D91-7224C49458BB}"/>
            </c:extLst>
          </c:dLbls>
          <c:cat>
            <c:strRef>
              <c:f>Sheet1!$A$2:$A$5</c:f>
              <c:strCache>
                <c:ptCount val="4"/>
                <c:pt idx="0">
                  <c:v>segment1</c:v>
                </c:pt>
                <c:pt idx="1">
                  <c:v>segment2</c:v>
                </c:pt>
                <c:pt idx="2">
                  <c:v>segment3</c:v>
                </c:pt>
                <c:pt idx="3">
                  <c:v>segment4</c:v>
                </c:pt>
              </c:strCache>
            </c:strRef>
          </c:cat>
          <c:val>
            <c:numRef>
              <c:f>Sheet1!$B$2:$B$5</c:f>
              <c:numCache>
                <c:formatCode>General</c:formatCode>
                <c:ptCount val="4"/>
                <c:pt idx="0">
                  <c:v>34267</c:v>
                </c:pt>
                <c:pt idx="1">
                  <c:v>18706</c:v>
                </c:pt>
                <c:pt idx="2">
                  <c:v>22219</c:v>
                </c:pt>
                <c:pt idx="3">
                  <c:v>9183</c:v>
                </c:pt>
              </c:numCache>
            </c:numRef>
          </c:val>
          <c:extLst>
            <c:ext xmlns:c16="http://schemas.microsoft.com/office/drawing/2014/chart" uri="{C3380CC4-5D6E-409C-BE32-E72D297353CC}">
              <c16:uniqueId val="{00000008-B006-4E1A-B6D8-7C2FF43CB7B3}"/>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legend>
    <c:plotVisOnly val="1"/>
    <c:dispBlanksAs val="gap"/>
    <c:showDLblsOverMax val="1"/>
  </c:chart>
  <c:spPr>
    <a:noFill/>
    <a:ln>
      <a:noFill/>
    </a:ln>
    <a:effectLst/>
  </c:spPr>
  <c:txPr>
    <a:bodyPr/>
    <a:lstStyle/>
    <a:p>
      <a:pPr>
        <a:defRPr/>
      </a:pPr>
      <a:endParaRPr lang="en-US"/>
    </a:p>
  </c:txPr>
  <c:externalData r:id="rId1">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r>
              <a:rPr lang="en-ZA" sz="1600">
                <a:solidFill>
                  <a:schemeClr val="bg1"/>
                </a:solidFill>
              </a:rPr>
              <a:t>Saturday</a:t>
            </a:r>
          </a:p>
        </c:rich>
      </c:tx>
      <c:overlay val="0"/>
    </c:title>
    <c:autoTitleDeleted val="0"/>
    <c:plotArea>
      <c:layout/>
      <c:barChart>
        <c:barDir val="col"/>
        <c:grouping val="clustered"/>
        <c:varyColors val="1"/>
        <c:ser>
          <c:idx val="0"/>
          <c:order val="0"/>
          <c:tx>
            <c:strRef>
              <c:f>Sheet1!$B$1</c:f>
              <c:strCache>
                <c:ptCount val="1"/>
                <c:pt idx="0">
                  <c:v>Unique Users</c:v>
                </c:pt>
              </c:strCache>
            </c:strRef>
          </c:tx>
          <c:spPr>
            <a:solidFill>
              <a:srgbClr val="F9452A"/>
            </a:solidFill>
          </c:spPr>
          <c:invertIfNegative val="1"/>
          <c:cat>
            <c:strRef>
              <c:f>Sheet1!$A$2:$A$6</c:f>
              <c:strCache>
                <c:ptCount val="5"/>
                <c:pt idx="0">
                  <c:v>CTLN</c:v>
                </c:pt>
                <c:pt idx="1">
                  <c:v>IBAA</c:v>
                </c:pt>
                <c:pt idx="2">
                  <c:v>FIHC</c:v>
                </c:pt>
                <c:pt idx="3">
                  <c:v>IBAB</c:v>
                </c:pt>
                <c:pt idx="4">
                  <c:v>IBAC</c:v>
                </c:pt>
              </c:strCache>
            </c:strRef>
          </c:cat>
          <c:val>
            <c:numRef>
              <c:f>Sheet1!$B$2:$B$6</c:f>
              <c:numCache>
                <c:formatCode>General</c:formatCode>
                <c:ptCount val="5"/>
                <c:pt idx="0">
                  <c:v>872</c:v>
                </c:pt>
                <c:pt idx="1">
                  <c:v>320</c:v>
                </c:pt>
                <c:pt idx="2">
                  <c:v>295</c:v>
                </c:pt>
                <c:pt idx="3">
                  <c:v>270</c:v>
                </c:pt>
                <c:pt idx="4">
                  <c:v>255</c:v>
                </c:pt>
              </c:numCache>
            </c:numRef>
          </c:val>
          <c:extLst>
            <c:ext xmlns:c14="http://schemas.microsoft.com/office/drawing/2007/8/2/chart" uri="{6F2FDCE9-48DA-4B69-8628-5D25D57E5C99}">
              <c14:invertSolidFillFmt>
                <c14:spPr xmlns:c14="http://schemas.microsoft.com/office/drawing/2007/8/2/chart">
                  <a:solidFill>
                    <a:srgbClr val="FFFFFF"/>
                  </a:solidFill>
                </c14:spPr>
              </c14:invertSolidFillFmt>
            </c:ext>
            <c:ext xmlns:c16="http://schemas.microsoft.com/office/drawing/2014/chart" uri="{C3380CC4-5D6E-409C-BE32-E72D297353CC}">
              <c16:uniqueId val="{00000000-907C-49D4-9C6A-7094D14CC33C}"/>
            </c:ext>
          </c:extLst>
        </c:ser>
        <c:dLbls>
          <c:showLegendKey val="0"/>
          <c:showVal val="0"/>
          <c:showCatName val="0"/>
          <c:showSerName val="0"/>
          <c:showPercent val="0"/>
          <c:showBubbleSize val="0"/>
        </c:dLbls>
        <c:gapWidth val="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600">
          <a:solidFill>
            <a:schemeClr val="bg1"/>
          </a:solidFill>
        </a:defRPr>
      </a:pPr>
      <a:endParaRPr lang="en-US"/>
    </a:p>
  </c:txPr>
  <c:externalData r:id="rId1">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r>
              <a:rPr lang="en-ZA" sz="1600">
                <a:solidFill>
                  <a:schemeClr val="bg1"/>
                </a:solidFill>
              </a:rPr>
              <a:t>Sunday</a:t>
            </a:r>
          </a:p>
        </c:rich>
      </c:tx>
      <c:overlay val="0"/>
    </c:title>
    <c:autoTitleDeleted val="0"/>
    <c:plotArea>
      <c:layout/>
      <c:barChart>
        <c:barDir val="col"/>
        <c:grouping val="clustered"/>
        <c:varyColors val="1"/>
        <c:ser>
          <c:idx val="0"/>
          <c:order val="0"/>
          <c:tx>
            <c:strRef>
              <c:f>Sheet1!$B$1</c:f>
              <c:strCache>
                <c:ptCount val="1"/>
                <c:pt idx="0">
                  <c:v>Unique Users</c:v>
                </c:pt>
              </c:strCache>
            </c:strRef>
          </c:tx>
          <c:spPr>
            <a:solidFill>
              <a:srgbClr val="203380"/>
            </a:solidFill>
          </c:spPr>
          <c:invertIfNegative val="1"/>
          <c:cat>
            <c:strRef>
              <c:f>Sheet1!$A$2:$A$6</c:f>
              <c:strCache>
                <c:ptCount val="5"/>
                <c:pt idx="0">
                  <c:v>CTLN</c:v>
                </c:pt>
                <c:pt idx="1">
                  <c:v>IBAA</c:v>
                </c:pt>
                <c:pt idx="2">
                  <c:v>CUPL</c:v>
                </c:pt>
                <c:pt idx="3">
                  <c:v>IBAB</c:v>
                </c:pt>
                <c:pt idx="4">
                  <c:v>CACU</c:v>
                </c:pt>
              </c:strCache>
            </c:strRef>
          </c:cat>
          <c:val>
            <c:numRef>
              <c:f>Sheet1!$B$2:$B$6</c:f>
              <c:numCache>
                <c:formatCode>General</c:formatCode>
                <c:ptCount val="5"/>
                <c:pt idx="0">
                  <c:v>1915</c:v>
                </c:pt>
                <c:pt idx="1">
                  <c:v>773</c:v>
                </c:pt>
                <c:pt idx="2">
                  <c:v>631</c:v>
                </c:pt>
                <c:pt idx="3">
                  <c:v>605</c:v>
                </c:pt>
                <c:pt idx="4">
                  <c:v>592</c:v>
                </c:pt>
              </c:numCache>
            </c:numRef>
          </c:val>
          <c:extLst>
            <c:ext xmlns:c14="http://schemas.microsoft.com/office/drawing/2007/8/2/chart" uri="{6F2FDCE9-48DA-4B69-8628-5D25D57E5C99}">
              <c14:invertSolidFillFmt>
                <c14:spPr xmlns:c14="http://schemas.microsoft.com/office/drawing/2007/8/2/chart">
                  <a:solidFill>
                    <a:srgbClr val="FFFFFF"/>
                  </a:solidFill>
                </c14:spPr>
              </c14:invertSolidFillFmt>
            </c:ext>
            <c:ext xmlns:c16="http://schemas.microsoft.com/office/drawing/2014/chart" uri="{C3380CC4-5D6E-409C-BE32-E72D297353CC}">
              <c16:uniqueId val="{00000000-96B4-4A9C-B9DD-805A851A77EB}"/>
            </c:ext>
          </c:extLst>
        </c:ser>
        <c:dLbls>
          <c:showLegendKey val="0"/>
          <c:showVal val="0"/>
          <c:showCatName val="0"/>
          <c:showSerName val="0"/>
          <c:showPercent val="0"/>
          <c:showBubbleSize val="0"/>
        </c:dLbls>
        <c:gapWidth val="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600">
          <a:solidFill>
            <a:schemeClr val="bg1"/>
          </a:solidFill>
        </a:defRPr>
      </a:pPr>
      <a:endParaRPr lang="en-US"/>
    </a:p>
  </c:txPr>
  <c:externalData r:id="rId1">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b="0"/>
            </a:pPr>
            <a:r>
              <a:rPr lang="en-US" b="0"/>
              <a:t>Afternoon</a:t>
            </a:r>
          </a:p>
        </c:rich>
      </c:tx>
      <c:overlay val="0"/>
    </c:title>
    <c:autoTitleDeleted val="0"/>
    <c:plotArea>
      <c:layout/>
      <c:barChart>
        <c:barDir val="col"/>
        <c:grouping val="clustered"/>
        <c:varyColors val="1"/>
        <c:ser>
          <c:idx val="0"/>
          <c:order val="0"/>
          <c:tx>
            <c:strRef>
              <c:f>Sheet1!$B$1</c:f>
              <c:strCache>
                <c:ptCount val="1"/>
                <c:pt idx="0">
                  <c:v>Unique Users</c:v>
                </c:pt>
              </c:strCache>
            </c:strRef>
          </c:tx>
          <c:invertIfNegative val="1"/>
          <c:cat>
            <c:strRef>
              <c:f>Sheet1!$A$2:$A$11</c:f>
              <c:strCache>
                <c:ptCount val="10"/>
                <c:pt idx="0">
                  <c:v>CTLN</c:v>
                </c:pt>
                <c:pt idx="1">
                  <c:v>IBAA</c:v>
                </c:pt>
                <c:pt idx="2">
                  <c:v>IBAB</c:v>
                </c:pt>
                <c:pt idx="3">
                  <c:v>FIHC</c:v>
                </c:pt>
                <c:pt idx="4">
                  <c:v>CUPL</c:v>
                </c:pt>
                <c:pt idx="5">
                  <c:v>FIWL</c:v>
                </c:pt>
                <c:pt idx="6">
                  <c:v>IBAC</c:v>
                </c:pt>
                <c:pt idx="7">
                  <c:v>CACU</c:v>
                </c:pt>
                <c:pt idx="8">
                  <c:v>FILS</c:v>
                </c:pt>
                <c:pt idx="9">
                  <c:v>CBPA</c:v>
                </c:pt>
              </c:strCache>
            </c:strRef>
          </c:cat>
          <c:val>
            <c:numRef>
              <c:f>Sheet1!$B$2:$B$11</c:f>
              <c:numCache>
                <c:formatCode>General</c:formatCode>
                <c:ptCount val="10"/>
                <c:pt idx="0">
                  <c:v>3047</c:v>
                </c:pt>
                <c:pt idx="1">
                  <c:v>1676</c:v>
                </c:pt>
                <c:pt idx="2">
                  <c:v>1469</c:v>
                </c:pt>
                <c:pt idx="3">
                  <c:v>1468</c:v>
                </c:pt>
                <c:pt idx="4">
                  <c:v>1189</c:v>
                </c:pt>
                <c:pt idx="5">
                  <c:v>1130</c:v>
                </c:pt>
                <c:pt idx="6">
                  <c:v>1109</c:v>
                </c:pt>
                <c:pt idx="7">
                  <c:v>1067</c:v>
                </c:pt>
                <c:pt idx="8">
                  <c:v>1062</c:v>
                </c:pt>
                <c:pt idx="9">
                  <c:v>949</c:v>
                </c:pt>
              </c:numCache>
            </c:numRef>
          </c:val>
          <c:extLst>
            <c:ext xmlns:c16="http://schemas.microsoft.com/office/drawing/2014/chart" uri="{C3380CC4-5D6E-409C-BE32-E72D297353CC}">
              <c16:uniqueId val="{00000000-D607-41BF-A37C-E488C34B10C7}"/>
            </c:ext>
          </c:extLst>
        </c:ser>
        <c:dLbls>
          <c:showLegendKey val="0"/>
          <c:showVal val="0"/>
          <c:showCatName val="0"/>
          <c:showSerName val="0"/>
          <c:showPercent val="0"/>
          <c:showBubbleSize val="0"/>
        </c:dLbls>
        <c:gapWidth val="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max val="3351.7000000000003"/>
          <c:min val="0"/>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800">
          <a:solidFill>
            <a:schemeClr val="bg1"/>
          </a:solidFill>
        </a:defRPr>
      </a:pPr>
      <a:endParaRPr lang="en-US"/>
    </a:p>
  </c:txPr>
  <c:externalData r:id="rId1">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b="0"/>
            </a:pPr>
            <a:r>
              <a:rPr lang="en-US" b="0"/>
              <a:t>Morning</a:t>
            </a:r>
          </a:p>
        </c:rich>
      </c:tx>
      <c:overlay val="0"/>
    </c:title>
    <c:autoTitleDeleted val="0"/>
    <c:plotArea>
      <c:layout/>
      <c:barChart>
        <c:barDir val="col"/>
        <c:grouping val="clustered"/>
        <c:varyColors val="1"/>
        <c:ser>
          <c:idx val="0"/>
          <c:order val="0"/>
          <c:tx>
            <c:strRef>
              <c:f>Sheet1!$B$1</c:f>
              <c:strCache>
                <c:ptCount val="1"/>
                <c:pt idx="0">
                  <c:v>Unique Users</c:v>
                </c:pt>
              </c:strCache>
            </c:strRef>
          </c:tx>
          <c:invertIfNegative val="1"/>
          <c:cat>
            <c:strRef>
              <c:f>Sheet1!$A$2:$A$11</c:f>
              <c:strCache>
                <c:ptCount val="10"/>
                <c:pt idx="0">
                  <c:v>CTLN</c:v>
                </c:pt>
                <c:pt idx="1">
                  <c:v>IBAA</c:v>
                </c:pt>
                <c:pt idx="2">
                  <c:v>IBAB</c:v>
                </c:pt>
                <c:pt idx="3">
                  <c:v>FIHC</c:v>
                </c:pt>
                <c:pt idx="4">
                  <c:v>CUPL</c:v>
                </c:pt>
                <c:pt idx="5">
                  <c:v>FIWL</c:v>
                </c:pt>
                <c:pt idx="6">
                  <c:v>CACU</c:v>
                </c:pt>
                <c:pt idx="7">
                  <c:v>IBAC</c:v>
                </c:pt>
                <c:pt idx="8">
                  <c:v>FILS</c:v>
                </c:pt>
                <c:pt idx="9">
                  <c:v>CBPA</c:v>
                </c:pt>
              </c:strCache>
            </c:strRef>
          </c:cat>
          <c:val>
            <c:numRef>
              <c:f>Sheet1!$B$2:$B$11</c:f>
              <c:numCache>
                <c:formatCode>General</c:formatCode>
                <c:ptCount val="10"/>
                <c:pt idx="0">
                  <c:v>3143</c:v>
                </c:pt>
                <c:pt idx="1">
                  <c:v>1496</c:v>
                </c:pt>
                <c:pt idx="2">
                  <c:v>1217</c:v>
                </c:pt>
                <c:pt idx="3">
                  <c:v>1196</c:v>
                </c:pt>
                <c:pt idx="4">
                  <c:v>1147</c:v>
                </c:pt>
                <c:pt idx="5">
                  <c:v>1051</c:v>
                </c:pt>
                <c:pt idx="6">
                  <c:v>1031</c:v>
                </c:pt>
                <c:pt idx="7">
                  <c:v>984</c:v>
                </c:pt>
                <c:pt idx="8">
                  <c:v>972</c:v>
                </c:pt>
                <c:pt idx="9">
                  <c:v>850</c:v>
                </c:pt>
              </c:numCache>
            </c:numRef>
          </c:val>
          <c:extLst>
            <c:ext xmlns:c16="http://schemas.microsoft.com/office/drawing/2014/chart" uri="{C3380CC4-5D6E-409C-BE32-E72D297353CC}">
              <c16:uniqueId val="{00000000-989F-4BD5-93B4-D916E1D0095B}"/>
            </c:ext>
          </c:extLst>
        </c:ser>
        <c:dLbls>
          <c:showLegendKey val="0"/>
          <c:showVal val="0"/>
          <c:showCatName val="0"/>
          <c:showSerName val="0"/>
          <c:showPercent val="0"/>
          <c:showBubbleSize val="0"/>
        </c:dLbls>
        <c:gapWidth val="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max val="3457.3"/>
          <c:min val="0"/>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800">
          <a:solidFill>
            <a:schemeClr val="bg1"/>
          </a:solidFill>
        </a:defRPr>
      </a:pPr>
      <a:endParaRPr lang="en-US"/>
    </a:p>
  </c:txPr>
  <c:externalData r:id="rId1">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b="0"/>
            </a:pPr>
            <a:r>
              <a:rPr lang="en-US" b="0"/>
              <a:t>Evening</a:t>
            </a:r>
          </a:p>
        </c:rich>
      </c:tx>
      <c:overlay val="0"/>
    </c:title>
    <c:autoTitleDeleted val="0"/>
    <c:plotArea>
      <c:layout/>
      <c:barChart>
        <c:barDir val="col"/>
        <c:grouping val="clustered"/>
        <c:varyColors val="1"/>
        <c:ser>
          <c:idx val="0"/>
          <c:order val="0"/>
          <c:tx>
            <c:strRef>
              <c:f>Sheet1!$B$1</c:f>
              <c:strCache>
                <c:ptCount val="1"/>
                <c:pt idx="0">
                  <c:v>Unique Users</c:v>
                </c:pt>
              </c:strCache>
            </c:strRef>
          </c:tx>
          <c:invertIfNegative val="1"/>
          <c:cat>
            <c:strRef>
              <c:f>Sheet1!$A$2:$A$11</c:f>
              <c:strCache>
                <c:ptCount val="10"/>
                <c:pt idx="0">
                  <c:v>CTLN</c:v>
                </c:pt>
                <c:pt idx="1">
                  <c:v>IBAA</c:v>
                </c:pt>
                <c:pt idx="2">
                  <c:v>FIHC</c:v>
                </c:pt>
                <c:pt idx="3">
                  <c:v>IBAB</c:v>
                </c:pt>
                <c:pt idx="4">
                  <c:v>CUPL</c:v>
                </c:pt>
                <c:pt idx="5">
                  <c:v>FIWL</c:v>
                </c:pt>
                <c:pt idx="6">
                  <c:v>CACU</c:v>
                </c:pt>
                <c:pt idx="7">
                  <c:v>IBAC</c:v>
                </c:pt>
                <c:pt idx="8">
                  <c:v>CBPA</c:v>
                </c:pt>
                <c:pt idx="9">
                  <c:v>FILS</c:v>
                </c:pt>
              </c:strCache>
            </c:strRef>
          </c:cat>
          <c:val>
            <c:numRef>
              <c:f>Sheet1!$B$2:$B$11</c:f>
              <c:numCache>
                <c:formatCode>General</c:formatCode>
                <c:ptCount val="10"/>
                <c:pt idx="0">
                  <c:v>1810</c:v>
                </c:pt>
                <c:pt idx="1">
                  <c:v>1044</c:v>
                </c:pt>
                <c:pt idx="2">
                  <c:v>828</c:v>
                </c:pt>
                <c:pt idx="3">
                  <c:v>766</c:v>
                </c:pt>
                <c:pt idx="4">
                  <c:v>707</c:v>
                </c:pt>
                <c:pt idx="5">
                  <c:v>672</c:v>
                </c:pt>
                <c:pt idx="6">
                  <c:v>661</c:v>
                </c:pt>
                <c:pt idx="7">
                  <c:v>644</c:v>
                </c:pt>
                <c:pt idx="8">
                  <c:v>631</c:v>
                </c:pt>
                <c:pt idx="9">
                  <c:v>611</c:v>
                </c:pt>
              </c:numCache>
            </c:numRef>
          </c:val>
          <c:extLst>
            <c:ext xmlns:c16="http://schemas.microsoft.com/office/drawing/2014/chart" uri="{C3380CC4-5D6E-409C-BE32-E72D297353CC}">
              <c16:uniqueId val="{00000000-4A4E-4A9D-829F-BB138C2337AD}"/>
            </c:ext>
          </c:extLst>
        </c:ser>
        <c:dLbls>
          <c:showLegendKey val="0"/>
          <c:showVal val="0"/>
          <c:showCatName val="0"/>
          <c:showSerName val="0"/>
          <c:showPercent val="0"/>
          <c:showBubbleSize val="0"/>
        </c:dLbls>
        <c:gapWidth val="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max val="1991.0000000000002"/>
          <c:min val="0"/>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800">
          <a:solidFill>
            <a:schemeClr val="bg1"/>
          </a:solidFill>
        </a:defRPr>
      </a:pPr>
      <a:endParaRPr lang="en-US"/>
    </a:p>
  </c:txPr>
  <c:externalData r:id="rId1">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b="0"/>
            </a:pPr>
            <a:r>
              <a:rPr lang="en-US" b="0"/>
              <a:t>Early</a:t>
            </a:r>
          </a:p>
        </c:rich>
      </c:tx>
      <c:overlay val="0"/>
    </c:title>
    <c:autoTitleDeleted val="0"/>
    <c:plotArea>
      <c:layout/>
      <c:barChart>
        <c:barDir val="col"/>
        <c:grouping val="clustered"/>
        <c:varyColors val="1"/>
        <c:ser>
          <c:idx val="0"/>
          <c:order val="0"/>
          <c:tx>
            <c:strRef>
              <c:f>Sheet1!$B$1</c:f>
              <c:strCache>
                <c:ptCount val="1"/>
                <c:pt idx="0">
                  <c:v>Unique Users</c:v>
                </c:pt>
              </c:strCache>
            </c:strRef>
          </c:tx>
          <c:invertIfNegative val="1"/>
          <c:cat>
            <c:strRef>
              <c:f>Sheet1!$A$2:$A$11</c:f>
              <c:strCache>
                <c:ptCount val="10"/>
                <c:pt idx="0">
                  <c:v>CTLN</c:v>
                </c:pt>
                <c:pt idx="1">
                  <c:v>IBAA</c:v>
                </c:pt>
                <c:pt idx="2">
                  <c:v>IBAB</c:v>
                </c:pt>
                <c:pt idx="3">
                  <c:v>FIHC</c:v>
                </c:pt>
                <c:pt idx="4">
                  <c:v>CACU</c:v>
                </c:pt>
                <c:pt idx="5">
                  <c:v>FIWL</c:v>
                </c:pt>
                <c:pt idx="6">
                  <c:v>CBPA</c:v>
                </c:pt>
                <c:pt idx="7">
                  <c:v>CUPL</c:v>
                </c:pt>
                <c:pt idx="8">
                  <c:v>FILS</c:v>
                </c:pt>
                <c:pt idx="9">
                  <c:v>EBSH</c:v>
                </c:pt>
              </c:strCache>
            </c:strRef>
          </c:cat>
          <c:val>
            <c:numRef>
              <c:f>Sheet1!$B$2:$B$11</c:f>
              <c:numCache>
                <c:formatCode>General</c:formatCode>
                <c:ptCount val="10"/>
                <c:pt idx="0">
                  <c:v>696</c:v>
                </c:pt>
                <c:pt idx="1">
                  <c:v>306</c:v>
                </c:pt>
                <c:pt idx="2">
                  <c:v>242</c:v>
                </c:pt>
                <c:pt idx="3">
                  <c:v>242</c:v>
                </c:pt>
                <c:pt idx="4">
                  <c:v>212</c:v>
                </c:pt>
                <c:pt idx="5">
                  <c:v>195</c:v>
                </c:pt>
                <c:pt idx="6">
                  <c:v>193</c:v>
                </c:pt>
                <c:pt idx="7">
                  <c:v>189</c:v>
                </c:pt>
                <c:pt idx="8">
                  <c:v>170</c:v>
                </c:pt>
                <c:pt idx="9">
                  <c:v>166</c:v>
                </c:pt>
              </c:numCache>
            </c:numRef>
          </c:val>
          <c:extLst>
            <c:ext xmlns:c16="http://schemas.microsoft.com/office/drawing/2014/chart" uri="{C3380CC4-5D6E-409C-BE32-E72D297353CC}">
              <c16:uniqueId val="{00000000-8B8B-455D-8C9E-C3F0612A0DE4}"/>
            </c:ext>
          </c:extLst>
        </c:ser>
        <c:dLbls>
          <c:showLegendKey val="0"/>
          <c:showVal val="0"/>
          <c:showCatName val="0"/>
          <c:showSerName val="0"/>
          <c:showPercent val="0"/>
          <c:showBubbleSize val="0"/>
        </c:dLbls>
        <c:gapWidth val="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max val="765.6"/>
          <c:min val="0"/>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800">
          <a:solidFill>
            <a:schemeClr val="bg1"/>
          </a:solidFill>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Users</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1-B006-4E1A-B6D8-7C2FF43CB7B3}"/>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3-B006-4E1A-B6D8-7C2FF43CB7B3}"/>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5-B006-4E1A-B6D8-7C2FF43CB7B3}"/>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7-B006-4E1A-B6D8-7C2FF43CB7B3}"/>
              </c:ext>
            </c:extLst>
          </c:dPt>
          <c:cat>
            <c:strRef>
              <c:f>Sheet1!$A$2:$A$5</c:f>
              <c:strCache>
                <c:ptCount val="4"/>
                <c:pt idx="0">
                  <c:v>segment1</c:v>
                </c:pt>
                <c:pt idx="1">
                  <c:v>segment2</c:v>
                </c:pt>
                <c:pt idx="2">
                  <c:v>segment3</c:v>
                </c:pt>
                <c:pt idx="3">
                  <c:v>segment4</c:v>
                </c:pt>
              </c:strCache>
            </c:strRef>
          </c:cat>
          <c:val>
            <c:numRef>
              <c:f>Sheet1!$B$2:$B$5</c:f>
              <c:numCache>
                <c:formatCode>General</c:formatCode>
                <c:ptCount val="4"/>
                <c:pt idx="0">
                  <c:v>34267</c:v>
                </c:pt>
                <c:pt idx="1">
                  <c:v>18706</c:v>
                </c:pt>
                <c:pt idx="2">
                  <c:v>22219</c:v>
                </c:pt>
                <c:pt idx="3">
                  <c:v>9183</c:v>
                </c:pt>
              </c:numCache>
            </c:numRef>
          </c:val>
          <c:extLst>
            <c:ext xmlns:c16="http://schemas.microsoft.com/office/drawing/2014/chart" uri="{C3380CC4-5D6E-409C-BE32-E72D297353CC}">
              <c16:uniqueId val="{00000008-B006-4E1A-B6D8-7C2FF43CB7B3}"/>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1"/>
  </c:chart>
  <c:spPr>
    <a:noFill/>
    <a:ln>
      <a:noFill/>
    </a:ln>
    <a:effectLst/>
  </c:spPr>
  <c:txPr>
    <a:bodyPr/>
    <a:lstStyle/>
    <a:p>
      <a:pPr>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r>
              <a:rPr lang="en-ZA" dirty="0">
                <a:solidFill>
                  <a:schemeClr val="bg1"/>
                </a:solidFill>
              </a:rPr>
              <a:t>Segment 1</a:t>
            </a:r>
          </a:p>
        </c:rich>
      </c:tx>
      <c:overlay val="0"/>
    </c:title>
    <c:autoTitleDeleted val="0"/>
    <c:plotArea>
      <c:layout/>
      <c:barChart>
        <c:barDir val="col"/>
        <c:grouping val="clustered"/>
        <c:varyColors val="1"/>
        <c:ser>
          <c:idx val="0"/>
          <c:order val="0"/>
          <c:tx>
            <c:strRef>
              <c:f>Sheet1!$B$1</c:f>
              <c:strCache>
                <c:ptCount val="1"/>
                <c:pt idx="0">
                  <c:v>Normalized Frequency</c:v>
                </c:pt>
              </c:strCache>
            </c:strRef>
          </c:tx>
          <c:spPr>
            <a:solidFill>
              <a:srgbClr val="4863CE"/>
            </a:solidFill>
          </c:spPr>
          <c:invertIfNegative val="1"/>
          <c:cat>
            <c:strRef>
              <c:f>Sheet1!$A$2:$A$11</c:f>
              <c:strCache>
                <c:ptCount val="10"/>
                <c:pt idx="0">
                  <c:v>CTLN</c:v>
                </c:pt>
                <c:pt idx="1">
                  <c:v>IBAB</c:v>
                </c:pt>
                <c:pt idx="2">
                  <c:v>IBAA</c:v>
                </c:pt>
                <c:pt idx="3">
                  <c:v>CBPA</c:v>
                </c:pt>
                <c:pt idx="4">
                  <c:v>IBAC</c:v>
                </c:pt>
                <c:pt idx="5">
                  <c:v>CUPX</c:v>
                </c:pt>
                <c:pt idx="6">
                  <c:v>FIHC</c:v>
                </c:pt>
                <c:pt idx="7">
                  <c:v>FIWL</c:v>
                </c:pt>
                <c:pt idx="8">
                  <c:v>CBLT</c:v>
                </c:pt>
                <c:pt idx="9">
                  <c:v>CACU</c:v>
                </c:pt>
              </c:strCache>
            </c:strRef>
          </c:cat>
          <c:val>
            <c:numRef>
              <c:f>Sheet1!$B$2:$B$11</c:f>
              <c:numCache>
                <c:formatCode>General</c:formatCode>
                <c:ptCount val="10"/>
                <c:pt idx="0">
                  <c:v>0.16247299783982719</c:v>
                </c:pt>
                <c:pt idx="1">
                  <c:v>4.2873429874389954E-2</c:v>
                </c:pt>
                <c:pt idx="2">
                  <c:v>4.1363309064725177E-2</c:v>
                </c:pt>
                <c:pt idx="3">
                  <c:v>4.074325946075686E-2</c:v>
                </c:pt>
                <c:pt idx="4">
                  <c:v>4.0463237058964714E-2</c:v>
                </c:pt>
                <c:pt idx="5">
                  <c:v>4.0463237058964714E-2</c:v>
                </c:pt>
                <c:pt idx="6">
                  <c:v>3.580286422913833E-2</c:v>
                </c:pt>
                <c:pt idx="7">
                  <c:v>3.295263621089687E-2</c:v>
                </c:pt>
                <c:pt idx="8">
                  <c:v>3.1162492999439954E-2</c:v>
                </c:pt>
                <c:pt idx="9">
                  <c:v>2.9932394591567324E-2</c:v>
                </c:pt>
              </c:numCache>
            </c:numRef>
          </c:val>
          <c:extLst>
            <c:ext xmlns:c14="http://schemas.microsoft.com/office/drawing/2007/8/2/chart" uri="{6F2FDCE9-48DA-4B69-8628-5D25D57E5C99}">
              <c14:invertSolidFillFmt>
                <c14:spPr xmlns:c14="http://schemas.microsoft.com/office/drawing/2007/8/2/chart">
                  <a:solidFill>
                    <a:srgbClr val="FFFFFF"/>
                  </a:solidFill>
                </c14:spPr>
              </c14:invertSolidFillFmt>
            </c:ext>
            <c:ext xmlns:c16="http://schemas.microsoft.com/office/drawing/2014/chart" uri="{C3380CC4-5D6E-409C-BE32-E72D297353CC}">
              <c16:uniqueId val="{00000000-0725-4F73-BCD3-F0ECCE6BE49B}"/>
            </c:ext>
          </c:extLst>
        </c:ser>
        <c:dLbls>
          <c:showLegendKey val="0"/>
          <c:showVal val="0"/>
          <c:showCatName val="0"/>
          <c:showSerName val="0"/>
          <c:showPercent val="0"/>
          <c:showBubbleSize val="0"/>
        </c:dLbls>
        <c:gapWidth val="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max val="0.18"/>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spPr>
    <a:noFill/>
  </c:spPr>
  <c:txPr>
    <a:bodyPr/>
    <a:lstStyle/>
    <a:p>
      <a:pPr>
        <a:defRPr sz="1600">
          <a:solidFill>
            <a:schemeClr val="bg1"/>
          </a:solidFill>
        </a:defRPr>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r>
              <a:rPr lang="en-ZA" dirty="0">
                <a:solidFill>
                  <a:schemeClr val="bg1"/>
                </a:solidFill>
              </a:rPr>
              <a:t>Segment 2</a:t>
            </a:r>
          </a:p>
        </c:rich>
      </c:tx>
      <c:overlay val="0"/>
    </c:title>
    <c:autoTitleDeleted val="0"/>
    <c:plotArea>
      <c:layout/>
      <c:barChart>
        <c:barDir val="col"/>
        <c:grouping val="clustered"/>
        <c:varyColors val="1"/>
        <c:ser>
          <c:idx val="0"/>
          <c:order val="0"/>
          <c:tx>
            <c:strRef>
              <c:f>Sheet1!$B$1</c:f>
              <c:strCache>
                <c:ptCount val="1"/>
                <c:pt idx="0">
                  <c:v>Normalized Frequency</c:v>
                </c:pt>
              </c:strCache>
            </c:strRef>
          </c:tx>
          <c:spPr>
            <a:solidFill>
              <a:srgbClr val="45BEE7"/>
            </a:solidFill>
          </c:spPr>
          <c:invertIfNegative val="1"/>
          <c:cat>
            <c:strRef>
              <c:f>Sheet1!$A$2:$A$11</c:f>
              <c:strCache>
                <c:ptCount val="10"/>
                <c:pt idx="0">
                  <c:v>CTLN</c:v>
                </c:pt>
                <c:pt idx="1">
                  <c:v>CUPL</c:v>
                </c:pt>
                <c:pt idx="2">
                  <c:v>IBAA</c:v>
                </c:pt>
                <c:pt idx="3">
                  <c:v>IBAB</c:v>
                </c:pt>
                <c:pt idx="4">
                  <c:v>IPRA</c:v>
                </c:pt>
                <c:pt idx="5">
                  <c:v>CUPX</c:v>
                </c:pt>
                <c:pt idx="6">
                  <c:v>IPTF</c:v>
                </c:pt>
                <c:pt idx="7">
                  <c:v>CACU</c:v>
                </c:pt>
                <c:pt idx="8">
                  <c:v>FIHC</c:v>
                </c:pt>
                <c:pt idx="9">
                  <c:v>EBSH</c:v>
                </c:pt>
              </c:strCache>
            </c:strRef>
          </c:cat>
          <c:val>
            <c:numRef>
              <c:f>Sheet1!$B$2:$B$11</c:f>
              <c:numCache>
                <c:formatCode>General</c:formatCode>
                <c:ptCount val="10"/>
                <c:pt idx="0">
                  <c:v>0.10845544851852647</c:v>
                </c:pt>
                <c:pt idx="1">
                  <c:v>4.2245059966959174E-2</c:v>
                </c:pt>
                <c:pt idx="2">
                  <c:v>4.1730137956188719E-2</c:v>
                </c:pt>
                <c:pt idx="3">
                  <c:v>3.7911133042974533E-2</c:v>
                </c:pt>
                <c:pt idx="4">
                  <c:v>3.5808534832328522E-2</c:v>
                </c:pt>
                <c:pt idx="5">
                  <c:v>3.2590272265013195E-2</c:v>
                </c:pt>
                <c:pt idx="6">
                  <c:v>3.0316033384110364E-2</c:v>
                </c:pt>
                <c:pt idx="7">
                  <c:v>2.9994207127378832E-2</c:v>
                </c:pt>
                <c:pt idx="8">
                  <c:v>2.9329099530133663E-2</c:v>
                </c:pt>
                <c:pt idx="9">
                  <c:v>2.729086657083396E-2</c:v>
                </c:pt>
              </c:numCache>
            </c:numRef>
          </c:val>
          <c:extLst>
            <c:ext xmlns:c14="http://schemas.microsoft.com/office/drawing/2007/8/2/chart" uri="{6F2FDCE9-48DA-4B69-8628-5D25D57E5C99}">
              <c14:invertSolidFillFmt>
                <c14:spPr xmlns:c14="http://schemas.microsoft.com/office/drawing/2007/8/2/chart">
                  <a:solidFill>
                    <a:srgbClr val="FFFFFF"/>
                  </a:solidFill>
                </c14:spPr>
              </c14:invertSolidFillFmt>
            </c:ext>
            <c:ext xmlns:c16="http://schemas.microsoft.com/office/drawing/2014/chart" uri="{C3380CC4-5D6E-409C-BE32-E72D297353CC}">
              <c16:uniqueId val="{00000000-6927-4111-B5BD-91EF4EB048F9}"/>
            </c:ext>
          </c:extLst>
        </c:ser>
        <c:dLbls>
          <c:showLegendKey val="0"/>
          <c:showVal val="0"/>
          <c:showCatName val="0"/>
          <c:showSerName val="0"/>
          <c:showPercent val="0"/>
          <c:showBubbleSize val="0"/>
        </c:dLbls>
        <c:gapWidth val="50"/>
        <c:axId val="-2068027336"/>
        <c:axId val="-2113994440"/>
      </c:barChart>
      <c:catAx>
        <c:axId val="-2068027336"/>
        <c:scaling>
          <c:orientation val="minMax"/>
        </c:scaling>
        <c:delete val="0"/>
        <c:axPos val="b"/>
        <c:numFmt formatCode="General" sourceLinked="0"/>
        <c:majorTickMark val="out"/>
        <c:minorTickMark val="none"/>
        <c:tickLblPos val="nextTo"/>
        <c:txPr>
          <a:bodyPr/>
          <a:lstStyle/>
          <a:p>
            <a:pPr>
              <a:defRPr sz="1600"/>
            </a:pPr>
            <a:endParaRPr lang="en-US"/>
          </a:p>
        </c:txPr>
        <c:crossAx val="-2113994440"/>
        <c:crosses val="autoZero"/>
        <c:auto val="1"/>
        <c:lblAlgn val="ctr"/>
        <c:lblOffset val="100"/>
        <c:noMultiLvlLbl val="0"/>
      </c:catAx>
      <c:valAx>
        <c:axId val="-2113994440"/>
        <c:scaling>
          <c:orientation val="minMax"/>
          <c:max val="0.18"/>
        </c:scaling>
        <c:delete val="0"/>
        <c:axPos val="l"/>
        <c:majorGridlines/>
        <c:numFmt formatCode="General" sourceLinked="1"/>
        <c:majorTickMark val="out"/>
        <c:minorTickMark val="none"/>
        <c:tickLblPos val="nextTo"/>
        <c:txPr>
          <a:bodyPr/>
          <a:lstStyle/>
          <a:p>
            <a:pPr>
              <a:defRPr sz="1600"/>
            </a:pPr>
            <a:endParaRPr lang="en-US"/>
          </a:p>
        </c:txPr>
        <c:crossAx val="-2068027336"/>
        <c:crosses val="autoZero"/>
        <c:crossBetween val="between"/>
      </c:valAx>
      <c:spPr>
        <a:noFill/>
      </c:spPr>
    </c:plotArea>
    <c:plotVisOnly val="1"/>
    <c:dispBlanksAs val="gap"/>
    <c:showDLblsOverMax val="1"/>
  </c:chart>
  <c:spPr>
    <a:noFill/>
  </c:spPr>
  <c:txPr>
    <a:bodyPr/>
    <a:lstStyle/>
    <a:p>
      <a:pPr>
        <a:defRPr sz="1800">
          <a:solidFill>
            <a:schemeClr val="bg1"/>
          </a:solidFill>
        </a:defRPr>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r>
              <a:rPr lang="en-ZA" dirty="0">
                <a:solidFill>
                  <a:schemeClr val="bg1"/>
                </a:solidFill>
              </a:rPr>
              <a:t>Segment 3</a:t>
            </a:r>
          </a:p>
        </c:rich>
      </c:tx>
      <c:overlay val="0"/>
    </c:title>
    <c:autoTitleDeleted val="0"/>
    <c:plotArea>
      <c:layout/>
      <c:barChart>
        <c:barDir val="col"/>
        <c:grouping val="clustered"/>
        <c:varyColors val="1"/>
        <c:ser>
          <c:idx val="0"/>
          <c:order val="0"/>
          <c:tx>
            <c:strRef>
              <c:f>Sheet1!$B$1</c:f>
              <c:strCache>
                <c:ptCount val="1"/>
                <c:pt idx="0">
                  <c:v>Normalized Frequency</c:v>
                </c:pt>
              </c:strCache>
            </c:strRef>
          </c:tx>
          <c:spPr>
            <a:solidFill>
              <a:srgbClr val="A0EA42"/>
            </a:solidFill>
          </c:spPr>
          <c:invertIfNegative val="1"/>
          <c:cat>
            <c:strRef>
              <c:f>Sheet1!$A$2:$A$11</c:f>
              <c:strCache>
                <c:ptCount val="10"/>
                <c:pt idx="0">
                  <c:v>CTLN</c:v>
                </c:pt>
                <c:pt idx="1">
                  <c:v>CUPL</c:v>
                </c:pt>
                <c:pt idx="2">
                  <c:v>EBWP</c:v>
                </c:pt>
                <c:pt idx="3">
                  <c:v>FICQ</c:v>
                </c:pt>
                <c:pt idx="4">
                  <c:v>IBAA</c:v>
                </c:pt>
                <c:pt idx="5">
                  <c:v>CASD</c:v>
                </c:pt>
                <c:pt idx="6">
                  <c:v>EBQF</c:v>
                </c:pt>
                <c:pt idx="7">
                  <c:v>CSPL</c:v>
                </c:pt>
                <c:pt idx="8">
                  <c:v>NATR</c:v>
                </c:pt>
                <c:pt idx="9">
                  <c:v>EBEM</c:v>
                </c:pt>
              </c:strCache>
            </c:strRef>
          </c:cat>
          <c:val>
            <c:numRef>
              <c:f>Sheet1!$B$2:$B$11</c:f>
              <c:numCache>
                <c:formatCode>General</c:formatCode>
                <c:ptCount val="10"/>
                <c:pt idx="0">
                  <c:v>0.10457865668982719</c:v>
                </c:pt>
                <c:pt idx="1">
                  <c:v>5.3900847059585699E-2</c:v>
                </c:pt>
                <c:pt idx="2">
                  <c:v>3.6716712825745429E-2</c:v>
                </c:pt>
                <c:pt idx="3">
                  <c:v>3.34612830604279E-2</c:v>
                </c:pt>
                <c:pt idx="4">
                  <c:v>3.2505709149215294E-2</c:v>
                </c:pt>
                <c:pt idx="5">
                  <c:v>2.9638987415577474E-2</c:v>
                </c:pt>
                <c:pt idx="6">
                  <c:v>2.8294705472685162E-2</c:v>
                </c:pt>
                <c:pt idx="7">
                  <c:v>2.7355327729459211E-2</c:v>
                </c:pt>
                <c:pt idx="8">
                  <c:v>2.661030400207311E-2</c:v>
                </c:pt>
                <c:pt idx="9">
                  <c:v>2.4601979171727968E-2</c:v>
                </c:pt>
              </c:numCache>
            </c:numRef>
          </c:val>
          <c:extLst>
            <c:ext xmlns:c14="http://schemas.microsoft.com/office/drawing/2007/8/2/chart" uri="{6F2FDCE9-48DA-4B69-8628-5D25D57E5C99}">
              <c14:invertSolidFillFmt>
                <c14:spPr xmlns:c14="http://schemas.microsoft.com/office/drawing/2007/8/2/chart">
                  <a:solidFill>
                    <a:srgbClr val="FFFFFF"/>
                  </a:solidFill>
                </c14:spPr>
              </c14:invertSolidFillFmt>
            </c:ext>
            <c:ext xmlns:c16="http://schemas.microsoft.com/office/drawing/2014/chart" uri="{C3380CC4-5D6E-409C-BE32-E72D297353CC}">
              <c16:uniqueId val="{00000000-593E-4D4F-816B-CE893C6608E9}"/>
            </c:ext>
          </c:extLst>
        </c:ser>
        <c:dLbls>
          <c:showLegendKey val="0"/>
          <c:showVal val="0"/>
          <c:showCatName val="0"/>
          <c:showSerName val="0"/>
          <c:showPercent val="0"/>
          <c:showBubbleSize val="0"/>
        </c:dLbls>
        <c:gapWidth val="50"/>
        <c:axId val="-2068027336"/>
        <c:axId val="-2113994440"/>
      </c:barChart>
      <c:catAx>
        <c:axId val="-2068027336"/>
        <c:scaling>
          <c:orientation val="minMax"/>
        </c:scaling>
        <c:delete val="0"/>
        <c:axPos val="b"/>
        <c:numFmt formatCode="General" sourceLinked="0"/>
        <c:majorTickMark val="out"/>
        <c:minorTickMark val="none"/>
        <c:tickLblPos val="nextTo"/>
        <c:txPr>
          <a:bodyPr/>
          <a:lstStyle/>
          <a:p>
            <a:pPr>
              <a:defRPr sz="1600"/>
            </a:pPr>
            <a:endParaRPr lang="en-US"/>
          </a:p>
        </c:txPr>
        <c:crossAx val="-2113994440"/>
        <c:crosses val="autoZero"/>
        <c:auto val="1"/>
        <c:lblAlgn val="ctr"/>
        <c:lblOffset val="100"/>
        <c:noMultiLvlLbl val="0"/>
      </c:catAx>
      <c:valAx>
        <c:axId val="-2113994440"/>
        <c:scaling>
          <c:orientation val="minMax"/>
          <c:max val="0.18"/>
        </c:scaling>
        <c:delete val="0"/>
        <c:axPos val="l"/>
        <c:majorGridlines/>
        <c:numFmt formatCode="General" sourceLinked="1"/>
        <c:majorTickMark val="out"/>
        <c:minorTickMark val="none"/>
        <c:tickLblPos val="nextTo"/>
        <c:txPr>
          <a:bodyPr/>
          <a:lstStyle/>
          <a:p>
            <a:pPr>
              <a:defRPr sz="1600"/>
            </a:pPr>
            <a:endParaRPr lang="en-US"/>
          </a:p>
        </c:txPr>
        <c:crossAx val="-2068027336"/>
        <c:crosses val="autoZero"/>
        <c:crossBetween val="between"/>
      </c:valAx>
    </c:plotArea>
    <c:plotVisOnly val="1"/>
    <c:dispBlanksAs val="gap"/>
    <c:showDLblsOverMax val="1"/>
  </c:chart>
  <c:spPr>
    <a:noFill/>
  </c:spPr>
  <c:txPr>
    <a:bodyPr/>
    <a:lstStyle/>
    <a:p>
      <a:pPr>
        <a:defRPr sz="1800">
          <a:solidFill>
            <a:schemeClr val="bg1"/>
          </a:solidFill>
        </a:defRPr>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r>
              <a:rPr lang="en-ZA" dirty="0">
                <a:solidFill>
                  <a:schemeClr val="bg1"/>
                </a:solidFill>
              </a:rPr>
              <a:t>Segment 4</a:t>
            </a:r>
          </a:p>
        </c:rich>
      </c:tx>
      <c:overlay val="0"/>
    </c:title>
    <c:autoTitleDeleted val="0"/>
    <c:plotArea>
      <c:layout/>
      <c:barChart>
        <c:barDir val="col"/>
        <c:grouping val="clustered"/>
        <c:varyColors val="1"/>
        <c:ser>
          <c:idx val="0"/>
          <c:order val="0"/>
          <c:tx>
            <c:strRef>
              <c:f>Sheet1!$B$1</c:f>
              <c:strCache>
                <c:ptCount val="1"/>
                <c:pt idx="0">
                  <c:v>Normalized Frequency</c:v>
                </c:pt>
              </c:strCache>
            </c:strRef>
          </c:tx>
          <c:spPr>
            <a:solidFill>
              <a:srgbClr val="55D2B0"/>
            </a:solidFill>
          </c:spPr>
          <c:invertIfNegative val="1"/>
          <c:cat>
            <c:strRef>
              <c:f>Sheet1!$A$2:$A$11</c:f>
              <c:strCache>
                <c:ptCount val="10"/>
                <c:pt idx="0">
                  <c:v>EBEM</c:v>
                </c:pt>
                <c:pt idx="1">
                  <c:v>CASD</c:v>
                </c:pt>
                <c:pt idx="2">
                  <c:v>EBQF</c:v>
                </c:pt>
                <c:pt idx="3">
                  <c:v>IBAA</c:v>
                </c:pt>
                <c:pt idx="4">
                  <c:v>CUPL</c:v>
                </c:pt>
                <c:pt idx="5">
                  <c:v>EBWP</c:v>
                </c:pt>
                <c:pt idx="6">
                  <c:v>CCAI</c:v>
                </c:pt>
                <c:pt idx="7">
                  <c:v>EBKA</c:v>
                </c:pt>
                <c:pt idx="8">
                  <c:v>CCLI</c:v>
                </c:pt>
                <c:pt idx="9">
                  <c:v>CAFI</c:v>
                </c:pt>
              </c:strCache>
            </c:strRef>
          </c:cat>
          <c:val>
            <c:numRef>
              <c:f>Sheet1!$B$2:$B$11</c:f>
              <c:numCache>
                <c:formatCode>General</c:formatCode>
                <c:ptCount val="10"/>
                <c:pt idx="0">
                  <c:v>5.0505050505050504E-2</c:v>
                </c:pt>
                <c:pt idx="1">
                  <c:v>5.0172050172050175E-2</c:v>
                </c:pt>
                <c:pt idx="2">
                  <c:v>4.4178044178044176E-2</c:v>
                </c:pt>
                <c:pt idx="3">
                  <c:v>3.7906537906537904E-2</c:v>
                </c:pt>
                <c:pt idx="4">
                  <c:v>3.4909534909534912E-2</c:v>
                </c:pt>
                <c:pt idx="5">
                  <c:v>3.3633033633033632E-2</c:v>
                </c:pt>
                <c:pt idx="6">
                  <c:v>3.1968031968031968E-2</c:v>
                </c:pt>
                <c:pt idx="7">
                  <c:v>2.9137529137529136E-2</c:v>
                </c:pt>
                <c:pt idx="8">
                  <c:v>2.641802641802642E-2</c:v>
                </c:pt>
                <c:pt idx="9">
                  <c:v>2.5530025530025532E-2</c:v>
                </c:pt>
              </c:numCache>
            </c:numRef>
          </c:val>
          <c:extLst>
            <c:ext xmlns:c14="http://schemas.microsoft.com/office/drawing/2007/8/2/chart" uri="{6F2FDCE9-48DA-4B69-8628-5D25D57E5C99}">
              <c14:invertSolidFillFmt>
                <c14:spPr xmlns:c14="http://schemas.microsoft.com/office/drawing/2007/8/2/chart">
                  <a:solidFill>
                    <a:srgbClr val="FFFFFF"/>
                  </a:solidFill>
                </c14:spPr>
              </c14:invertSolidFillFmt>
            </c:ext>
            <c:ext xmlns:c16="http://schemas.microsoft.com/office/drawing/2014/chart" uri="{C3380CC4-5D6E-409C-BE32-E72D297353CC}">
              <c16:uniqueId val="{00000000-8D6C-4E6E-9A17-E0A428F2D186}"/>
            </c:ext>
          </c:extLst>
        </c:ser>
        <c:dLbls>
          <c:showLegendKey val="0"/>
          <c:showVal val="0"/>
          <c:showCatName val="0"/>
          <c:showSerName val="0"/>
          <c:showPercent val="0"/>
          <c:showBubbleSize val="0"/>
        </c:dLbls>
        <c:gapWidth val="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max val="0.18"/>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spPr>
    <a:noFill/>
  </c:spPr>
  <c:txPr>
    <a:bodyPr/>
    <a:lstStyle/>
    <a:p>
      <a:pPr>
        <a:defRPr sz="1600">
          <a:solidFill>
            <a:schemeClr val="bg1"/>
          </a:solidFill>
        </a:defRPr>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r>
              <a:rPr lang="en-US"/>
              <a:t>Number of Users in Each Segment</a:t>
            </a:r>
          </a:p>
        </c:rich>
      </c:tx>
      <c:overlay val="0"/>
      <c:spPr>
        <a:noFill/>
        <a:ln>
          <a:noFill/>
        </a:ln>
        <a:effectLst/>
      </c:spPr>
    </c:title>
    <c:autoTitleDeleted val="0"/>
    <c:plotArea>
      <c:layout/>
      <c:pieChart>
        <c:varyColors val="1"/>
        <c:dLbls>
          <c:showLegendKey val="0"/>
          <c:showVal val="0"/>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1"/>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344">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1EA7A-F57B-6919-DD2F-E8BCAE79F08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ZA"/>
          </a:p>
        </p:txBody>
      </p:sp>
      <p:sp>
        <p:nvSpPr>
          <p:cNvPr id="3" name="Subtitle 2">
            <a:extLst>
              <a:ext uri="{FF2B5EF4-FFF2-40B4-BE49-F238E27FC236}">
                <a16:creationId xmlns:a16="http://schemas.microsoft.com/office/drawing/2014/main" id="{FB41E331-93B9-B414-E0EE-BA2347B3F0E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ZA"/>
          </a:p>
        </p:txBody>
      </p:sp>
      <p:sp>
        <p:nvSpPr>
          <p:cNvPr id="4" name="Date Placeholder 3">
            <a:extLst>
              <a:ext uri="{FF2B5EF4-FFF2-40B4-BE49-F238E27FC236}">
                <a16:creationId xmlns:a16="http://schemas.microsoft.com/office/drawing/2014/main" id="{71488352-8FB3-F1CE-95B4-04A2B6B22C20}"/>
              </a:ext>
            </a:extLst>
          </p:cNvPr>
          <p:cNvSpPr>
            <a:spLocks noGrp="1"/>
          </p:cNvSpPr>
          <p:nvPr>
            <p:ph type="dt" sz="half" idx="10"/>
          </p:nvPr>
        </p:nvSpPr>
        <p:spPr/>
        <p:txBody>
          <a:bodyPr/>
          <a:lstStyle/>
          <a:p>
            <a:fld id="{C202CB7B-9A95-4F48-95E5-3F6700A77B54}" type="datetimeFigureOut">
              <a:rPr lang="en-ZA" smtClean="0"/>
              <a:t>2024/05/27</a:t>
            </a:fld>
            <a:endParaRPr lang="en-ZA"/>
          </a:p>
        </p:txBody>
      </p:sp>
      <p:sp>
        <p:nvSpPr>
          <p:cNvPr id="5" name="Footer Placeholder 4">
            <a:extLst>
              <a:ext uri="{FF2B5EF4-FFF2-40B4-BE49-F238E27FC236}">
                <a16:creationId xmlns:a16="http://schemas.microsoft.com/office/drawing/2014/main" id="{0F2814D5-FBF3-79FB-3645-D114366D18EC}"/>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D0E2D6A9-E8DB-DC7F-9390-87F1CF54EAC6}"/>
              </a:ext>
            </a:extLst>
          </p:cNvPr>
          <p:cNvSpPr>
            <a:spLocks noGrp="1"/>
          </p:cNvSpPr>
          <p:nvPr>
            <p:ph type="sldNum" sz="quarter" idx="12"/>
          </p:nvPr>
        </p:nvSpPr>
        <p:spPr/>
        <p:txBody>
          <a:bodyPr/>
          <a:lstStyle/>
          <a:p>
            <a:fld id="{6BBB3D17-2117-49A2-9684-C81AA649AD4F}" type="slidenum">
              <a:rPr lang="en-ZA" smtClean="0"/>
              <a:t>‹#›</a:t>
            </a:fld>
            <a:endParaRPr lang="en-ZA"/>
          </a:p>
        </p:txBody>
      </p:sp>
    </p:spTree>
    <p:extLst>
      <p:ext uri="{BB962C8B-B14F-4D97-AF65-F5344CB8AC3E}">
        <p14:creationId xmlns:p14="http://schemas.microsoft.com/office/powerpoint/2010/main" val="508326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F4DB3-E317-0D42-5174-FA4778DFC8C5}"/>
              </a:ext>
            </a:extLst>
          </p:cNvPr>
          <p:cNvSpPr>
            <a:spLocks noGrp="1"/>
          </p:cNvSpPr>
          <p:nvPr>
            <p:ph type="title"/>
          </p:nvPr>
        </p:nvSpPr>
        <p:spPr/>
        <p:txBody>
          <a:bodyPr/>
          <a:lstStyle/>
          <a:p>
            <a:r>
              <a:rPr lang="en-US"/>
              <a:t>Click to edit Master title style</a:t>
            </a:r>
            <a:endParaRPr lang="en-ZA"/>
          </a:p>
        </p:txBody>
      </p:sp>
      <p:sp>
        <p:nvSpPr>
          <p:cNvPr id="3" name="Vertical Text Placeholder 2">
            <a:extLst>
              <a:ext uri="{FF2B5EF4-FFF2-40B4-BE49-F238E27FC236}">
                <a16:creationId xmlns:a16="http://schemas.microsoft.com/office/drawing/2014/main" id="{5D0FACC3-BAE2-D055-3D5E-ADF21067441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3D126BB9-97BE-6BED-0789-65E5508A36A2}"/>
              </a:ext>
            </a:extLst>
          </p:cNvPr>
          <p:cNvSpPr>
            <a:spLocks noGrp="1"/>
          </p:cNvSpPr>
          <p:nvPr>
            <p:ph type="dt" sz="half" idx="10"/>
          </p:nvPr>
        </p:nvSpPr>
        <p:spPr/>
        <p:txBody>
          <a:bodyPr/>
          <a:lstStyle/>
          <a:p>
            <a:fld id="{C202CB7B-9A95-4F48-95E5-3F6700A77B54}" type="datetimeFigureOut">
              <a:rPr lang="en-ZA" smtClean="0"/>
              <a:t>2024/05/27</a:t>
            </a:fld>
            <a:endParaRPr lang="en-ZA"/>
          </a:p>
        </p:txBody>
      </p:sp>
      <p:sp>
        <p:nvSpPr>
          <p:cNvPr id="5" name="Footer Placeholder 4">
            <a:extLst>
              <a:ext uri="{FF2B5EF4-FFF2-40B4-BE49-F238E27FC236}">
                <a16:creationId xmlns:a16="http://schemas.microsoft.com/office/drawing/2014/main" id="{6BA416F8-3C6A-B1F0-C2CC-2A053DDCFED7}"/>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1D46FA81-4067-B1A6-3BC0-529A5B189882}"/>
              </a:ext>
            </a:extLst>
          </p:cNvPr>
          <p:cNvSpPr>
            <a:spLocks noGrp="1"/>
          </p:cNvSpPr>
          <p:nvPr>
            <p:ph type="sldNum" sz="quarter" idx="12"/>
          </p:nvPr>
        </p:nvSpPr>
        <p:spPr/>
        <p:txBody>
          <a:bodyPr/>
          <a:lstStyle/>
          <a:p>
            <a:fld id="{6BBB3D17-2117-49A2-9684-C81AA649AD4F}" type="slidenum">
              <a:rPr lang="en-ZA" smtClean="0"/>
              <a:t>‹#›</a:t>
            </a:fld>
            <a:endParaRPr lang="en-ZA"/>
          </a:p>
        </p:txBody>
      </p:sp>
    </p:spTree>
    <p:extLst>
      <p:ext uri="{BB962C8B-B14F-4D97-AF65-F5344CB8AC3E}">
        <p14:creationId xmlns:p14="http://schemas.microsoft.com/office/powerpoint/2010/main" val="42763050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D46A9D-DDA5-A6AD-9E37-A41C0DD3F51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ZA"/>
          </a:p>
        </p:txBody>
      </p:sp>
      <p:sp>
        <p:nvSpPr>
          <p:cNvPr id="3" name="Vertical Text Placeholder 2">
            <a:extLst>
              <a:ext uri="{FF2B5EF4-FFF2-40B4-BE49-F238E27FC236}">
                <a16:creationId xmlns:a16="http://schemas.microsoft.com/office/drawing/2014/main" id="{6FD0F85D-2CF6-0EE2-9FC1-299A1ED64EB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574D4E7F-99EE-2466-02BD-B83DCEA4F524}"/>
              </a:ext>
            </a:extLst>
          </p:cNvPr>
          <p:cNvSpPr>
            <a:spLocks noGrp="1"/>
          </p:cNvSpPr>
          <p:nvPr>
            <p:ph type="dt" sz="half" idx="10"/>
          </p:nvPr>
        </p:nvSpPr>
        <p:spPr/>
        <p:txBody>
          <a:bodyPr/>
          <a:lstStyle/>
          <a:p>
            <a:fld id="{C202CB7B-9A95-4F48-95E5-3F6700A77B54}" type="datetimeFigureOut">
              <a:rPr lang="en-ZA" smtClean="0"/>
              <a:t>2024/05/27</a:t>
            </a:fld>
            <a:endParaRPr lang="en-ZA"/>
          </a:p>
        </p:txBody>
      </p:sp>
      <p:sp>
        <p:nvSpPr>
          <p:cNvPr id="5" name="Footer Placeholder 4">
            <a:extLst>
              <a:ext uri="{FF2B5EF4-FFF2-40B4-BE49-F238E27FC236}">
                <a16:creationId xmlns:a16="http://schemas.microsoft.com/office/drawing/2014/main" id="{3ADAAAF4-2CE4-65C0-212F-F05368E99D57}"/>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CE64B651-64CC-0EEC-88C0-4FA7F8C91E43}"/>
              </a:ext>
            </a:extLst>
          </p:cNvPr>
          <p:cNvSpPr>
            <a:spLocks noGrp="1"/>
          </p:cNvSpPr>
          <p:nvPr>
            <p:ph type="sldNum" sz="quarter" idx="12"/>
          </p:nvPr>
        </p:nvSpPr>
        <p:spPr/>
        <p:txBody>
          <a:bodyPr/>
          <a:lstStyle/>
          <a:p>
            <a:fld id="{6BBB3D17-2117-49A2-9684-C81AA649AD4F}" type="slidenum">
              <a:rPr lang="en-ZA" smtClean="0"/>
              <a:t>‹#›</a:t>
            </a:fld>
            <a:endParaRPr lang="en-ZA"/>
          </a:p>
        </p:txBody>
      </p:sp>
    </p:spTree>
    <p:extLst>
      <p:ext uri="{BB962C8B-B14F-4D97-AF65-F5344CB8AC3E}">
        <p14:creationId xmlns:p14="http://schemas.microsoft.com/office/powerpoint/2010/main" val="2562602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B3E99-2B8B-C440-917C-82F428563897}"/>
              </a:ext>
            </a:extLst>
          </p:cNvPr>
          <p:cNvSpPr>
            <a:spLocks noGrp="1"/>
          </p:cNvSpPr>
          <p:nvPr>
            <p:ph type="title"/>
          </p:nvPr>
        </p:nvSpPr>
        <p:spPr/>
        <p:txBody>
          <a:bodyPr/>
          <a:lstStyle/>
          <a:p>
            <a:r>
              <a:rPr lang="en-US"/>
              <a:t>Click to edit Master title style</a:t>
            </a:r>
            <a:endParaRPr lang="en-ZA"/>
          </a:p>
        </p:txBody>
      </p:sp>
      <p:sp>
        <p:nvSpPr>
          <p:cNvPr id="3" name="Content Placeholder 2">
            <a:extLst>
              <a:ext uri="{FF2B5EF4-FFF2-40B4-BE49-F238E27FC236}">
                <a16:creationId xmlns:a16="http://schemas.microsoft.com/office/drawing/2014/main" id="{BC328C15-B8A5-3DD1-169A-02B5E191D16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35B90F08-E994-AFE7-F56C-C0CFDF11B2B4}"/>
              </a:ext>
            </a:extLst>
          </p:cNvPr>
          <p:cNvSpPr>
            <a:spLocks noGrp="1"/>
          </p:cNvSpPr>
          <p:nvPr>
            <p:ph type="dt" sz="half" idx="10"/>
          </p:nvPr>
        </p:nvSpPr>
        <p:spPr/>
        <p:txBody>
          <a:bodyPr/>
          <a:lstStyle/>
          <a:p>
            <a:fld id="{C202CB7B-9A95-4F48-95E5-3F6700A77B54}" type="datetimeFigureOut">
              <a:rPr lang="en-ZA" smtClean="0"/>
              <a:t>2024/05/27</a:t>
            </a:fld>
            <a:endParaRPr lang="en-ZA"/>
          </a:p>
        </p:txBody>
      </p:sp>
      <p:sp>
        <p:nvSpPr>
          <p:cNvPr id="5" name="Footer Placeholder 4">
            <a:extLst>
              <a:ext uri="{FF2B5EF4-FFF2-40B4-BE49-F238E27FC236}">
                <a16:creationId xmlns:a16="http://schemas.microsoft.com/office/drawing/2014/main" id="{B484FA67-D849-D487-6610-5E1AE8D56288}"/>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13EDDCF6-2D9A-E61F-B491-72CDEBF24465}"/>
              </a:ext>
            </a:extLst>
          </p:cNvPr>
          <p:cNvSpPr>
            <a:spLocks noGrp="1"/>
          </p:cNvSpPr>
          <p:nvPr>
            <p:ph type="sldNum" sz="quarter" idx="12"/>
          </p:nvPr>
        </p:nvSpPr>
        <p:spPr/>
        <p:txBody>
          <a:bodyPr/>
          <a:lstStyle/>
          <a:p>
            <a:fld id="{6BBB3D17-2117-49A2-9684-C81AA649AD4F}" type="slidenum">
              <a:rPr lang="en-ZA" smtClean="0"/>
              <a:t>‹#›</a:t>
            </a:fld>
            <a:endParaRPr lang="en-ZA"/>
          </a:p>
        </p:txBody>
      </p:sp>
    </p:spTree>
    <p:extLst>
      <p:ext uri="{BB962C8B-B14F-4D97-AF65-F5344CB8AC3E}">
        <p14:creationId xmlns:p14="http://schemas.microsoft.com/office/powerpoint/2010/main" val="29619030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1DF9C-5177-93EC-7FB5-B2551FE68EE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ZA"/>
          </a:p>
        </p:txBody>
      </p:sp>
      <p:sp>
        <p:nvSpPr>
          <p:cNvPr id="3" name="Text Placeholder 2">
            <a:extLst>
              <a:ext uri="{FF2B5EF4-FFF2-40B4-BE49-F238E27FC236}">
                <a16:creationId xmlns:a16="http://schemas.microsoft.com/office/drawing/2014/main" id="{9305B092-E716-9EF8-BAA9-8F18D679ED4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B4E17C6-B0E7-08DF-AEF2-EEA116140AEB}"/>
              </a:ext>
            </a:extLst>
          </p:cNvPr>
          <p:cNvSpPr>
            <a:spLocks noGrp="1"/>
          </p:cNvSpPr>
          <p:nvPr>
            <p:ph type="dt" sz="half" idx="10"/>
          </p:nvPr>
        </p:nvSpPr>
        <p:spPr/>
        <p:txBody>
          <a:bodyPr/>
          <a:lstStyle/>
          <a:p>
            <a:fld id="{C202CB7B-9A95-4F48-95E5-3F6700A77B54}" type="datetimeFigureOut">
              <a:rPr lang="en-ZA" smtClean="0"/>
              <a:t>2024/05/27</a:t>
            </a:fld>
            <a:endParaRPr lang="en-ZA"/>
          </a:p>
        </p:txBody>
      </p:sp>
      <p:sp>
        <p:nvSpPr>
          <p:cNvPr id="5" name="Footer Placeholder 4">
            <a:extLst>
              <a:ext uri="{FF2B5EF4-FFF2-40B4-BE49-F238E27FC236}">
                <a16:creationId xmlns:a16="http://schemas.microsoft.com/office/drawing/2014/main" id="{F400F670-F3A0-55EC-315D-0D6F67FBBAE2}"/>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2C94FA89-871A-E1CE-64B1-8BD289A43F50}"/>
              </a:ext>
            </a:extLst>
          </p:cNvPr>
          <p:cNvSpPr>
            <a:spLocks noGrp="1"/>
          </p:cNvSpPr>
          <p:nvPr>
            <p:ph type="sldNum" sz="quarter" idx="12"/>
          </p:nvPr>
        </p:nvSpPr>
        <p:spPr/>
        <p:txBody>
          <a:bodyPr/>
          <a:lstStyle/>
          <a:p>
            <a:fld id="{6BBB3D17-2117-49A2-9684-C81AA649AD4F}" type="slidenum">
              <a:rPr lang="en-ZA" smtClean="0"/>
              <a:t>‹#›</a:t>
            </a:fld>
            <a:endParaRPr lang="en-ZA"/>
          </a:p>
        </p:txBody>
      </p:sp>
    </p:spTree>
    <p:extLst>
      <p:ext uri="{BB962C8B-B14F-4D97-AF65-F5344CB8AC3E}">
        <p14:creationId xmlns:p14="http://schemas.microsoft.com/office/powerpoint/2010/main" val="5649472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09687-A472-715F-6612-4EB53AF127C8}"/>
              </a:ext>
            </a:extLst>
          </p:cNvPr>
          <p:cNvSpPr>
            <a:spLocks noGrp="1"/>
          </p:cNvSpPr>
          <p:nvPr>
            <p:ph type="title"/>
          </p:nvPr>
        </p:nvSpPr>
        <p:spPr/>
        <p:txBody>
          <a:bodyPr/>
          <a:lstStyle/>
          <a:p>
            <a:r>
              <a:rPr lang="en-US"/>
              <a:t>Click to edit Master title style</a:t>
            </a:r>
            <a:endParaRPr lang="en-ZA"/>
          </a:p>
        </p:txBody>
      </p:sp>
      <p:sp>
        <p:nvSpPr>
          <p:cNvPr id="3" name="Content Placeholder 2">
            <a:extLst>
              <a:ext uri="{FF2B5EF4-FFF2-40B4-BE49-F238E27FC236}">
                <a16:creationId xmlns:a16="http://schemas.microsoft.com/office/drawing/2014/main" id="{5E1CE82B-B964-EF53-27EC-258D44202EC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Content Placeholder 3">
            <a:extLst>
              <a:ext uri="{FF2B5EF4-FFF2-40B4-BE49-F238E27FC236}">
                <a16:creationId xmlns:a16="http://schemas.microsoft.com/office/drawing/2014/main" id="{46179AED-9AC2-DB0E-0666-FA591AA2106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Date Placeholder 4">
            <a:extLst>
              <a:ext uri="{FF2B5EF4-FFF2-40B4-BE49-F238E27FC236}">
                <a16:creationId xmlns:a16="http://schemas.microsoft.com/office/drawing/2014/main" id="{6AD003A5-B63D-0AD9-C048-0CC59D92DF6B}"/>
              </a:ext>
            </a:extLst>
          </p:cNvPr>
          <p:cNvSpPr>
            <a:spLocks noGrp="1"/>
          </p:cNvSpPr>
          <p:nvPr>
            <p:ph type="dt" sz="half" idx="10"/>
          </p:nvPr>
        </p:nvSpPr>
        <p:spPr/>
        <p:txBody>
          <a:bodyPr/>
          <a:lstStyle/>
          <a:p>
            <a:fld id="{C202CB7B-9A95-4F48-95E5-3F6700A77B54}" type="datetimeFigureOut">
              <a:rPr lang="en-ZA" smtClean="0"/>
              <a:t>2024/05/27</a:t>
            </a:fld>
            <a:endParaRPr lang="en-ZA"/>
          </a:p>
        </p:txBody>
      </p:sp>
      <p:sp>
        <p:nvSpPr>
          <p:cNvPr id="6" name="Footer Placeholder 5">
            <a:extLst>
              <a:ext uri="{FF2B5EF4-FFF2-40B4-BE49-F238E27FC236}">
                <a16:creationId xmlns:a16="http://schemas.microsoft.com/office/drawing/2014/main" id="{26EFF4DF-0AED-649F-C747-B85B263FA6F4}"/>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68D0FC8C-1E27-328D-AEFD-4D133977FE80}"/>
              </a:ext>
            </a:extLst>
          </p:cNvPr>
          <p:cNvSpPr>
            <a:spLocks noGrp="1"/>
          </p:cNvSpPr>
          <p:nvPr>
            <p:ph type="sldNum" sz="quarter" idx="12"/>
          </p:nvPr>
        </p:nvSpPr>
        <p:spPr/>
        <p:txBody>
          <a:bodyPr/>
          <a:lstStyle/>
          <a:p>
            <a:fld id="{6BBB3D17-2117-49A2-9684-C81AA649AD4F}" type="slidenum">
              <a:rPr lang="en-ZA" smtClean="0"/>
              <a:t>‹#›</a:t>
            </a:fld>
            <a:endParaRPr lang="en-ZA"/>
          </a:p>
        </p:txBody>
      </p:sp>
    </p:spTree>
    <p:extLst>
      <p:ext uri="{BB962C8B-B14F-4D97-AF65-F5344CB8AC3E}">
        <p14:creationId xmlns:p14="http://schemas.microsoft.com/office/powerpoint/2010/main" val="33779241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98180-AD43-4268-DDA2-C1BA0CA02CB9}"/>
              </a:ext>
            </a:extLst>
          </p:cNvPr>
          <p:cNvSpPr>
            <a:spLocks noGrp="1"/>
          </p:cNvSpPr>
          <p:nvPr>
            <p:ph type="title"/>
          </p:nvPr>
        </p:nvSpPr>
        <p:spPr>
          <a:xfrm>
            <a:off x="839788" y="365125"/>
            <a:ext cx="10515600" cy="1325563"/>
          </a:xfrm>
        </p:spPr>
        <p:txBody>
          <a:bodyPr/>
          <a:lstStyle/>
          <a:p>
            <a:r>
              <a:rPr lang="en-US"/>
              <a:t>Click to edit Master title style</a:t>
            </a:r>
            <a:endParaRPr lang="en-ZA"/>
          </a:p>
        </p:txBody>
      </p:sp>
      <p:sp>
        <p:nvSpPr>
          <p:cNvPr id="3" name="Text Placeholder 2">
            <a:extLst>
              <a:ext uri="{FF2B5EF4-FFF2-40B4-BE49-F238E27FC236}">
                <a16:creationId xmlns:a16="http://schemas.microsoft.com/office/drawing/2014/main" id="{EB57F9A9-3585-58A0-1521-F9C163F2658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5618183-1341-30C2-C468-D2603F65E5E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Text Placeholder 4">
            <a:extLst>
              <a:ext uri="{FF2B5EF4-FFF2-40B4-BE49-F238E27FC236}">
                <a16:creationId xmlns:a16="http://schemas.microsoft.com/office/drawing/2014/main" id="{5CDE2853-9094-E605-BEC3-848A260FD91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726185-7F18-E437-F4D1-DC23D2D23AA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7" name="Date Placeholder 6">
            <a:extLst>
              <a:ext uri="{FF2B5EF4-FFF2-40B4-BE49-F238E27FC236}">
                <a16:creationId xmlns:a16="http://schemas.microsoft.com/office/drawing/2014/main" id="{FF442C08-DDBF-C028-2613-8A1500BCE3C7}"/>
              </a:ext>
            </a:extLst>
          </p:cNvPr>
          <p:cNvSpPr>
            <a:spLocks noGrp="1"/>
          </p:cNvSpPr>
          <p:nvPr>
            <p:ph type="dt" sz="half" idx="10"/>
          </p:nvPr>
        </p:nvSpPr>
        <p:spPr/>
        <p:txBody>
          <a:bodyPr/>
          <a:lstStyle/>
          <a:p>
            <a:fld id="{C202CB7B-9A95-4F48-95E5-3F6700A77B54}" type="datetimeFigureOut">
              <a:rPr lang="en-ZA" smtClean="0"/>
              <a:t>2024/05/27</a:t>
            </a:fld>
            <a:endParaRPr lang="en-ZA"/>
          </a:p>
        </p:txBody>
      </p:sp>
      <p:sp>
        <p:nvSpPr>
          <p:cNvPr id="8" name="Footer Placeholder 7">
            <a:extLst>
              <a:ext uri="{FF2B5EF4-FFF2-40B4-BE49-F238E27FC236}">
                <a16:creationId xmlns:a16="http://schemas.microsoft.com/office/drawing/2014/main" id="{777EAB9F-CCC1-634B-AF3E-CCE309E228D2}"/>
              </a:ext>
            </a:extLst>
          </p:cNvPr>
          <p:cNvSpPr>
            <a:spLocks noGrp="1"/>
          </p:cNvSpPr>
          <p:nvPr>
            <p:ph type="ftr" sz="quarter" idx="11"/>
          </p:nvPr>
        </p:nvSpPr>
        <p:spPr/>
        <p:txBody>
          <a:bodyPr/>
          <a:lstStyle/>
          <a:p>
            <a:endParaRPr lang="en-ZA"/>
          </a:p>
        </p:txBody>
      </p:sp>
      <p:sp>
        <p:nvSpPr>
          <p:cNvPr id="9" name="Slide Number Placeholder 8">
            <a:extLst>
              <a:ext uri="{FF2B5EF4-FFF2-40B4-BE49-F238E27FC236}">
                <a16:creationId xmlns:a16="http://schemas.microsoft.com/office/drawing/2014/main" id="{DACE94D0-D99E-2EC3-4D73-09AD76C40881}"/>
              </a:ext>
            </a:extLst>
          </p:cNvPr>
          <p:cNvSpPr>
            <a:spLocks noGrp="1"/>
          </p:cNvSpPr>
          <p:nvPr>
            <p:ph type="sldNum" sz="quarter" idx="12"/>
          </p:nvPr>
        </p:nvSpPr>
        <p:spPr/>
        <p:txBody>
          <a:bodyPr/>
          <a:lstStyle/>
          <a:p>
            <a:fld id="{6BBB3D17-2117-49A2-9684-C81AA649AD4F}" type="slidenum">
              <a:rPr lang="en-ZA" smtClean="0"/>
              <a:t>‹#›</a:t>
            </a:fld>
            <a:endParaRPr lang="en-ZA"/>
          </a:p>
        </p:txBody>
      </p:sp>
    </p:spTree>
    <p:extLst>
      <p:ext uri="{BB962C8B-B14F-4D97-AF65-F5344CB8AC3E}">
        <p14:creationId xmlns:p14="http://schemas.microsoft.com/office/powerpoint/2010/main" val="11911906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88D33-4EC7-9510-1979-9571F0C6EBAA}"/>
              </a:ext>
            </a:extLst>
          </p:cNvPr>
          <p:cNvSpPr>
            <a:spLocks noGrp="1"/>
          </p:cNvSpPr>
          <p:nvPr>
            <p:ph type="title"/>
          </p:nvPr>
        </p:nvSpPr>
        <p:spPr/>
        <p:txBody>
          <a:bodyPr/>
          <a:lstStyle/>
          <a:p>
            <a:r>
              <a:rPr lang="en-US"/>
              <a:t>Click to edit Master title style</a:t>
            </a:r>
            <a:endParaRPr lang="en-ZA"/>
          </a:p>
        </p:txBody>
      </p:sp>
      <p:sp>
        <p:nvSpPr>
          <p:cNvPr id="3" name="Date Placeholder 2">
            <a:extLst>
              <a:ext uri="{FF2B5EF4-FFF2-40B4-BE49-F238E27FC236}">
                <a16:creationId xmlns:a16="http://schemas.microsoft.com/office/drawing/2014/main" id="{8574BC86-C83C-C6BB-7ED0-B8F8813E6424}"/>
              </a:ext>
            </a:extLst>
          </p:cNvPr>
          <p:cNvSpPr>
            <a:spLocks noGrp="1"/>
          </p:cNvSpPr>
          <p:nvPr>
            <p:ph type="dt" sz="half" idx="10"/>
          </p:nvPr>
        </p:nvSpPr>
        <p:spPr/>
        <p:txBody>
          <a:bodyPr/>
          <a:lstStyle/>
          <a:p>
            <a:fld id="{C202CB7B-9A95-4F48-95E5-3F6700A77B54}" type="datetimeFigureOut">
              <a:rPr lang="en-ZA" smtClean="0"/>
              <a:t>2024/05/27</a:t>
            </a:fld>
            <a:endParaRPr lang="en-ZA"/>
          </a:p>
        </p:txBody>
      </p:sp>
      <p:sp>
        <p:nvSpPr>
          <p:cNvPr id="4" name="Footer Placeholder 3">
            <a:extLst>
              <a:ext uri="{FF2B5EF4-FFF2-40B4-BE49-F238E27FC236}">
                <a16:creationId xmlns:a16="http://schemas.microsoft.com/office/drawing/2014/main" id="{898DAC07-2B67-FF58-B69D-66981DD1B4A4}"/>
              </a:ext>
            </a:extLst>
          </p:cNvPr>
          <p:cNvSpPr>
            <a:spLocks noGrp="1"/>
          </p:cNvSpPr>
          <p:nvPr>
            <p:ph type="ftr" sz="quarter" idx="11"/>
          </p:nvPr>
        </p:nvSpPr>
        <p:spPr/>
        <p:txBody>
          <a:bodyPr/>
          <a:lstStyle/>
          <a:p>
            <a:endParaRPr lang="en-ZA"/>
          </a:p>
        </p:txBody>
      </p:sp>
      <p:sp>
        <p:nvSpPr>
          <p:cNvPr id="5" name="Slide Number Placeholder 4">
            <a:extLst>
              <a:ext uri="{FF2B5EF4-FFF2-40B4-BE49-F238E27FC236}">
                <a16:creationId xmlns:a16="http://schemas.microsoft.com/office/drawing/2014/main" id="{FBE75314-8721-B594-AB4C-48BAC3ECB1A6}"/>
              </a:ext>
            </a:extLst>
          </p:cNvPr>
          <p:cNvSpPr>
            <a:spLocks noGrp="1"/>
          </p:cNvSpPr>
          <p:nvPr>
            <p:ph type="sldNum" sz="quarter" idx="12"/>
          </p:nvPr>
        </p:nvSpPr>
        <p:spPr/>
        <p:txBody>
          <a:bodyPr/>
          <a:lstStyle/>
          <a:p>
            <a:fld id="{6BBB3D17-2117-49A2-9684-C81AA649AD4F}" type="slidenum">
              <a:rPr lang="en-ZA" smtClean="0"/>
              <a:t>‹#›</a:t>
            </a:fld>
            <a:endParaRPr lang="en-ZA"/>
          </a:p>
        </p:txBody>
      </p:sp>
    </p:spTree>
    <p:extLst>
      <p:ext uri="{BB962C8B-B14F-4D97-AF65-F5344CB8AC3E}">
        <p14:creationId xmlns:p14="http://schemas.microsoft.com/office/powerpoint/2010/main" val="8334831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3E48DC-234E-D625-6ABA-40D93EEE95A0}"/>
              </a:ext>
            </a:extLst>
          </p:cNvPr>
          <p:cNvSpPr>
            <a:spLocks noGrp="1"/>
          </p:cNvSpPr>
          <p:nvPr>
            <p:ph type="dt" sz="half" idx="10"/>
          </p:nvPr>
        </p:nvSpPr>
        <p:spPr/>
        <p:txBody>
          <a:bodyPr/>
          <a:lstStyle/>
          <a:p>
            <a:fld id="{C202CB7B-9A95-4F48-95E5-3F6700A77B54}" type="datetimeFigureOut">
              <a:rPr lang="en-ZA" smtClean="0"/>
              <a:t>2024/05/27</a:t>
            </a:fld>
            <a:endParaRPr lang="en-ZA"/>
          </a:p>
        </p:txBody>
      </p:sp>
      <p:sp>
        <p:nvSpPr>
          <p:cNvPr id="3" name="Footer Placeholder 2">
            <a:extLst>
              <a:ext uri="{FF2B5EF4-FFF2-40B4-BE49-F238E27FC236}">
                <a16:creationId xmlns:a16="http://schemas.microsoft.com/office/drawing/2014/main" id="{575470F6-BD0A-F214-971D-DB8A2E3DFAA7}"/>
              </a:ext>
            </a:extLst>
          </p:cNvPr>
          <p:cNvSpPr>
            <a:spLocks noGrp="1"/>
          </p:cNvSpPr>
          <p:nvPr>
            <p:ph type="ftr" sz="quarter" idx="11"/>
          </p:nvPr>
        </p:nvSpPr>
        <p:spPr/>
        <p:txBody>
          <a:bodyPr/>
          <a:lstStyle/>
          <a:p>
            <a:endParaRPr lang="en-ZA"/>
          </a:p>
        </p:txBody>
      </p:sp>
      <p:sp>
        <p:nvSpPr>
          <p:cNvPr id="4" name="Slide Number Placeholder 3">
            <a:extLst>
              <a:ext uri="{FF2B5EF4-FFF2-40B4-BE49-F238E27FC236}">
                <a16:creationId xmlns:a16="http://schemas.microsoft.com/office/drawing/2014/main" id="{7869D785-11B5-ED0B-3CB1-2EF2B0B885BF}"/>
              </a:ext>
            </a:extLst>
          </p:cNvPr>
          <p:cNvSpPr>
            <a:spLocks noGrp="1"/>
          </p:cNvSpPr>
          <p:nvPr>
            <p:ph type="sldNum" sz="quarter" idx="12"/>
          </p:nvPr>
        </p:nvSpPr>
        <p:spPr/>
        <p:txBody>
          <a:bodyPr/>
          <a:lstStyle/>
          <a:p>
            <a:fld id="{6BBB3D17-2117-49A2-9684-C81AA649AD4F}" type="slidenum">
              <a:rPr lang="en-ZA" smtClean="0"/>
              <a:t>‹#›</a:t>
            </a:fld>
            <a:endParaRPr lang="en-ZA"/>
          </a:p>
        </p:txBody>
      </p:sp>
    </p:spTree>
    <p:extLst>
      <p:ext uri="{BB962C8B-B14F-4D97-AF65-F5344CB8AC3E}">
        <p14:creationId xmlns:p14="http://schemas.microsoft.com/office/powerpoint/2010/main" val="3271808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C8DED-9D9A-48FE-970B-21C03B6250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ZA"/>
          </a:p>
        </p:txBody>
      </p:sp>
      <p:sp>
        <p:nvSpPr>
          <p:cNvPr id="3" name="Content Placeholder 2">
            <a:extLst>
              <a:ext uri="{FF2B5EF4-FFF2-40B4-BE49-F238E27FC236}">
                <a16:creationId xmlns:a16="http://schemas.microsoft.com/office/drawing/2014/main" id="{B4D663DF-DC39-7A2E-8D6D-784929AEC2D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Text Placeholder 3">
            <a:extLst>
              <a:ext uri="{FF2B5EF4-FFF2-40B4-BE49-F238E27FC236}">
                <a16:creationId xmlns:a16="http://schemas.microsoft.com/office/drawing/2014/main" id="{17457F26-A9FD-0C01-3BAD-7DF54C2A55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770AAD-3B9B-DFE8-AC23-AEBD689B6FFD}"/>
              </a:ext>
            </a:extLst>
          </p:cNvPr>
          <p:cNvSpPr>
            <a:spLocks noGrp="1"/>
          </p:cNvSpPr>
          <p:nvPr>
            <p:ph type="dt" sz="half" idx="10"/>
          </p:nvPr>
        </p:nvSpPr>
        <p:spPr/>
        <p:txBody>
          <a:bodyPr/>
          <a:lstStyle/>
          <a:p>
            <a:fld id="{C202CB7B-9A95-4F48-95E5-3F6700A77B54}" type="datetimeFigureOut">
              <a:rPr lang="en-ZA" smtClean="0"/>
              <a:t>2024/05/27</a:t>
            </a:fld>
            <a:endParaRPr lang="en-ZA"/>
          </a:p>
        </p:txBody>
      </p:sp>
      <p:sp>
        <p:nvSpPr>
          <p:cNvPr id="6" name="Footer Placeholder 5">
            <a:extLst>
              <a:ext uri="{FF2B5EF4-FFF2-40B4-BE49-F238E27FC236}">
                <a16:creationId xmlns:a16="http://schemas.microsoft.com/office/drawing/2014/main" id="{B8C1100C-E153-9C37-5A18-1600180570BB}"/>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E228862E-7B28-2BE1-AC52-BE835FC13AF7}"/>
              </a:ext>
            </a:extLst>
          </p:cNvPr>
          <p:cNvSpPr>
            <a:spLocks noGrp="1"/>
          </p:cNvSpPr>
          <p:nvPr>
            <p:ph type="sldNum" sz="quarter" idx="12"/>
          </p:nvPr>
        </p:nvSpPr>
        <p:spPr/>
        <p:txBody>
          <a:bodyPr/>
          <a:lstStyle/>
          <a:p>
            <a:fld id="{6BBB3D17-2117-49A2-9684-C81AA649AD4F}" type="slidenum">
              <a:rPr lang="en-ZA" smtClean="0"/>
              <a:t>‹#›</a:t>
            </a:fld>
            <a:endParaRPr lang="en-ZA"/>
          </a:p>
        </p:txBody>
      </p:sp>
    </p:spTree>
    <p:extLst>
      <p:ext uri="{BB962C8B-B14F-4D97-AF65-F5344CB8AC3E}">
        <p14:creationId xmlns:p14="http://schemas.microsoft.com/office/powerpoint/2010/main" val="15443830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96826-7CB0-F0D0-12FB-03AB270AD8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ZA"/>
          </a:p>
        </p:txBody>
      </p:sp>
      <p:sp>
        <p:nvSpPr>
          <p:cNvPr id="3" name="Picture Placeholder 2">
            <a:extLst>
              <a:ext uri="{FF2B5EF4-FFF2-40B4-BE49-F238E27FC236}">
                <a16:creationId xmlns:a16="http://schemas.microsoft.com/office/drawing/2014/main" id="{0143CB71-BB74-317C-3FA9-04D87B6C64E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ZA"/>
          </a:p>
        </p:txBody>
      </p:sp>
      <p:sp>
        <p:nvSpPr>
          <p:cNvPr id="4" name="Text Placeholder 3">
            <a:extLst>
              <a:ext uri="{FF2B5EF4-FFF2-40B4-BE49-F238E27FC236}">
                <a16:creationId xmlns:a16="http://schemas.microsoft.com/office/drawing/2014/main" id="{601B00BE-1A92-DBFC-AC6D-40FA378781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6AED88-722C-6A59-B9E4-5F9E65357397}"/>
              </a:ext>
            </a:extLst>
          </p:cNvPr>
          <p:cNvSpPr>
            <a:spLocks noGrp="1"/>
          </p:cNvSpPr>
          <p:nvPr>
            <p:ph type="dt" sz="half" idx="10"/>
          </p:nvPr>
        </p:nvSpPr>
        <p:spPr/>
        <p:txBody>
          <a:bodyPr/>
          <a:lstStyle/>
          <a:p>
            <a:fld id="{C202CB7B-9A95-4F48-95E5-3F6700A77B54}" type="datetimeFigureOut">
              <a:rPr lang="en-ZA" smtClean="0"/>
              <a:t>2024/05/27</a:t>
            </a:fld>
            <a:endParaRPr lang="en-ZA"/>
          </a:p>
        </p:txBody>
      </p:sp>
      <p:sp>
        <p:nvSpPr>
          <p:cNvPr id="6" name="Footer Placeholder 5">
            <a:extLst>
              <a:ext uri="{FF2B5EF4-FFF2-40B4-BE49-F238E27FC236}">
                <a16:creationId xmlns:a16="http://schemas.microsoft.com/office/drawing/2014/main" id="{5DCB8BDF-75E6-4C9F-1187-601FCB39CA0C}"/>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599A87D7-6F51-A53A-0323-42AE3B5BDF45}"/>
              </a:ext>
            </a:extLst>
          </p:cNvPr>
          <p:cNvSpPr>
            <a:spLocks noGrp="1"/>
          </p:cNvSpPr>
          <p:nvPr>
            <p:ph type="sldNum" sz="quarter" idx="12"/>
          </p:nvPr>
        </p:nvSpPr>
        <p:spPr/>
        <p:txBody>
          <a:bodyPr/>
          <a:lstStyle/>
          <a:p>
            <a:fld id="{6BBB3D17-2117-49A2-9684-C81AA649AD4F}" type="slidenum">
              <a:rPr lang="en-ZA" smtClean="0"/>
              <a:t>‹#›</a:t>
            </a:fld>
            <a:endParaRPr lang="en-ZA"/>
          </a:p>
        </p:txBody>
      </p:sp>
    </p:spTree>
    <p:extLst>
      <p:ext uri="{BB962C8B-B14F-4D97-AF65-F5344CB8AC3E}">
        <p14:creationId xmlns:p14="http://schemas.microsoft.com/office/powerpoint/2010/main" val="37772574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3A93CA4-A24B-3A6D-3EDA-82E2AA89B07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ZA"/>
          </a:p>
        </p:txBody>
      </p:sp>
      <p:sp>
        <p:nvSpPr>
          <p:cNvPr id="3" name="Text Placeholder 2">
            <a:extLst>
              <a:ext uri="{FF2B5EF4-FFF2-40B4-BE49-F238E27FC236}">
                <a16:creationId xmlns:a16="http://schemas.microsoft.com/office/drawing/2014/main" id="{E0B91E86-E61A-AB34-5988-A2EBF05FC7F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7663C37B-1151-D275-7EEC-8249FF9F655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202CB7B-9A95-4F48-95E5-3F6700A77B54}" type="datetimeFigureOut">
              <a:rPr lang="en-ZA" smtClean="0"/>
              <a:t>2024/05/27</a:t>
            </a:fld>
            <a:endParaRPr lang="en-ZA"/>
          </a:p>
        </p:txBody>
      </p:sp>
      <p:sp>
        <p:nvSpPr>
          <p:cNvPr id="5" name="Footer Placeholder 4">
            <a:extLst>
              <a:ext uri="{FF2B5EF4-FFF2-40B4-BE49-F238E27FC236}">
                <a16:creationId xmlns:a16="http://schemas.microsoft.com/office/drawing/2014/main" id="{57E279F1-2163-01C8-697C-A52341F4899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ZA"/>
          </a:p>
        </p:txBody>
      </p:sp>
      <p:sp>
        <p:nvSpPr>
          <p:cNvPr id="6" name="Slide Number Placeholder 5">
            <a:extLst>
              <a:ext uri="{FF2B5EF4-FFF2-40B4-BE49-F238E27FC236}">
                <a16:creationId xmlns:a16="http://schemas.microsoft.com/office/drawing/2014/main" id="{DA4F368E-3A78-278A-7579-951FCBFA0F6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BBB3D17-2117-49A2-9684-C81AA649AD4F}" type="slidenum">
              <a:rPr lang="en-ZA" smtClean="0"/>
              <a:t>‹#›</a:t>
            </a:fld>
            <a:endParaRPr lang="en-ZA"/>
          </a:p>
        </p:txBody>
      </p:sp>
    </p:spTree>
    <p:extLst>
      <p:ext uri="{BB962C8B-B14F-4D97-AF65-F5344CB8AC3E}">
        <p14:creationId xmlns:p14="http://schemas.microsoft.com/office/powerpoint/2010/main" val="4072607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chart" Target="../charts/chart22.xml"/><Relationship Id="rId3" Type="http://schemas.microsoft.com/office/2007/relationships/hdphoto" Target="../media/hdphoto1.wdp"/><Relationship Id="rId7" Type="http://schemas.openxmlformats.org/officeDocument/2006/relationships/chart" Target="../charts/chart21.xml"/><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chart" Target="../charts/chart20.xml"/><Relationship Id="rId5" Type="http://schemas.openxmlformats.org/officeDocument/2006/relationships/chart" Target="../charts/chart19.xml"/><Relationship Id="rId4" Type="http://schemas.openxmlformats.org/officeDocument/2006/relationships/chart" Target="../charts/chart18.xml"/><Relationship Id="rId9" Type="http://schemas.openxmlformats.org/officeDocument/2006/relationships/chart" Target="../charts/chart23.xm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8" Type="http://schemas.openxmlformats.org/officeDocument/2006/relationships/chart" Target="../charts/chart28.xml"/><Relationship Id="rId3" Type="http://schemas.microsoft.com/office/2007/relationships/hdphoto" Target="../media/hdphoto1.wdp"/><Relationship Id="rId7" Type="http://schemas.openxmlformats.org/officeDocument/2006/relationships/chart" Target="../charts/chart27.xml"/><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chart" Target="../charts/chart26.xml"/><Relationship Id="rId11" Type="http://schemas.openxmlformats.org/officeDocument/2006/relationships/chart" Target="../charts/chart31.xml"/><Relationship Id="rId5" Type="http://schemas.openxmlformats.org/officeDocument/2006/relationships/chart" Target="../charts/chart25.xml"/><Relationship Id="rId10" Type="http://schemas.openxmlformats.org/officeDocument/2006/relationships/chart" Target="../charts/chart30.xml"/><Relationship Id="rId4" Type="http://schemas.openxmlformats.org/officeDocument/2006/relationships/chart" Target="../charts/chart24.xml"/><Relationship Id="rId9" Type="http://schemas.openxmlformats.org/officeDocument/2006/relationships/chart" Target="../charts/chart29.xml"/></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chart" Target="../charts/chart35.xml"/><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chart" Target="../charts/chart34.xml"/><Relationship Id="rId5" Type="http://schemas.openxmlformats.org/officeDocument/2006/relationships/chart" Target="../charts/chart33.xml"/><Relationship Id="rId4" Type="http://schemas.openxmlformats.org/officeDocument/2006/relationships/chart" Target="../charts/chart32.xml"/></Relationships>
</file>

<file path=ppt/slides/_rels/slide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hyperlink" Target="https://doi.org/10.48550/arXiv.1507.08439" TargetMode="External"/><Relationship Id="rId4" Type="http://schemas.openxmlformats.org/officeDocument/2006/relationships/hyperlink" Target="https://making.lyst.com/lightfm/docs/home.html" TargetMode="Externa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chart" Target="../charts/chart2.xml"/><Relationship Id="rId4" Type="http://schemas.openxmlformats.org/officeDocument/2006/relationships/chart" Target="../charts/chart1.xml"/></Relationships>
</file>

<file path=ppt/slides/_rels/slide4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0.png"/></Relationships>
</file>

<file path=ppt/slides/_rels/slide4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40.png"/></Relationships>
</file>

<file path=ppt/slides/_rels/slide4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chart" Target="../charts/chart3.xml"/></Relationships>
</file>

<file path=ppt/slides/_rels/slide7.xml.rels><?xml version="1.0" encoding="UTF-8" standalone="yes"?>
<Relationships xmlns="http://schemas.openxmlformats.org/package/2006/relationships"><Relationship Id="rId8" Type="http://schemas.openxmlformats.org/officeDocument/2006/relationships/chart" Target="../charts/chart8.xml"/><Relationship Id="rId3" Type="http://schemas.microsoft.com/office/2007/relationships/hdphoto" Target="../media/hdphoto1.wdp"/><Relationship Id="rId7" Type="http://schemas.openxmlformats.org/officeDocument/2006/relationships/chart" Target="../charts/chart7.xml"/><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chart" Target="../charts/chart6.xml"/><Relationship Id="rId5" Type="http://schemas.openxmlformats.org/officeDocument/2006/relationships/chart" Target="../charts/chart5.xml"/><Relationship Id="rId4" Type="http://schemas.openxmlformats.org/officeDocument/2006/relationships/chart" Target="../charts/chart4.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chart" Target="../charts/chart10.xml"/><Relationship Id="rId4" Type="http://schemas.openxmlformats.org/officeDocument/2006/relationships/chart" Target="../charts/chart9.xml"/></Relationships>
</file>

<file path=ppt/slides/_rels/slide9.xml.rels><?xml version="1.0" encoding="UTF-8" standalone="yes"?>
<Relationships xmlns="http://schemas.openxmlformats.org/package/2006/relationships"><Relationship Id="rId8" Type="http://schemas.openxmlformats.org/officeDocument/2006/relationships/chart" Target="../charts/chart15.xml"/><Relationship Id="rId3" Type="http://schemas.microsoft.com/office/2007/relationships/hdphoto" Target="../media/hdphoto1.wdp"/><Relationship Id="rId7" Type="http://schemas.openxmlformats.org/officeDocument/2006/relationships/chart" Target="../charts/chart14.xml"/><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chart" Target="../charts/chart13.xml"/><Relationship Id="rId5" Type="http://schemas.openxmlformats.org/officeDocument/2006/relationships/chart" Target="../charts/chart12.xml"/><Relationship Id="rId10" Type="http://schemas.openxmlformats.org/officeDocument/2006/relationships/chart" Target="../charts/chart17.xml"/><Relationship Id="rId4" Type="http://schemas.openxmlformats.org/officeDocument/2006/relationships/chart" Target="../charts/chart11.xml"/><Relationship Id="rId9" Type="http://schemas.openxmlformats.org/officeDocument/2006/relationships/chart" Target="../charts/chart1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9000" b="-8000"/>
          </a:stretch>
        </a:blipFill>
        <a:effectLst/>
      </p:bgPr>
    </p:bg>
    <p:spTree>
      <p:nvGrpSpPr>
        <p:cNvPr id="1" name=""/>
        <p:cNvGrpSpPr/>
        <p:nvPr/>
      </p:nvGrpSpPr>
      <p:grpSpPr>
        <a:xfrm>
          <a:off x="0" y="0"/>
          <a:ext cx="0" cy="0"/>
          <a:chOff x="0" y="0"/>
          <a:chExt cx="0" cy="0"/>
        </a:xfrm>
      </p:grpSpPr>
      <p:pic>
        <p:nvPicPr>
          <p:cNvPr id="6" name="Picture 8" descr="FNB Banking App - Apps on Google Play">
            <a:extLst>
              <a:ext uri="{FF2B5EF4-FFF2-40B4-BE49-F238E27FC236}">
                <a16:creationId xmlns:a16="http://schemas.microsoft.com/office/drawing/2014/main" id="{65D7701F-A8C3-17D4-54A9-87049A4FC942}"/>
              </a:ext>
            </a:extLst>
          </p:cNvPr>
          <p:cNvPicPr>
            <a:picLocks noChangeAspect="1" noChangeArrowheads="1"/>
          </p:cNvPicPr>
          <p:nvPr/>
        </p:nvPicPr>
        <p:blipFill rotWithShape="1">
          <a:blip r:embed="rId3">
            <a:alphaModFix amt="35000"/>
            <a:extLst>
              <a:ext uri="{28A0092B-C50C-407E-A947-70E740481C1C}">
                <a14:useLocalDpi xmlns:a14="http://schemas.microsoft.com/office/drawing/2010/main" val="0"/>
              </a:ext>
            </a:extLst>
          </a:blip>
          <a:srcRect l="18881" t="19995" r="20387" b="23549"/>
          <a:stretch/>
        </p:blipFill>
        <p:spPr bwMode="auto">
          <a:xfrm>
            <a:off x="1017634" y="-565364"/>
            <a:ext cx="9714271" cy="8934812"/>
          </a:xfrm>
          <a:prstGeom prst="ellipse">
            <a:avLst/>
          </a:prstGeom>
          <a:noFill/>
          <a:extLst>
            <a:ext uri="{909E8E84-426E-40DD-AFC4-6F175D3DCCD1}">
              <a14:hiddenFill xmlns:a14="http://schemas.microsoft.com/office/drawing/2010/main">
                <a:solidFill>
                  <a:srgbClr val="FFFFFF"/>
                </a:solidFill>
              </a14:hiddenFill>
            </a:ext>
          </a:extLst>
        </p:spPr>
      </p:pic>
      <p:sp>
        <p:nvSpPr>
          <p:cNvPr id="3" name="Subtitle 2">
            <a:extLst>
              <a:ext uri="{FF2B5EF4-FFF2-40B4-BE49-F238E27FC236}">
                <a16:creationId xmlns:a16="http://schemas.microsoft.com/office/drawing/2014/main" id="{2C3AF3F9-39E8-8F2A-990E-BC4833D6399B}"/>
              </a:ext>
            </a:extLst>
          </p:cNvPr>
          <p:cNvSpPr>
            <a:spLocks noGrp="1"/>
          </p:cNvSpPr>
          <p:nvPr>
            <p:ph type="subTitle" idx="1"/>
          </p:nvPr>
        </p:nvSpPr>
        <p:spPr>
          <a:xfrm>
            <a:off x="1524000" y="3700361"/>
            <a:ext cx="9144000" cy="1655762"/>
          </a:xfrm>
        </p:spPr>
        <p:txBody>
          <a:bodyPr>
            <a:normAutofit/>
          </a:bodyPr>
          <a:lstStyle/>
          <a:p>
            <a:r>
              <a:rPr lang="en-ZA" sz="2000" dirty="0">
                <a:solidFill>
                  <a:schemeClr val="bg1"/>
                </a:solidFill>
              </a:rPr>
              <a:t>De Wet </a:t>
            </a:r>
            <a:r>
              <a:rPr lang="en-ZA" sz="2000" dirty="0" err="1">
                <a:solidFill>
                  <a:schemeClr val="bg1"/>
                </a:solidFill>
              </a:rPr>
              <a:t>Denkema</a:t>
            </a:r>
            <a:r>
              <a:rPr lang="en-ZA" sz="2000" dirty="0">
                <a:solidFill>
                  <a:schemeClr val="bg1"/>
                </a:solidFill>
              </a:rPr>
              <a:t> &amp; Lizé Steyn</a:t>
            </a:r>
          </a:p>
        </p:txBody>
      </p:sp>
      <p:pic>
        <p:nvPicPr>
          <p:cNvPr id="1032" name="Picture 8" descr="FNB Banking App - Apps on Google Play">
            <a:extLst>
              <a:ext uri="{FF2B5EF4-FFF2-40B4-BE49-F238E27FC236}">
                <a16:creationId xmlns:a16="http://schemas.microsoft.com/office/drawing/2014/main" id="{935ECFA7-E1B2-8E86-BEAA-315C9C16A7F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4113" t="14060" r="14113" b="14621"/>
          <a:stretch/>
        </p:blipFill>
        <p:spPr bwMode="auto">
          <a:xfrm>
            <a:off x="10471366" y="390035"/>
            <a:ext cx="1406000" cy="1382303"/>
          </a:xfrm>
          <a:prstGeom prst="ellipse">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7AB9283B-D885-DC3D-C04D-0FE8487A76EA}"/>
              </a:ext>
            </a:extLst>
          </p:cNvPr>
          <p:cNvSpPr>
            <a:spLocks noGrp="1"/>
          </p:cNvSpPr>
          <p:nvPr>
            <p:ph type="ctrTitle"/>
          </p:nvPr>
        </p:nvSpPr>
        <p:spPr>
          <a:xfrm>
            <a:off x="1292936" y="2727737"/>
            <a:ext cx="9881430" cy="1094243"/>
          </a:xfrm>
        </p:spPr>
        <p:txBody>
          <a:bodyPr>
            <a:normAutofit/>
          </a:bodyPr>
          <a:lstStyle/>
          <a:p>
            <a:r>
              <a:rPr lang="en-ZA" sz="7200" b="1" dirty="0">
                <a:solidFill>
                  <a:schemeClr val="bg1"/>
                </a:solidFill>
                <a:latin typeface="Aptos ExtraBold" panose="020F0502020204030204" pitchFamily="34" charset="0"/>
                <a:ea typeface="ADLaM Display" panose="020F0502020204030204" pitchFamily="2" charset="0"/>
                <a:cs typeface="ADLaM Display" panose="020F0502020204030204" pitchFamily="2" charset="0"/>
              </a:rPr>
              <a:t>FNB </a:t>
            </a:r>
            <a:r>
              <a:rPr lang="en-ZA" sz="7200" b="1" dirty="0" err="1">
                <a:solidFill>
                  <a:schemeClr val="bg1"/>
                </a:solidFill>
                <a:latin typeface="Aptos ExtraBold" panose="020F0502020204030204" pitchFamily="34" charset="0"/>
                <a:ea typeface="ADLaM Display" panose="020F0502020204030204" pitchFamily="2" charset="0"/>
                <a:cs typeface="ADLaM Display" panose="020F0502020204030204" pitchFamily="2" charset="0"/>
              </a:rPr>
              <a:t>DataQuest</a:t>
            </a:r>
            <a:endParaRPr lang="en-ZA" sz="7200" b="1" dirty="0">
              <a:solidFill>
                <a:schemeClr val="bg1"/>
              </a:solidFill>
              <a:latin typeface="Aptos ExtraBold" panose="020F0502020204030204" pitchFamily="34" charset="0"/>
              <a:ea typeface="ADLaM Display" panose="020F0502020204030204" pitchFamily="2" charset="0"/>
              <a:cs typeface="ADLaM Display" panose="020F0502020204030204" pitchFamily="2" charset="0"/>
            </a:endParaRPr>
          </a:p>
        </p:txBody>
      </p:sp>
    </p:spTree>
    <p:extLst>
      <p:ext uri="{BB962C8B-B14F-4D97-AF65-F5344CB8AC3E}">
        <p14:creationId xmlns:p14="http://schemas.microsoft.com/office/powerpoint/2010/main" val="27909739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graphicFrame>
        <p:nvGraphicFramePr>
          <p:cNvPr id="3" name="Chart 2"/>
          <p:cNvGraphicFramePr>
            <a:graphicFrameLocks noGrp="1"/>
          </p:cNvGraphicFramePr>
          <p:nvPr>
            <p:extLst>
              <p:ext uri="{D42A27DB-BD31-4B8C-83A1-F6EECF244321}">
                <p14:modId xmlns:p14="http://schemas.microsoft.com/office/powerpoint/2010/main" val="2949789806"/>
              </p:ext>
            </p:extLst>
          </p:nvPr>
        </p:nvGraphicFramePr>
        <p:xfrm>
          <a:off x="712617" y="1347917"/>
          <a:ext cx="4421923" cy="2643651"/>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4" name="Chart 3"/>
          <p:cNvGraphicFramePr>
            <a:graphicFrameLocks noGrp="1"/>
          </p:cNvGraphicFramePr>
          <p:nvPr>
            <p:extLst>
              <p:ext uri="{D42A27DB-BD31-4B8C-83A1-F6EECF244321}">
                <p14:modId xmlns:p14="http://schemas.microsoft.com/office/powerpoint/2010/main" val="2006472669"/>
              </p:ext>
            </p:extLst>
          </p:nvPr>
        </p:nvGraphicFramePr>
        <p:xfrm>
          <a:off x="5502559" y="1347916"/>
          <a:ext cx="4421923" cy="2643651"/>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 name="Chart 1"/>
          <p:cNvGraphicFramePr>
            <a:graphicFrameLocks noGrp="1"/>
          </p:cNvGraphicFramePr>
          <p:nvPr>
            <p:extLst>
              <p:ext uri="{D42A27DB-BD31-4B8C-83A1-F6EECF244321}">
                <p14:modId xmlns:p14="http://schemas.microsoft.com/office/powerpoint/2010/main" val="4292248693"/>
              </p:ext>
            </p:extLst>
          </p:nvPr>
        </p:nvGraphicFramePr>
        <p:xfrm>
          <a:off x="720417" y="3991567"/>
          <a:ext cx="4421923" cy="264365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9" name="Chart 8"/>
          <p:cNvGraphicFramePr>
            <a:graphicFrameLocks noGrp="1"/>
          </p:cNvGraphicFramePr>
          <p:nvPr>
            <p:extLst>
              <p:ext uri="{D42A27DB-BD31-4B8C-83A1-F6EECF244321}">
                <p14:modId xmlns:p14="http://schemas.microsoft.com/office/powerpoint/2010/main" val="1853594571"/>
              </p:ext>
            </p:extLst>
          </p:nvPr>
        </p:nvGraphicFramePr>
        <p:xfrm>
          <a:off x="5543665" y="4066195"/>
          <a:ext cx="4421923" cy="2643651"/>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5" name="Chart 4">
            <a:extLst>
              <a:ext uri="{FF2B5EF4-FFF2-40B4-BE49-F238E27FC236}">
                <a16:creationId xmlns:a16="http://schemas.microsoft.com/office/drawing/2014/main" id="{FA1D4F69-07CA-CC72-F078-7601A62DB572}"/>
              </a:ext>
            </a:extLst>
          </p:cNvPr>
          <p:cNvGraphicFramePr>
            <a:graphicFrameLocks noGrp="1"/>
          </p:cNvGraphicFramePr>
          <p:nvPr>
            <p:extLst>
              <p:ext uri="{D42A27DB-BD31-4B8C-83A1-F6EECF244321}">
                <p14:modId xmlns:p14="http://schemas.microsoft.com/office/powerpoint/2010/main" val="331568292"/>
              </p:ext>
            </p:extLst>
          </p:nvPr>
        </p:nvGraphicFramePr>
        <p:xfrm>
          <a:off x="10126386" y="-62472"/>
          <a:ext cx="1818687" cy="1599386"/>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6" name="Chart 5">
            <a:extLst>
              <a:ext uri="{FF2B5EF4-FFF2-40B4-BE49-F238E27FC236}">
                <a16:creationId xmlns:a16="http://schemas.microsoft.com/office/drawing/2014/main" id="{5CE7856F-D84B-C390-3D68-0CFEA9782D8B}"/>
              </a:ext>
            </a:extLst>
          </p:cNvPr>
          <p:cNvGraphicFramePr>
            <a:graphicFrameLocks noGrp="1"/>
          </p:cNvGraphicFramePr>
          <p:nvPr>
            <p:extLst>
              <p:ext uri="{D42A27DB-BD31-4B8C-83A1-F6EECF244321}">
                <p14:modId xmlns:p14="http://schemas.microsoft.com/office/powerpoint/2010/main" val="3167538958"/>
              </p:ext>
            </p:extLst>
          </p:nvPr>
        </p:nvGraphicFramePr>
        <p:xfrm>
          <a:off x="8380070" y="-48538"/>
          <a:ext cx="1904631" cy="1599386"/>
        </p:xfrm>
        <a:graphic>
          <a:graphicData uri="http://schemas.openxmlformats.org/drawingml/2006/chart">
            <c:chart xmlns:c="http://schemas.openxmlformats.org/drawingml/2006/chart" xmlns:r="http://schemas.openxmlformats.org/officeDocument/2006/relationships" r:id="rId9"/>
          </a:graphicData>
        </a:graphic>
      </p:graphicFrame>
      <p:sp>
        <p:nvSpPr>
          <p:cNvPr id="7" name="TextBox 6">
            <a:extLst>
              <a:ext uri="{FF2B5EF4-FFF2-40B4-BE49-F238E27FC236}">
                <a16:creationId xmlns:a16="http://schemas.microsoft.com/office/drawing/2014/main" id="{2CF332F9-F468-7C66-0EAB-582F7B5A61C8}"/>
              </a:ext>
            </a:extLst>
          </p:cNvPr>
          <p:cNvSpPr txBox="1"/>
          <p:nvPr/>
        </p:nvSpPr>
        <p:spPr>
          <a:xfrm>
            <a:off x="358311" y="222782"/>
            <a:ext cx="8145310" cy="954107"/>
          </a:xfrm>
          <a:prstGeom prst="rect">
            <a:avLst/>
          </a:prstGeom>
          <a:noFill/>
        </p:spPr>
        <p:txBody>
          <a:bodyPr wrap="square" rtlCol="0">
            <a:spAutoFit/>
          </a:bodyPr>
          <a:lstStyle/>
          <a:p>
            <a:r>
              <a:rPr lang="en-US" sz="2800" b="1" dirty="0">
                <a:solidFill>
                  <a:schemeClr val="bg1"/>
                </a:solidFill>
              </a:rPr>
              <a:t>Segment split of normalized interaction counts for  </a:t>
            </a:r>
            <a:r>
              <a:rPr lang="en-US" sz="2800" b="1" dirty="0" err="1">
                <a:solidFill>
                  <a:schemeClr val="bg1"/>
                </a:solidFill>
              </a:rPr>
              <a:t>behavioural</a:t>
            </a:r>
            <a:r>
              <a:rPr lang="en-US" sz="2800" b="1" dirty="0">
                <a:solidFill>
                  <a:schemeClr val="bg1"/>
                </a:solidFill>
              </a:rPr>
              <a:t> segment B07:</a:t>
            </a:r>
            <a:endParaRPr lang="en-ZA" sz="2800" b="1" dirty="0">
              <a:solidFill>
                <a:schemeClr val="bg1"/>
              </a:solidFill>
            </a:endParaRPr>
          </a:p>
        </p:txBody>
      </p:sp>
    </p:spTree>
    <p:extLst>
      <p:ext uri="{BB962C8B-B14F-4D97-AF65-F5344CB8AC3E}">
        <p14:creationId xmlns:p14="http://schemas.microsoft.com/office/powerpoint/2010/main" val="3845309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graphicEl>
                                              <a:chart seriesIdx="-4" categoryIdx="0" bldStep="category"/>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graphicEl>
                                              <a:chart seriesIdx="-4" categoryIdx="1" bldStep="category"/>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graphicEl>
                                              <a:chart seriesIdx="-4" categoryIdx="2" bldStep="category"/>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graphicEl>
                                              <a:chart seriesIdx="-4" categoryIdx="3" bldStep="category"/>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Sub>
          <a:bldChart bld="category"/>
        </p:bldSub>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9283B-D885-DC3D-C04D-0FE8487A76EA}"/>
              </a:ext>
            </a:extLst>
          </p:cNvPr>
          <p:cNvSpPr>
            <a:spLocks noGrp="1"/>
          </p:cNvSpPr>
          <p:nvPr>
            <p:ph type="ctrTitle"/>
          </p:nvPr>
        </p:nvSpPr>
        <p:spPr/>
        <p:txBody>
          <a:bodyPr/>
          <a:lstStyle/>
          <a:p>
            <a:endParaRPr lang="en-ZA" dirty="0"/>
          </a:p>
        </p:txBody>
      </p:sp>
      <p:sp>
        <p:nvSpPr>
          <p:cNvPr id="3" name="Subtitle 2">
            <a:extLst>
              <a:ext uri="{FF2B5EF4-FFF2-40B4-BE49-F238E27FC236}">
                <a16:creationId xmlns:a16="http://schemas.microsoft.com/office/drawing/2014/main" id="{2C3AF3F9-39E8-8F2A-990E-BC4833D6399B}"/>
              </a:ext>
            </a:extLst>
          </p:cNvPr>
          <p:cNvSpPr>
            <a:spLocks noGrp="1"/>
          </p:cNvSpPr>
          <p:nvPr>
            <p:ph type="subTitle" idx="1"/>
          </p:nvPr>
        </p:nvSpPr>
        <p:spPr/>
        <p:txBody>
          <a:bodyPr/>
          <a:lstStyle/>
          <a:p>
            <a:endParaRPr lang="en-ZA"/>
          </a:p>
        </p:txBody>
      </p:sp>
      <p:sp>
        <p:nvSpPr>
          <p:cNvPr id="4" name="TextBox 3">
            <a:extLst>
              <a:ext uri="{FF2B5EF4-FFF2-40B4-BE49-F238E27FC236}">
                <a16:creationId xmlns:a16="http://schemas.microsoft.com/office/drawing/2014/main" id="{5B533428-C0D0-B007-B518-9749E36EE0D0}"/>
              </a:ext>
            </a:extLst>
          </p:cNvPr>
          <p:cNvSpPr txBox="1"/>
          <p:nvPr/>
        </p:nvSpPr>
        <p:spPr>
          <a:xfrm>
            <a:off x="1170039" y="1122363"/>
            <a:ext cx="4503174" cy="2585323"/>
          </a:xfrm>
          <a:prstGeom prst="rect">
            <a:avLst/>
          </a:prstGeom>
          <a:solidFill>
            <a:schemeClr val="bg1"/>
          </a:solidFill>
        </p:spPr>
        <p:txBody>
          <a:bodyPr wrap="square" rtlCol="0">
            <a:spAutoFit/>
          </a:bodyPr>
          <a:lstStyle/>
          <a:p>
            <a:r>
              <a:rPr lang="en-US" dirty="0"/>
              <a:t>Are all interactions equal?</a:t>
            </a:r>
            <a:br>
              <a:rPr lang="en-US" dirty="0"/>
            </a:br>
            <a:r>
              <a:rPr lang="en-US" dirty="0"/>
              <a:t>Display click checkout</a:t>
            </a:r>
          </a:p>
          <a:p>
            <a:pPr marL="285750" indent="-285750">
              <a:buFontTx/>
              <a:buChar char="-"/>
            </a:pPr>
            <a:r>
              <a:rPr lang="en-US" dirty="0"/>
              <a:t>Probability of item being checked out if clicked</a:t>
            </a:r>
          </a:p>
          <a:p>
            <a:pPr marL="285750" indent="-285750">
              <a:buFontTx/>
              <a:buChar char="-"/>
            </a:pPr>
            <a:r>
              <a:rPr lang="en-US" dirty="0"/>
              <a:t>Display shows None item, All item type, </a:t>
            </a:r>
            <a:r>
              <a:rPr lang="en-US" dirty="0" err="1"/>
              <a:t>etc</a:t>
            </a:r>
            <a:endParaRPr lang="en-US" dirty="0"/>
          </a:p>
          <a:p>
            <a:pPr marL="285750" indent="-285750">
              <a:buFontTx/>
              <a:buChar char="-"/>
            </a:pPr>
            <a:endParaRPr lang="en-US" dirty="0"/>
          </a:p>
          <a:p>
            <a:pPr marL="285750" indent="-285750">
              <a:buFontTx/>
              <a:buChar char="-"/>
            </a:pPr>
            <a:r>
              <a:rPr lang="en-US" dirty="0"/>
              <a:t>Screens probability of num clicks vs checkouts</a:t>
            </a:r>
          </a:p>
        </p:txBody>
      </p:sp>
    </p:spTree>
    <p:extLst>
      <p:ext uri="{BB962C8B-B14F-4D97-AF65-F5344CB8AC3E}">
        <p14:creationId xmlns:p14="http://schemas.microsoft.com/office/powerpoint/2010/main" val="35591007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441AE20-AE4A-96C7-F52E-0A3A4F564BA6}"/>
              </a:ext>
            </a:extLst>
          </p:cNvPr>
          <p:cNvSpPr txBox="1"/>
          <p:nvPr/>
        </p:nvSpPr>
        <p:spPr>
          <a:xfrm>
            <a:off x="3264309" y="2905780"/>
            <a:ext cx="5663381" cy="954107"/>
          </a:xfrm>
          <a:prstGeom prst="rect">
            <a:avLst/>
          </a:prstGeom>
          <a:noFill/>
        </p:spPr>
        <p:txBody>
          <a:bodyPr wrap="square" rtlCol="0">
            <a:spAutoFit/>
          </a:bodyPr>
          <a:lstStyle/>
          <a:p>
            <a:pPr algn="ctr"/>
            <a:r>
              <a:rPr lang="en-US" sz="2800" b="1" dirty="0">
                <a:solidFill>
                  <a:schemeClr val="bg1"/>
                </a:solidFill>
              </a:rPr>
              <a:t>When are users interacting with our items? </a:t>
            </a:r>
            <a:endParaRPr lang="en-ZA" sz="2800" b="1" dirty="0">
              <a:solidFill>
                <a:schemeClr val="bg1"/>
              </a:solidFill>
            </a:endParaRPr>
          </a:p>
        </p:txBody>
      </p:sp>
    </p:spTree>
    <p:extLst>
      <p:ext uri="{BB962C8B-B14F-4D97-AF65-F5344CB8AC3E}">
        <p14:creationId xmlns:p14="http://schemas.microsoft.com/office/powerpoint/2010/main" val="28629827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graphicFrame>
        <p:nvGraphicFramePr>
          <p:cNvPr id="2" name="Chart 1"/>
          <p:cNvGraphicFramePr>
            <a:graphicFrameLocks noGrp="1"/>
          </p:cNvGraphicFramePr>
          <p:nvPr>
            <p:extLst>
              <p:ext uri="{D42A27DB-BD31-4B8C-83A1-F6EECF244321}">
                <p14:modId xmlns:p14="http://schemas.microsoft.com/office/powerpoint/2010/main" val="2069097846"/>
              </p:ext>
            </p:extLst>
          </p:nvPr>
        </p:nvGraphicFramePr>
        <p:xfrm>
          <a:off x="467030" y="1557976"/>
          <a:ext cx="3721512" cy="2667001"/>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4" name="Chart 3"/>
          <p:cNvGraphicFramePr>
            <a:graphicFrameLocks noGrp="1"/>
          </p:cNvGraphicFramePr>
          <p:nvPr>
            <p:extLst>
              <p:ext uri="{D42A27DB-BD31-4B8C-83A1-F6EECF244321}">
                <p14:modId xmlns:p14="http://schemas.microsoft.com/office/powerpoint/2010/main" val="410926732"/>
              </p:ext>
            </p:extLst>
          </p:nvPr>
        </p:nvGraphicFramePr>
        <p:xfrm>
          <a:off x="4547412" y="240891"/>
          <a:ext cx="3878828" cy="2136059"/>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5" name="Chart 4"/>
          <p:cNvGraphicFramePr>
            <a:graphicFrameLocks noGrp="1"/>
          </p:cNvGraphicFramePr>
          <p:nvPr>
            <p:extLst>
              <p:ext uri="{D42A27DB-BD31-4B8C-83A1-F6EECF244321}">
                <p14:modId xmlns:p14="http://schemas.microsoft.com/office/powerpoint/2010/main" val="2492065206"/>
              </p:ext>
            </p:extLst>
          </p:nvPr>
        </p:nvGraphicFramePr>
        <p:xfrm>
          <a:off x="8313172" y="271616"/>
          <a:ext cx="3878828" cy="2136059"/>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6" name="Chart 5"/>
          <p:cNvGraphicFramePr>
            <a:graphicFrameLocks noGrp="1"/>
          </p:cNvGraphicFramePr>
          <p:nvPr>
            <p:extLst>
              <p:ext uri="{D42A27DB-BD31-4B8C-83A1-F6EECF244321}">
                <p14:modId xmlns:p14="http://schemas.microsoft.com/office/powerpoint/2010/main" val="895930994"/>
              </p:ext>
            </p:extLst>
          </p:nvPr>
        </p:nvGraphicFramePr>
        <p:xfrm>
          <a:off x="4355073" y="2439982"/>
          <a:ext cx="3878828" cy="2136059"/>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7" name="Chart 6"/>
          <p:cNvGraphicFramePr>
            <a:graphicFrameLocks noGrp="1"/>
          </p:cNvGraphicFramePr>
          <p:nvPr>
            <p:extLst>
              <p:ext uri="{D42A27DB-BD31-4B8C-83A1-F6EECF244321}">
                <p14:modId xmlns:p14="http://schemas.microsoft.com/office/powerpoint/2010/main" val="3225284278"/>
              </p:ext>
            </p:extLst>
          </p:nvPr>
        </p:nvGraphicFramePr>
        <p:xfrm>
          <a:off x="8313172" y="2498194"/>
          <a:ext cx="3796484" cy="2108572"/>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8" name="Chart 7"/>
          <p:cNvGraphicFramePr>
            <a:graphicFrameLocks noGrp="1"/>
          </p:cNvGraphicFramePr>
          <p:nvPr>
            <p:extLst>
              <p:ext uri="{D42A27DB-BD31-4B8C-83A1-F6EECF244321}">
                <p14:modId xmlns:p14="http://schemas.microsoft.com/office/powerpoint/2010/main" val="3830868265"/>
              </p:ext>
            </p:extLst>
          </p:nvPr>
        </p:nvGraphicFramePr>
        <p:xfrm>
          <a:off x="309714" y="4450324"/>
          <a:ext cx="3878828" cy="2136059"/>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9" name="Chart 8"/>
          <p:cNvGraphicFramePr>
            <a:graphicFrameLocks noGrp="1"/>
          </p:cNvGraphicFramePr>
          <p:nvPr>
            <p:extLst>
              <p:ext uri="{D42A27DB-BD31-4B8C-83A1-F6EECF244321}">
                <p14:modId xmlns:p14="http://schemas.microsoft.com/office/powerpoint/2010/main" val="800511375"/>
              </p:ext>
            </p:extLst>
          </p:nvPr>
        </p:nvGraphicFramePr>
        <p:xfrm>
          <a:off x="4124632" y="4548554"/>
          <a:ext cx="3878828" cy="2136059"/>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0" name="Chart 9"/>
          <p:cNvGraphicFramePr>
            <a:graphicFrameLocks noGrp="1"/>
          </p:cNvGraphicFramePr>
          <p:nvPr>
            <p:extLst>
              <p:ext uri="{D42A27DB-BD31-4B8C-83A1-F6EECF244321}">
                <p14:modId xmlns:p14="http://schemas.microsoft.com/office/powerpoint/2010/main" val="2026620941"/>
              </p:ext>
            </p:extLst>
          </p:nvPr>
        </p:nvGraphicFramePr>
        <p:xfrm>
          <a:off x="8047702" y="4576041"/>
          <a:ext cx="4144298" cy="2108572"/>
        </p:xfrm>
        <a:graphic>
          <a:graphicData uri="http://schemas.openxmlformats.org/drawingml/2006/chart">
            <c:chart xmlns:c="http://schemas.openxmlformats.org/drawingml/2006/chart" xmlns:r="http://schemas.openxmlformats.org/officeDocument/2006/relationships" r:id="rId11"/>
          </a:graphicData>
        </a:graphic>
      </p:graphicFrame>
      <p:sp>
        <p:nvSpPr>
          <p:cNvPr id="11" name="TextBox 10">
            <a:extLst>
              <a:ext uri="{FF2B5EF4-FFF2-40B4-BE49-F238E27FC236}">
                <a16:creationId xmlns:a16="http://schemas.microsoft.com/office/drawing/2014/main" id="{268E665C-2480-BFFA-BA75-DA13852E732F}"/>
              </a:ext>
            </a:extLst>
          </p:cNvPr>
          <p:cNvSpPr txBox="1"/>
          <p:nvPr/>
        </p:nvSpPr>
        <p:spPr>
          <a:xfrm>
            <a:off x="467030" y="191645"/>
            <a:ext cx="4045973" cy="1200329"/>
          </a:xfrm>
          <a:prstGeom prst="rect">
            <a:avLst/>
          </a:prstGeom>
          <a:noFill/>
        </p:spPr>
        <p:txBody>
          <a:bodyPr wrap="square">
            <a:spAutoFit/>
          </a:bodyPr>
          <a:lstStyle/>
          <a:p>
            <a:r>
              <a:rPr lang="en-US" sz="2400" b="1" dirty="0">
                <a:solidFill>
                  <a:schemeClr val="bg1"/>
                </a:solidFill>
              </a:rPr>
              <a:t>Number of unique users that interact with items on different days of the week: </a:t>
            </a:r>
            <a:endParaRPr lang="en-ZA" sz="2400" b="1" dirty="0">
              <a:solidFill>
                <a:schemeClr val="bg1"/>
              </a:solidFill>
            </a:endParaRPr>
          </a:p>
        </p:txBody>
      </p:sp>
    </p:spTree>
    <p:extLst>
      <p:ext uri="{BB962C8B-B14F-4D97-AF65-F5344CB8AC3E}">
        <p14:creationId xmlns:p14="http://schemas.microsoft.com/office/powerpoint/2010/main" val="31563973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graphicFrame>
        <p:nvGraphicFramePr>
          <p:cNvPr id="3" name="Chart 2"/>
          <p:cNvGraphicFramePr>
            <a:graphicFrameLocks noGrp="1"/>
          </p:cNvGraphicFramePr>
          <p:nvPr>
            <p:extLst>
              <p:ext uri="{D42A27DB-BD31-4B8C-83A1-F6EECF244321}">
                <p14:modId xmlns:p14="http://schemas.microsoft.com/office/powerpoint/2010/main" val="1557576191"/>
              </p:ext>
            </p:extLst>
          </p:nvPr>
        </p:nvGraphicFramePr>
        <p:xfrm>
          <a:off x="698090" y="3419168"/>
          <a:ext cx="5260257" cy="2816942"/>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 name="Chart 1"/>
          <p:cNvGraphicFramePr>
            <a:graphicFrameLocks noGrp="1"/>
          </p:cNvGraphicFramePr>
          <p:nvPr>
            <p:extLst>
              <p:ext uri="{D42A27DB-BD31-4B8C-83A1-F6EECF244321}">
                <p14:modId xmlns:p14="http://schemas.microsoft.com/office/powerpoint/2010/main" val="1459137053"/>
              </p:ext>
            </p:extLst>
          </p:nvPr>
        </p:nvGraphicFramePr>
        <p:xfrm>
          <a:off x="6317225" y="599768"/>
          <a:ext cx="5260257" cy="2816942"/>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5" name="Chart 4"/>
          <p:cNvGraphicFramePr>
            <a:graphicFrameLocks noGrp="1"/>
          </p:cNvGraphicFramePr>
          <p:nvPr>
            <p:extLst>
              <p:ext uri="{D42A27DB-BD31-4B8C-83A1-F6EECF244321}">
                <p14:modId xmlns:p14="http://schemas.microsoft.com/office/powerpoint/2010/main" val="353966581"/>
              </p:ext>
            </p:extLst>
          </p:nvPr>
        </p:nvGraphicFramePr>
        <p:xfrm>
          <a:off x="6449962" y="3559277"/>
          <a:ext cx="5260257" cy="2816942"/>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6" name="Chart 5"/>
          <p:cNvGraphicFramePr>
            <a:graphicFrameLocks noGrp="1"/>
          </p:cNvGraphicFramePr>
          <p:nvPr>
            <p:extLst>
              <p:ext uri="{D42A27DB-BD31-4B8C-83A1-F6EECF244321}">
                <p14:modId xmlns:p14="http://schemas.microsoft.com/office/powerpoint/2010/main" val="3725298111"/>
              </p:ext>
            </p:extLst>
          </p:nvPr>
        </p:nvGraphicFramePr>
        <p:xfrm>
          <a:off x="614516" y="344128"/>
          <a:ext cx="5260257" cy="2816942"/>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8849866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344A9EB-8552-6F62-3FA6-E62E8415A9A0}"/>
              </a:ext>
            </a:extLst>
          </p:cNvPr>
          <p:cNvSpPr txBox="1"/>
          <p:nvPr/>
        </p:nvSpPr>
        <p:spPr>
          <a:xfrm>
            <a:off x="2231923" y="1749086"/>
            <a:ext cx="7305368" cy="646331"/>
          </a:xfrm>
          <a:prstGeom prst="rect">
            <a:avLst/>
          </a:prstGeom>
          <a:noFill/>
        </p:spPr>
        <p:txBody>
          <a:bodyPr wrap="square" rtlCol="0">
            <a:spAutoFit/>
          </a:bodyPr>
          <a:lstStyle/>
          <a:p>
            <a:r>
              <a:rPr lang="en-US" sz="3600" b="1" dirty="0">
                <a:solidFill>
                  <a:schemeClr val="bg1"/>
                </a:solidFill>
              </a:rPr>
              <a:t>Engineering our own features: </a:t>
            </a:r>
            <a:endParaRPr lang="en-ZA" sz="3600" b="1" dirty="0">
              <a:solidFill>
                <a:schemeClr val="bg1"/>
              </a:solidFill>
            </a:endParaRPr>
          </a:p>
        </p:txBody>
      </p:sp>
      <p:sp>
        <p:nvSpPr>
          <p:cNvPr id="5" name="TextBox 4">
            <a:extLst>
              <a:ext uri="{FF2B5EF4-FFF2-40B4-BE49-F238E27FC236}">
                <a16:creationId xmlns:a16="http://schemas.microsoft.com/office/drawing/2014/main" id="{751078E4-4E22-81F5-4398-BE436CBA061B}"/>
              </a:ext>
            </a:extLst>
          </p:cNvPr>
          <p:cNvSpPr txBox="1"/>
          <p:nvPr/>
        </p:nvSpPr>
        <p:spPr>
          <a:xfrm>
            <a:off x="2467897" y="2536723"/>
            <a:ext cx="6676103" cy="1938992"/>
          </a:xfrm>
          <a:prstGeom prst="rect">
            <a:avLst/>
          </a:prstGeom>
          <a:noFill/>
        </p:spPr>
        <p:txBody>
          <a:bodyPr wrap="square">
            <a:spAutoFit/>
          </a:bodyPr>
          <a:lstStyle/>
          <a:p>
            <a:r>
              <a:rPr lang="en-US" sz="2000" b="0" i="0" dirty="0">
                <a:solidFill>
                  <a:schemeClr val="bg1"/>
                </a:solidFill>
                <a:effectLst/>
                <a:latin typeface="Lato" panose="020F0502020204030204" pitchFamily="34" charset="0"/>
              </a:rPr>
              <a:t>We engineered a number of features during this challenge. </a:t>
            </a:r>
            <a:r>
              <a:rPr lang="en-US" sz="2000" dirty="0">
                <a:solidFill>
                  <a:schemeClr val="bg1"/>
                </a:solidFill>
                <a:latin typeface="Lato" panose="020F0502020204030204" pitchFamily="34" charset="0"/>
              </a:rPr>
              <a:t>The most important of them will be shown again when we discuss our model.</a:t>
            </a:r>
          </a:p>
          <a:p>
            <a:endParaRPr lang="en-US" sz="2000" dirty="0">
              <a:solidFill>
                <a:schemeClr val="bg1"/>
              </a:solidFill>
              <a:latin typeface="Lato" panose="020F0502020204030204" pitchFamily="34" charset="0"/>
            </a:endParaRPr>
          </a:p>
          <a:p>
            <a:r>
              <a:rPr lang="en-US" sz="2000" dirty="0">
                <a:solidFill>
                  <a:schemeClr val="bg1"/>
                </a:solidFill>
                <a:latin typeface="Lato" panose="020F0502020204030204" pitchFamily="34" charset="0"/>
              </a:rPr>
              <a:t>For now we want to highlight a few of the less intuitive features that we ended up using.</a:t>
            </a:r>
            <a:endParaRPr lang="en-ZA" sz="2000" dirty="0"/>
          </a:p>
        </p:txBody>
      </p:sp>
    </p:spTree>
    <p:extLst>
      <p:ext uri="{BB962C8B-B14F-4D97-AF65-F5344CB8AC3E}">
        <p14:creationId xmlns:p14="http://schemas.microsoft.com/office/powerpoint/2010/main" val="4595743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344A9EB-8552-6F62-3FA6-E62E8415A9A0}"/>
              </a:ext>
            </a:extLst>
          </p:cNvPr>
          <p:cNvSpPr txBox="1"/>
          <p:nvPr/>
        </p:nvSpPr>
        <p:spPr>
          <a:xfrm>
            <a:off x="403123" y="402066"/>
            <a:ext cx="7305368" cy="646331"/>
          </a:xfrm>
          <a:prstGeom prst="rect">
            <a:avLst/>
          </a:prstGeom>
          <a:noFill/>
        </p:spPr>
        <p:txBody>
          <a:bodyPr wrap="square" rtlCol="0">
            <a:spAutoFit/>
          </a:bodyPr>
          <a:lstStyle/>
          <a:p>
            <a:r>
              <a:rPr lang="en-US" sz="3600" b="1" dirty="0">
                <a:solidFill>
                  <a:schemeClr val="bg1"/>
                </a:solidFill>
              </a:rPr>
              <a:t>Engineering our own features: </a:t>
            </a:r>
            <a:endParaRPr lang="en-ZA" sz="3600" b="1" dirty="0">
              <a:solidFill>
                <a:schemeClr val="bg1"/>
              </a:solidFill>
            </a:endParaRPr>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751078E4-4E22-81F5-4398-BE436CBA061B}"/>
                  </a:ext>
                </a:extLst>
              </p:cNvPr>
              <p:cNvSpPr txBox="1"/>
              <p:nvPr/>
            </p:nvSpPr>
            <p:spPr>
              <a:xfrm>
                <a:off x="786581" y="1199536"/>
                <a:ext cx="9281651" cy="1504707"/>
              </a:xfrm>
              <a:prstGeom prst="rect">
                <a:avLst/>
              </a:prstGeom>
              <a:noFill/>
            </p:spPr>
            <p:txBody>
              <a:bodyPr wrap="square">
                <a:spAutoFit/>
              </a:bodyPr>
              <a:lstStyle/>
              <a:p>
                <a:r>
                  <a:rPr lang="en-ZA" sz="2000" b="1" dirty="0">
                    <a:highlight>
                      <a:srgbClr val="55D2B0"/>
                    </a:highlight>
                  </a:rPr>
                  <a:t>Activity Score:</a:t>
                </a:r>
              </a:p>
              <a:p>
                <a:r>
                  <a:rPr lang="en-ZA" sz="2000" dirty="0"/>
                  <a:t>	</a:t>
                </a:r>
                <a:r>
                  <a:rPr lang="en-ZA" sz="2000" dirty="0">
                    <a:solidFill>
                      <a:schemeClr val="bg1"/>
                    </a:solidFill>
                  </a:rPr>
                  <a:t>Indicates how much a user interacts on days that they are active.</a:t>
                </a:r>
                <a:endParaRPr lang="en-ZA" sz="2000" dirty="0"/>
              </a:p>
              <a:p>
                <a:endParaRPr lang="en-ZA" sz="2000" b="1" dirty="0"/>
              </a:p>
              <a:p>
                <a:r>
                  <a:rPr lang="en-ZA" sz="2000" b="1" dirty="0"/>
                  <a:t>		</a:t>
                </a:r>
                <a14:m>
                  <m:oMath xmlns:m="http://schemas.openxmlformats.org/officeDocument/2006/math">
                    <m:r>
                      <a:rPr lang="en-ZA" sz="2000" b="1" i="1" smtClean="0">
                        <a:solidFill>
                          <a:schemeClr val="bg1"/>
                        </a:solidFill>
                        <a:latin typeface="Cambria Math" panose="02040503050406030204" pitchFamily="18" charset="0"/>
                      </a:rPr>
                      <m:t>𝑫𝒂𝒊𝒍𝒚</m:t>
                    </m:r>
                    <m:r>
                      <a:rPr lang="en-ZA" sz="2000" b="1" i="1" smtClean="0">
                        <a:solidFill>
                          <a:schemeClr val="bg1"/>
                        </a:solidFill>
                        <a:latin typeface="Cambria Math" panose="02040503050406030204" pitchFamily="18" charset="0"/>
                      </a:rPr>
                      <m:t> </m:t>
                    </m:r>
                    <m:r>
                      <a:rPr lang="en-ZA" sz="2000" b="1" i="1" smtClean="0">
                        <a:solidFill>
                          <a:schemeClr val="bg1"/>
                        </a:solidFill>
                        <a:latin typeface="Cambria Math" panose="02040503050406030204" pitchFamily="18" charset="0"/>
                      </a:rPr>
                      <m:t>𝒂𝒄𝒕𝒊𝒗𝒊𝒕𝒚</m:t>
                    </m:r>
                    <m:r>
                      <a:rPr lang="en-ZA" sz="2000" b="1" i="1" smtClean="0">
                        <a:solidFill>
                          <a:schemeClr val="bg1"/>
                        </a:solidFill>
                        <a:latin typeface="Cambria Math" panose="02040503050406030204" pitchFamily="18" charset="0"/>
                      </a:rPr>
                      <m:t> </m:t>
                    </m:r>
                    <m:r>
                      <a:rPr lang="en-ZA" sz="2000" b="1" i="1" smtClean="0">
                        <a:solidFill>
                          <a:schemeClr val="bg1"/>
                        </a:solidFill>
                        <a:latin typeface="Cambria Math" panose="02040503050406030204" pitchFamily="18" charset="0"/>
                      </a:rPr>
                      <m:t>𝒔𝒄𝒐𝒓𝒆</m:t>
                    </m:r>
                    <m:r>
                      <a:rPr lang="en-ZA" sz="2000" b="1" i="1" smtClean="0">
                        <a:solidFill>
                          <a:schemeClr val="bg1"/>
                        </a:solidFill>
                        <a:latin typeface="Cambria Math" panose="02040503050406030204" pitchFamily="18" charset="0"/>
                      </a:rPr>
                      <m:t>=</m:t>
                    </m:r>
                    <m:f>
                      <m:fPr>
                        <m:ctrlPr>
                          <a:rPr lang="en-ZA" sz="2000" b="1" i="1" smtClean="0">
                            <a:solidFill>
                              <a:schemeClr val="bg1"/>
                            </a:solidFill>
                            <a:latin typeface="Cambria Math" panose="02040503050406030204" pitchFamily="18" charset="0"/>
                          </a:rPr>
                        </m:ctrlPr>
                      </m:fPr>
                      <m:num>
                        <m:r>
                          <a:rPr lang="en-ZA" sz="2000" b="1" i="1" smtClean="0">
                            <a:solidFill>
                              <a:schemeClr val="bg1"/>
                            </a:solidFill>
                            <a:latin typeface="Cambria Math" panose="02040503050406030204" pitchFamily="18" charset="0"/>
                          </a:rPr>
                          <m:t>𝒕𝒐𝒕𝒂𝒍</m:t>
                        </m:r>
                        <m:r>
                          <a:rPr lang="en-ZA" sz="2000" b="1" i="1" smtClean="0">
                            <a:solidFill>
                              <a:schemeClr val="bg1"/>
                            </a:solidFill>
                            <a:latin typeface="Cambria Math" panose="02040503050406030204" pitchFamily="18" charset="0"/>
                          </a:rPr>
                          <m:t> </m:t>
                        </m:r>
                        <m:r>
                          <a:rPr lang="en-ZA" sz="2000" b="1" i="1" smtClean="0">
                            <a:solidFill>
                              <a:schemeClr val="bg1"/>
                            </a:solidFill>
                            <a:latin typeface="Cambria Math" panose="02040503050406030204" pitchFamily="18" charset="0"/>
                          </a:rPr>
                          <m:t>𝒏𝒖𝒎𝒃𝒆𝒓</m:t>
                        </m:r>
                        <m:r>
                          <a:rPr lang="en-ZA" sz="2000" b="1" i="1" smtClean="0">
                            <a:solidFill>
                              <a:schemeClr val="bg1"/>
                            </a:solidFill>
                            <a:latin typeface="Cambria Math" panose="02040503050406030204" pitchFamily="18" charset="0"/>
                          </a:rPr>
                          <m:t> </m:t>
                        </m:r>
                        <m:r>
                          <a:rPr lang="en-ZA" sz="2000" b="1" i="1" smtClean="0">
                            <a:solidFill>
                              <a:schemeClr val="bg1"/>
                            </a:solidFill>
                            <a:latin typeface="Cambria Math" panose="02040503050406030204" pitchFamily="18" charset="0"/>
                          </a:rPr>
                          <m:t>𝒐𝒇</m:t>
                        </m:r>
                        <m:r>
                          <a:rPr lang="en-ZA" sz="2000" b="1" i="1" smtClean="0">
                            <a:solidFill>
                              <a:schemeClr val="bg1"/>
                            </a:solidFill>
                            <a:latin typeface="Cambria Math" panose="02040503050406030204" pitchFamily="18" charset="0"/>
                          </a:rPr>
                          <m:t> </m:t>
                        </m:r>
                        <m:r>
                          <a:rPr lang="en-ZA" sz="2000" b="1" i="1" smtClean="0">
                            <a:solidFill>
                              <a:schemeClr val="bg1"/>
                            </a:solidFill>
                            <a:latin typeface="Cambria Math" panose="02040503050406030204" pitchFamily="18" charset="0"/>
                          </a:rPr>
                          <m:t>𝒊𝒏𝒕𝒆𝒓𝒂𝒄𝒕𝒊𝒐𝒏𝒔</m:t>
                        </m:r>
                      </m:num>
                      <m:den>
                        <m:r>
                          <a:rPr lang="en-ZA" sz="2000" b="1" i="1" smtClean="0">
                            <a:solidFill>
                              <a:schemeClr val="bg1"/>
                            </a:solidFill>
                            <a:latin typeface="Cambria Math" panose="02040503050406030204" pitchFamily="18" charset="0"/>
                          </a:rPr>
                          <m:t>𝒏𝒖𝒎𝒃𝒆𝒓</m:t>
                        </m:r>
                        <m:r>
                          <a:rPr lang="en-ZA" sz="2000" b="1" i="1" smtClean="0">
                            <a:solidFill>
                              <a:schemeClr val="bg1"/>
                            </a:solidFill>
                            <a:latin typeface="Cambria Math" panose="02040503050406030204" pitchFamily="18" charset="0"/>
                          </a:rPr>
                          <m:t> </m:t>
                        </m:r>
                        <m:r>
                          <a:rPr lang="en-ZA" sz="2000" b="1" i="1" smtClean="0">
                            <a:solidFill>
                              <a:schemeClr val="bg1"/>
                            </a:solidFill>
                            <a:latin typeface="Cambria Math" panose="02040503050406030204" pitchFamily="18" charset="0"/>
                          </a:rPr>
                          <m:t>𝒐𝒇</m:t>
                        </m:r>
                        <m:r>
                          <a:rPr lang="en-ZA" sz="2000" b="1" i="1" smtClean="0">
                            <a:solidFill>
                              <a:schemeClr val="bg1"/>
                            </a:solidFill>
                            <a:latin typeface="Cambria Math" panose="02040503050406030204" pitchFamily="18" charset="0"/>
                          </a:rPr>
                          <m:t> </m:t>
                        </m:r>
                        <m:r>
                          <a:rPr lang="en-ZA" sz="2000" b="1" i="1" smtClean="0">
                            <a:solidFill>
                              <a:schemeClr val="bg1"/>
                            </a:solidFill>
                            <a:latin typeface="Cambria Math" panose="02040503050406030204" pitchFamily="18" charset="0"/>
                          </a:rPr>
                          <m:t>𝒂𝒄𝒕𝒊𝒗𝒆</m:t>
                        </m:r>
                        <m:r>
                          <a:rPr lang="en-ZA" sz="2000" b="1" i="1" smtClean="0">
                            <a:solidFill>
                              <a:schemeClr val="bg1"/>
                            </a:solidFill>
                            <a:latin typeface="Cambria Math" panose="02040503050406030204" pitchFamily="18" charset="0"/>
                          </a:rPr>
                          <m:t> </m:t>
                        </m:r>
                        <m:r>
                          <a:rPr lang="en-ZA" sz="2000" b="1" i="1" smtClean="0">
                            <a:solidFill>
                              <a:schemeClr val="bg1"/>
                            </a:solidFill>
                            <a:latin typeface="Cambria Math" panose="02040503050406030204" pitchFamily="18" charset="0"/>
                          </a:rPr>
                          <m:t>𝒅𝒂𝒚𝒔</m:t>
                        </m:r>
                      </m:den>
                    </m:f>
                  </m:oMath>
                </a14:m>
                <a:endParaRPr lang="en-ZA" sz="2000" b="1" dirty="0"/>
              </a:p>
            </p:txBody>
          </p:sp>
        </mc:Choice>
        <mc:Fallback>
          <p:sp>
            <p:nvSpPr>
              <p:cNvPr id="5" name="TextBox 4">
                <a:extLst>
                  <a:ext uri="{FF2B5EF4-FFF2-40B4-BE49-F238E27FC236}">
                    <a16:creationId xmlns:a16="http://schemas.microsoft.com/office/drawing/2014/main" id="{751078E4-4E22-81F5-4398-BE436CBA061B}"/>
                  </a:ext>
                </a:extLst>
              </p:cNvPr>
              <p:cNvSpPr txBox="1">
                <a:spLocks noRot="1" noChangeAspect="1" noMove="1" noResize="1" noEditPoints="1" noAdjustHandles="1" noChangeArrowheads="1" noChangeShapeType="1" noTextEdit="1"/>
              </p:cNvSpPr>
              <p:nvPr/>
            </p:nvSpPr>
            <p:spPr>
              <a:xfrm>
                <a:off x="786581" y="1199536"/>
                <a:ext cx="9281651" cy="1504707"/>
              </a:xfrm>
              <a:prstGeom prst="rect">
                <a:avLst/>
              </a:prstGeom>
              <a:blipFill>
                <a:blip r:embed="rId4"/>
                <a:stretch>
                  <a:fillRect l="-657" t="-2429"/>
                </a:stretch>
              </a:blipFill>
            </p:spPr>
            <p:txBody>
              <a:bodyPr/>
              <a:lstStyle/>
              <a:p>
                <a:r>
                  <a:rPr lang="en-ZA">
                    <a:noFill/>
                  </a:rPr>
                  <a:t> </a:t>
                </a:r>
              </a:p>
            </p:txBody>
          </p:sp>
        </mc:Fallback>
      </mc:AlternateContent>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126F75D3-6A54-C725-56E2-F3C23B23E1B4}"/>
                  </a:ext>
                </a:extLst>
              </p:cNvPr>
              <p:cNvSpPr txBox="1"/>
              <p:nvPr/>
            </p:nvSpPr>
            <p:spPr>
              <a:xfrm>
                <a:off x="786580" y="3102031"/>
                <a:ext cx="8967019" cy="1504707"/>
              </a:xfrm>
              <a:prstGeom prst="rect">
                <a:avLst/>
              </a:prstGeom>
              <a:noFill/>
            </p:spPr>
            <p:txBody>
              <a:bodyPr wrap="square">
                <a:spAutoFit/>
              </a:bodyPr>
              <a:lstStyle/>
              <a:p>
                <a:r>
                  <a:rPr lang="en-ZA" sz="2000" b="1" dirty="0">
                    <a:highlight>
                      <a:srgbClr val="55D2B0"/>
                    </a:highlight>
                  </a:rPr>
                  <a:t>Activity Rate:</a:t>
                </a:r>
              </a:p>
              <a:p>
                <a:r>
                  <a:rPr lang="en-ZA" sz="2000" dirty="0"/>
                  <a:t>	</a:t>
                </a:r>
                <a:r>
                  <a:rPr lang="en-ZA" sz="2000" dirty="0">
                    <a:solidFill>
                      <a:schemeClr val="bg1"/>
                    </a:solidFill>
                  </a:rPr>
                  <a:t>Indicates how often a user is active over the period of the dataset.</a:t>
                </a:r>
                <a:endParaRPr lang="en-ZA" sz="2000" dirty="0"/>
              </a:p>
              <a:p>
                <a:endParaRPr lang="en-ZA" sz="2000" b="1" dirty="0"/>
              </a:p>
              <a:p>
                <a:r>
                  <a:rPr lang="en-ZA" sz="2000" b="1" dirty="0"/>
                  <a:t>		</a:t>
                </a:r>
                <a14:m>
                  <m:oMath xmlns:m="http://schemas.openxmlformats.org/officeDocument/2006/math">
                    <m:r>
                      <a:rPr lang="en-ZA" sz="2000" b="1" i="1" smtClean="0">
                        <a:solidFill>
                          <a:schemeClr val="bg1"/>
                        </a:solidFill>
                        <a:latin typeface="Cambria Math" panose="02040503050406030204" pitchFamily="18" charset="0"/>
                      </a:rPr>
                      <m:t>𝑨𝒄𝒕𝒊𝒗𝒊𝒕𝒚</m:t>
                    </m:r>
                    <m:r>
                      <a:rPr lang="en-ZA" sz="2000" b="1" i="1" smtClean="0">
                        <a:solidFill>
                          <a:schemeClr val="bg1"/>
                        </a:solidFill>
                        <a:latin typeface="Cambria Math" panose="02040503050406030204" pitchFamily="18" charset="0"/>
                      </a:rPr>
                      <m:t> </m:t>
                    </m:r>
                    <m:r>
                      <a:rPr lang="en-ZA" sz="2000" b="1" i="1" smtClean="0">
                        <a:solidFill>
                          <a:schemeClr val="bg1"/>
                        </a:solidFill>
                        <a:latin typeface="Cambria Math" panose="02040503050406030204" pitchFamily="18" charset="0"/>
                      </a:rPr>
                      <m:t>𝒓𝒂𝒕𝒆</m:t>
                    </m:r>
                    <m:r>
                      <a:rPr lang="en-ZA" sz="2000" b="1" i="1" smtClean="0">
                        <a:solidFill>
                          <a:schemeClr val="bg1"/>
                        </a:solidFill>
                        <a:latin typeface="Cambria Math" panose="02040503050406030204" pitchFamily="18" charset="0"/>
                      </a:rPr>
                      <m:t>=</m:t>
                    </m:r>
                    <m:f>
                      <m:fPr>
                        <m:ctrlPr>
                          <a:rPr lang="en-ZA" sz="2000" b="1" i="1" smtClean="0">
                            <a:solidFill>
                              <a:schemeClr val="bg1"/>
                            </a:solidFill>
                            <a:latin typeface="Cambria Math" panose="02040503050406030204" pitchFamily="18" charset="0"/>
                          </a:rPr>
                        </m:ctrlPr>
                      </m:fPr>
                      <m:num>
                        <m:r>
                          <a:rPr lang="en-ZA" sz="2000" b="1" i="1" smtClean="0">
                            <a:solidFill>
                              <a:schemeClr val="bg1"/>
                            </a:solidFill>
                            <a:latin typeface="Cambria Math" panose="02040503050406030204" pitchFamily="18" charset="0"/>
                          </a:rPr>
                          <m:t>𝑵𝒖𝒎𝒃𝒆𝒓</m:t>
                        </m:r>
                        <m:r>
                          <a:rPr lang="en-ZA" sz="2000" b="1" i="1" smtClean="0">
                            <a:solidFill>
                              <a:schemeClr val="bg1"/>
                            </a:solidFill>
                            <a:latin typeface="Cambria Math" panose="02040503050406030204" pitchFamily="18" charset="0"/>
                          </a:rPr>
                          <m:t> </m:t>
                        </m:r>
                        <m:r>
                          <a:rPr lang="en-ZA" sz="2000" b="1" i="1" smtClean="0">
                            <a:solidFill>
                              <a:schemeClr val="bg1"/>
                            </a:solidFill>
                            <a:latin typeface="Cambria Math" panose="02040503050406030204" pitchFamily="18" charset="0"/>
                          </a:rPr>
                          <m:t>𝒐𝒇</m:t>
                        </m:r>
                        <m:r>
                          <a:rPr lang="en-ZA" sz="2000" b="1" i="1" smtClean="0">
                            <a:solidFill>
                              <a:schemeClr val="bg1"/>
                            </a:solidFill>
                            <a:latin typeface="Cambria Math" panose="02040503050406030204" pitchFamily="18" charset="0"/>
                          </a:rPr>
                          <m:t> </m:t>
                        </m:r>
                        <m:r>
                          <a:rPr lang="en-ZA" sz="2000" b="1" i="1" smtClean="0">
                            <a:solidFill>
                              <a:schemeClr val="bg1"/>
                            </a:solidFill>
                            <a:latin typeface="Cambria Math" panose="02040503050406030204" pitchFamily="18" charset="0"/>
                          </a:rPr>
                          <m:t>𝒂𝒄𝒕𝒊𝒗𝒆</m:t>
                        </m:r>
                        <m:r>
                          <a:rPr lang="en-ZA" sz="2000" b="1" i="1" smtClean="0">
                            <a:solidFill>
                              <a:schemeClr val="bg1"/>
                            </a:solidFill>
                            <a:latin typeface="Cambria Math" panose="02040503050406030204" pitchFamily="18" charset="0"/>
                          </a:rPr>
                          <m:t> </m:t>
                        </m:r>
                        <m:r>
                          <a:rPr lang="en-ZA" sz="2000" b="1" i="1" smtClean="0">
                            <a:solidFill>
                              <a:schemeClr val="bg1"/>
                            </a:solidFill>
                            <a:latin typeface="Cambria Math" panose="02040503050406030204" pitchFamily="18" charset="0"/>
                          </a:rPr>
                          <m:t>𝒅𝒂𝒚𝒔</m:t>
                        </m:r>
                      </m:num>
                      <m:den>
                        <m:r>
                          <a:rPr lang="en-ZA" sz="2000" b="1" i="1" smtClean="0">
                            <a:solidFill>
                              <a:schemeClr val="bg1"/>
                            </a:solidFill>
                            <a:latin typeface="Cambria Math" panose="02040503050406030204" pitchFamily="18" charset="0"/>
                          </a:rPr>
                          <m:t>𝒕𝒐𝒕𝒂𝒍</m:t>
                        </m:r>
                        <m:r>
                          <a:rPr lang="en-ZA" sz="2000" b="1" i="1" smtClean="0">
                            <a:solidFill>
                              <a:schemeClr val="bg1"/>
                            </a:solidFill>
                            <a:latin typeface="Cambria Math" panose="02040503050406030204" pitchFamily="18" charset="0"/>
                          </a:rPr>
                          <m:t> </m:t>
                        </m:r>
                        <m:r>
                          <a:rPr lang="en-ZA" sz="2000" b="1" i="1" smtClean="0">
                            <a:solidFill>
                              <a:schemeClr val="bg1"/>
                            </a:solidFill>
                            <a:latin typeface="Cambria Math" panose="02040503050406030204" pitchFamily="18" charset="0"/>
                          </a:rPr>
                          <m:t>𝒏𝒖𝒎𝒃𝒆𝒓</m:t>
                        </m:r>
                        <m:r>
                          <a:rPr lang="en-ZA" sz="2000" b="1" i="1" smtClean="0">
                            <a:solidFill>
                              <a:schemeClr val="bg1"/>
                            </a:solidFill>
                            <a:latin typeface="Cambria Math" panose="02040503050406030204" pitchFamily="18" charset="0"/>
                          </a:rPr>
                          <m:t> </m:t>
                        </m:r>
                        <m:r>
                          <a:rPr lang="en-ZA" sz="2000" b="1" i="1" smtClean="0">
                            <a:solidFill>
                              <a:schemeClr val="bg1"/>
                            </a:solidFill>
                            <a:latin typeface="Cambria Math" panose="02040503050406030204" pitchFamily="18" charset="0"/>
                          </a:rPr>
                          <m:t>𝒐𝒇</m:t>
                        </m:r>
                        <m:r>
                          <a:rPr lang="en-ZA" sz="2000" b="1" i="1" smtClean="0">
                            <a:solidFill>
                              <a:schemeClr val="bg1"/>
                            </a:solidFill>
                            <a:latin typeface="Cambria Math" panose="02040503050406030204" pitchFamily="18" charset="0"/>
                          </a:rPr>
                          <m:t> </m:t>
                        </m:r>
                        <m:r>
                          <a:rPr lang="en-ZA" sz="2000" b="1" i="1" smtClean="0">
                            <a:solidFill>
                              <a:schemeClr val="bg1"/>
                            </a:solidFill>
                            <a:latin typeface="Cambria Math" panose="02040503050406030204" pitchFamily="18" charset="0"/>
                          </a:rPr>
                          <m:t>𝒅𝒂𝒚𝒔</m:t>
                        </m:r>
                        <m:r>
                          <a:rPr lang="en-ZA" sz="2000" b="1" i="1" smtClean="0">
                            <a:solidFill>
                              <a:schemeClr val="bg1"/>
                            </a:solidFill>
                            <a:latin typeface="Cambria Math" panose="02040503050406030204" pitchFamily="18" charset="0"/>
                          </a:rPr>
                          <m:t> </m:t>
                        </m:r>
                        <m:r>
                          <a:rPr lang="en-ZA" sz="2000" b="1" i="1" smtClean="0">
                            <a:solidFill>
                              <a:schemeClr val="bg1"/>
                            </a:solidFill>
                            <a:latin typeface="Cambria Math" panose="02040503050406030204" pitchFamily="18" charset="0"/>
                          </a:rPr>
                          <m:t>𝒊𝒏</m:t>
                        </m:r>
                        <m:r>
                          <a:rPr lang="en-ZA" sz="2000" b="1" i="1" smtClean="0">
                            <a:solidFill>
                              <a:schemeClr val="bg1"/>
                            </a:solidFill>
                            <a:latin typeface="Cambria Math" panose="02040503050406030204" pitchFamily="18" charset="0"/>
                          </a:rPr>
                          <m:t> </m:t>
                        </m:r>
                        <m:r>
                          <a:rPr lang="en-ZA" sz="2000" b="1" i="1" smtClean="0">
                            <a:solidFill>
                              <a:schemeClr val="bg1"/>
                            </a:solidFill>
                            <a:latin typeface="Cambria Math" panose="02040503050406030204" pitchFamily="18" charset="0"/>
                          </a:rPr>
                          <m:t>𝒕𝒉𝒆</m:t>
                        </m:r>
                        <m:r>
                          <a:rPr lang="en-ZA" sz="2000" b="1" i="1" smtClean="0">
                            <a:solidFill>
                              <a:schemeClr val="bg1"/>
                            </a:solidFill>
                            <a:latin typeface="Cambria Math" panose="02040503050406030204" pitchFamily="18" charset="0"/>
                          </a:rPr>
                          <m:t> </m:t>
                        </m:r>
                        <m:r>
                          <a:rPr lang="en-ZA" sz="2000" b="1" i="1" smtClean="0">
                            <a:solidFill>
                              <a:schemeClr val="bg1"/>
                            </a:solidFill>
                            <a:latin typeface="Cambria Math" panose="02040503050406030204" pitchFamily="18" charset="0"/>
                          </a:rPr>
                          <m:t>𝒅𝒂𝒕𝒔𝒆𝒕</m:t>
                        </m:r>
                      </m:den>
                    </m:f>
                  </m:oMath>
                </a14:m>
                <a:endParaRPr lang="en-ZA" sz="2000" b="1" dirty="0"/>
              </a:p>
            </p:txBody>
          </p:sp>
        </mc:Choice>
        <mc:Fallback>
          <p:sp>
            <p:nvSpPr>
              <p:cNvPr id="4" name="TextBox 3">
                <a:extLst>
                  <a:ext uri="{FF2B5EF4-FFF2-40B4-BE49-F238E27FC236}">
                    <a16:creationId xmlns:a16="http://schemas.microsoft.com/office/drawing/2014/main" id="{126F75D3-6A54-C725-56E2-F3C23B23E1B4}"/>
                  </a:ext>
                </a:extLst>
              </p:cNvPr>
              <p:cNvSpPr txBox="1">
                <a:spLocks noRot="1" noChangeAspect="1" noMove="1" noResize="1" noEditPoints="1" noAdjustHandles="1" noChangeArrowheads="1" noChangeShapeType="1" noTextEdit="1"/>
              </p:cNvSpPr>
              <p:nvPr/>
            </p:nvSpPr>
            <p:spPr>
              <a:xfrm>
                <a:off x="786580" y="3102031"/>
                <a:ext cx="8967019" cy="1504707"/>
              </a:xfrm>
              <a:prstGeom prst="rect">
                <a:avLst/>
              </a:prstGeom>
              <a:blipFill>
                <a:blip r:embed="rId5"/>
                <a:stretch>
                  <a:fillRect l="-680" t="-2429"/>
                </a:stretch>
              </a:blipFill>
            </p:spPr>
            <p:txBody>
              <a:bodyPr/>
              <a:lstStyle/>
              <a:p>
                <a:r>
                  <a:rPr lang="en-ZA">
                    <a:noFill/>
                  </a:rPr>
                  <a:t> </a:t>
                </a:r>
              </a:p>
            </p:txBody>
          </p:sp>
        </mc:Fallback>
      </mc:AlternateContent>
    </p:spTree>
    <p:extLst>
      <p:ext uri="{BB962C8B-B14F-4D97-AF65-F5344CB8AC3E}">
        <p14:creationId xmlns:p14="http://schemas.microsoft.com/office/powerpoint/2010/main" val="39915369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CC12499-9330-7886-DFDA-A5AD96DB331F}"/>
              </a:ext>
            </a:extLst>
          </p:cNvPr>
          <p:cNvSpPr txBox="1"/>
          <p:nvPr/>
        </p:nvSpPr>
        <p:spPr>
          <a:xfrm>
            <a:off x="3264309" y="2905780"/>
            <a:ext cx="5663381" cy="523220"/>
          </a:xfrm>
          <a:prstGeom prst="rect">
            <a:avLst/>
          </a:prstGeom>
          <a:noFill/>
        </p:spPr>
        <p:txBody>
          <a:bodyPr wrap="square" rtlCol="0">
            <a:spAutoFit/>
          </a:bodyPr>
          <a:lstStyle/>
          <a:p>
            <a:pPr algn="ctr"/>
            <a:r>
              <a:rPr lang="en-US" sz="2800" b="1" dirty="0">
                <a:solidFill>
                  <a:schemeClr val="bg1"/>
                </a:solidFill>
              </a:rPr>
              <a:t>The Recommender System </a:t>
            </a:r>
            <a:endParaRPr lang="en-ZA" sz="2800" b="1" dirty="0">
              <a:solidFill>
                <a:schemeClr val="bg1"/>
              </a:solidFill>
            </a:endParaRPr>
          </a:p>
        </p:txBody>
      </p:sp>
    </p:spTree>
    <p:extLst>
      <p:ext uri="{BB962C8B-B14F-4D97-AF65-F5344CB8AC3E}">
        <p14:creationId xmlns:p14="http://schemas.microsoft.com/office/powerpoint/2010/main" val="6667766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CC12499-9330-7886-DFDA-A5AD96DB331F}"/>
              </a:ext>
            </a:extLst>
          </p:cNvPr>
          <p:cNvSpPr txBox="1"/>
          <p:nvPr/>
        </p:nvSpPr>
        <p:spPr>
          <a:xfrm>
            <a:off x="265470" y="614864"/>
            <a:ext cx="5663381" cy="954107"/>
          </a:xfrm>
          <a:prstGeom prst="rect">
            <a:avLst/>
          </a:prstGeom>
          <a:noFill/>
        </p:spPr>
        <p:txBody>
          <a:bodyPr wrap="square" rtlCol="0">
            <a:spAutoFit/>
          </a:bodyPr>
          <a:lstStyle/>
          <a:p>
            <a:r>
              <a:rPr lang="en-US" sz="2800" b="1" dirty="0">
                <a:solidFill>
                  <a:schemeClr val="bg1"/>
                </a:solidFill>
              </a:rPr>
              <a:t>Our aim:</a:t>
            </a:r>
          </a:p>
          <a:p>
            <a:endParaRPr lang="en-US" sz="2800" b="1" dirty="0">
              <a:solidFill>
                <a:schemeClr val="bg1"/>
              </a:solidFill>
            </a:endParaRPr>
          </a:p>
        </p:txBody>
      </p:sp>
      <p:sp>
        <p:nvSpPr>
          <p:cNvPr id="4" name="TextBox 3">
            <a:extLst>
              <a:ext uri="{FF2B5EF4-FFF2-40B4-BE49-F238E27FC236}">
                <a16:creationId xmlns:a16="http://schemas.microsoft.com/office/drawing/2014/main" id="{B216AF57-F29C-D05C-D5C9-C32762A12133}"/>
              </a:ext>
            </a:extLst>
          </p:cNvPr>
          <p:cNvSpPr txBox="1"/>
          <p:nvPr/>
        </p:nvSpPr>
        <p:spPr>
          <a:xfrm>
            <a:off x="3264309" y="1883225"/>
            <a:ext cx="5663381" cy="523220"/>
          </a:xfrm>
          <a:prstGeom prst="rect">
            <a:avLst/>
          </a:prstGeom>
          <a:noFill/>
        </p:spPr>
        <p:txBody>
          <a:bodyPr wrap="square" rtlCol="0">
            <a:spAutoFit/>
          </a:bodyPr>
          <a:lstStyle/>
          <a:p>
            <a:pPr algn="ctr"/>
            <a:r>
              <a:rPr lang="en-US" sz="2800" b="1" dirty="0">
                <a:solidFill>
                  <a:schemeClr val="bg1"/>
                </a:solidFill>
              </a:rPr>
              <a:t>A </a:t>
            </a:r>
            <a:endParaRPr lang="en-ZA" sz="2800" b="1" dirty="0">
              <a:solidFill>
                <a:schemeClr val="bg1"/>
              </a:solidFill>
            </a:endParaRPr>
          </a:p>
        </p:txBody>
      </p:sp>
    </p:spTree>
    <p:extLst>
      <p:ext uri="{BB962C8B-B14F-4D97-AF65-F5344CB8AC3E}">
        <p14:creationId xmlns:p14="http://schemas.microsoft.com/office/powerpoint/2010/main" val="38213582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16AF57-F29C-D05C-D5C9-C32762A12133}"/>
              </a:ext>
            </a:extLst>
          </p:cNvPr>
          <p:cNvSpPr txBox="1"/>
          <p:nvPr/>
        </p:nvSpPr>
        <p:spPr>
          <a:xfrm>
            <a:off x="835743" y="526372"/>
            <a:ext cx="5663381" cy="584775"/>
          </a:xfrm>
          <a:prstGeom prst="rect">
            <a:avLst/>
          </a:prstGeom>
          <a:noFill/>
        </p:spPr>
        <p:txBody>
          <a:bodyPr wrap="square" rtlCol="0">
            <a:spAutoFit/>
          </a:bodyPr>
          <a:lstStyle/>
          <a:p>
            <a:r>
              <a:rPr lang="en-US" sz="3200" b="1" dirty="0" err="1">
                <a:solidFill>
                  <a:schemeClr val="bg1"/>
                </a:solidFill>
              </a:rPr>
              <a:t>LightFM</a:t>
            </a:r>
            <a:r>
              <a:rPr lang="en-US" sz="2800" b="1" dirty="0">
                <a:solidFill>
                  <a:schemeClr val="bg1"/>
                </a:solidFill>
              </a:rPr>
              <a:t> </a:t>
            </a:r>
            <a:endParaRPr lang="en-ZA" sz="2800" b="1" dirty="0">
              <a:solidFill>
                <a:schemeClr val="bg1"/>
              </a:solidFill>
            </a:endParaRPr>
          </a:p>
        </p:txBody>
      </p:sp>
      <p:sp>
        <p:nvSpPr>
          <p:cNvPr id="5" name="TextBox 4">
            <a:extLst>
              <a:ext uri="{FF2B5EF4-FFF2-40B4-BE49-F238E27FC236}">
                <a16:creationId xmlns:a16="http://schemas.microsoft.com/office/drawing/2014/main" id="{0EA44A33-796B-71BF-87DC-BBE918C42794}"/>
              </a:ext>
            </a:extLst>
          </p:cNvPr>
          <p:cNvSpPr txBox="1"/>
          <p:nvPr/>
        </p:nvSpPr>
        <p:spPr>
          <a:xfrm>
            <a:off x="1877961" y="1573163"/>
            <a:ext cx="7944465" cy="2862322"/>
          </a:xfrm>
          <a:prstGeom prst="rect">
            <a:avLst/>
          </a:prstGeom>
          <a:noFill/>
        </p:spPr>
        <p:txBody>
          <a:bodyPr wrap="square">
            <a:spAutoFit/>
          </a:bodyPr>
          <a:lstStyle/>
          <a:p>
            <a:r>
              <a:rPr lang="en-US" b="0" i="0" dirty="0" err="1">
                <a:solidFill>
                  <a:schemeClr val="bg1"/>
                </a:solidFill>
                <a:effectLst/>
                <a:latin typeface="Lato" panose="020F0502020204030204" pitchFamily="34" charset="0"/>
              </a:rPr>
              <a:t>LightFM</a:t>
            </a:r>
            <a:r>
              <a:rPr lang="en-US" b="0" i="0" dirty="0">
                <a:solidFill>
                  <a:schemeClr val="bg1"/>
                </a:solidFill>
                <a:effectLst/>
                <a:latin typeface="Lato" panose="020F0502020204030204" pitchFamily="34" charset="0"/>
              </a:rPr>
              <a:t> is a Python implementation of a number of popular recommendation algorithms for both implicit and explicit feedback.</a:t>
            </a:r>
          </a:p>
          <a:p>
            <a:r>
              <a:rPr lang="en-US" b="0" i="0" dirty="0">
                <a:solidFill>
                  <a:schemeClr val="bg1"/>
                </a:solidFill>
                <a:effectLst/>
                <a:latin typeface="Lato" panose="020F0502020204030204" pitchFamily="34" charset="0"/>
              </a:rPr>
              <a:t>It also makes it possible to incorporate both item and user metadata into the traditional matrix factorization algorithms. It represents each user and item as the sum of the latent representations of their features, thus allowing recommendations to </a:t>
            </a:r>
            <a:r>
              <a:rPr lang="en-US" b="0" i="0" dirty="0" err="1">
                <a:solidFill>
                  <a:schemeClr val="bg1"/>
                </a:solidFill>
                <a:effectLst/>
                <a:latin typeface="Lato" panose="020F0502020204030204" pitchFamily="34" charset="0"/>
              </a:rPr>
              <a:t>generalise</a:t>
            </a:r>
            <a:r>
              <a:rPr lang="en-US" b="0" i="0" dirty="0">
                <a:solidFill>
                  <a:schemeClr val="bg1"/>
                </a:solidFill>
                <a:effectLst/>
                <a:latin typeface="Lato" panose="020F0502020204030204" pitchFamily="34" charset="0"/>
              </a:rPr>
              <a:t> to new items (via item features) and to new users (via user features)</a:t>
            </a:r>
          </a:p>
          <a:p>
            <a:endParaRPr lang="en-US" u="sng" dirty="0">
              <a:solidFill>
                <a:schemeClr val="bg1"/>
              </a:solidFill>
              <a:latin typeface="Lato" panose="020F0502020204030204" pitchFamily="34" charset="0"/>
            </a:endParaRPr>
          </a:p>
          <a:p>
            <a:r>
              <a:rPr lang="en-ZA" dirty="0">
                <a:solidFill>
                  <a:schemeClr val="bg1"/>
                </a:solidFill>
              </a:rPr>
              <a:t>			-  </a:t>
            </a:r>
            <a:r>
              <a:rPr lang="en-ZA" dirty="0">
                <a:solidFill>
                  <a:schemeClr val="bg1"/>
                </a:solidFill>
                <a:hlinkClick r:id="rId4"/>
              </a:rPr>
              <a:t>https://making.lyst.com/lightfm/docs/home.html</a:t>
            </a:r>
            <a:endParaRPr lang="en-ZA" dirty="0">
              <a:solidFill>
                <a:schemeClr val="bg1"/>
              </a:solidFill>
            </a:endParaRPr>
          </a:p>
          <a:p>
            <a:endParaRPr lang="en-US" b="0" i="0" dirty="0">
              <a:solidFill>
                <a:schemeClr val="bg1"/>
              </a:solidFill>
              <a:effectLst/>
              <a:latin typeface="Lato" panose="020F0502020204030204" pitchFamily="34" charset="0"/>
            </a:endParaRPr>
          </a:p>
        </p:txBody>
      </p:sp>
      <p:sp>
        <p:nvSpPr>
          <p:cNvPr id="7" name="TextBox 6">
            <a:extLst>
              <a:ext uri="{FF2B5EF4-FFF2-40B4-BE49-F238E27FC236}">
                <a16:creationId xmlns:a16="http://schemas.microsoft.com/office/drawing/2014/main" id="{E19F5259-0999-C573-04B4-FA4BA43DCA64}"/>
              </a:ext>
            </a:extLst>
          </p:cNvPr>
          <p:cNvSpPr txBox="1"/>
          <p:nvPr/>
        </p:nvSpPr>
        <p:spPr>
          <a:xfrm>
            <a:off x="1877960" y="5314205"/>
            <a:ext cx="6096000" cy="615553"/>
          </a:xfrm>
          <a:prstGeom prst="rect">
            <a:avLst/>
          </a:prstGeom>
          <a:noFill/>
        </p:spPr>
        <p:txBody>
          <a:bodyPr wrap="square">
            <a:spAutoFit/>
          </a:bodyPr>
          <a:lstStyle/>
          <a:p>
            <a:r>
              <a:rPr lang="en-ZA" dirty="0">
                <a:solidFill>
                  <a:schemeClr val="bg1"/>
                </a:solidFill>
                <a:hlinkClick r:id="rId5"/>
              </a:rPr>
              <a:t>https://doi.org/10.48550/arXiv.1507.08439</a:t>
            </a:r>
            <a:endParaRPr lang="en-ZA" dirty="0">
              <a:solidFill>
                <a:schemeClr val="bg1"/>
              </a:solidFill>
            </a:endParaRPr>
          </a:p>
          <a:p>
            <a:r>
              <a:rPr lang="en-ZA" sz="1600" dirty="0">
                <a:solidFill>
                  <a:schemeClr val="bg1"/>
                </a:solidFill>
              </a:rPr>
              <a:t>Maciej Kula</a:t>
            </a:r>
          </a:p>
        </p:txBody>
      </p:sp>
      <p:sp>
        <p:nvSpPr>
          <p:cNvPr id="8" name="TextBox 7">
            <a:extLst>
              <a:ext uri="{FF2B5EF4-FFF2-40B4-BE49-F238E27FC236}">
                <a16:creationId xmlns:a16="http://schemas.microsoft.com/office/drawing/2014/main" id="{FB24D7E0-AE33-C1FD-A43F-E9EEB6559DF1}"/>
              </a:ext>
            </a:extLst>
          </p:cNvPr>
          <p:cNvSpPr txBox="1"/>
          <p:nvPr/>
        </p:nvSpPr>
        <p:spPr>
          <a:xfrm>
            <a:off x="1637071" y="1356955"/>
            <a:ext cx="776747" cy="584775"/>
          </a:xfrm>
          <a:prstGeom prst="rect">
            <a:avLst/>
          </a:prstGeom>
          <a:noFill/>
        </p:spPr>
        <p:txBody>
          <a:bodyPr wrap="square" rtlCol="0">
            <a:spAutoFit/>
          </a:bodyPr>
          <a:lstStyle/>
          <a:p>
            <a:r>
              <a:rPr lang="en-ZA" sz="3200" dirty="0">
                <a:solidFill>
                  <a:schemeClr val="bg1"/>
                </a:solidFill>
              </a:rPr>
              <a:t>“</a:t>
            </a:r>
          </a:p>
        </p:txBody>
      </p:sp>
      <p:sp>
        <p:nvSpPr>
          <p:cNvPr id="9" name="TextBox 8">
            <a:extLst>
              <a:ext uri="{FF2B5EF4-FFF2-40B4-BE49-F238E27FC236}">
                <a16:creationId xmlns:a16="http://schemas.microsoft.com/office/drawing/2014/main" id="{F8C5A3D5-4A94-A265-1DA8-DE88BEEF2378}"/>
              </a:ext>
            </a:extLst>
          </p:cNvPr>
          <p:cNvSpPr txBox="1"/>
          <p:nvPr/>
        </p:nvSpPr>
        <p:spPr>
          <a:xfrm>
            <a:off x="4336026" y="3125287"/>
            <a:ext cx="776747" cy="584775"/>
          </a:xfrm>
          <a:prstGeom prst="rect">
            <a:avLst/>
          </a:prstGeom>
          <a:noFill/>
        </p:spPr>
        <p:txBody>
          <a:bodyPr wrap="square" rtlCol="0">
            <a:spAutoFit/>
          </a:bodyPr>
          <a:lstStyle/>
          <a:p>
            <a:r>
              <a:rPr lang="en-ZA" sz="3200" dirty="0">
                <a:solidFill>
                  <a:schemeClr val="bg1"/>
                </a:solidFill>
              </a:rPr>
              <a:t> ”</a:t>
            </a:r>
          </a:p>
        </p:txBody>
      </p:sp>
      <p:sp>
        <p:nvSpPr>
          <p:cNvPr id="11" name="TextBox 10">
            <a:extLst>
              <a:ext uri="{FF2B5EF4-FFF2-40B4-BE49-F238E27FC236}">
                <a16:creationId xmlns:a16="http://schemas.microsoft.com/office/drawing/2014/main" id="{6FEE2D34-4BA7-8F51-6477-BB50A68C713C}"/>
              </a:ext>
            </a:extLst>
          </p:cNvPr>
          <p:cNvSpPr txBox="1"/>
          <p:nvPr/>
        </p:nvSpPr>
        <p:spPr>
          <a:xfrm>
            <a:off x="1877960" y="4918706"/>
            <a:ext cx="7708491" cy="338554"/>
          </a:xfrm>
          <a:prstGeom prst="rect">
            <a:avLst/>
          </a:prstGeom>
          <a:noFill/>
        </p:spPr>
        <p:txBody>
          <a:bodyPr wrap="square">
            <a:spAutoFit/>
          </a:bodyPr>
          <a:lstStyle/>
          <a:p>
            <a:pPr algn="l"/>
            <a:r>
              <a:rPr lang="en-US" sz="1600" i="1" dirty="0">
                <a:solidFill>
                  <a:schemeClr val="bg1"/>
                </a:solidFill>
                <a:effectLst/>
                <a:latin typeface="Lucida Grande"/>
              </a:rPr>
              <a:t>Metadata Embeddings for User and Item Cold-start Recommendations</a:t>
            </a:r>
          </a:p>
        </p:txBody>
      </p:sp>
      <p:sp>
        <p:nvSpPr>
          <p:cNvPr id="13" name="TextBox 12">
            <a:extLst>
              <a:ext uri="{FF2B5EF4-FFF2-40B4-BE49-F238E27FC236}">
                <a16:creationId xmlns:a16="http://schemas.microsoft.com/office/drawing/2014/main" id="{1043CEA5-DE7D-9F23-BDA6-B8A64488C3D2}"/>
              </a:ext>
            </a:extLst>
          </p:cNvPr>
          <p:cNvSpPr txBox="1"/>
          <p:nvPr/>
        </p:nvSpPr>
        <p:spPr>
          <a:xfrm>
            <a:off x="1288026" y="4492429"/>
            <a:ext cx="6096000" cy="369332"/>
          </a:xfrm>
          <a:prstGeom prst="rect">
            <a:avLst/>
          </a:prstGeom>
          <a:noFill/>
        </p:spPr>
        <p:txBody>
          <a:bodyPr wrap="square">
            <a:spAutoFit/>
          </a:bodyPr>
          <a:lstStyle/>
          <a:p>
            <a:r>
              <a:rPr lang="en-US" sz="1800" b="1" dirty="0" err="1">
                <a:solidFill>
                  <a:schemeClr val="bg1"/>
                </a:solidFill>
              </a:rPr>
              <a:t>LightFM</a:t>
            </a:r>
            <a:r>
              <a:rPr lang="en-US" sz="1800" b="1" dirty="0">
                <a:solidFill>
                  <a:schemeClr val="bg1"/>
                </a:solidFill>
              </a:rPr>
              <a:t> Paper:</a:t>
            </a:r>
            <a:endParaRPr lang="en-ZA" dirty="0"/>
          </a:p>
        </p:txBody>
      </p:sp>
    </p:spTree>
    <p:extLst>
      <p:ext uri="{BB962C8B-B14F-4D97-AF65-F5344CB8AC3E}">
        <p14:creationId xmlns:p14="http://schemas.microsoft.com/office/powerpoint/2010/main" val="37686563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9283B-D885-DC3D-C04D-0FE8487A76EA}"/>
              </a:ext>
            </a:extLst>
          </p:cNvPr>
          <p:cNvSpPr>
            <a:spLocks noGrp="1"/>
          </p:cNvSpPr>
          <p:nvPr>
            <p:ph type="ctrTitle"/>
          </p:nvPr>
        </p:nvSpPr>
        <p:spPr/>
        <p:txBody>
          <a:bodyPr/>
          <a:lstStyle/>
          <a:p>
            <a:endParaRPr lang="en-ZA" dirty="0"/>
          </a:p>
        </p:txBody>
      </p:sp>
      <p:sp>
        <p:nvSpPr>
          <p:cNvPr id="3" name="Subtitle 2">
            <a:extLst>
              <a:ext uri="{FF2B5EF4-FFF2-40B4-BE49-F238E27FC236}">
                <a16:creationId xmlns:a16="http://schemas.microsoft.com/office/drawing/2014/main" id="{2C3AF3F9-39E8-8F2A-990E-BC4833D6399B}"/>
              </a:ext>
            </a:extLst>
          </p:cNvPr>
          <p:cNvSpPr>
            <a:spLocks noGrp="1"/>
          </p:cNvSpPr>
          <p:nvPr>
            <p:ph type="subTitle" idx="1"/>
          </p:nvPr>
        </p:nvSpPr>
        <p:spPr/>
        <p:txBody>
          <a:bodyPr/>
          <a:lstStyle/>
          <a:p>
            <a:endParaRPr lang="en-ZA"/>
          </a:p>
        </p:txBody>
      </p:sp>
      <p:sp>
        <p:nvSpPr>
          <p:cNvPr id="4" name="TextBox 3">
            <a:extLst>
              <a:ext uri="{FF2B5EF4-FFF2-40B4-BE49-F238E27FC236}">
                <a16:creationId xmlns:a16="http://schemas.microsoft.com/office/drawing/2014/main" id="{5B533428-C0D0-B007-B518-9749E36EE0D0}"/>
              </a:ext>
            </a:extLst>
          </p:cNvPr>
          <p:cNvSpPr txBox="1"/>
          <p:nvPr/>
        </p:nvSpPr>
        <p:spPr>
          <a:xfrm>
            <a:off x="1278194" y="1122363"/>
            <a:ext cx="4503174" cy="646331"/>
          </a:xfrm>
          <a:prstGeom prst="rect">
            <a:avLst/>
          </a:prstGeom>
          <a:solidFill>
            <a:schemeClr val="bg1"/>
          </a:solidFill>
        </p:spPr>
        <p:txBody>
          <a:bodyPr wrap="square" rtlCol="0">
            <a:spAutoFit/>
          </a:bodyPr>
          <a:lstStyle/>
          <a:p>
            <a:r>
              <a:rPr lang="en-US" dirty="0"/>
              <a:t>Want top 5 items</a:t>
            </a:r>
          </a:p>
          <a:p>
            <a:r>
              <a:rPr lang="en-US" dirty="0"/>
              <a:t>High predictive power</a:t>
            </a:r>
            <a:endParaRPr lang="en-ZA" dirty="0"/>
          </a:p>
        </p:txBody>
      </p:sp>
    </p:spTree>
    <p:extLst>
      <p:ext uri="{BB962C8B-B14F-4D97-AF65-F5344CB8AC3E}">
        <p14:creationId xmlns:p14="http://schemas.microsoft.com/office/powerpoint/2010/main" val="27340324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16AF57-F29C-D05C-D5C9-C32762A12133}"/>
              </a:ext>
            </a:extLst>
          </p:cNvPr>
          <p:cNvSpPr txBox="1"/>
          <p:nvPr/>
        </p:nvSpPr>
        <p:spPr>
          <a:xfrm>
            <a:off x="835743" y="526372"/>
            <a:ext cx="5663381" cy="584775"/>
          </a:xfrm>
          <a:prstGeom prst="rect">
            <a:avLst/>
          </a:prstGeom>
          <a:noFill/>
        </p:spPr>
        <p:txBody>
          <a:bodyPr wrap="square" rtlCol="0">
            <a:spAutoFit/>
          </a:bodyPr>
          <a:lstStyle/>
          <a:p>
            <a:r>
              <a:rPr lang="en-US" sz="3200" b="1" dirty="0">
                <a:solidFill>
                  <a:schemeClr val="bg1"/>
                </a:solidFill>
              </a:rPr>
              <a:t>Why we chose </a:t>
            </a:r>
            <a:r>
              <a:rPr lang="en-US" sz="3200" b="1" dirty="0" err="1">
                <a:solidFill>
                  <a:schemeClr val="bg1"/>
                </a:solidFill>
              </a:rPr>
              <a:t>LightFM</a:t>
            </a:r>
            <a:r>
              <a:rPr lang="en-US" sz="3200" b="1" dirty="0">
                <a:solidFill>
                  <a:schemeClr val="bg1"/>
                </a:solidFill>
              </a:rPr>
              <a:t>:</a:t>
            </a:r>
            <a:r>
              <a:rPr lang="en-US" sz="2800" b="1" dirty="0">
                <a:solidFill>
                  <a:schemeClr val="bg1"/>
                </a:solidFill>
              </a:rPr>
              <a:t> </a:t>
            </a:r>
            <a:endParaRPr lang="en-ZA" sz="2800" b="1" dirty="0">
              <a:solidFill>
                <a:schemeClr val="bg1"/>
              </a:solidFill>
            </a:endParaRPr>
          </a:p>
        </p:txBody>
      </p:sp>
      <p:sp>
        <p:nvSpPr>
          <p:cNvPr id="3" name="TextBox 2">
            <a:extLst>
              <a:ext uri="{FF2B5EF4-FFF2-40B4-BE49-F238E27FC236}">
                <a16:creationId xmlns:a16="http://schemas.microsoft.com/office/drawing/2014/main" id="{8881192E-822B-6516-7DAA-BD41B953AFFC}"/>
              </a:ext>
            </a:extLst>
          </p:cNvPr>
          <p:cNvSpPr txBox="1"/>
          <p:nvPr/>
        </p:nvSpPr>
        <p:spPr>
          <a:xfrm>
            <a:off x="1917291" y="1559542"/>
            <a:ext cx="7413522" cy="4401205"/>
          </a:xfrm>
          <a:prstGeom prst="rect">
            <a:avLst/>
          </a:prstGeom>
          <a:noFill/>
        </p:spPr>
        <p:txBody>
          <a:bodyPr wrap="square">
            <a:spAutoFit/>
          </a:bodyPr>
          <a:lstStyle/>
          <a:p>
            <a:r>
              <a:rPr lang="en-ZA" sz="2000" b="1" dirty="0">
                <a:solidFill>
                  <a:schemeClr val="bg1"/>
                </a:solidFill>
              </a:rPr>
              <a:t>From </a:t>
            </a:r>
            <a:r>
              <a:rPr lang="en-ZA" sz="2000" b="1" dirty="0" err="1">
                <a:solidFill>
                  <a:schemeClr val="bg1"/>
                </a:solidFill>
              </a:rPr>
              <a:t>LightFM’s</a:t>
            </a:r>
            <a:r>
              <a:rPr lang="en-ZA" sz="2000" b="1" dirty="0">
                <a:solidFill>
                  <a:schemeClr val="bg1"/>
                </a:solidFill>
              </a:rPr>
              <a:t> paper:</a:t>
            </a:r>
          </a:p>
          <a:p>
            <a:endParaRPr lang="en-ZA" sz="2000" b="1" dirty="0">
              <a:solidFill>
                <a:schemeClr val="bg1"/>
              </a:solidFill>
            </a:endParaRPr>
          </a:p>
          <a:p>
            <a:pPr marL="800100" lvl="1" indent="-342900">
              <a:buAutoNum type="arabicPeriod"/>
            </a:pPr>
            <a:r>
              <a:rPr lang="en-ZA" sz="2000" dirty="0" err="1">
                <a:solidFill>
                  <a:schemeClr val="bg1"/>
                </a:solidFill>
              </a:rPr>
              <a:t>LightFM</a:t>
            </a:r>
            <a:r>
              <a:rPr lang="en-ZA" sz="2000" dirty="0">
                <a:solidFill>
                  <a:schemeClr val="bg1"/>
                </a:solidFill>
              </a:rPr>
              <a:t> performs at least as well as a specialised model across a wide range of collaborative data sparsity scenarios. It outperforms existing content-based and hybrid models in cold-start scenarios where collaborative data is abundant or where user metadata is available.</a:t>
            </a:r>
          </a:p>
          <a:p>
            <a:pPr marL="800100" lvl="1" indent="-342900">
              <a:buAutoNum type="arabicPeriod"/>
            </a:pPr>
            <a:r>
              <a:rPr lang="en-ZA" sz="2000" dirty="0">
                <a:solidFill>
                  <a:schemeClr val="bg1"/>
                </a:solidFill>
              </a:rPr>
              <a:t>It produces high-quality content feature embeddings that capture important semantic information about the problem domain, and can be used for related tasks such as tag recommendations.</a:t>
            </a:r>
          </a:p>
          <a:p>
            <a:pPr marL="800100" lvl="1" indent="-342900">
              <a:buAutoNum type="arabicPeriod"/>
            </a:pPr>
            <a:endParaRPr lang="en-ZA" sz="2000" dirty="0">
              <a:solidFill>
                <a:schemeClr val="bg1"/>
              </a:solidFill>
            </a:endParaRPr>
          </a:p>
          <a:p>
            <a:pPr lvl="1"/>
            <a:r>
              <a:rPr lang="en-US" sz="2000" dirty="0">
                <a:solidFill>
                  <a:schemeClr val="bg1"/>
                </a:solidFill>
              </a:rPr>
              <a:t>Both properties make </a:t>
            </a:r>
            <a:r>
              <a:rPr lang="en-US" sz="2000" dirty="0" err="1">
                <a:solidFill>
                  <a:schemeClr val="bg1"/>
                </a:solidFill>
              </a:rPr>
              <a:t>LightFM</a:t>
            </a:r>
            <a:r>
              <a:rPr lang="en-US" sz="2000" dirty="0">
                <a:solidFill>
                  <a:schemeClr val="bg1"/>
                </a:solidFill>
              </a:rPr>
              <a:t> an attractive model, applicable both in cold- and warm-start settings.</a:t>
            </a:r>
            <a:endParaRPr lang="en-ZA" sz="2000" dirty="0">
              <a:solidFill>
                <a:schemeClr val="bg1"/>
              </a:solidFill>
            </a:endParaRPr>
          </a:p>
        </p:txBody>
      </p:sp>
    </p:spTree>
    <p:extLst>
      <p:ext uri="{BB962C8B-B14F-4D97-AF65-F5344CB8AC3E}">
        <p14:creationId xmlns:p14="http://schemas.microsoft.com/office/powerpoint/2010/main" val="7156357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16AF57-F29C-D05C-D5C9-C32762A12133}"/>
              </a:ext>
            </a:extLst>
          </p:cNvPr>
          <p:cNvSpPr txBox="1"/>
          <p:nvPr/>
        </p:nvSpPr>
        <p:spPr>
          <a:xfrm>
            <a:off x="835743" y="526372"/>
            <a:ext cx="5663381" cy="584775"/>
          </a:xfrm>
          <a:prstGeom prst="rect">
            <a:avLst/>
          </a:prstGeom>
          <a:noFill/>
        </p:spPr>
        <p:txBody>
          <a:bodyPr wrap="square" rtlCol="0">
            <a:spAutoFit/>
          </a:bodyPr>
          <a:lstStyle/>
          <a:p>
            <a:r>
              <a:rPr lang="en-US" sz="3200" b="1" dirty="0">
                <a:solidFill>
                  <a:schemeClr val="bg1"/>
                </a:solidFill>
              </a:rPr>
              <a:t>Why we chose </a:t>
            </a:r>
            <a:r>
              <a:rPr lang="en-US" sz="3200" b="1" dirty="0" err="1">
                <a:solidFill>
                  <a:schemeClr val="bg1"/>
                </a:solidFill>
              </a:rPr>
              <a:t>LightFM</a:t>
            </a:r>
            <a:r>
              <a:rPr lang="en-US" sz="3200" b="1" dirty="0">
                <a:solidFill>
                  <a:schemeClr val="bg1"/>
                </a:solidFill>
              </a:rPr>
              <a:t>:</a:t>
            </a:r>
            <a:r>
              <a:rPr lang="en-US" sz="2800" b="1" dirty="0">
                <a:solidFill>
                  <a:schemeClr val="bg1"/>
                </a:solidFill>
              </a:rPr>
              <a:t> </a:t>
            </a:r>
            <a:endParaRPr lang="en-ZA" sz="2800" b="1" dirty="0">
              <a:solidFill>
                <a:schemeClr val="bg1"/>
              </a:solidFill>
            </a:endParaRPr>
          </a:p>
        </p:txBody>
      </p:sp>
      <p:sp>
        <p:nvSpPr>
          <p:cNvPr id="3" name="TextBox 2">
            <a:extLst>
              <a:ext uri="{FF2B5EF4-FFF2-40B4-BE49-F238E27FC236}">
                <a16:creationId xmlns:a16="http://schemas.microsoft.com/office/drawing/2014/main" id="{8881192E-822B-6516-7DAA-BD41B953AFFC}"/>
              </a:ext>
            </a:extLst>
          </p:cNvPr>
          <p:cNvSpPr txBox="1"/>
          <p:nvPr/>
        </p:nvSpPr>
        <p:spPr>
          <a:xfrm>
            <a:off x="1976283" y="1705451"/>
            <a:ext cx="8239433" cy="3754874"/>
          </a:xfrm>
          <a:prstGeom prst="rect">
            <a:avLst/>
          </a:prstGeom>
          <a:noFill/>
        </p:spPr>
        <p:txBody>
          <a:bodyPr wrap="square">
            <a:spAutoFit/>
          </a:bodyPr>
          <a:lstStyle/>
          <a:p>
            <a:r>
              <a:rPr lang="en-ZA" sz="2400" b="1" dirty="0">
                <a:solidFill>
                  <a:schemeClr val="bg1"/>
                </a:solidFill>
              </a:rPr>
              <a:t>In our words:</a:t>
            </a:r>
          </a:p>
          <a:p>
            <a:endParaRPr lang="en-ZA" b="1" dirty="0">
              <a:solidFill>
                <a:schemeClr val="bg1"/>
              </a:solidFill>
            </a:endParaRPr>
          </a:p>
          <a:p>
            <a:pPr marL="800100" lvl="1" indent="-342900">
              <a:buAutoNum type="arabicPeriod"/>
            </a:pPr>
            <a:r>
              <a:rPr lang="en-ZA" sz="2000" dirty="0">
                <a:solidFill>
                  <a:schemeClr val="bg1"/>
                </a:solidFill>
              </a:rPr>
              <a:t>Uses fundamentals of collaborative filtering and matrix factorisation</a:t>
            </a:r>
          </a:p>
          <a:p>
            <a:pPr marL="800100" lvl="1" indent="-342900">
              <a:buAutoNum type="arabicPeriod"/>
            </a:pPr>
            <a:r>
              <a:rPr lang="en-ZA" sz="2000" dirty="0">
                <a:solidFill>
                  <a:schemeClr val="bg1"/>
                </a:solidFill>
              </a:rPr>
              <a:t>Uses a hybrid approach with content-based filtering</a:t>
            </a:r>
          </a:p>
          <a:p>
            <a:pPr marL="800100" lvl="1" indent="-342900">
              <a:buAutoNum type="arabicPeriod"/>
            </a:pPr>
            <a:r>
              <a:rPr lang="en-ZA" sz="2000" dirty="0">
                <a:solidFill>
                  <a:schemeClr val="bg1"/>
                </a:solidFill>
              </a:rPr>
              <a:t>Allows to access a range of accuracy metrics with ease</a:t>
            </a:r>
          </a:p>
          <a:p>
            <a:pPr marL="800100" lvl="1" indent="-342900">
              <a:buAutoNum type="arabicPeriod"/>
            </a:pPr>
            <a:r>
              <a:rPr lang="en-ZA" sz="2000" dirty="0">
                <a:solidFill>
                  <a:schemeClr val="bg1"/>
                </a:solidFill>
              </a:rPr>
              <a:t>Allows us to incorporate both user and item features</a:t>
            </a:r>
          </a:p>
          <a:p>
            <a:pPr marL="800100" lvl="1" indent="-342900">
              <a:buAutoNum type="arabicPeriod"/>
            </a:pPr>
            <a:r>
              <a:rPr lang="en-ZA" sz="2000" dirty="0">
                <a:solidFill>
                  <a:schemeClr val="bg1"/>
                </a:solidFill>
              </a:rPr>
              <a:t>Based on paper it performs well for a wide range of recommender system applications</a:t>
            </a:r>
          </a:p>
          <a:p>
            <a:pPr marL="800100" lvl="1" indent="-342900">
              <a:buFontTx/>
              <a:buAutoNum type="arabicPeriod"/>
            </a:pPr>
            <a:r>
              <a:rPr lang="en-ZA" sz="2000" dirty="0">
                <a:solidFill>
                  <a:schemeClr val="bg1"/>
                </a:solidFill>
              </a:rPr>
              <a:t>Good for warm and cold start problems</a:t>
            </a:r>
          </a:p>
          <a:p>
            <a:endParaRPr lang="en-ZA" dirty="0">
              <a:solidFill>
                <a:schemeClr val="bg1"/>
              </a:solidFill>
            </a:endParaRPr>
          </a:p>
          <a:p>
            <a:pPr marL="342900" indent="-342900">
              <a:buAutoNum type="arabicPeriod"/>
            </a:pPr>
            <a:endParaRPr lang="en-ZA" dirty="0">
              <a:solidFill>
                <a:schemeClr val="bg1"/>
              </a:solidFill>
            </a:endParaRPr>
          </a:p>
        </p:txBody>
      </p:sp>
    </p:spTree>
    <p:extLst>
      <p:ext uri="{BB962C8B-B14F-4D97-AF65-F5344CB8AC3E}">
        <p14:creationId xmlns:p14="http://schemas.microsoft.com/office/powerpoint/2010/main" val="5696940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16AF57-F29C-D05C-D5C9-C32762A12133}"/>
              </a:ext>
            </a:extLst>
          </p:cNvPr>
          <p:cNvSpPr txBox="1"/>
          <p:nvPr/>
        </p:nvSpPr>
        <p:spPr>
          <a:xfrm>
            <a:off x="835743" y="526372"/>
            <a:ext cx="7580670" cy="584775"/>
          </a:xfrm>
          <a:prstGeom prst="rect">
            <a:avLst/>
          </a:prstGeom>
          <a:noFill/>
        </p:spPr>
        <p:txBody>
          <a:bodyPr wrap="square" rtlCol="0">
            <a:spAutoFit/>
          </a:bodyPr>
          <a:lstStyle/>
          <a:p>
            <a:r>
              <a:rPr lang="en-US" sz="3200" b="1" dirty="0">
                <a:solidFill>
                  <a:schemeClr val="bg1"/>
                </a:solidFill>
              </a:rPr>
              <a:t>What we input into our model:</a:t>
            </a:r>
            <a:r>
              <a:rPr lang="en-US" sz="2800" b="1" dirty="0">
                <a:solidFill>
                  <a:schemeClr val="bg1"/>
                </a:solidFill>
              </a:rPr>
              <a:t> </a:t>
            </a:r>
            <a:endParaRPr lang="en-ZA" sz="2800" b="1" dirty="0">
              <a:solidFill>
                <a:schemeClr val="bg1"/>
              </a:solidFill>
            </a:endParaRPr>
          </a:p>
        </p:txBody>
      </p:sp>
      <p:sp>
        <p:nvSpPr>
          <p:cNvPr id="2" name="TextBox 1">
            <a:extLst>
              <a:ext uri="{FF2B5EF4-FFF2-40B4-BE49-F238E27FC236}">
                <a16:creationId xmlns:a16="http://schemas.microsoft.com/office/drawing/2014/main" id="{71B8FE5D-1EB9-87E1-3DBE-0522E40BD71E}"/>
              </a:ext>
            </a:extLst>
          </p:cNvPr>
          <p:cNvSpPr txBox="1"/>
          <p:nvPr/>
        </p:nvSpPr>
        <p:spPr>
          <a:xfrm>
            <a:off x="3283974" y="2453826"/>
            <a:ext cx="8239433" cy="461665"/>
          </a:xfrm>
          <a:prstGeom prst="rect">
            <a:avLst/>
          </a:prstGeom>
          <a:noFill/>
        </p:spPr>
        <p:txBody>
          <a:bodyPr wrap="square">
            <a:spAutoFit/>
          </a:bodyPr>
          <a:lstStyle/>
          <a:p>
            <a:r>
              <a:rPr lang="en-ZA" sz="2400" b="1" dirty="0">
                <a:solidFill>
                  <a:schemeClr val="bg1"/>
                </a:solidFill>
              </a:rPr>
              <a:t>1. User-Action interaction matrix</a:t>
            </a:r>
          </a:p>
        </p:txBody>
      </p:sp>
      <p:sp>
        <p:nvSpPr>
          <p:cNvPr id="8" name="TextBox 7">
            <a:extLst>
              <a:ext uri="{FF2B5EF4-FFF2-40B4-BE49-F238E27FC236}">
                <a16:creationId xmlns:a16="http://schemas.microsoft.com/office/drawing/2014/main" id="{C0882B99-1574-09ED-8ED5-42D1D668A3BD}"/>
              </a:ext>
            </a:extLst>
          </p:cNvPr>
          <p:cNvSpPr txBox="1"/>
          <p:nvPr/>
        </p:nvSpPr>
        <p:spPr>
          <a:xfrm>
            <a:off x="3283974" y="2915491"/>
            <a:ext cx="6096000" cy="461665"/>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ZA" sz="2400" b="1" i="0" u="none" strike="noStrike" kern="1200" cap="none" spc="0" normalizeH="0" baseline="0" noProof="0" dirty="0">
                <a:ln>
                  <a:noFill/>
                </a:ln>
                <a:solidFill>
                  <a:prstClr val="white"/>
                </a:solidFill>
                <a:effectLst/>
                <a:uLnTx/>
                <a:uFillTx/>
                <a:latin typeface="Aptos" panose="02110004020202020204"/>
                <a:ea typeface="+mn-ea"/>
                <a:cs typeface="+mn-cs"/>
              </a:rPr>
              <a:t>2. User Features</a:t>
            </a:r>
          </a:p>
        </p:txBody>
      </p:sp>
      <p:sp>
        <p:nvSpPr>
          <p:cNvPr id="10" name="TextBox 9">
            <a:extLst>
              <a:ext uri="{FF2B5EF4-FFF2-40B4-BE49-F238E27FC236}">
                <a16:creationId xmlns:a16="http://schemas.microsoft.com/office/drawing/2014/main" id="{23CF3E7A-ECD7-7CD8-E2D4-C69062F5E0B5}"/>
              </a:ext>
            </a:extLst>
          </p:cNvPr>
          <p:cNvSpPr txBox="1"/>
          <p:nvPr/>
        </p:nvSpPr>
        <p:spPr>
          <a:xfrm>
            <a:off x="3283974" y="3377156"/>
            <a:ext cx="6096000" cy="461665"/>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ZA" sz="2400" b="1" i="0" u="none" strike="noStrike" kern="1200" cap="none" spc="0" normalizeH="0" baseline="0" noProof="0" dirty="0">
                <a:ln>
                  <a:noFill/>
                </a:ln>
                <a:solidFill>
                  <a:prstClr val="white"/>
                </a:solidFill>
                <a:effectLst/>
                <a:uLnTx/>
                <a:uFillTx/>
                <a:latin typeface="Aptos" panose="02110004020202020204"/>
                <a:ea typeface="+mn-ea"/>
                <a:cs typeface="+mn-cs"/>
              </a:rPr>
              <a:t>3. Item features</a:t>
            </a:r>
            <a:endParaRPr kumimoji="0" lang="en-ZA"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Tree>
    <p:extLst>
      <p:ext uri="{BB962C8B-B14F-4D97-AF65-F5344CB8AC3E}">
        <p14:creationId xmlns:p14="http://schemas.microsoft.com/office/powerpoint/2010/main" val="29387954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1B8FE5D-1EB9-87E1-3DBE-0522E40BD71E}"/>
              </a:ext>
            </a:extLst>
          </p:cNvPr>
          <p:cNvSpPr txBox="1"/>
          <p:nvPr/>
        </p:nvSpPr>
        <p:spPr>
          <a:xfrm>
            <a:off x="442452" y="280897"/>
            <a:ext cx="8239433" cy="461665"/>
          </a:xfrm>
          <a:prstGeom prst="rect">
            <a:avLst/>
          </a:prstGeom>
          <a:noFill/>
        </p:spPr>
        <p:txBody>
          <a:bodyPr wrap="square">
            <a:spAutoFit/>
          </a:bodyPr>
          <a:lstStyle/>
          <a:p>
            <a:r>
              <a:rPr lang="en-ZA" sz="2400" b="1" dirty="0">
                <a:solidFill>
                  <a:schemeClr val="bg1"/>
                </a:solidFill>
              </a:rPr>
              <a:t>1. User-Action interaction matrix</a:t>
            </a:r>
          </a:p>
        </p:txBody>
      </p:sp>
      <p:sp>
        <p:nvSpPr>
          <p:cNvPr id="5" name="TextBox 4">
            <a:extLst>
              <a:ext uri="{FF2B5EF4-FFF2-40B4-BE49-F238E27FC236}">
                <a16:creationId xmlns:a16="http://schemas.microsoft.com/office/drawing/2014/main" id="{295E13C2-E37F-CEA5-6CD4-B1E8DE50637A}"/>
              </a:ext>
            </a:extLst>
          </p:cNvPr>
          <p:cNvSpPr txBox="1"/>
          <p:nvPr/>
        </p:nvSpPr>
        <p:spPr>
          <a:xfrm>
            <a:off x="659390" y="742562"/>
            <a:ext cx="9429135" cy="400110"/>
          </a:xfrm>
          <a:prstGeom prst="rect">
            <a:avLst/>
          </a:prstGeom>
          <a:noFill/>
        </p:spPr>
        <p:txBody>
          <a:bodyPr wrap="square">
            <a:spAutoFit/>
          </a:bodyPr>
          <a:lstStyle/>
          <a:p>
            <a:r>
              <a:rPr lang="en-ZA" sz="2000" dirty="0">
                <a:solidFill>
                  <a:schemeClr val="bg1"/>
                </a:solidFill>
              </a:rPr>
              <a:t>We input a user ID, item code and interaction score for each interaction</a:t>
            </a:r>
            <a:r>
              <a:rPr lang="en-ZA" sz="1600" dirty="0">
                <a:solidFill>
                  <a:schemeClr val="bg1"/>
                </a:solidFill>
              </a:rPr>
              <a:t>.</a:t>
            </a:r>
            <a:endParaRPr lang="en-ZA" sz="1600" dirty="0"/>
          </a:p>
        </p:txBody>
      </p:sp>
      <p:sp>
        <p:nvSpPr>
          <p:cNvPr id="7" name="TextBox 6">
            <a:extLst>
              <a:ext uri="{FF2B5EF4-FFF2-40B4-BE49-F238E27FC236}">
                <a16:creationId xmlns:a16="http://schemas.microsoft.com/office/drawing/2014/main" id="{9C66CD0A-BE78-3BBC-D051-953A70F7F9FD}"/>
              </a:ext>
            </a:extLst>
          </p:cNvPr>
          <p:cNvSpPr txBox="1"/>
          <p:nvPr/>
        </p:nvSpPr>
        <p:spPr>
          <a:xfrm>
            <a:off x="659390" y="1142672"/>
            <a:ext cx="10342907" cy="2246769"/>
          </a:xfrm>
          <a:prstGeom prst="rect">
            <a:avLst/>
          </a:prstGeom>
          <a:noFill/>
        </p:spPr>
        <p:txBody>
          <a:bodyPr wrap="square">
            <a:spAutoFit/>
          </a:bodyPr>
          <a:lstStyle/>
          <a:p>
            <a:r>
              <a:rPr lang="en-ZA" sz="2000" dirty="0">
                <a:solidFill>
                  <a:schemeClr val="bg1"/>
                </a:solidFill>
              </a:rPr>
              <a:t>The interaction score is a weighting for different interaction types and the number of times a user interacts with an item. We aim to emphasise ‘CHECKOUT’ items with the following weighting: </a:t>
            </a:r>
          </a:p>
          <a:p>
            <a:endParaRPr lang="en-ZA" sz="2000" dirty="0">
              <a:solidFill>
                <a:schemeClr val="bg1"/>
              </a:solidFill>
            </a:endParaRPr>
          </a:p>
          <a:p>
            <a:pPr marL="742950" lvl="1" indent="-285750">
              <a:buFont typeface="Arial" panose="020B0604020202020204" pitchFamily="34" charset="0"/>
              <a:buChar char="•"/>
            </a:pPr>
            <a:r>
              <a:rPr lang="en-ZA" sz="2000" dirty="0">
                <a:solidFill>
                  <a:schemeClr val="bg1"/>
                </a:solidFill>
              </a:rPr>
              <a:t>‘DISPLAY’  -  0  (already dropped)</a:t>
            </a:r>
          </a:p>
          <a:p>
            <a:pPr marL="742950" lvl="1" indent="-285750">
              <a:buFont typeface="Arial" panose="020B0604020202020204" pitchFamily="34" charset="0"/>
              <a:buChar char="•"/>
            </a:pPr>
            <a:r>
              <a:rPr lang="en-ZA" sz="2000" dirty="0">
                <a:solidFill>
                  <a:schemeClr val="bg1"/>
                </a:solidFill>
              </a:rPr>
              <a:t>CLICK  -  1			</a:t>
            </a:r>
          </a:p>
          <a:p>
            <a:pPr marL="742950" lvl="1" indent="-285750">
              <a:buFont typeface="Arial" panose="020B0604020202020204" pitchFamily="34" charset="0"/>
              <a:buChar char="•"/>
            </a:pPr>
            <a:r>
              <a:rPr lang="en-ZA" sz="2000" dirty="0">
                <a:solidFill>
                  <a:schemeClr val="bg1"/>
                </a:solidFill>
              </a:rPr>
              <a:t>CHECKOUT   -  2</a:t>
            </a:r>
          </a:p>
        </p:txBody>
      </p:sp>
    </p:spTree>
    <p:extLst>
      <p:ext uri="{BB962C8B-B14F-4D97-AF65-F5344CB8AC3E}">
        <p14:creationId xmlns:p14="http://schemas.microsoft.com/office/powerpoint/2010/main" val="37493371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1B8FE5D-1EB9-87E1-3DBE-0522E40BD71E}"/>
              </a:ext>
            </a:extLst>
          </p:cNvPr>
          <p:cNvSpPr txBox="1"/>
          <p:nvPr/>
        </p:nvSpPr>
        <p:spPr>
          <a:xfrm>
            <a:off x="442452" y="280897"/>
            <a:ext cx="8239433" cy="461665"/>
          </a:xfrm>
          <a:prstGeom prst="rect">
            <a:avLst/>
          </a:prstGeom>
          <a:noFill/>
        </p:spPr>
        <p:txBody>
          <a:bodyPr wrap="square">
            <a:spAutoFit/>
          </a:bodyPr>
          <a:lstStyle/>
          <a:p>
            <a:r>
              <a:rPr lang="en-ZA" sz="2400" b="1" dirty="0">
                <a:solidFill>
                  <a:schemeClr val="bg1"/>
                </a:solidFill>
              </a:rPr>
              <a:t>1. User-Action interaction matrix</a:t>
            </a:r>
          </a:p>
        </p:txBody>
      </p:sp>
      <p:sp>
        <p:nvSpPr>
          <p:cNvPr id="6" name="TextBox 5">
            <a:extLst>
              <a:ext uri="{FF2B5EF4-FFF2-40B4-BE49-F238E27FC236}">
                <a16:creationId xmlns:a16="http://schemas.microsoft.com/office/drawing/2014/main" id="{3CEB7750-F2BC-0CAB-26B5-53C10AB4E698}"/>
              </a:ext>
            </a:extLst>
          </p:cNvPr>
          <p:cNvSpPr txBox="1"/>
          <p:nvPr/>
        </p:nvSpPr>
        <p:spPr>
          <a:xfrm>
            <a:off x="609598" y="1520771"/>
            <a:ext cx="6096000" cy="369332"/>
          </a:xfrm>
          <a:prstGeom prst="rect">
            <a:avLst/>
          </a:prstGeom>
          <a:noFill/>
        </p:spPr>
        <p:txBody>
          <a:bodyPr wrap="square">
            <a:spAutoFit/>
          </a:bodyPr>
          <a:lstStyle/>
          <a:p>
            <a:r>
              <a:rPr lang="en-ZA" dirty="0">
                <a:solidFill>
                  <a:schemeClr val="bg1"/>
                </a:solidFill>
              </a:rPr>
              <a:t>The model builds a sparse interaction matrix:</a:t>
            </a:r>
            <a:endParaRPr lang="en-ZA" dirty="0"/>
          </a:p>
        </p:txBody>
      </p:sp>
      <p:graphicFrame>
        <p:nvGraphicFramePr>
          <p:cNvPr id="8" name="Table 7"/>
          <p:cNvGraphicFramePr>
            <a:graphicFrameLocks noGrp="1"/>
          </p:cNvGraphicFramePr>
          <p:nvPr>
            <p:extLst>
              <p:ext uri="{D42A27DB-BD31-4B8C-83A1-F6EECF244321}">
                <p14:modId xmlns:p14="http://schemas.microsoft.com/office/powerpoint/2010/main" val="2309809854"/>
              </p:ext>
            </p:extLst>
          </p:nvPr>
        </p:nvGraphicFramePr>
        <p:xfrm>
          <a:off x="730573" y="1913536"/>
          <a:ext cx="4296693" cy="3962400"/>
        </p:xfrm>
        <a:graphic>
          <a:graphicData uri="http://schemas.openxmlformats.org/drawingml/2006/table">
            <a:tbl>
              <a:tblPr firstRow="1" bandRow="1">
                <a:tableStyleId>{EB9631B5-78F2-41C9-869B-9F39066F8104}</a:tableStyleId>
              </a:tblPr>
              <a:tblGrid>
                <a:gridCol w="866643">
                  <a:extLst>
                    <a:ext uri="{9D8B030D-6E8A-4147-A177-3AD203B41FA5}">
                      <a16:colId xmlns:a16="http://schemas.microsoft.com/office/drawing/2014/main" val="20000"/>
                    </a:ext>
                  </a:extLst>
                </a:gridCol>
                <a:gridCol w="343005">
                  <a:extLst>
                    <a:ext uri="{9D8B030D-6E8A-4147-A177-3AD203B41FA5}">
                      <a16:colId xmlns:a16="http://schemas.microsoft.com/office/drawing/2014/main" val="20001"/>
                    </a:ext>
                  </a:extLst>
                </a:gridCol>
                <a:gridCol w="343005">
                  <a:extLst>
                    <a:ext uri="{9D8B030D-6E8A-4147-A177-3AD203B41FA5}">
                      <a16:colId xmlns:a16="http://schemas.microsoft.com/office/drawing/2014/main" val="20002"/>
                    </a:ext>
                  </a:extLst>
                </a:gridCol>
                <a:gridCol w="343005">
                  <a:extLst>
                    <a:ext uri="{9D8B030D-6E8A-4147-A177-3AD203B41FA5}">
                      <a16:colId xmlns:a16="http://schemas.microsoft.com/office/drawing/2014/main" val="20003"/>
                    </a:ext>
                  </a:extLst>
                </a:gridCol>
                <a:gridCol w="343005">
                  <a:extLst>
                    <a:ext uri="{9D8B030D-6E8A-4147-A177-3AD203B41FA5}">
                      <a16:colId xmlns:a16="http://schemas.microsoft.com/office/drawing/2014/main" val="20004"/>
                    </a:ext>
                  </a:extLst>
                </a:gridCol>
                <a:gridCol w="343005">
                  <a:extLst>
                    <a:ext uri="{9D8B030D-6E8A-4147-A177-3AD203B41FA5}">
                      <a16:colId xmlns:a16="http://schemas.microsoft.com/office/drawing/2014/main" val="20005"/>
                    </a:ext>
                  </a:extLst>
                </a:gridCol>
                <a:gridCol w="343005">
                  <a:extLst>
                    <a:ext uri="{9D8B030D-6E8A-4147-A177-3AD203B41FA5}">
                      <a16:colId xmlns:a16="http://schemas.microsoft.com/office/drawing/2014/main" val="20006"/>
                    </a:ext>
                  </a:extLst>
                </a:gridCol>
                <a:gridCol w="343005">
                  <a:extLst>
                    <a:ext uri="{9D8B030D-6E8A-4147-A177-3AD203B41FA5}">
                      <a16:colId xmlns:a16="http://schemas.microsoft.com/office/drawing/2014/main" val="20007"/>
                    </a:ext>
                  </a:extLst>
                </a:gridCol>
                <a:gridCol w="343005">
                  <a:extLst>
                    <a:ext uri="{9D8B030D-6E8A-4147-A177-3AD203B41FA5}">
                      <a16:colId xmlns:a16="http://schemas.microsoft.com/office/drawing/2014/main" val="20008"/>
                    </a:ext>
                  </a:extLst>
                </a:gridCol>
                <a:gridCol w="343005">
                  <a:extLst>
                    <a:ext uri="{9D8B030D-6E8A-4147-A177-3AD203B41FA5}">
                      <a16:colId xmlns:a16="http://schemas.microsoft.com/office/drawing/2014/main" val="20009"/>
                    </a:ext>
                  </a:extLst>
                </a:gridCol>
                <a:gridCol w="343005">
                  <a:extLst>
                    <a:ext uri="{9D8B030D-6E8A-4147-A177-3AD203B41FA5}">
                      <a16:colId xmlns:a16="http://schemas.microsoft.com/office/drawing/2014/main" val="20010"/>
                    </a:ext>
                  </a:extLst>
                </a:gridCol>
              </a:tblGrid>
              <a:tr h="288000">
                <a:tc>
                  <a:txBody>
                    <a:bodyPr/>
                    <a:lstStyle/>
                    <a:p>
                      <a:r>
                        <a:rPr sz="1400" dirty="0" err="1"/>
                        <a:t>item_id</a:t>
                      </a:r>
                      <a:endParaRPr sz="1400" dirty="0"/>
                    </a:p>
                  </a:txBody>
                  <a:tcPr/>
                </a:tc>
                <a:tc>
                  <a:txBody>
                    <a:bodyPr/>
                    <a:lstStyle/>
                    <a:p>
                      <a:r>
                        <a:rPr sz="1400"/>
                        <a:t>0</a:t>
                      </a:r>
                    </a:p>
                  </a:txBody>
                  <a:tcPr/>
                </a:tc>
                <a:tc>
                  <a:txBody>
                    <a:bodyPr/>
                    <a:lstStyle/>
                    <a:p>
                      <a:r>
                        <a:rPr sz="1400" dirty="0"/>
                        <a:t>1</a:t>
                      </a:r>
                    </a:p>
                  </a:txBody>
                  <a:tcPr/>
                </a:tc>
                <a:tc>
                  <a:txBody>
                    <a:bodyPr/>
                    <a:lstStyle/>
                    <a:p>
                      <a:r>
                        <a:rPr sz="1400" dirty="0"/>
                        <a:t>2</a:t>
                      </a:r>
                    </a:p>
                  </a:txBody>
                  <a:tcPr/>
                </a:tc>
                <a:tc>
                  <a:txBody>
                    <a:bodyPr/>
                    <a:lstStyle/>
                    <a:p>
                      <a:r>
                        <a:rPr sz="1400" dirty="0"/>
                        <a:t>3</a:t>
                      </a:r>
                    </a:p>
                  </a:txBody>
                  <a:tcPr/>
                </a:tc>
                <a:tc>
                  <a:txBody>
                    <a:bodyPr/>
                    <a:lstStyle/>
                    <a:p>
                      <a:r>
                        <a:rPr sz="1400" dirty="0"/>
                        <a:t>4</a:t>
                      </a:r>
                    </a:p>
                  </a:txBody>
                  <a:tcPr/>
                </a:tc>
                <a:tc>
                  <a:txBody>
                    <a:bodyPr/>
                    <a:lstStyle/>
                    <a:p>
                      <a:r>
                        <a:rPr sz="1400" dirty="0"/>
                        <a:t>5</a:t>
                      </a:r>
                    </a:p>
                  </a:txBody>
                  <a:tcPr/>
                </a:tc>
                <a:tc>
                  <a:txBody>
                    <a:bodyPr/>
                    <a:lstStyle/>
                    <a:p>
                      <a:r>
                        <a:rPr sz="1400" dirty="0"/>
                        <a:t>6</a:t>
                      </a:r>
                    </a:p>
                  </a:txBody>
                  <a:tcPr/>
                </a:tc>
                <a:tc>
                  <a:txBody>
                    <a:bodyPr/>
                    <a:lstStyle/>
                    <a:p>
                      <a:r>
                        <a:rPr sz="1400" dirty="0"/>
                        <a:t>7</a:t>
                      </a:r>
                    </a:p>
                  </a:txBody>
                  <a:tcPr/>
                </a:tc>
                <a:tc>
                  <a:txBody>
                    <a:bodyPr/>
                    <a:lstStyle/>
                    <a:p>
                      <a:r>
                        <a:rPr sz="1400" dirty="0"/>
                        <a:t>8</a:t>
                      </a:r>
                    </a:p>
                  </a:txBody>
                  <a:tcPr/>
                </a:tc>
                <a:tc>
                  <a:txBody>
                    <a:bodyPr/>
                    <a:lstStyle/>
                    <a:p>
                      <a:r>
                        <a:rPr sz="1400" dirty="0"/>
                        <a:t>9</a:t>
                      </a:r>
                    </a:p>
                  </a:txBody>
                  <a:tcPr/>
                </a:tc>
                <a:extLst>
                  <a:ext uri="{0D108BD9-81ED-4DB2-BD59-A6C34878D82A}">
                    <a16:rowId xmlns:a16="http://schemas.microsoft.com/office/drawing/2014/main" val="10000"/>
                  </a:ext>
                </a:extLst>
              </a:tr>
              <a:tr h="288000">
                <a:tc>
                  <a:txBody>
                    <a:bodyPr/>
                    <a:lstStyle/>
                    <a:p>
                      <a:r>
                        <a:rPr lang="en-ZA" sz="1400" b="1" dirty="0" err="1">
                          <a:solidFill>
                            <a:schemeClr val="bg1"/>
                          </a:solidFill>
                        </a:rPr>
                        <a:t>Id_Col</a:t>
                      </a:r>
                      <a:endParaRPr sz="1400" b="1" dirty="0">
                        <a:solidFill>
                          <a:schemeClr val="bg1"/>
                        </a:solidFill>
                      </a:endParaRPr>
                    </a:p>
                  </a:txBody>
                  <a:tcPr>
                    <a:solidFill>
                      <a:srgbClr val="50CDAB"/>
                    </a:solidFill>
                  </a:tcPr>
                </a:tc>
                <a:tc>
                  <a:txBody>
                    <a:bodyPr/>
                    <a:lstStyle/>
                    <a:p>
                      <a:endParaRPr sz="1400">
                        <a:highlight>
                          <a:srgbClr val="50CDAB"/>
                        </a:highlight>
                      </a:endParaRPr>
                    </a:p>
                  </a:txBody>
                  <a:tcPr>
                    <a:solidFill>
                      <a:srgbClr val="50CDAB"/>
                    </a:solidFill>
                  </a:tcPr>
                </a:tc>
                <a:tc>
                  <a:txBody>
                    <a:bodyPr/>
                    <a:lstStyle/>
                    <a:p>
                      <a:endParaRPr sz="1400" dirty="0">
                        <a:highlight>
                          <a:srgbClr val="50CDAB"/>
                        </a:highlight>
                      </a:endParaRPr>
                    </a:p>
                  </a:txBody>
                  <a:tcPr>
                    <a:solidFill>
                      <a:srgbClr val="50CDAB"/>
                    </a:solidFill>
                  </a:tcPr>
                </a:tc>
                <a:tc>
                  <a:txBody>
                    <a:bodyPr/>
                    <a:lstStyle/>
                    <a:p>
                      <a:endParaRPr sz="1400" dirty="0">
                        <a:highlight>
                          <a:srgbClr val="50CDAB"/>
                        </a:highlight>
                      </a:endParaRPr>
                    </a:p>
                  </a:txBody>
                  <a:tcPr>
                    <a:solidFill>
                      <a:srgbClr val="50CDAB"/>
                    </a:solidFill>
                  </a:tcPr>
                </a:tc>
                <a:tc>
                  <a:txBody>
                    <a:bodyPr/>
                    <a:lstStyle/>
                    <a:p>
                      <a:endParaRPr sz="1400" dirty="0">
                        <a:highlight>
                          <a:srgbClr val="50CDAB"/>
                        </a:highlight>
                      </a:endParaRPr>
                    </a:p>
                  </a:txBody>
                  <a:tcPr>
                    <a:solidFill>
                      <a:srgbClr val="50CDAB"/>
                    </a:solidFill>
                  </a:tcPr>
                </a:tc>
                <a:tc>
                  <a:txBody>
                    <a:bodyPr/>
                    <a:lstStyle/>
                    <a:p>
                      <a:endParaRPr sz="1400" dirty="0">
                        <a:highlight>
                          <a:srgbClr val="50CDAB"/>
                        </a:highlight>
                      </a:endParaRPr>
                    </a:p>
                  </a:txBody>
                  <a:tcPr>
                    <a:solidFill>
                      <a:srgbClr val="50CDAB"/>
                    </a:solidFill>
                  </a:tcPr>
                </a:tc>
                <a:tc>
                  <a:txBody>
                    <a:bodyPr/>
                    <a:lstStyle/>
                    <a:p>
                      <a:endParaRPr sz="1400" dirty="0">
                        <a:highlight>
                          <a:srgbClr val="50CDAB"/>
                        </a:highlight>
                      </a:endParaRPr>
                    </a:p>
                  </a:txBody>
                  <a:tcPr>
                    <a:solidFill>
                      <a:srgbClr val="50CDAB"/>
                    </a:solidFill>
                  </a:tcPr>
                </a:tc>
                <a:tc>
                  <a:txBody>
                    <a:bodyPr/>
                    <a:lstStyle/>
                    <a:p>
                      <a:endParaRPr sz="1400" dirty="0">
                        <a:highlight>
                          <a:srgbClr val="50CDAB"/>
                        </a:highlight>
                      </a:endParaRPr>
                    </a:p>
                  </a:txBody>
                  <a:tcPr>
                    <a:solidFill>
                      <a:srgbClr val="50CDAB"/>
                    </a:solidFill>
                  </a:tcPr>
                </a:tc>
                <a:tc>
                  <a:txBody>
                    <a:bodyPr/>
                    <a:lstStyle/>
                    <a:p>
                      <a:endParaRPr sz="1400" dirty="0">
                        <a:highlight>
                          <a:srgbClr val="50CDAB"/>
                        </a:highlight>
                      </a:endParaRPr>
                    </a:p>
                  </a:txBody>
                  <a:tcPr>
                    <a:solidFill>
                      <a:srgbClr val="50CDAB"/>
                    </a:solidFill>
                  </a:tcPr>
                </a:tc>
                <a:tc>
                  <a:txBody>
                    <a:bodyPr/>
                    <a:lstStyle/>
                    <a:p>
                      <a:endParaRPr sz="1400" dirty="0">
                        <a:highlight>
                          <a:srgbClr val="50CDAB"/>
                        </a:highlight>
                      </a:endParaRPr>
                    </a:p>
                  </a:txBody>
                  <a:tcPr>
                    <a:solidFill>
                      <a:srgbClr val="50CDAB"/>
                    </a:solidFill>
                  </a:tcPr>
                </a:tc>
                <a:tc>
                  <a:txBody>
                    <a:bodyPr/>
                    <a:lstStyle/>
                    <a:p>
                      <a:endParaRPr sz="1400" dirty="0">
                        <a:highlight>
                          <a:srgbClr val="50CDAB"/>
                        </a:highlight>
                      </a:endParaRPr>
                    </a:p>
                  </a:txBody>
                  <a:tcPr>
                    <a:solidFill>
                      <a:srgbClr val="50CDAB"/>
                    </a:solidFill>
                  </a:tcPr>
                </a:tc>
                <a:extLst>
                  <a:ext uri="{0D108BD9-81ED-4DB2-BD59-A6C34878D82A}">
                    <a16:rowId xmlns:a16="http://schemas.microsoft.com/office/drawing/2014/main" val="1329607493"/>
                  </a:ext>
                </a:extLst>
              </a:tr>
              <a:tr h="288000">
                <a:tc>
                  <a:txBody>
                    <a:bodyPr/>
                    <a:lstStyle/>
                    <a:p>
                      <a:r>
                        <a:rPr sz="1400" dirty="0"/>
                        <a:t>4521</a:t>
                      </a:r>
                    </a:p>
                  </a:txBody>
                  <a:tcPr/>
                </a:tc>
                <a:tc>
                  <a:txBody>
                    <a:bodyPr/>
                    <a:lstStyle/>
                    <a:p>
                      <a:r>
                        <a:rPr sz="1400" b="1" dirty="0"/>
                        <a:t>1</a:t>
                      </a:r>
                    </a:p>
                  </a:txBody>
                  <a:tcPr/>
                </a:tc>
                <a:tc>
                  <a:txBody>
                    <a:bodyPr/>
                    <a:lstStyle/>
                    <a:p>
                      <a:r>
                        <a:rPr sz="1400"/>
                        <a:t>0</a:t>
                      </a:r>
                    </a:p>
                  </a:txBody>
                  <a:tcPr/>
                </a:tc>
                <a:tc>
                  <a:txBody>
                    <a:bodyPr/>
                    <a:lstStyle/>
                    <a:p>
                      <a:r>
                        <a:rPr sz="1400"/>
                        <a:t>0</a:t>
                      </a:r>
                    </a:p>
                  </a:txBody>
                  <a:tcPr/>
                </a:tc>
                <a:tc>
                  <a:txBody>
                    <a:bodyPr/>
                    <a:lstStyle/>
                    <a:p>
                      <a:r>
                        <a:rPr sz="1400"/>
                        <a:t>0</a:t>
                      </a:r>
                    </a:p>
                  </a:txBody>
                  <a:tcPr/>
                </a:tc>
                <a:tc>
                  <a:txBody>
                    <a:bodyPr/>
                    <a:lstStyle/>
                    <a:p>
                      <a:r>
                        <a:rPr sz="1400"/>
                        <a:t>0</a:t>
                      </a:r>
                    </a:p>
                  </a:txBody>
                  <a:tcPr/>
                </a:tc>
                <a:tc>
                  <a:txBody>
                    <a:bodyPr/>
                    <a:lstStyle/>
                    <a:p>
                      <a:r>
                        <a:rPr sz="1400" dirty="0"/>
                        <a:t>0</a:t>
                      </a:r>
                    </a:p>
                  </a:txBody>
                  <a:tcPr/>
                </a:tc>
                <a:tc>
                  <a:txBody>
                    <a:bodyPr/>
                    <a:lstStyle/>
                    <a:p>
                      <a:r>
                        <a:rPr sz="1400" dirty="0"/>
                        <a:t>0</a:t>
                      </a:r>
                    </a:p>
                  </a:txBody>
                  <a:tcPr/>
                </a:tc>
                <a:tc>
                  <a:txBody>
                    <a:bodyPr/>
                    <a:lstStyle/>
                    <a:p>
                      <a:r>
                        <a:rPr sz="1400" dirty="0"/>
                        <a:t>0</a:t>
                      </a:r>
                    </a:p>
                  </a:txBody>
                  <a:tcPr/>
                </a:tc>
                <a:tc>
                  <a:txBody>
                    <a:bodyPr/>
                    <a:lstStyle/>
                    <a:p>
                      <a:r>
                        <a:rPr sz="1400" dirty="0"/>
                        <a:t>0</a:t>
                      </a:r>
                    </a:p>
                  </a:txBody>
                  <a:tcPr/>
                </a:tc>
                <a:tc>
                  <a:txBody>
                    <a:bodyPr/>
                    <a:lstStyle/>
                    <a:p>
                      <a:r>
                        <a:rPr sz="1400" dirty="0"/>
                        <a:t>0</a:t>
                      </a:r>
                    </a:p>
                  </a:txBody>
                  <a:tcPr/>
                </a:tc>
                <a:extLst>
                  <a:ext uri="{0D108BD9-81ED-4DB2-BD59-A6C34878D82A}">
                    <a16:rowId xmlns:a16="http://schemas.microsoft.com/office/drawing/2014/main" val="10001"/>
                  </a:ext>
                </a:extLst>
              </a:tr>
              <a:tr h="288000">
                <a:tc>
                  <a:txBody>
                    <a:bodyPr/>
                    <a:lstStyle/>
                    <a:p>
                      <a:r>
                        <a:rPr sz="1400" dirty="0"/>
                        <a:t>14454</a:t>
                      </a:r>
                    </a:p>
                  </a:txBody>
                  <a:tcPr/>
                </a:tc>
                <a:tc>
                  <a:txBody>
                    <a:bodyPr/>
                    <a:lstStyle/>
                    <a:p>
                      <a:r>
                        <a:rPr sz="1400" dirty="0"/>
                        <a:t>0</a:t>
                      </a:r>
                    </a:p>
                  </a:txBody>
                  <a:tcPr/>
                </a:tc>
                <a:tc>
                  <a:txBody>
                    <a:bodyPr/>
                    <a:lstStyle/>
                    <a:p>
                      <a:r>
                        <a:rPr sz="1400" b="1" dirty="0"/>
                        <a:t>1</a:t>
                      </a:r>
                    </a:p>
                  </a:txBody>
                  <a:tcPr/>
                </a:tc>
                <a:tc>
                  <a:txBody>
                    <a:bodyPr/>
                    <a:lstStyle/>
                    <a:p>
                      <a:r>
                        <a:rPr sz="1400" dirty="0"/>
                        <a:t>0</a:t>
                      </a:r>
                    </a:p>
                  </a:txBody>
                  <a:tcPr/>
                </a:tc>
                <a:tc>
                  <a:txBody>
                    <a:bodyPr/>
                    <a:lstStyle/>
                    <a:p>
                      <a:r>
                        <a:rPr sz="1400" dirty="0"/>
                        <a:t>0</a:t>
                      </a:r>
                    </a:p>
                  </a:txBody>
                  <a:tcPr/>
                </a:tc>
                <a:tc>
                  <a:txBody>
                    <a:bodyPr/>
                    <a:lstStyle/>
                    <a:p>
                      <a:r>
                        <a:rPr sz="1400"/>
                        <a:t>0</a:t>
                      </a:r>
                    </a:p>
                  </a:txBody>
                  <a:tcPr/>
                </a:tc>
                <a:tc>
                  <a:txBody>
                    <a:bodyPr/>
                    <a:lstStyle/>
                    <a:p>
                      <a:r>
                        <a:rPr sz="1400"/>
                        <a:t>0</a:t>
                      </a:r>
                    </a:p>
                  </a:txBody>
                  <a:tcPr/>
                </a:tc>
                <a:tc>
                  <a:txBody>
                    <a:bodyPr/>
                    <a:lstStyle/>
                    <a:p>
                      <a:r>
                        <a:rPr sz="1400"/>
                        <a:t>0</a:t>
                      </a:r>
                    </a:p>
                  </a:txBody>
                  <a:tcPr/>
                </a:tc>
                <a:tc>
                  <a:txBody>
                    <a:bodyPr/>
                    <a:lstStyle/>
                    <a:p>
                      <a:r>
                        <a:rPr sz="1400"/>
                        <a:t>0</a:t>
                      </a:r>
                    </a:p>
                  </a:txBody>
                  <a:tcPr/>
                </a:tc>
                <a:tc>
                  <a:txBody>
                    <a:bodyPr/>
                    <a:lstStyle/>
                    <a:p>
                      <a:r>
                        <a:rPr sz="1400"/>
                        <a:t>0</a:t>
                      </a:r>
                    </a:p>
                  </a:txBody>
                  <a:tcPr/>
                </a:tc>
                <a:tc>
                  <a:txBody>
                    <a:bodyPr/>
                    <a:lstStyle/>
                    <a:p>
                      <a:r>
                        <a:rPr sz="1400" dirty="0"/>
                        <a:t>0</a:t>
                      </a:r>
                    </a:p>
                  </a:txBody>
                  <a:tcPr/>
                </a:tc>
                <a:extLst>
                  <a:ext uri="{0D108BD9-81ED-4DB2-BD59-A6C34878D82A}">
                    <a16:rowId xmlns:a16="http://schemas.microsoft.com/office/drawing/2014/main" val="10002"/>
                  </a:ext>
                </a:extLst>
              </a:tr>
              <a:tr h="288000">
                <a:tc>
                  <a:txBody>
                    <a:bodyPr/>
                    <a:lstStyle/>
                    <a:p>
                      <a:r>
                        <a:rPr sz="1400" dirty="0"/>
                        <a:t>15000</a:t>
                      </a:r>
                    </a:p>
                  </a:txBody>
                  <a:tcPr/>
                </a:tc>
                <a:tc>
                  <a:txBody>
                    <a:bodyPr/>
                    <a:lstStyle/>
                    <a:p>
                      <a:r>
                        <a:rPr sz="1400"/>
                        <a:t>0</a:t>
                      </a:r>
                    </a:p>
                  </a:txBody>
                  <a:tcPr/>
                </a:tc>
                <a:tc>
                  <a:txBody>
                    <a:bodyPr/>
                    <a:lstStyle/>
                    <a:p>
                      <a:r>
                        <a:rPr sz="1400" dirty="0"/>
                        <a:t>0</a:t>
                      </a:r>
                    </a:p>
                  </a:txBody>
                  <a:tcPr/>
                </a:tc>
                <a:tc>
                  <a:txBody>
                    <a:bodyPr/>
                    <a:lstStyle/>
                    <a:p>
                      <a:r>
                        <a:rPr sz="1400" b="1" dirty="0"/>
                        <a:t>1</a:t>
                      </a:r>
                    </a:p>
                  </a:txBody>
                  <a:tcPr/>
                </a:tc>
                <a:tc>
                  <a:txBody>
                    <a:bodyPr/>
                    <a:lstStyle/>
                    <a:p>
                      <a:r>
                        <a:rPr sz="1400"/>
                        <a:t>0</a:t>
                      </a:r>
                    </a:p>
                  </a:txBody>
                  <a:tcPr/>
                </a:tc>
                <a:tc>
                  <a:txBody>
                    <a:bodyPr/>
                    <a:lstStyle/>
                    <a:p>
                      <a:r>
                        <a:rPr sz="1400" dirty="0"/>
                        <a:t>0</a:t>
                      </a:r>
                    </a:p>
                  </a:txBody>
                  <a:tcPr/>
                </a:tc>
                <a:tc>
                  <a:txBody>
                    <a:bodyPr/>
                    <a:lstStyle/>
                    <a:p>
                      <a:r>
                        <a:rPr sz="1400"/>
                        <a:t>0</a:t>
                      </a:r>
                    </a:p>
                  </a:txBody>
                  <a:tcPr/>
                </a:tc>
                <a:tc>
                  <a:txBody>
                    <a:bodyPr/>
                    <a:lstStyle/>
                    <a:p>
                      <a:r>
                        <a:rPr sz="1400"/>
                        <a:t>0</a:t>
                      </a:r>
                    </a:p>
                  </a:txBody>
                  <a:tcPr/>
                </a:tc>
                <a:tc>
                  <a:txBody>
                    <a:bodyPr/>
                    <a:lstStyle/>
                    <a:p>
                      <a:r>
                        <a:rPr sz="1400"/>
                        <a:t>0</a:t>
                      </a:r>
                    </a:p>
                  </a:txBody>
                  <a:tcPr/>
                </a:tc>
                <a:tc>
                  <a:txBody>
                    <a:bodyPr/>
                    <a:lstStyle/>
                    <a:p>
                      <a:r>
                        <a:rPr sz="1400"/>
                        <a:t>0</a:t>
                      </a:r>
                    </a:p>
                  </a:txBody>
                  <a:tcPr/>
                </a:tc>
                <a:tc>
                  <a:txBody>
                    <a:bodyPr/>
                    <a:lstStyle/>
                    <a:p>
                      <a:r>
                        <a:rPr sz="1400"/>
                        <a:t>0</a:t>
                      </a:r>
                    </a:p>
                  </a:txBody>
                  <a:tcPr/>
                </a:tc>
                <a:extLst>
                  <a:ext uri="{0D108BD9-81ED-4DB2-BD59-A6C34878D82A}">
                    <a16:rowId xmlns:a16="http://schemas.microsoft.com/office/drawing/2014/main" val="10003"/>
                  </a:ext>
                </a:extLst>
              </a:tr>
              <a:tr h="288000">
                <a:tc>
                  <a:txBody>
                    <a:bodyPr/>
                    <a:lstStyle/>
                    <a:p>
                      <a:r>
                        <a:rPr sz="1400" dirty="0"/>
                        <a:t>22924</a:t>
                      </a:r>
                    </a:p>
                  </a:txBody>
                  <a:tcPr/>
                </a:tc>
                <a:tc>
                  <a:txBody>
                    <a:bodyPr/>
                    <a:lstStyle/>
                    <a:p>
                      <a:r>
                        <a:rPr sz="1400"/>
                        <a:t>0</a:t>
                      </a:r>
                    </a:p>
                  </a:txBody>
                  <a:tcPr/>
                </a:tc>
                <a:tc>
                  <a:txBody>
                    <a:bodyPr/>
                    <a:lstStyle/>
                    <a:p>
                      <a:r>
                        <a:rPr sz="1400"/>
                        <a:t>0</a:t>
                      </a:r>
                    </a:p>
                  </a:txBody>
                  <a:tcPr/>
                </a:tc>
                <a:tc>
                  <a:txBody>
                    <a:bodyPr/>
                    <a:lstStyle/>
                    <a:p>
                      <a:r>
                        <a:rPr sz="1400"/>
                        <a:t>0</a:t>
                      </a:r>
                    </a:p>
                  </a:txBody>
                  <a:tcPr/>
                </a:tc>
                <a:tc>
                  <a:txBody>
                    <a:bodyPr/>
                    <a:lstStyle/>
                    <a:p>
                      <a:r>
                        <a:rPr sz="1400" b="1" dirty="0"/>
                        <a:t>1</a:t>
                      </a:r>
                    </a:p>
                  </a:txBody>
                  <a:tcPr/>
                </a:tc>
                <a:tc>
                  <a:txBody>
                    <a:bodyPr/>
                    <a:lstStyle/>
                    <a:p>
                      <a:r>
                        <a:rPr sz="1400" dirty="0"/>
                        <a:t>0</a:t>
                      </a:r>
                    </a:p>
                  </a:txBody>
                  <a:tcPr/>
                </a:tc>
                <a:tc>
                  <a:txBody>
                    <a:bodyPr/>
                    <a:lstStyle/>
                    <a:p>
                      <a:r>
                        <a:rPr sz="1400" dirty="0"/>
                        <a:t>0</a:t>
                      </a:r>
                    </a:p>
                  </a:txBody>
                  <a:tcPr/>
                </a:tc>
                <a:tc>
                  <a:txBody>
                    <a:bodyPr/>
                    <a:lstStyle/>
                    <a:p>
                      <a:r>
                        <a:rPr sz="1400"/>
                        <a:t>0</a:t>
                      </a:r>
                    </a:p>
                  </a:txBody>
                  <a:tcPr/>
                </a:tc>
                <a:tc>
                  <a:txBody>
                    <a:bodyPr/>
                    <a:lstStyle/>
                    <a:p>
                      <a:r>
                        <a:rPr sz="1400"/>
                        <a:t>0</a:t>
                      </a:r>
                    </a:p>
                  </a:txBody>
                  <a:tcPr/>
                </a:tc>
                <a:tc>
                  <a:txBody>
                    <a:bodyPr/>
                    <a:lstStyle/>
                    <a:p>
                      <a:r>
                        <a:rPr sz="1400"/>
                        <a:t>0</a:t>
                      </a:r>
                    </a:p>
                  </a:txBody>
                  <a:tcPr/>
                </a:tc>
                <a:tc>
                  <a:txBody>
                    <a:bodyPr/>
                    <a:lstStyle/>
                    <a:p>
                      <a:r>
                        <a:rPr sz="1400"/>
                        <a:t>0</a:t>
                      </a:r>
                    </a:p>
                  </a:txBody>
                  <a:tcPr/>
                </a:tc>
                <a:extLst>
                  <a:ext uri="{0D108BD9-81ED-4DB2-BD59-A6C34878D82A}">
                    <a16:rowId xmlns:a16="http://schemas.microsoft.com/office/drawing/2014/main" val="10004"/>
                  </a:ext>
                </a:extLst>
              </a:tr>
              <a:tr h="288000">
                <a:tc>
                  <a:txBody>
                    <a:bodyPr/>
                    <a:lstStyle/>
                    <a:p>
                      <a:r>
                        <a:rPr sz="1400"/>
                        <a:t>23484</a:t>
                      </a:r>
                    </a:p>
                  </a:txBody>
                  <a:tcPr/>
                </a:tc>
                <a:tc>
                  <a:txBody>
                    <a:bodyPr/>
                    <a:lstStyle/>
                    <a:p>
                      <a:r>
                        <a:rPr sz="1400"/>
                        <a:t>0</a:t>
                      </a:r>
                    </a:p>
                  </a:txBody>
                  <a:tcPr/>
                </a:tc>
                <a:tc>
                  <a:txBody>
                    <a:bodyPr/>
                    <a:lstStyle/>
                    <a:p>
                      <a:r>
                        <a:rPr sz="1400"/>
                        <a:t>0</a:t>
                      </a:r>
                    </a:p>
                  </a:txBody>
                  <a:tcPr/>
                </a:tc>
                <a:tc>
                  <a:txBody>
                    <a:bodyPr/>
                    <a:lstStyle/>
                    <a:p>
                      <a:r>
                        <a:rPr sz="1400"/>
                        <a:t>0</a:t>
                      </a:r>
                    </a:p>
                  </a:txBody>
                  <a:tcPr/>
                </a:tc>
                <a:tc>
                  <a:txBody>
                    <a:bodyPr/>
                    <a:lstStyle/>
                    <a:p>
                      <a:r>
                        <a:rPr sz="1400"/>
                        <a:t>0</a:t>
                      </a:r>
                    </a:p>
                  </a:txBody>
                  <a:tcPr/>
                </a:tc>
                <a:tc>
                  <a:txBody>
                    <a:bodyPr/>
                    <a:lstStyle/>
                    <a:p>
                      <a:r>
                        <a:rPr sz="1400" b="1" dirty="0"/>
                        <a:t>1</a:t>
                      </a:r>
                    </a:p>
                  </a:txBody>
                  <a:tcPr/>
                </a:tc>
                <a:tc>
                  <a:txBody>
                    <a:bodyPr/>
                    <a:lstStyle/>
                    <a:p>
                      <a:r>
                        <a:rPr sz="1400"/>
                        <a:t>0</a:t>
                      </a:r>
                    </a:p>
                  </a:txBody>
                  <a:tcPr/>
                </a:tc>
                <a:tc>
                  <a:txBody>
                    <a:bodyPr/>
                    <a:lstStyle/>
                    <a:p>
                      <a:r>
                        <a:rPr sz="1400" dirty="0"/>
                        <a:t>0</a:t>
                      </a:r>
                    </a:p>
                  </a:txBody>
                  <a:tcPr/>
                </a:tc>
                <a:tc>
                  <a:txBody>
                    <a:bodyPr/>
                    <a:lstStyle/>
                    <a:p>
                      <a:r>
                        <a:rPr sz="1400"/>
                        <a:t>0</a:t>
                      </a:r>
                    </a:p>
                  </a:txBody>
                  <a:tcPr/>
                </a:tc>
                <a:tc>
                  <a:txBody>
                    <a:bodyPr/>
                    <a:lstStyle/>
                    <a:p>
                      <a:r>
                        <a:rPr sz="1400"/>
                        <a:t>0</a:t>
                      </a:r>
                    </a:p>
                  </a:txBody>
                  <a:tcPr/>
                </a:tc>
                <a:tc>
                  <a:txBody>
                    <a:bodyPr/>
                    <a:lstStyle/>
                    <a:p>
                      <a:r>
                        <a:rPr sz="1400"/>
                        <a:t>0</a:t>
                      </a:r>
                    </a:p>
                  </a:txBody>
                  <a:tcPr/>
                </a:tc>
                <a:extLst>
                  <a:ext uri="{0D108BD9-81ED-4DB2-BD59-A6C34878D82A}">
                    <a16:rowId xmlns:a16="http://schemas.microsoft.com/office/drawing/2014/main" val="10005"/>
                  </a:ext>
                </a:extLst>
              </a:tr>
              <a:tr h="288000">
                <a:tc>
                  <a:txBody>
                    <a:bodyPr/>
                    <a:lstStyle/>
                    <a:p>
                      <a:r>
                        <a:rPr sz="1400" dirty="0"/>
                        <a:t>24982</a:t>
                      </a:r>
                    </a:p>
                  </a:txBody>
                  <a:tcPr/>
                </a:tc>
                <a:tc>
                  <a:txBody>
                    <a:bodyPr/>
                    <a:lstStyle/>
                    <a:p>
                      <a:r>
                        <a:rPr sz="1400"/>
                        <a:t>0</a:t>
                      </a:r>
                    </a:p>
                  </a:txBody>
                  <a:tcPr/>
                </a:tc>
                <a:tc>
                  <a:txBody>
                    <a:bodyPr/>
                    <a:lstStyle/>
                    <a:p>
                      <a:r>
                        <a:rPr sz="1400"/>
                        <a:t>0</a:t>
                      </a:r>
                    </a:p>
                  </a:txBody>
                  <a:tcPr/>
                </a:tc>
                <a:tc>
                  <a:txBody>
                    <a:bodyPr/>
                    <a:lstStyle/>
                    <a:p>
                      <a:r>
                        <a:rPr sz="1400"/>
                        <a:t>0</a:t>
                      </a:r>
                    </a:p>
                  </a:txBody>
                  <a:tcPr/>
                </a:tc>
                <a:tc>
                  <a:txBody>
                    <a:bodyPr/>
                    <a:lstStyle/>
                    <a:p>
                      <a:r>
                        <a:rPr sz="1400"/>
                        <a:t>0</a:t>
                      </a:r>
                    </a:p>
                  </a:txBody>
                  <a:tcPr/>
                </a:tc>
                <a:tc>
                  <a:txBody>
                    <a:bodyPr/>
                    <a:lstStyle/>
                    <a:p>
                      <a:r>
                        <a:rPr sz="1400"/>
                        <a:t>0</a:t>
                      </a:r>
                    </a:p>
                  </a:txBody>
                  <a:tcPr/>
                </a:tc>
                <a:tc>
                  <a:txBody>
                    <a:bodyPr/>
                    <a:lstStyle/>
                    <a:p>
                      <a:r>
                        <a:rPr sz="1400" b="1" dirty="0"/>
                        <a:t>1</a:t>
                      </a:r>
                    </a:p>
                  </a:txBody>
                  <a:tcPr/>
                </a:tc>
                <a:tc>
                  <a:txBody>
                    <a:bodyPr/>
                    <a:lstStyle/>
                    <a:p>
                      <a:r>
                        <a:rPr sz="1400"/>
                        <a:t>0</a:t>
                      </a:r>
                    </a:p>
                  </a:txBody>
                  <a:tcPr/>
                </a:tc>
                <a:tc>
                  <a:txBody>
                    <a:bodyPr/>
                    <a:lstStyle/>
                    <a:p>
                      <a:r>
                        <a:rPr sz="1400" dirty="0"/>
                        <a:t>0</a:t>
                      </a:r>
                    </a:p>
                  </a:txBody>
                  <a:tcPr/>
                </a:tc>
                <a:tc>
                  <a:txBody>
                    <a:bodyPr/>
                    <a:lstStyle/>
                    <a:p>
                      <a:r>
                        <a:rPr sz="1400"/>
                        <a:t>0</a:t>
                      </a:r>
                    </a:p>
                  </a:txBody>
                  <a:tcPr/>
                </a:tc>
                <a:tc>
                  <a:txBody>
                    <a:bodyPr/>
                    <a:lstStyle/>
                    <a:p>
                      <a:r>
                        <a:rPr sz="1400"/>
                        <a:t>0</a:t>
                      </a:r>
                    </a:p>
                  </a:txBody>
                  <a:tcPr/>
                </a:tc>
                <a:extLst>
                  <a:ext uri="{0D108BD9-81ED-4DB2-BD59-A6C34878D82A}">
                    <a16:rowId xmlns:a16="http://schemas.microsoft.com/office/drawing/2014/main" val="10006"/>
                  </a:ext>
                </a:extLst>
              </a:tr>
              <a:tr h="288000">
                <a:tc>
                  <a:txBody>
                    <a:bodyPr/>
                    <a:lstStyle/>
                    <a:p>
                      <a:r>
                        <a:rPr sz="1400" dirty="0"/>
                        <a:t>25577</a:t>
                      </a:r>
                    </a:p>
                  </a:txBody>
                  <a:tcPr/>
                </a:tc>
                <a:tc>
                  <a:txBody>
                    <a:bodyPr/>
                    <a:lstStyle/>
                    <a:p>
                      <a:r>
                        <a:rPr sz="1400"/>
                        <a:t>0</a:t>
                      </a:r>
                    </a:p>
                  </a:txBody>
                  <a:tcPr/>
                </a:tc>
                <a:tc>
                  <a:txBody>
                    <a:bodyPr/>
                    <a:lstStyle/>
                    <a:p>
                      <a:r>
                        <a:rPr sz="1400"/>
                        <a:t>0</a:t>
                      </a:r>
                    </a:p>
                  </a:txBody>
                  <a:tcPr/>
                </a:tc>
                <a:tc>
                  <a:txBody>
                    <a:bodyPr/>
                    <a:lstStyle/>
                    <a:p>
                      <a:r>
                        <a:rPr sz="1400"/>
                        <a:t>0</a:t>
                      </a:r>
                    </a:p>
                  </a:txBody>
                  <a:tcPr/>
                </a:tc>
                <a:tc>
                  <a:txBody>
                    <a:bodyPr/>
                    <a:lstStyle/>
                    <a:p>
                      <a:r>
                        <a:rPr sz="1400"/>
                        <a:t>0</a:t>
                      </a:r>
                    </a:p>
                  </a:txBody>
                  <a:tcPr/>
                </a:tc>
                <a:tc>
                  <a:txBody>
                    <a:bodyPr/>
                    <a:lstStyle/>
                    <a:p>
                      <a:r>
                        <a:rPr sz="1400"/>
                        <a:t>0</a:t>
                      </a:r>
                    </a:p>
                  </a:txBody>
                  <a:tcPr/>
                </a:tc>
                <a:tc>
                  <a:txBody>
                    <a:bodyPr/>
                    <a:lstStyle/>
                    <a:p>
                      <a:r>
                        <a:rPr sz="1400" dirty="0"/>
                        <a:t>0</a:t>
                      </a:r>
                    </a:p>
                  </a:txBody>
                  <a:tcPr/>
                </a:tc>
                <a:tc>
                  <a:txBody>
                    <a:bodyPr/>
                    <a:lstStyle/>
                    <a:p>
                      <a:r>
                        <a:rPr sz="1400" b="1" dirty="0"/>
                        <a:t>1</a:t>
                      </a:r>
                    </a:p>
                  </a:txBody>
                  <a:tcPr/>
                </a:tc>
                <a:tc>
                  <a:txBody>
                    <a:bodyPr/>
                    <a:lstStyle/>
                    <a:p>
                      <a:r>
                        <a:rPr sz="1400" dirty="0"/>
                        <a:t>0</a:t>
                      </a:r>
                    </a:p>
                  </a:txBody>
                  <a:tcPr/>
                </a:tc>
                <a:tc>
                  <a:txBody>
                    <a:bodyPr/>
                    <a:lstStyle/>
                    <a:p>
                      <a:r>
                        <a:rPr sz="1400"/>
                        <a:t>0</a:t>
                      </a:r>
                    </a:p>
                  </a:txBody>
                  <a:tcPr/>
                </a:tc>
                <a:tc>
                  <a:txBody>
                    <a:bodyPr/>
                    <a:lstStyle/>
                    <a:p>
                      <a:r>
                        <a:rPr sz="1400"/>
                        <a:t>0</a:t>
                      </a:r>
                    </a:p>
                  </a:txBody>
                  <a:tcPr/>
                </a:tc>
                <a:extLst>
                  <a:ext uri="{0D108BD9-81ED-4DB2-BD59-A6C34878D82A}">
                    <a16:rowId xmlns:a16="http://schemas.microsoft.com/office/drawing/2014/main" val="10007"/>
                  </a:ext>
                </a:extLst>
              </a:tr>
              <a:tr h="288000">
                <a:tc>
                  <a:txBody>
                    <a:bodyPr/>
                    <a:lstStyle/>
                    <a:p>
                      <a:r>
                        <a:rPr sz="1400" dirty="0"/>
                        <a:t>27824</a:t>
                      </a:r>
                    </a:p>
                  </a:txBody>
                  <a:tcPr/>
                </a:tc>
                <a:tc>
                  <a:txBody>
                    <a:bodyPr/>
                    <a:lstStyle/>
                    <a:p>
                      <a:r>
                        <a:rPr sz="1400"/>
                        <a:t>0</a:t>
                      </a:r>
                    </a:p>
                  </a:txBody>
                  <a:tcPr/>
                </a:tc>
                <a:tc>
                  <a:txBody>
                    <a:bodyPr/>
                    <a:lstStyle/>
                    <a:p>
                      <a:r>
                        <a:rPr sz="1400"/>
                        <a:t>0</a:t>
                      </a:r>
                    </a:p>
                  </a:txBody>
                  <a:tcPr/>
                </a:tc>
                <a:tc>
                  <a:txBody>
                    <a:bodyPr/>
                    <a:lstStyle/>
                    <a:p>
                      <a:r>
                        <a:rPr sz="1400"/>
                        <a:t>0</a:t>
                      </a:r>
                    </a:p>
                  </a:txBody>
                  <a:tcPr/>
                </a:tc>
                <a:tc>
                  <a:txBody>
                    <a:bodyPr/>
                    <a:lstStyle/>
                    <a:p>
                      <a:r>
                        <a:rPr sz="1400"/>
                        <a:t>0</a:t>
                      </a:r>
                    </a:p>
                  </a:txBody>
                  <a:tcPr/>
                </a:tc>
                <a:tc>
                  <a:txBody>
                    <a:bodyPr/>
                    <a:lstStyle/>
                    <a:p>
                      <a:r>
                        <a:rPr sz="1400"/>
                        <a:t>0</a:t>
                      </a:r>
                    </a:p>
                  </a:txBody>
                  <a:tcPr/>
                </a:tc>
                <a:tc>
                  <a:txBody>
                    <a:bodyPr/>
                    <a:lstStyle/>
                    <a:p>
                      <a:r>
                        <a:rPr sz="1400"/>
                        <a:t>0</a:t>
                      </a:r>
                    </a:p>
                  </a:txBody>
                  <a:tcPr/>
                </a:tc>
                <a:tc>
                  <a:txBody>
                    <a:bodyPr/>
                    <a:lstStyle/>
                    <a:p>
                      <a:r>
                        <a:rPr sz="1400" dirty="0"/>
                        <a:t>0</a:t>
                      </a:r>
                    </a:p>
                  </a:txBody>
                  <a:tcPr/>
                </a:tc>
                <a:tc>
                  <a:txBody>
                    <a:bodyPr/>
                    <a:lstStyle/>
                    <a:p>
                      <a:r>
                        <a:rPr sz="1400" b="1" dirty="0"/>
                        <a:t>1</a:t>
                      </a:r>
                    </a:p>
                  </a:txBody>
                  <a:tcPr/>
                </a:tc>
                <a:tc>
                  <a:txBody>
                    <a:bodyPr/>
                    <a:lstStyle/>
                    <a:p>
                      <a:r>
                        <a:rPr sz="1400" dirty="0"/>
                        <a:t>0</a:t>
                      </a:r>
                    </a:p>
                  </a:txBody>
                  <a:tcPr/>
                </a:tc>
                <a:tc>
                  <a:txBody>
                    <a:bodyPr/>
                    <a:lstStyle/>
                    <a:p>
                      <a:r>
                        <a:rPr sz="1400"/>
                        <a:t>0</a:t>
                      </a:r>
                    </a:p>
                  </a:txBody>
                  <a:tcPr/>
                </a:tc>
                <a:extLst>
                  <a:ext uri="{0D108BD9-81ED-4DB2-BD59-A6C34878D82A}">
                    <a16:rowId xmlns:a16="http://schemas.microsoft.com/office/drawing/2014/main" val="10008"/>
                  </a:ext>
                </a:extLst>
              </a:tr>
              <a:tr h="288000">
                <a:tc>
                  <a:txBody>
                    <a:bodyPr/>
                    <a:lstStyle/>
                    <a:p>
                      <a:r>
                        <a:rPr sz="1400" dirty="0"/>
                        <a:t>28951</a:t>
                      </a:r>
                    </a:p>
                  </a:txBody>
                  <a:tcPr/>
                </a:tc>
                <a:tc>
                  <a:txBody>
                    <a:bodyPr/>
                    <a:lstStyle/>
                    <a:p>
                      <a:r>
                        <a:rPr sz="1400"/>
                        <a:t>0</a:t>
                      </a:r>
                    </a:p>
                  </a:txBody>
                  <a:tcPr/>
                </a:tc>
                <a:tc>
                  <a:txBody>
                    <a:bodyPr/>
                    <a:lstStyle/>
                    <a:p>
                      <a:r>
                        <a:rPr sz="1400"/>
                        <a:t>0</a:t>
                      </a:r>
                    </a:p>
                  </a:txBody>
                  <a:tcPr/>
                </a:tc>
                <a:tc>
                  <a:txBody>
                    <a:bodyPr/>
                    <a:lstStyle/>
                    <a:p>
                      <a:r>
                        <a:rPr sz="1400"/>
                        <a:t>0</a:t>
                      </a:r>
                    </a:p>
                  </a:txBody>
                  <a:tcPr/>
                </a:tc>
                <a:tc>
                  <a:txBody>
                    <a:bodyPr/>
                    <a:lstStyle/>
                    <a:p>
                      <a:r>
                        <a:rPr sz="1400"/>
                        <a:t>0</a:t>
                      </a:r>
                    </a:p>
                  </a:txBody>
                  <a:tcPr/>
                </a:tc>
                <a:tc>
                  <a:txBody>
                    <a:bodyPr/>
                    <a:lstStyle/>
                    <a:p>
                      <a:r>
                        <a:rPr sz="1400"/>
                        <a:t>0</a:t>
                      </a:r>
                    </a:p>
                  </a:txBody>
                  <a:tcPr/>
                </a:tc>
                <a:tc>
                  <a:txBody>
                    <a:bodyPr/>
                    <a:lstStyle/>
                    <a:p>
                      <a:r>
                        <a:rPr sz="1400"/>
                        <a:t>0</a:t>
                      </a:r>
                    </a:p>
                  </a:txBody>
                  <a:tcPr/>
                </a:tc>
                <a:tc>
                  <a:txBody>
                    <a:bodyPr/>
                    <a:lstStyle/>
                    <a:p>
                      <a:r>
                        <a:rPr sz="1400" dirty="0"/>
                        <a:t>0</a:t>
                      </a:r>
                    </a:p>
                  </a:txBody>
                  <a:tcPr/>
                </a:tc>
                <a:tc>
                  <a:txBody>
                    <a:bodyPr/>
                    <a:lstStyle/>
                    <a:p>
                      <a:r>
                        <a:rPr lang="en-ZA" sz="1400" b="1" dirty="0"/>
                        <a:t>1</a:t>
                      </a:r>
                      <a:endParaRPr sz="1400" b="1" dirty="0"/>
                    </a:p>
                  </a:txBody>
                  <a:tcPr/>
                </a:tc>
                <a:tc>
                  <a:txBody>
                    <a:bodyPr/>
                    <a:lstStyle/>
                    <a:p>
                      <a:r>
                        <a:rPr sz="1400" b="1" dirty="0"/>
                        <a:t>1</a:t>
                      </a:r>
                    </a:p>
                  </a:txBody>
                  <a:tcPr/>
                </a:tc>
                <a:tc>
                  <a:txBody>
                    <a:bodyPr/>
                    <a:lstStyle/>
                    <a:p>
                      <a:r>
                        <a:rPr sz="1400" b="1" dirty="0"/>
                        <a:t>1</a:t>
                      </a:r>
                    </a:p>
                  </a:txBody>
                  <a:tcPr/>
                </a:tc>
                <a:extLst>
                  <a:ext uri="{0D108BD9-81ED-4DB2-BD59-A6C34878D82A}">
                    <a16:rowId xmlns:a16="http://schemas.microsoft.com/office/drawing/2014/main" val="10009"/>
                  </a:ext>
                </a:extLst>
              </a:tr>
              <a:tr h="288000">
                <a:tc>
                  <a:txBody>
                    <a:bodyPr/>
                    <a:lstStyle/>
                    <a:p>
                      <a:r>
                        <a:rPr sz="1400" dirty="0"/>
                        <a:t>29630</a:t>
                      </a:r>
                    </a:p>
                  </a:txBody>
                  <a:tcPr/>
                </a:tc>
                <a:tc>
                  <a:txBody>
                    <a:bodyPr/>
                    <a:lstStyle/>
                    <a:p>
                      <a:r>
                        <a:rPr sz="1400"/>
                        <a:t>0</a:t>
                      </a:r>
                    </a:p>
                  </a:txBody>
                  <a:tcPr/>
                </a:tc>
                <a:tc>
                  <a:txBody>
                    <a:bodyPr/>
                    <a:lstStyle/>
                    <a:p>
                      <a:r>
                        <a:rPr sz="1400"/>
                        <a:t>0</a:t>
                      </a:r>
                    </a:p>
                  </a:txBody>
                  <a:tcPr/>
                </a:tc>
                <a:tc>
                  <a:txBody>
                    <a:bodyPr/>
                    <a:lstStyle/>
                    <a:p>
                      <a:r>
                        <a:rPr sz="1400"/>
                        <a:t>0</a:t>
                      </a:r>
                    </a:p>
                  </a:txBody>
                  <a:tcPr/>
                </a:tc>
                <a:tc>
                  <a:txBody>
                    <a:bodyPr/>
                    <a:lstStyle/>
                    <a:p>
                      <a:r>
                        <a:rPr sz="1400"/>
                        <a:t>0</a:t>
                      </a:r>
                    </a:p>
                  </a:txBody>
                  <a:tcPr/>
                </a:tc>
                <a:tc>
                  <a:txBody>
                    <a:bodyPr/>
                    <a:lstStyle/>
                    <a:p>
                      <a:r>
                        <a:rPr sz="1400"/>
                        <a:t>0</a:t>
                      </a:r>
                    </a:p>
                  </a:txBody>
                  <a:tcPr/>
                </a:tc>
                <a:tc>
                  <a:txBody>
                    <a:bodyPr/>
                    <a:lstStyle/>
                    <a:p>
                      <a:r>
                        <a:rPr sz="1400"/>
                        <a:t>0</a:t>
                      </a:r>
                    </a:p>
                  </a:txBody>
                  <a:tcPr/>
                </a:tc>
                <a:tc>
                  <a:txBody>
                    <a:bodyPr/>
                    <a:lstStyle/>
                    <a:p>
                      <a:r>
                        <a:rPr sz="1400" dirty="0"/>
                        <a:t>0</a:t>
                      </a:r>
                    </a:p>
                  </a:txBody>
                  <a:tcPr/>
                </a:tc>
                <a:tc>
                  <a:txBody>
                    <a:bodyPr/>
                    <a:lstStyle/>
                    <a:p>
                      <a:r>
                        <a:rPr sz="1400" dirty="0"/>
                        <a:t>0</a:t>
                      </a:r>
                    </a:p>
                  </a:txBody>
                  <a:tcPr/>
                </a:tc>
                <a:tc>
                  <a:txBody>
                    <a:bodyPr/>
                    <a:lstStyle/>
                    <a:p>
                      <a:r>
                        <a:rPr sz="1400"/>
                        <a:t>0</a:t>
                      </a:r>
                    </a:p>
                  </a:txBody>
                  <a:tcPr/>
                </a:tc>
                <a:tc>
                  <a:txBody>
                    <a:bodyPr/>
                    <a:lstStyle/>
                    <a:p>
                      <a:r>
                        <a:rPr sz="1400" dirty="0"/>
                        <a:t>0</a:t>
                      </a:r>
                    </a:p>
                  </a:txBody>
                  <a:tcPr/>
                </a:tc>
                <a:extLst>
                  <a:ext uri="{0D108BD9-81ED-4DB2-BD59-A6C34878D82A}">
                    <a16:rowId xmlns:a16="http://schemas.microsoft.com/office/drawing/2014/main" val="10010"/>
                  </a:ext>
                </a:extLst>
              </a:tr>
              <a:tr h="288000">
                <a:tc>
                  <a:txBody>
                    <a:bodyPr/>
                    <a:lstStyle/>
                    <a:p>
                      <a:r>
                        <a:rPr sz="1400" dirty="0"/>
                        <a:t>32647</a:t>
                      </a:r>
                    </a:p>
                  </a:txBody>
                  <a:tcPr/>
                </a:tc>
                <a:tc>
                  <a:txBody>
                    <a:bodyPr/>
                    <a:lstStyle/>
                    <a:p>
                      <a:r>
                        <a:rPr sz="1400"/>
                        <a:t>0</a:t>
                      </a:r>
                    </a:p>
                  </a:txBody>
                  <a:tcPr/>
                </a:tc>
                <a:tc>
                  <a:txBody>
                    <a:bodyPr/>
                    <a:lstStyle/>
                    <a:p>
                      <a:r>
                        <a:rPr sz="1400"/>
                        <a:t>0</a:t>
                      </a:r>
                    </a:p>
                  </a:txBody>
                  <a:tcPr/>
                </a:tc>
                <a:tc>
                  <a:txBody>
                    <a:bodyPr/>
                    <a:lstStyle/>
                    <a:p>
                      <a:r>
                        <a:rPr sz="1400"/>
                        <a:t>0</a:t>
                      </a:r>
                    </a:p>
                  </a:txBody>
                  <a:tcPr/>
                </a:tc>
                <a:tc>
                  <a:txBody>
                    <a:bodyPr/>
                    <a:lstStyle/>
                    <a:p>
                      <a:r>
                        <a:rPr sz="1400" b="1" dirty="0"/>
                        <a:t>1</a:t>
                      </a:r>
                    </a:p>
                  </a:txBody>
                  <a:tcPr/>
                </a:tc>
                <a:tc>
                  <a:txBody>
                    <a:bodyPr/>
                    <a:lstStyle/>
                    <a:p>
                      <a:r>
                        <a:rPr sz="1400"/>
                        <a:t>0</a:t>
                      </a:r>
                    </a:p>
                  </a:txBody>
                  <a:tcPr/>
                </a:tc>
                <a:tc>
                  <a:txBody>
                    <a:bodyPr/>
                    <a:lstStyle/>
                    <a:p>
                      <a:r>
                        <a:rPr sz="1400"/>
                        <a:t>0</a:t>
                      </a:r>
                    </a:p>
                  </a:txBody>
                  <a:tcPr/>
                </a:tc>
                <a:tc>
                  <a:txBody>
                    <a:bodyPr/>
                    <a:lstStyle/>
                    <a:p>
                      <a:r>
                        <a:rPr sz="1400"/>
                        <a:t>0</a:t>
                      </a:r>
                    </a:p>
                  </a:txBody>
                  <a:tcPr/>
                </a:tc>
                <a:tc>
                  <a:txBody>
                    <a:bodyPr/>
                    <a:lstStyle/>
                    <a:p>
                      <a:r>
                        <a:rPr sz="1400" dirty="0"/>
                        <a:t>0</a:t>
                      </a:r>
                    </a:p>
                  </a:txBody>
                  <a:tcPr/>
                </a:tc>
                <a:tc>
                  <a:txBody>
                    <a:bodyPr/>
                    <a:lstStyle/>
                    <a:p>
                      <a:r>
                        <a:rPr sz="1400" dirty="0"/>
                        <a:t>0</a:t>
                      </a:r>
                    </a:p>
                  </a:txBody>
                  <a:tcPr/>
                </a:tc>
                <a:tc>
                  <a:txBody>
                    <a:bodyPr/>
                    <a:lstStyle/>
                    <a:p>
                      <a:r>
                        <a:rPr sz="1400" dirty="0"/>
                        <a:t>0</a:t>
                      </a:r>
                    </a:p>
                  </a:txBody>
                  <a:tcPr/>
                </a:tc>
                <a:extLst>
                  <a:ext uri="{0D108BD9-81ED-4DB2-BD59-A6C34878D82A}">
                    <a16:rowId xmlns:a16="http://schemas.microsoft.com/office/drawing/2014/main" val="10011"/>
                  </a:ext>
                </a:extLst>
              </a:tr>
            </a:tbl>
          </a:graphicData>
        </a:graphic>
      </p:graphicFrame>
      <p:graphicFrame>
        <p:nvGraphicFramePr>
          <p:cNvPr id="3" name="Table 2">
            <a:extLst>
              <a:ext uri="{FF2B5EF4-FFF2-40B4-BE49-F238E27FC236}">
                <a16:creationId xmlns:a16="http://schemas.microsoft.com/office/drawing/2014/main" id="{2A95FA6C-BE1E-D21F-90D4-F06E95EA06B7}"/>
              </a:ext>
            </a:extLst>
          </p:cNvPr>
          <p:cNvGraphicFramePr>
            <a:graphicFrameLocks noGrp="1"/>
          </p:cNvGraphicFramePr>
          <p:nvPr>
            <p:extLst>
              <p:ext uri="{D42A27DB-BD31-4B8C-83A1-F6EECF244321}">
                <p14:modId xmlns:p14="http://schemas.microsoft.com/office/powerpoint/2010/main" val="1816320580"/>
              </p:ext>
            </p:extLst>
          </p:nvPr>
        </p:nvGraphicFramePr>
        <p:xfrm>
          <a:off x="5902343" y="1913538"/>
          <a:ext cx="5559084" cy="3962398"/>
        </p:xfrm>
        <a:graphic>
          <a:graphicData uri="http://schemas.openxmlformats.org/drawingml/2006/table">
            <a:tbl>
              <a:tblPr firstRow="1" bandRow="1">
                <a:tableStyleId>{EB9631B5-78F2-41C9-869B-9F39066F8104}</a:tableStyleId>
              </a:tblPr>
              <a:tblGrid>
                <a:gridCol w="821754">
                  <a:extLst>
                    <a:ext uri="{9D8B030D-6E8A-4147-A177-3AD203B41FA5}">
                      <a16:colId xmlns:a16="http://schemas.microsoft.com/office/drawing/2014/main" val="20000"/>
                    </a:ext>
                  </a:extLst>
                </a:gridCol>
                <a:gridCol w="473733">
                  <a:extLst>
                    <a:ext uri="{9D8B030D-6E8A-4147-A177-3AD203B41FA5}">
                      <a16:colId xmlns:a16="http://schemas.microsoft.com/office/drawing/2014/main" val="20001"/>
                    </a:ext>
                  </a:extLst>
                </a:gridCol>
                <a:gridCol w="473733">
                  <a:extLst>
                    <a:ext uri="{9D8B030D-6E8A-4147-A177-3AD203B41FA5}">
                      <a16:colId xmlns:a16="http://schemas.microsoft.com/office/drawing/2014/main" val="20002"/>
                    </a:ext>
                  </a:extLst>
                </a:gridCol>
                <a:gridCol w="473733">
                  <a:extLst>
                    <a:ext uri="{9D8B030D-6E8A-4147-A177-3AD203B41FA5}">
                      <a16:colId xmlns:a16="http://schemas.microsoft.com/office/drawing/2014/main" val="20003"/>
                    </a:ext>
                  </a:extLst>
                </a:gridCol>
                <a:gridCol w="473733">
                  <a:extLst>
                    <a:ext uri="{9D8B030D-6E8A-4147-A177-3AD203B41FA5}">
                      <a16:colId xmlns:a16="http://schemas.microsoft.com/office/drawing/2014/main" val="20004"/>
                    </a:ext>
                  </a:extLst>
                </a:gridCol>
                <a:gridCol w="473733">
                  <a:extLst>
                    <a:ext uri="{9D8B030D-6E8A-4147-A177-3AD203B41FA5}">
                      <a16:colId xmlns:a16="http://schemas.microsoft.com/office/drawing/2014/main" val="20005"/>
                    </a:ext>
                  </a:extLst>
                </a:gridCol>
                <a:gridCol w="473733">
                  <a:extLst>
                    <a:ext uri="{9D8B030D-6E8A-4147-A177-3AD203B41FA5}">
                      <a16:colId xmlns:a16="http://schemas.microsoft.com/office/drawing/2014/main" val="20006"/>
                    </a:ext>
                  </a:extLst>
                </a:gridCol>
                <a:gridCol w="473733">
                  <a:extLst>
                    <a:ext uri="{9D8B030D-6E8A-4147-A177-3AD203B41FA5}">
                      <a16:colId xmlns:a16="http://schemas.microsoft.com/office/drawing/2014/main" val="20007"/>
                    </a:ext>
                  </a:extLst>
                </a:gridCol>
                <a:gridCol w="473733">
                  <a:extLst>
                    <a:ext uri="{9D8B030D-6E8A-4147-A177-3AD203B41FA5}">
                      <a16:colId xmlns:a16="http://schemas.microsoft.com/office/drawing/2014/main" val="20008"/>
                    </a:ext>
                  </a:extLst>
                </a:gridCol>
                <a:gridCol w="473733">
                  <a:extLst>
                    <a:ext uri="{9D8B030D-6E8A-4147-A177-3AD203B41FA5}">
                      <a16:colId xmlns:a16="http://schemas.microsoft.com/office/drawing/2014/main" val="20009"/>
                    </a:ext>
                  </a:extLst>
                </a:gridCol>
                <a:gridCol w="473733">
                  <a:extLst>
                    <a:ext uri="{9D8B030D-6E8A-4147-A177-3AD203B41FA5}">
                      <a16:colId xmlns:a16="http://schemas.microsoft.com/office/drawing/2014/main" val="20010"/>
                    </a:ext>
                  </a:extLst>
                </a:gridCol>
              </a:tblGrid>
              <a:tr h="311102">
                <a:tc>
                  <a:txBody>
                    <a:bodyPr/>
                    <a:lstStyle/>
                    <a:p>
                      <a:r>
                        <a:rPr sz="1400" dirty="0" err="1"/>
                        <a:t>item_id</a:t>
                      </a:r>
                      <a:endParaRPr sz="1400" dirty="0"/>
                    </a:p>
                  </a:txBody>
                  <a:tcPr/>
                </a:tc>
                <a:tc>
                  <a:txBody>
                    <a:bodyPr/>
                    <a:lstStyle/>
                    <a:p>
                      <a:r>
                        <a:rPr sz="1400" dirty="0"/>
                        <a:t>0</a:t>
                      </a:r>
                    </a:p>
                  </a:txBody>
                  <a:tcPr/>
                </a:tc>
                <a:tc>
                  <a:txBody>
                    <a:bodyPr/>
                    <a:lstStyle/>
                    <a:p>
                      <a:r>
                        <a:rPr sz="1400" dirty="0"/>
                        <a:t>1</a:t>
                      </a:r>
                    </a:p>
                  </a:txBody>
                  <a:tcPr/>
                </a:tc>
                <a:tc>
                  <a:txBody>
                    <a:bodyPr/>
                    <a:lstStyle/>
                    <a:p>
                      <a:r>
                        <a:rPr sz="1400" dirty="0"/>
                        <a:t>2</a:t>
                      </a:r>
                    </a:p>
                  </a:txBody>
                  <a:tcPr/>
                </a:tc>
                <a:tc>
                  <a:txBody>
                    <a:bodyPr/>
                    <a:lstStyle/>
                    <a:p>
                      <a:r>
                        <a:rPr sz="1400" dirty="0"/>
                        <a:t>3</a:t>
                      </a:r>
                    </a:p>
                  </a:txBody>
                  <a:tcPr/>
                </a:tc>
                <a:tc>
                  <a:txBody>
                    <a:bodyPr/>
                    <a:lstStyle/>
                    <a:p>
                      <a:r>
                        <a:rPr sz="1400" dirty="0"/>
                        <a:t>4</a:t>
                      </a:r>
                    </a:p>
                  </a:txBody>
                  <a:tcPr/>
                </a:tc>
                <a:tc>
                  <a:txBody>
                    <a:bodyPr/>
                    <a:lstStyle/>
                    <a:p>
                      <a:r>
                        <a:rPr sz="1400" dirty="0"/>
                        <a:t>5</a:t>
                      </a:r>
                    </a:p>
                  </a:txBody>
                  <a:tcPr/>
                </a:tc>
                <a:tc>
                  <a:txBody>
                    <a:bodyPr/>
                    <a:lstStyle/>
                    <a:p>
                      <a:r>
                        <a:rPr sz="1400" dirty="0"/>
                        <a:t>6</a:t>
                      </a:r>
                    </a:p>
                  </a:txBody>
                  <a:tcPr/>
                </a:tc>
                <a:tc>
                  <a:txBody>
                    <a:bodyPr/>
                    <a:lstStyle/>
                    <a:p>
                      <a:r>
                        <a:rPr sz="1400" dirty="0"/>
                        <a:t>7</a:t>
                      </a:r>
                    </a:p>
                  </a:txBody>
                  <a:tcPr/>
                </a:tc>
                <a:tc>
                  <a:txBody>
                    <a:bodyPr/>
                    <a:lstStyle/>
                    <a:p>
                      <a:r>
                        <a:rPr sz="1400" dirty="0"/>
                        <a:t>8</a:t>
                      </a:r>
                    </a:p>
                  </a:txBody>
                  <a:tcPr/>
                </a:tc>
                <a:tc>
                  <a:txBody>
                    <a:bodyPr/>
                    <a:lstStyle/>
                    <a:p>
                      <a:r>
                        <a:rPr sz="1400" dirty="0"/>
                        <a:t>9</a:t>
                      </a:r>
                    </a:p>
                  </a:txBody>
                  <a:tcPr/>
                </a:tc>
                <a:extLst>
                  <a:ext uri="{0D108BD9-81ED-4DB2-BD59-A6C34878D82A}">
                    <a16:rowId xmlns:a16="http://schemas.microsoft.com/office/drawing/2014/main" val="10000"/>
                  </a:ext>
                </a:extLst>
              </a:tr>
              <a:tr h="311102">
                <a:tc>
                  <a:txBody>
                    <a:bodyPr/>
                    <a:lstStyle/>
                    <a:p>
                      <a:r>
                        <a:rPr lang="en-ZA" sz="1400" b="1" dirty="0" err="1">
                          <a:solidFill>
                            <a:schemeClr val="bg1"/>
                          </a:solidFill>
                        </a:rPr>
                        <a:t>Id_Col</a:t>
                      </a:r>
                      <a:endParaRPr sz="1400" b="1" dirty="0">
                        <a:solidFill>
                          <a:schemeClr val="bg1"/>
                        </a:solidFill>
                      </a:endParaRPr>
                    </a:p>
                  </a:txBody>
                  <a:tcPr>
                    <a:solidFill>
                      <a:srgbClr val="50CDAB"/>
                    </a:solidFill>
                  </a:tcPr>
                </a:tc>
                <a:tc>
                  <a:txBody>
                    <a:bodyPr/>
                    <a:lstStyle/>
                    <a:p>
                      <a:endParaRPr sz="1400" dirty="0">
                        <a:highlight>
                          <a:srgbClr val="50CDAB"/>
                        </a:highlight>
                      </a:endParaRPr>
                    </a:p>
                  </a:txBody>
                  <a:tcPr>
                    <a:solidFill>
                      <a:srgbClr val="50CDAB"/>
                    </a:solidFill>
                  </a:tcPr>
                </a:tc>
                <a:tc>
                  <a:txBody>
                    <a:bodyPr/>
                    <a:lstStyle/>
                    <a:p>
                      <a:endParaRPr sz="1400" dirty="0">
                        <a:highlight>
                          <a:srgbClr val="50CDAB"/>
                        </a:highlight>
                      </a:endParaRPr>
                    </a:p>
                  </a:txBody>
                  <a:tcPr>
                    <a:solidFill>
                      <a:srgbClr val="50CDAB"/>
                    </a:solidFill>
                  </a:tcPr>
                </a:tc>
                <a:tc>
                  <a:txBody>
                    <a:bodyPr/>
                    <a:lstStyle/>
                    <a:p>
                      <a:endParaRPr sz="1400" dirty="0">
                        <a:highlight>
                          <a:srgbClr val="50CDAB"/>
                        </a:highlight>
                      </a:endParaRPr>
                    </a:p>
                  </a:txBody>
                  <a:tcPr>
                    <a:solidFill>
                      <a:srgbClr val="50CDAB"/>
                    </a:solidFill>
                  </a:tcPr>
                </a:tc>
                <a:tc>
                  <a:txBody>
                    <a:bodyPr/>
                    <a:lstStyle/>
                    <a:p>
                      <a:endParaRPr sz="1400" dirty="0">
                        <a:highlight>
                          <a:srgbClr val="50CDAB"/>
                        </a:highlight>
                      </a:endParaRPr>
                    </a:p>
                  </a:txBody>
                  <a:tcPr>
                    <a:solidFill>
                      <a:srgbClr val="50CDAB"/>
                    </a:solidFill>
                  </a:tcPr>
                </a:tc>
                <a:tc>
                  <a:txBody>
                    <a:bodyPr/>
                    <a:lstStyle/>
                    <a:p>
                      <a:endParaRPr sz="1400" dirty="0">
                        <a:highlight>
                          <a:srgbClr val="50CDAB"/>
                        </a:highlight>
                      </a:endParaRPr>
                    </a:p>
                  </a:txBody>
                  <a:tcPr>
                    <a:solidFill>
                      <a:srgbClr val="50CDAB"/>
                    </a:solidFill>
                  </a:tcPr>
                </a:tc>
                <a:tc>
                  <a:txBody>
                    <a:bodyPr/>
                    <a:lstStyle/>
                    <a:p>
                      <a:endParaRPr sz="1400" dirty="0">
                        <a:highlight>
                          <a:srgbClr val="50CDAB"/>
                        </a:highlight>
                      </a:endParaRPr>
                    </a:p>
                  </a:txBody>
                  <a:tcPr>
                    <a:solidFill>
                      <a:srgbClr val="50CDAB"/>
                    </a:solidFill>
                  </a:tcPr>
                </a:tc>
                <a:tc>
                  <a:txBody>
                    <a:bodyPr/>
                    <a:lstStyle/>
                    <a:p>
                      <a:endParaRPr sz="1400" dirty="0">
                        <a:highlight>
                          <a:srgbClr val="50CDAB"/>
                        </a:highlight>
                      </a:endParaRPr>
                    </a:p>
                  </a:txBody>
                  <a:tcPr>
                    <a:solidFill>
                      <a:srgbClr val="50CDAB"/>
                    </a:solidFill>
                  </a:tcPr>
                </a:tc>
                <a:tc>
                  <a:txBody>
                    <a:bodyPr/>
                    <a:lstStyle/>
                    <a:p>
                      <a:endParaRPr sz="1400" dirty="0">
                        <a:highlight>
                          <a:srgbClr val="50CDAB"/>
                        </a:highlight>
                      </a:endParaRPr>
                    </a:p>
                  </a:txBody>
                  <a:tcPr>
                    <a:solidFill>
                      <a:srgbClr val="50CDAB"/>
                    </a:solidFill>
                  </a:tcPr>
                </a:tc>
                <a:tc>
                  <a:txBody>
                    <a:bodyPr/>
                    <a:lstStyle/>
                    <a:p>
                      <a:endParaRPr sz="1400" dirty="0">
                        <a:highlight>
                          <a:srgbClr val="50CDAB"/>
                        </a:highlight>
                      </a:endParaRPr>
                    </a:p>
                  </a:txBody>
                  <a:tcPr>
                    <a:solidFill>
                      <a:srgbClr val="50CDAB"/>
                    </a:solidFill>
                  </a:tcPr>
                </a:tc>
                <a:tc>
                  <a:txBody>
                    <a:bodyPr/>
                    <a:lstStyle/>
                    <a:p>
                      <a:endParaRPr sz="1400" dirty="0">
                        <a:highlight>
                          <a:srgbClr val="50CDAB"/>
                        </a:highlight>
                      </a:endParaRPr>
                    </a:p>
                  </a:txBody>
                  <a:tcPr>
                    <a:solidFill>
                      <a:srgbClr val="50CDAB"/>
                    </a:solidFill>
                  </a:tcPr>
                </a:tc>
                <a:extLst>
                  <a:ext uri="{0D108BD9-81ED-4DB2-BD59-A6C34878D82A}">
                    <a16:rowId xmlns:a16="http://schemas.microsoft.com/office/drawing/2014/main" val="718812812"/>
                  </a:ext>
                </a:extLst>
              </a:tr>
              <a:tr h="303654">
                <a:tc>
                  <a:txBody>
                    <a:bodyPr/>
                    <a:lstStyle/>
                    <a:p>
                      <a:pPr algn="r" fontAlgn="ctr"/>
                      <a:r>
                        <a:rPr lang="en-ZA" sz="1400" b="0" dirty="0">
                          <a:effectLst/>
                        </a:rPr>
                        <a:t>4521</a:t>
                      </a:r>
                    </a:p>
                  </a:txBody>
                  <a:tcPr marL="60960" marR="60960" marT="30480" marB="30480" anchor="ctr"/>
                </a:tc>
                <a:tc>
                  <a:txBody>
                    <a:bodyPr/>
                    <a:lstStyle/>
                    <a:p>
                      <a:r>
                        <a:rPr lang="en-ZA" sz="1400" b="1" dirty="0">
                          <a:effectLst/>
                        </a:rPr>
                        <a:t>1.0</a:t>
                      </a:r>
                    </a:p>
                  </a:txBody>
                  <a:tcPr marL="60960" marR="60960" marT="30480" marB="30480" anchor="ctr"/>
                </a:tc>
                <a:tc>
                  <a:txBody>
                    <a:bodyPr/>
                    <a:lstStyle/>
                    <a:p>
                      <a:r>
                        <a:rPr lang="en-ZA" sz="1400" dirty="0">
                          <a:effectLst/>
                        </a:rPr>
                        <a:t>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dirty="0">
                          <a:effectLst/>
                        </a:rPr>
                        <a:t>0.0</a:t>
                      </a:r>
                    </a:p>
                  </a:txBody>
                  <a:tcPr marL="60960" marR="60960" marT="30480" marB="30480" anchor="ctr"/>
                </a:tc>
                <a:tc>
                  <a:txBody>
                    <a:bodyPr/>
                    <a:lstStyle/>
                    <a:p>
                      <a:r>
                        <a:rPr lang="en-ZA" sz="1400" dirty="0">
                          <a:effectLst/>
                        </a:rPr>
                        <a:t>0.00</a:t>
                      </a:r>
                    </a:p>
                  </a:txBody>
                  <a:tcPr marL="60960" marR="60960" marT="30480" marB="30480" anchor="ctr"/>
                </a:tc>
                <a:tc>
                  <a:txBody>
                    <a:bodyPr/>
                    <a:lstStyle/>
                    <a:p>
                      <a:r>
                        <a:rPr lang="en-ZA" sz="1400" dirty="0">
                          <a:effectLst/>
                        </a:rPr>
                        <a:t>0.00</a:t>
                      </a:r>
                    </a:p>
                  </a:txBody>
                  <a:tcPr marL="60960" marR="60960" marT="30480" marB="30480" anchor="ctr"/>
                </a:tc>
                <a:tc>
                  <a:txBody>
                    <a:bodyPr/>
                    <a:lstStyle/>
                    <a:p>
                      <a:r>
                        <a:rPr lang="en-ZA" sz="1400" dirty="0">
                          <a:effectLst/>
                        </a:rPr>
                        <a:t>0.00</a:t>
                      </a:r>
                    </a:p>
                  </a:txBody>
                  <a:tcPr marL="60960" marR="60960" marT="30480" marB="30480" anchor="ctr"/>
                </a:tc>
                <a:extLst>
                  <a:ext uri="{0D108BD9-81ED-4DB2-BD59-A6C34878D82A}">
                    <a16:rowId xmlns:a16="http://schemas.microsoft.com/office/drawing/2014/main" val="10001"/>
                  </a:ext>
                </a:extLst>
              </a:tr>
              <a:tr h="303654">
                <a:tc>
                  <a:txBody>
                    <a:bodyPr/>
                    <a:lstStyle/>
                    <a:p>
                      <a:pPr algn="r" fontAlgn="ctr"/>
                      <a:r>
                        <a:rPr lang="en-ZA" sz="1400" b="0">
                          <a:effectLst/>
                        </a:rPr>
                        <a:t>14454</a:t>
                      </a:r>
                    </a:p>
                  </a:txBody>
                  <a:tcPr marL="60960" marR="60960" marT="30480" marB="30480" anchor="ctr"/>
                </a:tc>
                <a:tc>
                  <a:txBody>
                    <a:bodyPr/>
                    <a:lstStyle/>
                    <a:p>
                      <a:r>
                        <a:rPr lang="en-ZA" sz="1400" dirty="0">
                          <a:effectLst/>
                        </a:rPr>
                        <a:t>0.0</a:t>
                      </a:r>
                    </a:p>
                  </a:txBody>
                  <a:tcPr marL="60960" marR="60960" marT="30480" marB="30480" anchor="ctr"/>
                </a:tc>
                <a:tc>
                  <a:txBody>
                    <a:bodyPr/>
                    <a:lstStyle/>
                    <a:p>
                      <a:r>
                        <a:rPr lang="en-ZA" sz="1400" b="1" dirty="0">
                          <a:effectLst/>
                        </a:rPr>
                        <a:t>1.0</a:t>
                      </a:r>
                    </a:p>
                  </a:txBody>
                  <a:tcPr marL="60960" marR="60960" marT="30480" marB="30480" anchor="ctr"/>
                </a:tc>
                <a:tc>
                  <a:txBody>
                    <a:bodyPr/>
                    <a:lstStyle/>
                    <a:p>
                      <a:r>
                        <a:rPr lang="en-ZA" sz="1400" dirty="0">
                          <a:effectLst/>
                        </a:rPr>
                        <a:t>0.0</a:t>
                      </a:r>
                    </a:p>
                  </a:txBody>
                  <a:tcPr marL="60960" marR="60960" marT="30480" marB="30480" anchor="ctr"/>
                </a:tc>
                <a:tc>
                  <a:txBody>
                    <a:bodyPr/>
                    <a:lstStyle/>
                    <a:p>
                      <a:r>
                        <a:rPr lang="en-ZA" sz="1400">
                          <a:effectLst/>
                        </a:rPr>
                        <a:t>0.00</a:t>
                      </a:r>
                    </a:p>
                  </a:txBody>
                  <a:tcPr marL="60960" marR="60960" marT="30480" marB="30480" anchor="ctr"/>
                </a:tc>
                <a:tc>
                  <a:txBody>
                    <a:bodyPr/>
                    <a:lstStyle/>
                    <a:p>
                      <a:r>
                        <a:rPr lang="en-ZA" sz="1400" dirty="0">
                          <a:effectLst/>
                        </a:rPr>
                        <a:t>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0.00</a:t>
                      </a:r>
                    </a:p>
                  </a:txBody>
                  <a:tcPr marL="60960" marR="60960" marT="30480" marB="30480" anchor="ctr"/>
                </a:tc>
                <a:tc>
                  <a:txBody>
                    <a:bodyPr/>
                    <a:lstStyle/>
                    <a:p>
                      <a:r>
                        <a:rPr lang="en-ZA" sz="1400">
                          <a:effectLst/>
                        </a:rPr>
                        <a:t>0.00</a:t>
                      </a:r>
                    </a:p>
                  </a:txBody>
                  <a:tcPr marL="60960" marR="60960" marT="30480" marB="30480" anchor="ctr"/>
                </a:tc>
                <a:tc>
                  <a:txBody>
                    <a:bodyPr/>
                    <a:lstStyle/>
                    <a:p>
                      <a:r>
                        <a:rPr lang="en-ZA" sz="1400">
                          <a:effectLst/>
                        </a:rPr>
                        <a:t>0.00</a:t>
                      </a:r>
                    </a:p>
                  </a:txBody>
                  <a:tcPr marL="60960" marR="60960" marT="30480" marB="30480" anchor="ctr"/>
                </a:tc>
                <a:extLst>
                  <a:ext uri="{0D108BD9-81ED-4DB2-BD59-A6C34878D82A}">
                    <a16:rowId xmlns:a16="http://schemas.microsoft.com/office/drawing/2014/main" val="10002"/>
                  </a:ext>
                </a:extLst>
              </a:tr>
              <a:tr h="303654">
                <a:tc>
                  <a:txBody>
                    <a:bodyPr/>
                    <a:lstStyle/>
                    <a:p>
                      <a:pPr algn="r" fontAlgn="ctr"/>
                      <a:r>
                        <a:rPr lang="en-ZA" sz="1400" b="0">
                          <a:effectLst/>
                        </a:rPr>
                        <a:t>15000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b="1" dirty="0">
                          <a:effectLst/>
                        </a:rPr>
                        <a:t>1.0</a:t>
                      </a:r>
                    </a:p>
                  </a:txBody>
                  <a:tcPr marL="60960" marR="60960" marT="30480" marB="30480" anchor="ctr"/>
                </a:tc>
                <a:tc>
                  <a:txBody>
                    <a:bodyPr/>
                    <a:lstStyle/>
                    <a:p>
                      <a:r>
                        <a:rPr lang="en-ZA" sz="1400" dirty="0">
                          <a:effectLst/>
                        </a:rPr>
                        <a:t>0.00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dirty="0">
                          <a:effectLst/>
                        </a:rPr>
                        <a:t>0.00</a:t>
                      </a:r>
                    </a:p>
                  </a:txBody>
                  <a:tcPr marL="60960" marR="60960" marT="30480" marB="30480" anchor="ctr"/>
                </a:tc>
                <a:tc>
                  <a:txBody>
                    <a:bodyPr/>
                    <a:lstStyle/>
                    <a:p>
                      <a:r>
                        <a:rPr lang="en-ZA" sz="1400">
                          <a:effectLst/>
                        </a:rPr>
                        <a:t>0.00</a:t>
                      </a:r>
                    </a:p>
                  </a:txBody>
                  <a:tcPr marL="60960" marR="60960" marT="30480" marB="30480" anchor="ctr"/>
                </a:tc>
                <a:tc>
                  <a:txBody>
                    <a:bodyPr/>
                    <a:lstStyle/>
                    <a:p>
                      <a:r>
                        <a:rPr lang="en-ZA" sz="1400">
                          <a:effectLst/>
                        </a:rPr>
                        <a:t>0.00</a:t>
                      </a:r>
                    </a:p>
                  </a:txBody>
                  <a:tcPr marL="60960" marR="60960" marT="30480" marB="30480" anchor="ctr"/>
                </a:tc>
                <a:extLst>
                  <a:ext uri="{0D108BD9-81ED-4DB2-BD59-A6C34878D82A}">
                    <a16:rowId xmlns:a16="http://schemas.microsoft.com/office/drawing/2014/main" val="10003"/>
                  </a:ext>
                </a:extLst>
              </a:tr>
              <a:tr h="303654">
                <a:tc>
                  <a:txBody>
                    <a:bodyPr/>
                    <a:lstStyle/>
                    <a:p>
                      <a:pPr algn="r" fontAlgn="ctr"/>
                      <a:r>
                        <a:rPr lang="en-ZA" sz="1400" b="0">
                          <a:effectLst/>
                        </a:rPr>
                        <a:t>22924</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b="1" dirty="0">
                          <a:effectLst/>
                        </a:rPr>
                        <a:t>1.00</a:t>
                      </a:r>
                    </a:p>
                  </a:txBody>
                  <a:tcPr marL="60960" marR="60960" marT="30480" marB="30480" anchor="ctr"/>
                </a:tc>
                <a:tc>
                  <a:txBody>
                    <a:bodyPr/>
                    <a:lstStyle/>
                    <a:p>
                      <a:r>
                        <a:rPr lang="en-ZA" sz="1400" dirty="0">
                          <a:effectLst/>
                        </a:rPr>
                        <a:t>0.0</a:t>
                      </a:r>
                    </a:p>
                  </a:txBody>
                  <a:tcPr marL="60960" marR="60960" marT="30480" marB="30480" anchor="ctr"/>
                </a:tc>
                <a:tc>
                  <a:txBody>
                    <a:bodyPr/>
                    <a:lstStyle/>
                    <a:p>
                      <a:r>
                        <a:rPr lang="en-ZA" sz="1400" dirty="0">
                          <a:effectLst/>
                        </a:rPr>
                        <a:t>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0.00</a:t>
                      </a:r>
                    </a:p>
                  </a:txBody>
                  <a:tcPr marL="60960" marR="60960" marT="30480" marB="30480" anchor="ctr"/>
                </a:tc>
                <a:tc>
                  <a:txBody>
                    <a:bodyPr/>
                    <a:lstStyle/>
                    <a:p>
                      <a:r>
                        <a:rPr lang="en-ZA" sz="1400" dirty="0">
                          <a:effectLst/>
                        </a:rPr>
                        <a:t>0.00</a:t>
                      </a:r>
                    </a:p>
                  </a:txBody>
                  <a:tcPr marL="60960" marR="60960" marT="30480" marB="30480" anchor="ctr"/>
                </a:tc>
                <a:tc>
                  <a:txBody>
                    <a:bodyPr/>
                    <a:lstStyle/>
                    <a:p>
                      <a:r>
                        <a:rPr lang="en-ZA" sz="1400" dirty="0">
                          <a:effectLst/>
                        </a:rPr>
                        <a:t>0.00</a:t>
                      </a:r>
                    </a:p>
                  </a:txBody>
                  <a:tcPr marL="60960" marR="60960" marT="30480" marB="30480" anchor="ctr"/>
                </a:tc>
                <a:extLst>
                  <a:ext uri="{0D108BD9-81ED-4DB2-BD59-A6C34878D82A}">
                    <a16:rowId xmlns:a16="http://schemas.microsoft.com/office/drawing/2014/main" val="10004"/>
                  </a:ext>
                </a:extLst>
              </a:tr>
              <a:tr h="303654">
                <a:tc>
                  <a:txBody>
                    <a:bodyPr/>
                    <a:lstStyle/>
                    <a:p>
                      <a:pPr algn="r" fontAlgn="ctr"/>
                      <a:r>
                        <a:rPr lang="en-ZA" sz="1400" b="0">
                          <a:effectLst/>
                        </a:rPr>
                        <a:t>23484</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0.00</a:t>
                      </a:r>
                    </a:p>
                  </a:txBody>
                  <a:tcPr marL="60960" marR="60960" marT="30480" marB="30480" anchor="ctr"/>
                </a:tc>
                <a:tc>
                  <a:txBody>
                    <a:bodyPr/>
                    <a:lstStyle/>
                    <a:p>
                      <a:r>
                        <a:rPr lang="en-ZA" sz="1400" b="1" dirty="0">
                          <a:effectLst/>
                        </a:rPr>
                        <a:t>1.0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dirty="0">
                          <a:effectLst/>
                        </a:rPr>
                        <a:t>0.0</a:t>
                      </a:r>
                    </a:p>
                  </a:txBody>
                  <a:tcPr marL="60960" marR="60960" marT="30480" marB="30480" anchor="ctr"/>
                </a:tc>
                <a:tc>
                  <a:txBody>
                    <a:bodyPr/>
                    <a:lstStyle/>
                    <a:p>
                      <a:r>
                        <a:rPr lang="en-ZA" sz="1400" dirty="0">
                          <a:effectLst/>
                        </a:rPr>
                        <a:t>0.00</a:t>
                      </a:r>
                    </a:p>
                  </a:txBody>
                  <a:tcPr marL="60960" marR="60960" marT="30480" marB="30480" anchor="ctr"/>
                </a:tc>
                <a:tc>
                  <a:txBody>
                    <a:bodyPr/>
                    <a:lstStyle/>
                    <a:p>
                      <a:r>
                        <a:rPr lang="en-ZA" sz="1400">
                          <a:effectLst/>
                        </a:rPr>
                        <a:t>0.00</a:t>
                      </a:r>
                    </a:p>
                  </a:txBody>
                  <a:tcPr marL="60960" marR="60960" marT="30480" marB="30480" anchor="ctr"/>
                </a:tc>
                <a:tc>
                  <a:txBody>
                    <a:bodyPr/>
                    <a:lstStyle/>
                    <a:p>
                      <a:r>
                        <a:rPr lang="en-ZA" sz="1400" dirty="0">
                          <a:effectLst/>
                        </a:rPr>
                        <a:t>0.00</a:t>
                      </a:r>
                    </a:p>
                  </a:txBody>
                  <a:tcPr marL="60960" marR="60960" marT="30480" marB="30480" anchor="ctr"/>
                </a:tc>
                <a:extLst>
                  <a:ext uri="{0D108BD9-81ED-4DB2-BD59-A6C34878D82A}">
                    <a16:rowId xmlns:a16="http://schemas.microsoft.com/office/drawing/2014/main" val="10005"/>
                  </a:ext>
                </a:extLst>
              </a:tr>
              <a:tr h="303654">
                <a:tc>
                  <a:txBody>
                    <a:bodyPr/>
                    <a:lstStyle/>
                    <a:p>
                      <a:pPr algn="r" fontAlgn="ctr"/>
                      <a:r>
                        <a:rPr lang="en-ZA" sz="1400" b="0">
                          <a:effectLst/>
                        </a:rPr>
                        <a:t>24982</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b="1" dirty="0">
                          <a:effectLst/>
                        </a:rPr>
                        <a:t>1.0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dirty="0">
                          <a:effectLst/>
                        </a:rPr>
                        <a:t>0.00</a:t>
                      </a:r>
                    </a:p>
                  </a:txBody>
                  <a:tcPr marL="60960" marR="60960" marT="30480" marB="30480" anchor="ctr"/>
                </a:tc>
                <a:tc>
                  <a:txBody>
                    <a:bodyPr/>
                    <a:lstStyle/>
                    <a:p>
                      <a:r>
                        <a:rPr lang="en-ZA" sz="1400" dirty="0">
                          <a:effectLst/>
                        </a:rPr>
                        <a:t>0.00</a:t>
                      </a:r>
                    </a:p>
                  </a:txBody>
                  <a:tcPr marL="60960" marR="60960" marT="30480" marB="30480" anchor="ctr"/>
                </a:tc>
                <a:tc>
                  <a:txBody>
                    <a:bodyPr/>
                    <a:lstStyle/>
                    <a:p>
                      <a:r>
                        <a:rPr lang="en-ZA" sz="1400" dirty="0">
                          <a:effectLst/>
                        </a:rPr>
                        <a:t>0.00</a:t>
                      </a:r>
                    </a:p>
                  </a:txBody>
                  <a:tcPr marL="60960" marR="60960" marT="30480" marB="30480" anchor="ctr"/>
                </a:tc>
                <a:extLst>
                  <a:ext uri="{0D108BD9-81ED-4DB2-BD59-A6C34878D82A}">
                    <a16:rowId xmlns:a16="http://schemas.microsoft.com/office/drawing/2014/main" val="10006"/>
                  </a:ext>
                </a:extLst>
              </a:tr>
              <a:tr h="303654">
                <a:tc>
                  <a:txBody>
                    <a:bodyPr/>
                    <a:lstStyle/>
                    <a:p>
                      <a:pPr algn="r" fontAlgn="ctr"/>
                      <a:r>
                        <a:rPr lang="en-ZA" sz="1400" b="0">
                          <a:effectLst/>
                        </a:rPr>
                        <a:t>25577</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dirty="0">
                          <a:effectLst/>
                        </a:rPr>
                        <a:t>0.0</a:t>
                      </a:r>
                    </a:p>
                  </a:txBody>
                  <a:tcPr marL="60960" marR="60960" marT="30480" marB="30480" anchor="ctr"/>
                </a:tc>
                <a:tc>
                  <a:txBody>
                    <a:bodyPr/>
                    <a:lstStyle/>
                    <a:p>
                      <a:r>
                        <a:rPr lang="en-ZA" sz="1400" b="1" dirty="0">
                          <a:effectLst/>
                        </a:rPr>
                        <a:t>1.0</a:t>
                      </a:r>
                    </a:p>
                  </a:txBody>
                  <a:tcPr marL="60960" marR="60960" marT="30480" marB="30480" anchor="ctr"/>
                </a:tc>
                <a:tc>
                  <a:txBody>
                    <a:bodyPr/>
                    <a:lstStyle/>
                    <a:p>
                      <a:r>
                        <a:rPr lang="en-ZA" sz="1400">
                          <a:effectLst/>
                        </a:rPr>
                        <a:t>0.00</a:t>
                      </a:r>
                    </a:p>
                  </a:txBody>
                  <a:tcPr marL="60960" marR="60960" marT="30480" marB="30480" anchor="ctr"/>
                </a:tc>
                <a:tc>
                  <a:txBody>
                    <a:bodyPr/>
                    <a:lstStyle/>
                    <a:p>
                      <a:r>
                        <a:rPr lang="en-ZA" sz="1400" dirty="0">
                          <a:effectLst/>
                        </a:rPr>
                        <a:t>0.00</a:t>
                      </a:r>
                    </a:p>
                  </a:txBody>
                  <a:tcPr marL="60960" marR="60960" marT="30480" marB="30480" anchor="ctr"/>
                </a:tc>
                <a:tc>
                  <a:txBody>
                    <a:bodyPr/>
                    <a:lstStyle/>
                    <a:p>
                      <a:r>
                        <a:rPr lang="en-ZA" sz="1400" dirty="0">
                          <a:effectLst/>
                        </a:rPr>
                        <a:t>0.00</a:t>
                      </a:r>
                    </a:p>
                  </a:txBody>
                  <a:tcPr marL="60960" marR="60960" marT="30480" marB="30480" anchor="ctr"/>
                </a:tc>
                <a:extLst>
                  <a:ext uri="{0D108BD9-81ED-4DB2-BD59-A6C34878D82A}">
                    <a16:rowId xmlns:a16="http://schemas.microsoft.com/office/drawing/2014/main" val="10007"/>
                  </a:ext>
                </a:extLst>
              </a:tr>
              <a:tr h="303654">
                <a:tc>
                  <a:txBody>
                    <a:bodyPr/>
                    <a:lstStyle/>
                    <a:p>
                      <a:pPr algn="r" fontAlgn="ctr"/>
                      <a:r>
                        <a:rPr lang="en-ZA" sz="1400" b="0">
                          <a:effectLst/>
                        </a:rPr>
                        <a:t>27824</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dirty="0">
                          <a:effectLst/>
                        </a:rPr>
                        <a:t>0.0</a:t>
                      </a:r>
                    </a:p>
                  </a:txBody>
                  <a:tcPr marL="60960" marR="60960" marT="30480" marB="30480" anchor="ctr"/>
                </a:tc>
                <a:tc>
                  <a:txBody>
                    <a:bodyPr/>
                    <a:lstStyle/>
                    <a:p>
                      <a:r>
                        <a:rPr lang="en-ZA" sz="1400" b="1" dirty="0">
                          <a:effectLst/>
                        </a:rPr>
                        <a:t>1.00</a:t>
                      </a:r>
                    </a:p>
                  </a:txBody>
                  <a:tcPr marL="60960" marR="60960" marT="30480" marB="30480" anchor="ctr"/>
                </a:tc>
                <a:tc>
                  <a:txBody>
                    <a:bodyPr/>
                    <a:lstStyle/>
                    <a:p>
                      <a:r>
                        <a:rPr lang="en-ZA" sz="1400">
                          <a:effectLst/>
                        </a:rPr>
                        <a:t>0.00</a:t>
                      </a:r>
                    </a:p>
                  </a:txBody>
                  <a:tcPr marL="60960" marR="60960" marT="30480" marB="30480" anchor="ctr"/>
                </a:tc>
                <a:tc>
                  <a:txBody>
                    <a:bodyPr/>
                    <a:lstStyle/>
                    <a:p>
                      <a:r>
                        <a:rPr lang="en-ZA" sz="1400" dirty="0">
                          <a:effectLst/>
                        </a:rPr>
                        <a:t>0.00</a:t>
                      </a:r>
                    </a:p>
                  </a:txBody>
                  <a:tcPr marL="60960" marR="60960" marT="30480" marB="30480" anchor="ctr"/>
                </a:tc>
                <a:extLst>
                  <a:ext uri="{0D108BD9-81ED-4DB2-BD59-A6C34878D82A}">
                    <a16:rowId xmlns:a16="http://schemas.microsoft.com/office/drawing/2014/main" val="10008"/>
                  </a:ext>
                </a:extLst>
              </a:tr>
              <a:tr h="303654">
                <a:tc>
                  <a:txBody>
                    <a:bodyPr/>
                    <a:lstStyle/>
                    <a:p>
                      <a:pPr algn="r" fontAlgn="ctr"/>
                      <a:r>
                        <a:rPr lang="en-ZA" sz="1400" b="0">
                          <a:effectLst/>
                        </a:rPr>
                        <a:t>28951</a:t>
                      </a:r>
                    </a:p>
                  </a:txBody>
                  <a:tcPr marL="60960" marR="60960" marT="30480" marB="30480" anchor="ctr"/>
                </a:tc>
                <a:tc>
                  <a:txBody>
                    <a:bodyPr/>
                    <a:lstStyle/>
                    <a:p>
                      <a:r>
                        <a:rPr lang="en-ZA" sz="1400" dirty="0">
                          <a:effectLst/>
                        </a:rPr>
                        <a:t>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b="1" dirty="0">
                          <a:effectLst/>
                        </a:rPr>
                        <a:t>0.33</a:t>
                      </a:r>
                    </a:p>
                  </a:txBody>
                  <a:tcPr marL="60960" marR="60960" marT="30480" marB="30480" anchor="ctr"/>
                </a:tc>
                <a:tc>
                  <a:txBody>
                    <a:bodyPr/>
                    <a:lstStyle/>
                    <a:p>
                      <a:r>
                        <a:rPr lang="en-ZA" sz="1400" b="1" dirty="0">
                          <a:effectLst/>
                        </a:rPr>
                        <a:t>0.11</a:t>
                      </a:r>
                    </a:p>
                  </a:txBody>
                  <a:tcPr marL="60960" marR="60960" marT="30480" marB="30480" anchor="ctr"/>
                </a:tc>
                <a:tc>
                  <a:txBody>
                    <a:bodyPr/>
                    <a:lstStyle/>
                    <a:p>
                      <a:r>
                        <a:rPr lang="en-ZA" sz="1400" b="1" dirty="0">
                          <a:effectLst/>
                        </a:rPr>
                        <a:t>0.07</a:t>
                      </a:r>
                    </a:p>
                  </a:txBody>
                  <a:tcPr marL="60960" marR="60960" marT="30480" marB="30480" anchor="ctr"/>
                </a:tc>
                <a:extLst>
                  <a:ext uri="{0D108BD9-81ED-4DB2-BD59-A6C34878D82A}">
                    <a16:rowId xmlns:a16="http://schemas.microsoft.com/office/drawing/2014/main" val="10009"/>
                  </a:ext>
                </a:extLst>
              </a:tr>
              <a:tr h="303654">
                <a:tc>
                  <a:txBody>
                    <a:bodyPr/>
                    <a:lstStyle/>
                    <a:p>
                      <a:pPr algn="r" fontAlgn="ctr"/>
                      <a:r>
                        <a:rPr lang="en-ZA" sz="1400" b="0">
                          <a:effectLst/>
                        </a:rPr>
                        <a:t>29630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0.00</a:t>
                      </a:r>
                    </a:p>
                  </a:txBody>
                  <a:tcPr marL="60960" marR="60960" marT="30480" marB="30480" anchor="ctr"/>
                </a:tc>
                <a:tc>
                  <a:txBody>
                    <a:bodyPr/>
                    <a:lstStyle/>
                    <a:p>
                      <a:r>
                        <a:rPr lang="en-ZA" sz="1400" dirty="0">
                          <a:effectLst/>
                        </a:rPr>
                        <a:t>0.00</a:t>
                      </a:r>
                    </a:p>
                  </a:txBody>
                  <a:tcPr marL="60960" marR="60960" marT="30480" marB="30480" anchor="ctr"/>
                </a:tc>
                <a:tc>
                  <a:txBody>
                    <a:bodyPr/>
                    <a:lstStyle/>
                    <a:p>
                      <a:r>
                        <a:rPr lang="en-ZA" sz="1400" dirty="0">
                          <a:effectLst/>
                        </a:rPr>
                        <a:t>0.00</a:t>
                      </a:r>
                    </a:p>
                  </a:txBody>
                  <a:tcPr marL="60960" marR="60960" marT="30480" marB="30480" anchor="ctr"/>
                </a:tc>
                <a:extLst>
                  <a:ext uri="{0D108BD9-81ED-4DB2-BD59-A6C34878D82A}">
                    <a16:rowId xmlns:a16="http://schemas.microsoft.com/office/drawing/2014/main" val="10010"/>
                  </a:ext>
                </a:extLst>
              </a:tr>
              <a:tr h="303654">
                <a:tc>
                  <a:txBody>
                    <a:bodyPr/>
                    <a:lstStyle/>
                    <a:p>
                      <a:pPr algn="r" fontAlgn="ctr"/>
                      <a:r>
                        <a:rPr lang="en-ZA" sz="1400" b="0">
                          <a:effectLst/>
                        </a:rPr>
                        <a:t>32647</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b="1" dirty="0">
                          <a:effectLst/>
                        </a:rPr>
                        <a:t>0.33</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0.00</a:t>
                      </a:r>
                    </a:p>
                  </a:txBody>
                  <a:tcPr marL="60960" marR="60960" marT="30480" marB="30480" anchor="ctr"/>
                </a:tc>
                <a:tc>
                  <a:txBody>
                    <a:bodyPr/>
                    <a:lstStyle/>
                    <a:p>
                      <a:r>
                        <a:rPr lang="en-ZA" sz="1400" dirty="0">
                          <a:effectLst/>
                        </a:rPr>
                        <a:t>0.00</a:t>
                      </a:r>
                    </a:p>
                  </a:txBody>
                  <a:tcPr marL="60960" marR="60960" marT="30480" marB="30480" anchor="ctr"/>
                </a:tc>
                <a:tc>
                  <a:txBody>
                    <a:bodyPr/>
                    <a:lstStyle/>
                    <a:p>
                      <a:r>
                        <a:rPr lang="en-ZA" sz="1400" dirty="0">
                          <a:effectLst/>
                        </a:rPr>
                        <a:t>0.00</a:t>
                      </a:r>
                    </a:p>
                  </a:txBody>
                  <a:tcPr marL="60960" marR="60960" marT="30480" marB="30480" anchor="ctr"/>
                </a:tc>
                <a:extLst>
                  <a:ext uri="{0D108BD9-81ED-4DB2-BD59-A6C34878D82A}">
                    <a16:rowId xmlns:a16="http://schemas.microsoft.com/office/drawing/2014/main" val="10011"/>
                  </a:ext>
                </a:extLst>
              </a:tr>
            </a:tbl>
          </a:graphicData>
        </a:graphic>
      </p:graphicFrame>
      <p:sp>
        <p:nvSpPr>
          <p:cNvPr id="9" name="TextBox 8">
            <a:extLst>
              <a:ext uri="{FF2B5EF4-FFF2-40B4-BE49-F238E27FC236}">
                <a16:creationId xmlns:a16="http://schemas.microsoft.com/office/drawing/2014/main" id="{1D7A80A0-A959-ECAD-2328-1D3F6A4E6CA9}"/>
              </a:ext>
            </a:extLst>
          </p:cNvPr>
          <p:cNvSpPr txBox="1"/>
          <p:nvPr/>
        </p:nvSpPr>
        <p:spPr>
          <a:xfrm>
            <a:off x="5816411" y="1520771"/>
            <a:ext cx="6096000" cy="369332"/>
          </a:xfrm>
          <a:prstGeom prst="rect">
            <a:avLst/>
          </a:prstGeom>
          <a:noFill/>
        </p:spPr>
        <p:txBody>
          <a:bodyPr wrap="square">
            <a:spAutoFit/>
          </a:bodyPr>
          <a:lstStyle/>
          <a:p>
            <a:r>
              <a:rPr lang="en-ZA" dirty="0">
                <a:solidFill>
                  <a:schemeClr val="bg1"/>
                </a:solidFill>
              </a:rPr>
              <a:t>And a normalized matrix of weights:</a:t>
            </a:r>
            <a:endParaRPr lang="en-ZA" dirty="0"/>
          </a:p>
        </p:txBody>
      </p:sp>
      <p:sp>
        <p:nvSpPr>
          <p:cNvPr id="12" name="TextBox 11">
            <a:extLst>
              <a:ext uri="{FF2B5EF4-FFF2-40B4-BE49-F238E27FC236}">
                <a16:creationId xmlns:a16="http://schemas.microsoft.com/office/drawing/2014/main" id="{6598B7F3-F4A0-4B3C-E38A-C8489F8A4438}"/>
              </a:ext>
            </a:extLst>
          </p:cNvPr>
          <p:cNvSpPr txBox="1"/>
          <p:nvPr/>
        </p:nvSpPr>
        <p:spPr>
          <a:xfrm>
            <a:off x="5269654" y="3595963"/>
            <a:ext cx="344129" cy="369332"/>
          </a:xfrm>
          <a:prstGeom prst="rect">
            <a:avLst/>
          </a:prstGeom>
          <a:noFill/>
        </p:spPr>
        <p:txBody>
          <a:bodyPr wrap="square">
            <a:spAutoFit/>
          </a:bodyPr>
          <a:lstStyle/>
          <a:p>
            <a:r>
              <a:rPr lang="en-ZA" dirty="0">
                <a:solidFill>
                  <a:schemeClr val="bg1"/>
                </a:solidFill>
              </a:rPr>
              <a:t>X</a:t>
            </a:r>
            <a:endParaRPr lang="en-ZA" dirty="0"/>
          </a:p>
        </p:txBody>
      </p:sp>
    </p:spTree>
    <p:extLst>
      <p:ext uri="{BB962C8B-B14F-4D97-AF65-F5344CB8AC3E}">
        <p14:creationId xmlns:p14="http://schemas.microsoft.com/office/powerpoint/2010/main" val="28575968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16AF57-F29C-D05C-D5C9-C32762A12133}"/>
              </a:ext>
            </a:extLst>
          </p:cNvPr>
          <p:cNvSpPr txBox="1"/>
          <p:nvPr/>
        </p:nvSpPr>
        <p:spPr>
          <a:xfrm>
            <a:off x="835743" y="526372"/>
            <a:ext cx="7580670" cy="584775"/>
          </a:xfrm>
          <a:prstGeom prst="rect">
            <a:avLst/>
          </a:prstGeom>
          <a:noFill/>
        </p:spPr>
        <p:txBody>
          <a:bodyPr wrap="square" rtlCol="0">
            <a:spAutoFit/>
          </a:bodyPr>
          <a:lstStyle/>
          <a:p>
            <a:r>
              <a:rPr lang="en-US" sz="3200" b="1" dirty="0">
                <a:solidFill>
                  <a:schemeClr val="bg1"/>
                </a:solidFill>
              </a:rPr>
              <a:t>What we input into our model:</a:t>
            </a:r>
            <a:r>
              <a:rPr lang="en-US" sz="2800" b="1" dirty="0">
                <a:solidFill>
                  <a:schemeClr val="bg1"/>
                </a:solidFill>
              </a:rPr>
              <a:t> </a:t>
            </a:r>
            <a:endParaRPr lang="en-ZA" sz="2800" b="1" dirty="0">
              <a:solidFill>
                <a:schemeClr val="bg1"/>
              </a:solidFill>
            </a:endParaRPr>
          </a:p>
        </p:txBody>
      </p:sp>
      <p:sp>
        <p:nvSpPr>
          <p:cNvPr id="2" name="TextBox 1">
            <a:extLst>
              <a:ext uri="{FF2B5EF4-FFF2-40B4-BE49-F238E27FC236}">
                <a16:creationId xmlns:a16="http://schemas.microsoft.com/office/drawing/2014/main" id="{71B8FE5D-1EB9-87E1-3DBE-0522E40BD71E}"/>
              </a:ext>
            </a:extLst>
          </p:cNvPr>
          <p:cNvSpPr txBox="1"/>
          <p:nvPr/>
        </p:nvSpPr>
        <p:spPr>
          <a:xfrm>
            <a:off x="3283974" y="2453826"/>
            <a:ext cx="8239433" cy="461665"/>
          </a:xfrm>
          <a:prstGeom prst="rect">
            <a:avLst/>
          </a:prstGeom>
          <a:noFill/>
        </p:spPr>
        <p:txBody>
          <a:bodyPr wrap="square">
            <a:spAutoFit/>
          </a:bodyPr>
          <a:lstStyle/>
          <a:p>
            <a:r>
              <a:rPr lang="en-ZA" sz="2400" b="1" dirty="0">
                <a:solidFill>
                  <a:schemeClr val="bg1"/>
                </a:solidFill>
              </a:rPr>
              <a:t>1. User-Action interaction matrix</a:t>
            </a:r>
          </a:p>
        </p:txBody>
      </p:sp>
      <p:sp>
        <p:nvSpPr>
          <p:cNvPr id="8" name="TextBox 7">
            <a:extLst>
              <a:ext uri="{FF2B5EF4-FFF2-40B4-BE49-F238E27FC236}">
                <a16:creationId xmlns:a16="http://schemas.microsoft.com/office/drawing/2014/main" id="{C0882B99-1574-09ED-8ED5-42D1D668A3BD}"/>
              </a:ext>
            </a:extLst>
          </p:cNvPr>
          <p:cNvSpPr txBox="1"/>
          <p:nvPr/>
        </p:nvSpPr>
        <p:spPr>
          <a:xfrm>
            <a:off x="3283974" y="2915491"/>
            <a:ext cx="6096000" cy="461665"/>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ZA" sz="2400" b="1" i="0" u="none" strike="noStrike" kern="1200" cap="none" spc="0" normalizeH="0" baseline="0" noProof="0" dirty="0">
                <a:ln>
                  <a:noFill/>
                </a:ln>
                <a:solidFill>
                  <a:prstClr val="white"/>
                </a:solidFill>
                <a:effectLst/>
                <a:uLnTx/>
                <a:uFillTx/>
                <a:latin typeface="Aptos" panose="02110004020202020204"/>
                <a:ea typeface="+mn-ea"/>
                <a:cs typeface="+mn-cs"/>
              </a:rPr>
              <a:t>2. User Features</a:t>
            </a:r>
          </a:p>
        </p:txBody>
      </p:sp>
      <p:sp>
        <p:nvSpPr>
          <p:cNvPr id="10" name="TextBox 9">
            <a:extLst>
              <a:ext uri="{FF2B5EF4-FFF2-40B4-BE49-F238E27FC236}">
                <a16:creationId xmlns:a16="http://schemas.microsoft.com/office/drawing/2014/main" id="{23CF3E7A-ECD7-7CD8-E2D4-C69062F5E0B5}"/>
              </a:ext>
            </a:extLst>
          </p:cNvPr>
          <p:cNvSpPr txBox="1"/>
          <p:nvPr/>
        </p:nvSpPr>
        <p:spPr>
          <a:xfrm>
            <a:off x="3283974" y="3377156"/>
            <a:ext cx="6096000" cy="461665"/>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ZA" sz="2400" b="1" i="0" u="none" strike="noStrike" kern="1200" cap="none" spc="0" normalizeH="0" baseline="0" noProof="0" dirty="0">
                <a:ln>
                  <a:noFill/>
                </a:ln>
                <a:solidFill>
                  <a:prstClr val="white"/>
                </a:solidFill>
                <a:effectLst/>
                <a:uLnTx/>
                <a:uFillTx/>
                <a:latin typeface="Aptos" panose="02110004020202020204"/>
                <a:ea typeface="+mn-ea"/>
                <a:cs typeface="+mn-cs"/>
              </a:rPr>
              <a:t>3. Item features</a:t>
            </a:r>
            <a:endParaRPr kumimoji="0" lang="en-ZA"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Tree>
    <p:extLst>
      <p:ext uri="{BB962C8B-B14F-4D97-AF65-F5344CB8AC3E}">
        <p14:creationId xmlns:p14="http://schemas.microsoft.com/office/powerpoint/2010/main" val="4695857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C0882B99-1574-09ED-8ED5-42D1D668A3BD}"/>
              </a:ext>
            </a:extLst>
          </p:cNvPr>
          <p:cNvSpPr txBox="1"/>
          <p:nvPr/>
        </p:nvSpPr>
        <p:spPr>
          <a:xfrm>
            <a:off x="275303" y="211620"/>
            <a:ext cx="6096000" cy="461665"/>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ZA" sz="2400" b="1" i="0" u="none" strike="noStrike" kern="1200" cap="none" spc="0" normalizeH="0" baseline="0" noProof="0" dirty="0">
                <a:ln>
                  <a:noFill/>
                </a:ln>
                <a:solidFill>
                  <a:prstClr val="white"/>
                </a:solidFill>
                <a:effectLst/>
                <a:uLnTx/>
                <a:uFillTx/>
                <a:latin typeface="Aptos" panose="02110004020202020204"/>
                <a:ea typeface="+mn-ea"/>
                <a:cs typeface="+mn-cs"/>
              </a:rPr>
              <a:t>2. User Features</a:t>
            </a:r>
          </a:p>
        </p:txBody>
      </p:sp>
      <p:sp>
        <p:nvSpPr>
          <p:cNvPr id="2" name="TextBox 1">
            <a:extLst>
              <a:ext uri="{FF2B5EF4-FFF2-40B4-BE49-F238E27FC236}">
                <a16:creationId xmlns:a16="http://schemas.microsoft.com/office/drawing/2014/main" id="{36536420-2259-FDCB-A3D7-C1AD14ED1FC9}"/>
              </a:ext>
            </a:extLst>
          </p:cNvPr>
          <p:cNvSpPr txBox="1"/>
          <p:nvPr/>
        </p:nvSpPr>
        <p:spPr>
          <a:xfrm>
            <a:off x="688257" y="807287"/>
            <a:ext cx="9429135" cy="3139321"/>
          </a:xfrm>
          <a:prstGeom prst="rect">
            <a:avLst/>
          </a:prstGeom>
          <a:noFill/>
        </p:spPr>
        <p:txBody>
          <a:bodyPr wrap="square">
            <a:spAutoFit/>
          </a:bodyPr>
          <a:lstStyle/>
          <a:p>
            <a:pPr marL="285750" indent="-285750">
              <a:buFont typeface="Arial" panose="020B0604020202020204" pitchFamily="34" charset="0"/>
              <a:buChar char="•"/>
            </a:pPr>
            <a:r>
              <a:rPr lang="en-ZA" dirty="0">
                <a:solidFill>
                  <a:schemeClr val="bg1"/>
                </a:solidFill>
              </a:rPr>
              <a:t>Income Segment:</a:t>
            </a:r>
          </a:p>
          <a:p>
            <a:pPr marL="285750" indent="-285750">
              <a:buFont typeface="Arial" panose="020B0604020202020204" pitchFamily="34" charset="0"/>
              <a:buChar char="•"/>
            </a:pPr>
            <a:r>
              <a:rPr lang="en-ZA" dirty="0">
                <a:solidFill>
                  <a:schemeClr val="bg1"/>
                </a:solidFill>
              </a:rPr>
              <a:t>Behavioural segment</a:t>
            </a:r>
          </a:p>
          <a:p>
            <a:pPr marL="285750" indent="-285750">
              <a:buFont typeface="Arial" panose="020B0604020202020204" pitchFamily="34" charset="0"/>
              <a:buChar char="•"/>
            </a:pPr>
            <a:r>
              <a:rPr lang="en-ZA" dirty="0">
                <a:solidFill>
                  <a:schemeClr val="bg1"/>
                </a:solidFill>
              </a:rPr>
              <a:t>Activity index</a:t>
            </a:r>
          </a:p>
          <a:p>
            <a:pPr marL="285750" indent="-285750">
              <a:buFont typeface="Arial" panose="020B0604020202020204" pitchFamily="34" charset="0"/>
              <a:buChar char="•"/>
            </a:pPr>
            <a:r>
              <a:rPr lang="en-ZA" dirty="0">
                <a:solidFill>
                  <a:schemeClr val="bg1"/>
                </a:solidFill>
              </a:rPr>
              <a:t>Time of day </a:t>
            </a:r>
          </a:p>
          <a:p>
            <a:pPr marL="285750" indent="-285750">
              <a:buFont typeface="Arial" panose="020B0604020202020204" pitchFamily="34" charset="0"/>
              <a:buChar char="•"/>
            </a:pPr>
            <a:r>
              <a:rPr lang="en-ZA" dirty="0">
                <a:solidFill>
                  <a:schemeClr val="bg1"/>
                </a:solidFill>
              </a:rPr>
              <a:t>Most interacted item type</a:t>
            </a:r>
          </a:p>
          <a:p>
            <a:pPr marL="285750" indent="-285750">
              <a:buFont typeface="Arial" panose="020B0604020202020204" pitchFamily="34" charset="0"/>
              <a:buChar char="•"/>
            </a:pPr>
            <a:r>
              <a:rPr lang="en-ZA" dirty="0">
                <a:solidFill>
                  <a:schemeClr val="bg1"/>
                </a:solidFill>
              </a:rPr>
              <a:t>Most interacted item</a:t>
            </a:r>
          </a:p>
          <a:p>
            <a:pPr marL="285750" indent="-285750">
              <a:buFont typeface="Arial" panose="020B0604020202020204" pitchFamily="34" charset="0"/>
              <a:buChar char="•"/>
            </a:pPr>
            <a:r>
              <a:rPr lang="en-ZA" dirty="0">
                <a:solidFill>
                  <a:schemeClr val="bg1"/>
                </a:solidFill>
              </a:rPr>
              <a:t>Activity score bin</a:t>
            </a:r>
          </a:p>
          <a:p>
            <a:pPr marL="285750" indent="-285750">
              <a:buFont typeface="Arial" panose="020B0604020202020204" pitchFamily="34" charset="0"/>
              <a:buChar char="•"/>
            </a:pPr>
            <a:r>
              <a:rPr lang="en-ZA" dirty="0">
                <a:solidFill>
                  <a:schemeClr val="bg1"/>
                </a:solidFill>
              </a:rPr>
              <a:t>Activity rate bin</a:t>
            </a:r>
          </a:p>
          <a:p>
            <a:pPr marL="285750" indent="-285750">
              <a:buFont typeface="Arial" panose="020B0604020202020204" pitchFamily="34" charset="0"/>
              <a:buChar char="•"/>
            </a:pPr>
            <a:r>
              <a:rPr lang="en-ZA" dirty="0">
                <a:solidFill>
                  <a:schemeClr val="bg1"/>
                </a:solidFill>
              </a:rPr>
              <a:t>Amount of interactions</a:t>
            </a:r>
          </a:p>
          <a:p>
            <a:pPr marL="285750" indent="-285750">
              <a:buFont typeface="Arial" panose="020B0604020202020204" pitchFamily="34" charset="0"/>
              <a:buChar char="•"/>
            </a:pPr>
            <a:r>
              <a:rPr lang="en-ZA" dirty="0">
                <a:solidFill>
                  <a:schemeClr val="bg1"/>
                </a:solidFill>
              </a:rPr>
              <a:t>Most frequent day of week interacted</a:t>
            </a:r>
          </a:p>
          <a:p>
            <a:pPr marL="285750" indent="-285750">
              <a:buFont typeface="Arial" panose="020B0604020202020204" pitchFamily="34" charset="0"/>
              <a:buChar char="•"/>
            </a:pPr>
            <a:endParaRPr lang="en-ZA" dirty="0"/>
          </a:p>
        </p:txBody>
      </p:sp>
      <p:sp>
        <p:nvSpPr>
          <p:cNvPr id="5" name="TextBox 4">
            <a:extLst>
              <a:ext uri="{FF2B5EF4-FFF2-40B4-BE49-F238E27FC236}">
                <a16:creationId xmlns:a16="http://schemas.microsoft.com/office/drawing/2014/main" id="{1CBA9300-357C-0FD1-9633-AE0F6FF60256}"/>
              </a:ext>
            </a:extLst>
          </p:cNvPr>
          <p:cNvSpPr txBox="1"/>
          <p:nvPr/>
        </p:nvSpPr>
        <p:spPr>
          <a:xfrm>
            <a:off x="2659626" y="4515153"/>
            <a:ext cx="6872748" cy="369332"/>
          </a:xfrm>
          <a:prstGeom prst="rect">
            <a:avLst/>
          </a:prstGeom>
          <a:noFill/>
        </p:spPr>
        <p:txBody>
          <a:bodyPr wrap="square">
            <a:spAutoFit/>
          </a:bodyPr>
          <a:lstStyle/>
          <a:p>
            <a:r>
              <a:rPr lang="en-ZA" b="1" dirty="0">
                <a:solidFill>
                  <a:schemeClr val="bg1"/>
                </a:solidFill>
              </a:rPr>
              <a:t>* Our model requires all feature vectors to be hot-encoded</a:t>
            </a:r>
          </a:p>
        </p:txBody>
      </p:sp>
    </p:spTree>
    <p:extLst>
      <p:ext uri="{BB962C8B-B14F-4D97-AF65-F5344CB8AC3E}">
        <p14:creationId xmlns:p14="http://schemas.microsoft.com/office/powerpoint/2010/main" val="23034014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C0882B99-1574-09ED-8ED5-42D1D668A3BD}"/>
              </a:ext>
            </a:extLst>
          </p:cNvPr>
          <p:cNvSpPr txBox="1"/>
          <p:nvPr/>
        </p:nvSpPr>
        <p:spPr>
          <a:xfrm>
            <a:off x="275303" y="211620"/>
            <a:ext cx="6096000" cy="461665"/>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ZA" sz="2400" b="1" i="0" u="none" strike="noStrike" kern="1200" cap="none" spc="0" normalizeH="0" baseline="0" noProof="0" dirty="0">
                <a:ln>
                  <a:noFill/>
                </a:ln>
                <a:solidFill>
                  <a:prstClr val="white"/>
                </a:solidFill>
                <a:effectLst/>
                <a:uLnTx/>
                <a:uFillTx/>
                <a:latin typeface="Aptos" panose="02110004020202020204"/>
                <a:ea typeface="+mn-ea"/>
                <a:cs typeface="+mn-cs"/>
              </a:rPr>
              <a:t>2. User Features</a:t>
            </a:r>
          </a:p>
        </p:txBody>
      </p:sp>
      <p:sp>
        <p:nvSpPr>
          <p:cNvPr id="2" name="TextBox 1">
            <a:extLst>
              <a:ext uri="{FF2B5EF4-FFF2-40B4-BE49-F238E27FC236}">
                <a16:creationId xmlns:a16="http://schemas.microsoft.com/office/drawing/2014/main" id="{36536420-2259-FDCB-A3D7-C1AD14ED1FC9}"/>
              </a:ext>
            </a:extLst>
          </p:cNvPr>
          <p:cNvSpPr txBox="1"/>
          <p:nvPr/>
        </p:nvSpPr>
        <p:spPr>
          <a:xfrm>
            <a:off x="688257" y="807287"/>
            <a:ext cx="9429135" cy="4247317"/>
          </a:xfrm>
          <a:prstGeom prst="rect">
            <a:avLst/>
          </a:prstGeom>
          <a:noFill/>
        </p:spPr>
        <p:txBody>
          <a:bodyPr wrap="square">
            <a:spAutoFit/>
          </a:bodyPr>
          <a:lstStyle/>
          <a:p>
            <a:pPr marL="285750" indent="-285750">
              <a:buFont typeface="Arial" panose="020B0604020202020204" pitchFamily="34" charset="0"/>
              <a:buChar char="•"/>
            </a:pPr>
            <a:r>
              <a:rPr lang="en-ZA" dirty="0">
                <a:solidFill>
                  <a:schemeClr val="bg1"/>
                </a:solidFill>
              </a:rPr>
              <a:t>Income Segment:</a:t>
            </a: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r>
              <a:rPr lang="en-ZA" dirty="0">
                <a:solidFill>
                  <a:schemeClr val="bg1"/>
                </a:solidFill>
              </a:rPr>
              <a:t>Behavioural segment</a:t>
            </a:r>
          </a:p>
          <a:p>
            <a:pPr marL="285750" indent="-285750">
              <a:buFont typeface="Arial" panose="020B0604020202020204" pitchFamily="34" charset="0"/>
              <a:buChar char="•"/>
            </a:pPr>
            <a:r>
              <a:rPr lang="en-ZA" dirty="0">
                <a:solidFill>
                  <a:schemeClr val="bg1"/>
                </a:solidFill>
              </a:rPr>
              <a:t>Activity index</a:t>
            </a:r>
          </a:p>
          <a:p>
            <a:pPr marL="285750" indent="-285750">
              <a:buFont typeface="Arial" panose="020B0604020202020204" pitchFamily="34" charset="0"/>
              <a:buChar char="•"/>
            </a:pPr>
            <a:r>
              <a:rPr lang="en-ZA" dirty="0">
                <a:solidFill>
                  <a:schemeClr val="bg1"/>
                </a:solidFill>
              </a:rPr>
              <a:t>Time of day </a:t>
            </a:r>
          </a:p>
          <a:p>
            <a:pPr marL="285750" indent="-285750">
              <a:buFont typeface="Arial" panose="020B0604020202020204" pitchFamily="34" charset="0"/>
              <a:buChar char="•"/>
            </a:pPr>
            <a:r>
              <a:rPr lang="en-ZA" dirty="0">
                <a:solidFill>
                  <a:schemeClr val="bg1"/>
                </a:solidFill>
              </a:rPr>
              <a:t>Most interacted item type</a:t>
            </a:r>
          </a:p>
          <a:p>
            <a:pPr marL="285750" indent="-285750">
              <a:buFont typeface="Arial" panose="020B0604020202020204" pitchFamily="34" charset="0"/>
              <a:buChar char="•"/>
            </a:pPr>
            <a:r>
              <a:rPr lang="en-ZA" dirty="0">
                <a:solidFill>
                  <a:schemeClr val="bg1"/>
                </a:solidFill>
              </a:rPr>
              <a:t>Most interacted item</a:t>
            </a:r>
          </a:p>
          <a:p>
            <a:pPr marL="285750" indent="-285750">
              <a:buFont typeface="Arial" panose="020B0604020202020204" pitchFamily="34" charset="0"/>
              <a:buChar char="•"/>
            </a:pPr>
            <a:r>
              <a:rPr lang="en-ZA" dirty="0">
                <a:solidFill>
                  <a:schemeClr val="bg1"/>
                </a:solidFill>
              </a:rPr>
              <a:t>Activity score bin</a:t>
            </a:r>
          </a:p>
          <a:p>
            <a:pPr marL="285750" indent="-285750">
              <a:buFont typeface="Arial" panose="020B0604020202020204" pitchFamily="34" charset="0"/>
              <a:buChar char="•"/>
            </a:pPr>
            <a:r>
              <a:rPr lang="en-ZA" dirty="0">
                <a:solidFill>
                  <a:schemeClr val="bg1"/>
                </a:solidFill>
              </a:rPr>
              <a:t>Activity rate bin</a:t>
            </a:r>
          </a:p>
          <a:p>
            <a:pPr marL="285750" indent="-285750">
              <a:buFont typeface="Arial" panose="020B0604020202020204" pitchFamily="34" charset="0"/>
              <a:buChar char="•"/>
            </a:pPr>
            <a:r>
              <a:rPr lang="en-ZA" dirty="0">
                <a:solidFill>
                  <a:schemeClr val="bg1"/>
                </a:solidFill>
              </a:rPr>
              <a:t>Amount of interactions</a:t>
            </a:r>
          </a:p>
          <a:p>
            <a:pPr marL="285750" indent="-285750">
              <a:buFont typeface="Arial" panose="020B0604020202020204" pitchFamily="34" charset="0"/>
              <a:buChar char="•"/>
            </a:pPr>
            <a:r>
              <a:rPr lang="en-ZA" dirty="0">
                <a:solidFill>
                  <a:schemeClr val="bg1"/>
                </a:solidFill>
              </a:rPr>
              <a:t>Most frequent day of week interacted</a:t>
            </a:r>
          </a:p>
          <a:p>
            <a:pPr marL="285750" indent="-285750">
              <a:buFont typeface="Arial" panose="020B0604020202020204" pitchFamily="34" charset="0"/>
              <a:buChar char="•"/>
            </a:pPr>
            <a:endParaRPr lang="en-ZA" dirty="0"/>
          </a:p>
        </p:txBody>
      </p:sp>
      <p:graphicFrame>
        <p:nvGraphicFramePr>
          <p:cNvPr id="3" name="Table 2">
            <a:extLst>
              <a:ext uri="{FF2B5EF4-FFF2-40B4-BE49-F238E27FC236}">
                <a16:creationId xmlns:a16="http://schemas.microsoft.com/office/drawing/2014/main" id="{76ADA40C-7CB6-AA4E-B662-08350974E915}"/>
              </a:ext>
            </a:extLst>
          </p:cNvPr>
          <p:cNvGraphicFramePr>
            <a:graphicFrameLocks noGrp="1"/>
          </p:cNvGraphicFramePr>
          <p:nvPr/>
        </p:nvGraphicFramePr>
        <p:xfrm>
          <a:off x="1074994" y="1267913"/>
          <a:ext cx="4693264" cy="741680"/>
        </p:xfrm>
        <a:graphic>
          <a:graphicData uri="http://schemas.openxmlformats.org/drawingml/2006/table">
            <a:tbl>
              <a:tblPr firstRow="1" bandRow="1">
                <a:tableStyleId>{EB9631B5-78F2-41C9-869B-9F39066F8104}</a:tableStyleId>
              </a:tblPr>
              <a:tblGrid>
                <a:gridCol w="1173316">
                  <a:extLst>
                    <a:ext uri="{9D8B030D-6E8A-4147-A177-3AD203B41FA5}">
                      <a16:colId xmlns:a16="http://schemas.microsoft.com/office/drawing/2014/main" val="3400634612"/>
                    </a:ext>
                  </a:extLst>
                </a:gridCol>
                <a:gridCol w="1173316">
                  <a:extLst>
                    <a:ext uri="{9D8B030D-6E8A-4147-A177-3AD203B41FA5}">
                      <a16:colId xmlns:a16="http://schemas.microsoft.com/office/drawing/2014/main" val="701412954"/>
                    </a:ext>
                  </a:extLst>
                </a:gridCol>
                <a:gridCol w="1173316">
                  <a:extLst>
                    <a:ext uri="{9D8B030D-6E8A-4147-A177-3AD203B41FA5}">
                      <a16:colId xmlns:a16="http://schemas.microsoft.com/office/drawing/2014/main" val="224371639"/>
                    </a:ext>
                  </a:extLst>
                </a:gridCol>
                <a:gridCol w="1173316">
                  <a:extLst>
                    <a:ext uri="{9D8B030D-6E8A-4147-A177-3AD203B41FA5}">
                      <a16:colId xmlns:a16="http://schemas.microsoft.com/office/drawing/2014/main" val="3317639608"/>
                    </a:ext>
                  </a:extLst>
                </a:gridCol>
              </a:tblGrid>
              <a:tr h="370840">
                <a:tc>
                  <a:txBody>
                    <a:bodyPr/>
                    <a:lstStyle/>
                    <a:p>
                      <a:r>
                        <a:rPr lang="en-ZA" sz="1600" dirty="0"/>
                        <a:t>Segment 1</a:t>
                      </a:r>
                    </a:p>
                  </a:txBody>
                  <a:tcPr/>
                </a:tc>
                <a:tc>
                  <a:txBody>
                    <a:bodyPr/>
                    <a:lstStyle/>
                    <a:p>
                      <a:r>
                        <a:rPr lang="en-ZA" sz="1600" dirty="0"/>
                        <a:t>Segment 2</a:t>
                      </a:r>
                    </a:p>
                  </a:txBody>
                  <a:tcPr/>
                </a:tc>
                <a:tc>
                  <a:txBody>
                    <a:bodyPr/>
                    <a:lstStyle/>
                    <a:p>
                      <a:r>
                        <a:rPr lang="en-ZA" sz="1600" dirty="0"/>
                        <a:t>Segment 3</a:t>
                      </a:r>
                    </a:p>
                  </a:txBody>
                  <a:tcPr/>
                </a:tc>
                <a:tc>
                  <a:txBody>
                    <a:bodyPr/>
                    <a:lstStyle/>
                    <a:p>
                      <a:r>
                        <a:rPr lang="en-ZA" sz="1600" dirty="0"/>
                        <a:t>Segment 4</a:t>
                      </a:r>
                    </a:p>
                  </a:txBody>
                  <a:tcPr/>
                </a:tc>
                <a:extLst>
                  <a:ext uri="{0D108BD9-81ED-4DB2-BD59-A6C34878D82A}">
                    <a16:rowId xmlns:a16="http://schemas.microsoft.com/office/drawing/2014/main" val="2245114912"/>
                  </a:ext>
                </a:extLst>
              </a:tr>
              <a:tr h="370840">
                <a:tc>
                  <a:txBody>
                    <a:bodyPr/>
                    <a:lstStyle/>
                    <a:p>
                      <a:r>
                        <a:rPr lang="en-ZA" sz="1600" dirty="0"/>
                        <a:t>0</a:t>
                      </a:r>
                    </a:p>
                  </a:txBody>
                  <a:tcPr/>
                </a:tc>
                <a:tc>
                  <a:txBody>
                    <a:bodyPr/>
                    <a:lstStyle/>
                    <a:p>
                      <a:r>
                        <a:rPr lang="en-ZA" sz="1600" dirty="0"/>
                        <a:t>0</a:t>
                      </a:r>
                    </a:p>
                  </a:txBody>
                  <a:tcPr/>
                </a:tc>
                <a:tc>
                  <a:txBody>
                    <a:bodyPr/>
                    <a:lstStyle/>
                    <a:p>
                      <a:r>
                        <a:rPr lang="en-ZA" sz="1600" dirty="0"/>
                        <a:t>1</a:t>
                      </a:r>
                    </a:p>
                  </a:txBody>
                  <a:tcPr/>
                </a:tc>
                <a:tc>
                  <a:txBody>
                    <a:bodyPr/>
                    <a:lstStyle/>
                    <a:p>
                      <a:r>
                        <a:rPr lang="en-ZA" sz="1600" dirty="0"/>
                        <a:t>0</a:t>
                      </a:r>
                    </a:p>
                  </a:txBody>
                  <a:tcPr/>
                </a:tc>
                <a:extLst>
                  <a:ext uri="{0D108BD9-81ED-4DB2-BD59-A6C34878D82A}">
                    <a16:rowId xmlns:a16="http://schemas.microsoft.com/office/drawing/2014/main" val="294810486"/>
                  </a:ext>
                </a:extLst>
              </a:tr>
            </a:tbl>
          </a:graphicData>
        </a:graphic>
      </p:graphicFrame>
    </p:spTree>
    <p:extLst>
      <p:ext uri="{BB962C8B-B14F-4D97-AF65-F5344CB8AC3E}">
        <p14:creationId xmlns:p14="http://schemas.microsoft.com/office/powerpoint/2010/main" val="96080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C0882B99-1574-09ED-8ED5-42D1D668A3BD}"/>
              </a:ext>
            </a:extLst>
          </p:cNvPr>
          <p:cNvSpPr txBox="1"/>
          <p:nvPr/>
        </p:nvSpPr>
        <p:spPr>
          <a:xfrm>
            <a:off x="275303" y="211620"/>
            <a:ext cx="6096000" cy="461665"/>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ZA" sz="2400" b="1" i="0" u="none" strike="noStrike" kern="1200" cap="none" spc="0" normalizeH="0" baseline="0" noProof="0" dirty="0">
                <a:ln>
                  <a:noFill/>
                </a:ln>
                <a:solidFill>
                  <a:prstClr val="white"/>
                </a:solidFill>
                <a:effectLst/>
                <a:uLnTx/>
                <a:uFillTx/>
                <a:latin typeface="Aptos" panose="02110004020202020204"/>
                <a:ea typeface="+mn-ea"/>
                <a:cs typeface="+mn-cs"/>
              </a:rPr>
              <a:t>2. User Features</a:t>
            </a:r>
          </a:p>
        </p:txBody>
      </p:sp>
      <p:sp>
        <p:nvSpPr>
          <p:cNvPr id="2" name="TextBox 1">
            <a:extLst>
              <a:ext uri="{FF2B5EF4-FFF2-40B4-BE49-F238E27FC236}">
                <a16:creationId xmlns:a16="http://schemas.microsoft.com/office/drawing/2014/main" id="{36536420-2259-FDCB-A3D7-C1AD14ED1FC9}"/>
              </a:ext>
            </a:extLst>
          </p:cNvPr>
          <p:cNvSpPr txBox="1"/>
          <p:nvPr/>
        </p:nvSpPr>
        <p:spPr>
          <a:xfrm>
            <a:off x="688257" y="807287"/>
            <a:ext cx="9429135" cy="4247317"/>
          </a:xfrm>
          <a:prstGeom prst="rect">
            <a:avLst/>
          </a:prstGeom>
          <a:noFill/>
        </p:spPr>
        <p:txBody>
          <a:bodyPr wrap="square">
            <a:spAutoFit/>
          </a:bodyPr>
          <a:lstStyle/>
          <a:p>
            <a:pPr marL="285750" indent="-285750">
              <a:buFont typeface="Arial" panose="020B0604020202020204" pitchFamily="34" charset="0"/>
              <a:buChar char="•"/>
            </a:pPr>
            <a:r>
              <a:rPr lang="en-ZA" dirty="0">
                <a:solidFill>
                  <a:schemeClr val="bg1"/>
                </a:solidFill>
              </a:rPr>
              <a:t>Income Segment</a:t>
            </a:r>
          </a:p>
          <a:p>
            <a:pPr marL="285750" indent="-285750">
              <a:buFont typeface="Arial" panose="020B0604020202020204" pitchFamily="34" charset="0"/>
              <a:buChar char="•"/>
            </a:pPr>
            <a:r>
              <a:rPr lang="en-ZA" dirty="0">
                <a:solidFill>
                  <a:schemeClr val="bg1"/>
                </a:solidFill>
              </a:rPr>
              <a:t>Behavioural segment:</a:t>
            </a: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r>
              <a:rPr lang="en-ZA" dirty="0">
                <a:solidFill>
                  <a:schemeClr val="bg1"/>
                </a:solidFill>
              </a:rPr>
              <a:t>Activity index </a:t>
            </a:r>
          </a:p>
          <a:p>
            <a:pPr marL="285750" indent="-285750">
              <a:buFont typeface="Arial" panose="020B0604020202020204" pitchFamily="34" charset="0"/>
              <a:buChar char="•"/>
            </a:pPr>
            <a:r>
              <a:rPr lang="en-ZA" dirty="0">
                <a:solidFill>
                  <a:schemeClr val="bg1"/>
                </a:solidFill>
              </a:rPr>
              <a:t>Time of day </a:t>
            </a:r>
          </a:p>
          <a:p>
            <a:pPr marL="285750" indent="-285750">
              <a:buFont typeface="Arial" panose="020B0604020202020204" pitchFamily="34" charset="0"/>
              <a:buChar char="•"/>
            </a:pPr>
            <a:r>
              <a:rPr lang="en-ZA" dirty="0">
                <a:solidFill>
                  <a:schemeClr val="bg1"/>
                </a:solidFill>
              </a:rPr>
              <a:t>Most interacted item type</a:t>
            </a:r>
          </a:p>
          <a:p>
            <a:pPr marL="285750" indent="-285750">
              <a:buFont typeface="Arial" panose="020B0604020202020204" pitchFamily="34" charset="0"/>
              <a:buChar char="•"/>
            </a:pPr>
            <a:r>
              <a:rPr lang="en-ZA" dirty="0">
                <a:solidFill>
                  <a:schemeClr val="bg1"/>
                </a:solidFill>
              </a:rPr>
              <a:t>Most interacted item</a:t>
            </a:r>
          </a:p>
          <a:p>
            <a:pPr marL="285750" indent="-285750">
              <a:buFont typeface="Arial" panose="020B0604020202020204" pitchFamily="34" charset="0"/>
              <a:buChar char="•"/>
            </a:pPr>
            <a:r>
              <a:rPr lang="en-ZA" dirty="0">
                <a:solidFill>
                  <a:schemeClr val="bg1"/>
                </a:solidFill>
              </a:rPr>
              <a:t>Activity score bin</a:t>
            </a:r>
          </a:p>
          <a:p>
            <a:pPr marL="285750" indent="-285750">
              <a:buFont typeface="Arial" panose="020B0604020202020204" pitchFamily="34" charset="0"/>
              <a:buChar char="•"/>
            </a:pPr>
            <a:r>
              <a:rPr lang="en-ZA" dirty="0">
                <a:solidFill>
                  <a:schemeClr val="bg1"/>
                </a:solidFill>
              </a:rPr>
              <a:t>Activity rate bin</a:t>
            </a:r>
          </a:p>
          <a:p>
            <a:pPr marL="285750" indent="-285750">
              <a:buFont typeface="Arial" panose="020B0604020202020204" pitchFamily="34" charset="0"/>
              <a:buChar char="•"/>
            </a:pPr>
            <a:r>
              <a:rPr lang="en-ZA" dirty="0">
                <a:solidFill>
                  <a:schemeClr val="bg1"/>
                </a:solidFill>
              </a:rPr>
              <a:t>Amount of interactions</a:t>
            </a:r>
          </a:p>
          <a:p>
            <a:pPr marL="285750" indent="-285750">
              <a:buFont typeface="Arial" panose="020B0604020202020204" pitchFamily="34" charset="0"/>
              <a:buChar char="•"/>
            </a:pPr>
            <a:r>
              <a:rPr lang="en-ZA" dirty="0">
                <a:solidFill>
                  <a:schemeClr val="bg1"/>
                </a:solidFill>
              </a:rPr>
              <a:t>Most frequent day of week interacted</a:t>
            </a:r>
          </a:p>
          <a:p>
            <a:pPr marL="285750" indent="-285750">
              <a:buFont typeface="Arial" panose="020B0604020202020204" pitchFamily="34" charset="0"/>
              <a:buChar char="•"/>
            </a:pPr>
            <a:endParaRPr lang="en-ZA" dirty="0"/>
          </a:p>
        </p:txBody>
      </p:sp>
      <p:graphicFrame>
        <p:nvGraphicFramePr>
          <p:cNvPr id="3" name="Table 2">
            <a:extLst>
              <a:ext uri="{FF2B5EF4-FFF2-40B4-BE49-F238E27FC236}">
                <a16:creationId xmlns:a16="http://schemas.microsoft.com/office/drawing/2014/main" id="{76ADA40C-7CB6-AA4E-B662-08350974E915}"/>
              </a:ext>
            </a:extLst>
          </p:cNvPr>
          <p:cNvGraphicFramePr>
            <a:graphicFrameLocks noGrp="1"/>
          </p:cNvGraphicFramePr>
          <p:nvPr>
            <p:extLst>
              <p:ext uri="{D42A27DB-BD31-4B8C-83A1-F6EECF244321}">
                <p14:modId xmlns:p14="http://schemas.microsoft.com/office/powerpoint/2010/main" val="894919126"/>
              </p:ext>
            </p:extLst>
          </p:nvPr>
        </p:nvGraphicFramePr>
        <p:xfrm>
          <a:off x="1074994" y="1524327"/>
          <a:ext cx="4693269" cy="741680"/>
        </p:xfrm>
        <a:graphic>
          <a:graphicData uri="http://schemas.openxmlformats.org/drawingml/2006/table">
            <a:tbl>
              <a:tblPr firstRow="1" bandRow="1">
                <a:tableStyleId>{EB9631B5-78F2-41C9-869B-9F39066F8104}</a:tableStyleId>
              </a:tblPr>
              <a:tblGrid>
                <a:gridCol w="670467">
                  <a:extLst>
                    <a:ext uri="{9D8B030D-6E8A-4147-A177-3AD203B41FA5}">
                      <a16:colId xmlns:a16="http://schemas.microsoft.com/office/drawing/2014/main" val="3400634612"/>
                    </a:ext>
                  </a:extLst>
                </a:gridCol>
                <a:gridCol w="670467">
                  <a:extLst>
                    <a:ext uri="{9D8B030D-6E8A-4147-A177-3AD203B41FA5}">
                      <a16:colId xmlns:a16="http://schemas.microsoft.com/office/drawing/2014/main" val="701412954"/>
                    </a:ext>
                  </a:extLst>
                </a:gridCol>
                <a:gridCol w="670467">
                  <a:extLst>
                    <a:ext uri="{9D8B030D-6E8A-4147-A177-3AD203B41FA5}">
                      <a16:colId xmlns:a16="http://schemas.microsoft.com/office/drawing/2014/main" val="224371639"/>
                    </a:ext>
                  </a:extLst>
                </a:gridCol>
                <a:gridCol w="670467">
                  <a:extLst>
                    <a:ext uri="{9D8B030D-6E8A-4147-A177-3AD203B41FA5}">
                      <a16:colId xmlns:a16="http://schemas.microsoft.com/office/drawing/2014/main" val="3317639608"/>
                    </a:ext>
                  </a:extLst>
                </a:gridCol>
                <a:gridCol w="670467">
                  <a:extLst>
                    <a:ext uri="{9D8B030D-6E8A-4147-A177-3AD203B41FA5}">
                      <a16:colId xmlns:a16="http://schemas.microsoft.com/office/drawing/2014/main" val="2721267651"/>
                    </a:ext>
                  </a:extLst>
                </a:gridCol>
                <a:gridCol w="670467">
                  <a:extLst>
                    <a:ext uri="{9D8B030D-6E8A-4147-A177-3AD203B41FA5}">
                      <a16:colId xmlns:a16="http://schemas.microsoft.com/office/drawing/2014/main" val="1500200790"/>
                    </a:ext>
                  </a:extLst>
                </a:gridCol>
                <a:gridCol w="670467">
                  <a:extLst>
                    <a:ext uri="{9D8B030D-6E8A-4147-A177-3AD203B41FA5}">
                      <a16:colId xmlns:a16="http://schemas.microsoft.com/office/drawing/2014/main" val="3707198262"/>
                    </a:ext>
                  </a:extLst>
                </a:gridCol>
              </a:tblGrid>
              <a:tr h="370840">
                <a:tc>
                  <a:txBody>
                    <a:bodyPr/>
                    <a:lstStyle/>
                    <a:p>
                      <a:r>
                        <a:rPr lang="en-ZA" sz="1600" dirty="0"/>
                        <a:t>B01</a:t>
                      </a:r>
                    </a:p>
                  </a:txBody>
                  <a:tcPr/>
                </a:tc>
                <a:tc>
                  <a:txBody>
                    <a:bodyPr/>
                    <a:lstStyle/>
                    <a:p>
                      <a:r>
                        <a:rPr lang="en-ZA" sz="1600" dirty="0"/>
                        <a:t>B02</a:t>
                      </a:r>
                    </a:p>
                  </a:txBody>
                  <a:tcPr/>
                </a:tc>
                <a:tc>
                  <a:txBody>
                    <a:bodyPr/>
                    <a:lstStyle/>
                    <a:p>
                      <a:r>
                        <a:rPr lang="en-ZA" sz="1600" dirty="0"/>
                        <a:t>B03</a:t>
                      </a:r>
                    </a:p>
                  </a:txBody>
                  <a:tcPr/>
                </a:tc>
                <a:tc>
                  <a:txBody>
                    <a:bodyPr/>
                    <a:lstStyle/>
                    <a:p>
                      <a:r>
                        <a:rPr lang="en-ZA" sz="1600" dirty="0"/>
                        <a:t>B04</a:t>
                      </a:r>
                    </a:p>
                  </a:txBody>
                  <a:tcPr/>
                </a:tc>
                <a:tc>
                  <a:txBody>
                    <a:bodyPr/>
                    <a:lstStyle/>
                    <a:p>
                      <a:r>
                        <a:rPr lang="en-ZA" sz="1600" dirty="0"/>
                        <a:t>B05</a:t>
                      </a:r>
                    </a:p>
                  </a:txBody>
                  <a:tcPr/>
                </a:tc>
                <a:tc>
                  <a:txBody>
                    <a:bodyPr/>
                    <a:lstStyle/>
                    <a:p>
                      <a:pPr algn="ctr"/>
                      <a:r>
                        <a:rPr lang="en-ZA" sz="1600" dirty="0"/>
                        <a:t>. . .</a:t>
                      </a:r>
                    </a:p>
                  </a:txBody>
                  <a:tcPr/>
                </a:tc>
                <a:tc>
                  <a:txBody>
                    <a:bodyPr/>
                    <a:lstStyle/>
                    <a:p>
                      <a:r>
                        <a:rPr lang="en-ZA" sz="1600" dirty="0"/>
                        <a:t>B50</a:t>
                      </a:r>
                    </a:p>
                  </a:txBody>
                  <a:tcPr/>
                </a:tc>
                <a:extLst>
                  <a:ext uri="{0D108BD9-81ED-4DB2-BD59-A6C34878D82A}">
                    <a16:rowId xmlns:a16="http://schemas.microsoft.com/office/drawing/2014/main" val="2245114912"/>
                  </a:ext>
                </a:extLst>
              </a:tr>
              <a:tr h="370840">
                <a:tc>
                  <a:txBody>
                    <a:bodyPr/>
                    <a:lstStyle/>
                    <a:p>
                      <a:r>
                        <a:rPr lang="en-ZA" sz="1600" dirty="0"/>
                        <a:t>0</a:t>
                      </a:r>
                    </a:p>
                  </a:txBody>
                  <a:tcPr/>
                </a:tc>
                <a:tc>
                  <a:txBody>
                    <a:bodyPr/>
                    <a:lstStyle/>
                    <a:p>
                      <a:r>
                        <a:rPr lang="en-ZA" sz="1600" dirty="0"/>
                        <a:t>0</a:t>
                      </a:r>
                    </a:p>
                  </a:txBody>
                  <a:tcPr/>
                </a:tc>
                <a:tc>
                  <a:txBody>
                    <a:bodyPr/>
                    <a:lstStyle/>
                    <a:p>
                      <a:r>
                        <a:rPr lang="en-ZA" sz="1600" dirty="0"/>
                        <a:t>1</a:t>
                      </a:r>
                    </a:p>
                  </a:txBody>
                  <a:tcPr/>
                </a:tc>
                <a:tc>
                  <a:txBody>
                    <a:bodyPr/>
                    <a:lstStyle/>
                    <a:p>
                      <a:r>
                        <a:rPr lang="en-ZA" sz="1600" dirty="0"/>
                        <a:t>0</a:t>
                      </a:r>
                    </a:p>
                  </a:txBody>
                  <a:tcPr/>
                </a:tc>
                <a:tc>
                  <a:txBody>
                    <a:bodyPr/>
                    <a:lstStyle/>
                    <a:p>
                      <a:r>
                        <a:rPr lang="en-ZA" sz="1600" dirty="0"/>
                        <a:t>0</a:t>
                      </a:r>
                    </a:p>
                  </a:txBody>
                  <a:tcPr/>
                </a:tc>
                <a:tc>
                  <a:txBody>
                    <a:bodyPr/>
                    <a:lstStyle/>
                    <a:p>
                      <a:pPr algn="ctr"/>
                      <a:r>
                        <a:rPr lang="en-ZA" sz="1600" dirty="0"/>
                        <a:t>. . .</a:t>
                      </a:r>
                    </a:p>
                  </a:txBody>
                  <a:tcPr/>
                </a:tc>
                <a:tc>
                  <a:txBody>
                    <a:bodyPr/>
                    <a:lstStyle/>
                    <a:p>
                      <a:r>
                        <a:rPr lang="en-ZA" sz="1600" dirty="0"/>
                        <a:t>0</a:t>
                      </a:r>
                    </a:p>
                  </a:txBody>
                  <a:tcPr/>
                </a:tc>
                <a:extLst>
                  <a:ext uri="{0D108BD9-81ED-4DB2-BD59-A6C34878D82A}">
                    <a16:rowId xmlns:a16="http://schemas.microsoft.com/office/drawing/2014/main" val="294810486"/>
                  </a:ext>
                </a:extLst>
              </a:tr>
            </a:tbl>
          </a:graphicData>
        </a:graphic>
      </p:graphicFrame>
    </p:spTree>
    <p:extLst>
      <p:ext uri="{BB962C8B-B14F-4D97-AF65-F5344CB8AC3E}">
        <p14:creationId xmlns:p14="http://schemas.microsoft.com/office/powerpoint/2010/main" val="535843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C0882B99-1574-09ED-8ED5-42D1D668A3BD}"/>
              </a:ext>
            </a:extLst>
          </p:cNvPr>
          <p:cNvSpPr txBox="1"/>
          <p:nvPr/>
        </p:nvSpPr>
        <p:spPr>
          <a:xfrm>
            <a:off x="275303" y="211620"/>
            <a:ext cx="6096000" cy="461665"/>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ZA" sz="2400" b="1" i="0" u="none" strike="noStrike" kern="1200" cap="none" spc="0" normalizeH="0" baseline="0" noProof="0" dirty="0">
                <a:ln>
                  <a:noFill/>
                </a:ln>
                <a:solidFill>
                  <a:prstClr val="white"/>
                </a:solidFill>
                <a:effectLst/>
                <a:uLnTx/>
                <a:uFillTx/>
                <a:latin typeface="Aptos" panose="02110004020202020204"/>
                <a:ea typeface="+mn-ea"/>
                <a:cs typeface="+mn-cs"/>
              </a:rPr>
              <a:t>2. User Features</a:t>
            </a:r>
          </a:p>
        </p:txBody>
      </p:sp>
      <p:sp>
        <p:nvSpPr>
          <p:cNvPr id="2" name="TextBox 1">
            <a:extLst>
              <a:ext uri="{FF2B5EF4-FFF2-40B4-BE49-F238E27FC236}">
                <a16:creationId xmlns:a16="http://schemas.microsoft.com/office/drawing/2014/main" id="{36536420-2259-FDCB-A3D7-C1AD14ED1FC9}"/>
              </a:ext>
            </a:extLst>
          </p:cNvPr>
          <p:cNvSpPr txBox="1"/>
          <p:nvPr/>
        </p:nvSpPr>
        <p:spPr>
          <a:xfrm>
            <a:off x="688257" y="807287"/>
            <a:ext cx="9429135" cy="4247317"/>
          </a:xfrm>
          <a:prstGeom prst="rect">
            <a:avLst/>
          </a:prstGeom>
          <a:noFill/>
        </p:spPr>
        <p:txBody>
          <a:bodyPr wrap="square">
            <a:spAutoFit/>
          </a:bodyPr>
          <a:lstStyle/>
          <a:p>
            <a:pPr marL="285750" indent="-285750">
              <a:buFont typeface="Arial" panose="020B0604020202020204" pitchFamily="34" charset="0"/>
              <a:buChar char="•"/>
            </a:pPr>
            <a:r>
              <a:rPr lang="en-ZA" dirty="0">
                <a:solidFill>
                  <a:schemeClr val="bg1"/>
                </a:solidFill>
              </a:rPr>
              <a:t>Income Segment</a:t>
            </a:r>
          </a:p>
          <a:p>
            <a:pPr marL="285750" indent="-285750">
              <a:buFont typeface="Arial" panose="020B0604020202020204" pitchFamily="34" charset="0"/>
              <a:buChar char="•"/>
            </a:pPr>
            <a:r>
              <a:rPr lang="en-ZA" dirty="0">
                <a:solidFill>
                  <a:schemeClr val="bg1"/>
                </a:solidFill>
              </a:rPr>
              <a:t>Behavioural segment</a:t>
            </a:r>
          </a:p>
          <a:p>
            <a:pPr marL="285750" indent="-285750">
              <a:buFont typeface="Arial" panose="020B0604020202020204" pitchFamily="34" charset="0"/>
              <a:buChar char="•"/>
            </a:pPr>
            <a:r>
              <a:rPr lang="en-ZA" dirty="0">
                <a:solidFill>
                  <a:schemeClr val="bg1"/>
                </a:solidFill>
              </a:rPr>
              <a:t>Activity index:</a:t>
            </a: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r>
              <a:rPr lang="en-ZA" dirty="0">
                <a:solidFill>
                  <a:schemeClr val="bg1"/>
                </a:solidFill>
              </a:rPr>
              <a:t>Time of day</a:t>
            </a:r>
          </a:p>
          <a:p>
            <a:pPr marL="285750" indent="-285750">
              <a:buFont typeface="Arial" panose="020B0604020202020204" pitchFamily="34" charset="0"/>
              <a:buChar char="•"/>
            </a:pPr>
            <a:r>
              <a:rPr lang="en-ZA" dirty="0">
                <a:solidFill>
                  <a:schemeClr val="bg1"/>
                </a:solidFill>
              </a:rPr>
              <a:t>Most interacted item type</a:t>
            </a:r>
          </a:p>
          <a:p>
            <a:pPr marL="285750" indent="-285750">
              <a:buFont typeface="Arial" panose="020B0604020202020204" pitchFamily="34" charset="0"/>
              <a:buChar char="•"/>
            </a:pPr>
            <a:r>
              <a:rPr lang="en-ZA" dirty="0">
                <a:solidFill>
                  <a:schemeClr val="bg1"/>
                </a:solidFill>
              </a:rPr>
              <a:t>Most interacted item</a:t>
            </a:r>
          </a:p>
          <a:p>
            <a:pPr marL="285750" indent="-285750">
              <a:buFont typeface="Arial" panose="020B0604020202020204" pitchFamily="34" charset="0"/>
              <a:buChar char="•"/>
            </a:pPr>
            <a:r>
              <a:rPr lang="en-ZA" dirty="0">
                <a:solidFill>
                  <a:schemeClr val="bg1"/>
                </a:solidFill>
              </a:rPr>
              <a:t>Activity score bin</a:t>
            </a:r>
          </a:p>
          <a:p>
            <a:pPr marL="285750" indent="-285750">
              <a:buFont typeface="Arial" panose="020B0604020202020204" pitchFamily="34" charset="0"/>
              <a:buChar char="•"/>
            </a:pPr>
            <a:r>
              <a:rPr lang="en-ZA" dirty="0">
                <a:solidFill>
                  <a:schemeClr val="bg1"/>
                </a:solidFill>
              </a:rPr>
              <a:t>Activity rate bin</a:t>
            </a:r>
          </a:p>
          <a:p>
            <a:pPr marL="285750" indent="-285750">
              <a:buFont typeface="Arial" panose="020B0604020202020204" pitchFamily="34" charset="0"/>
              <a:buChar char="•"/>
            </a:pPr>
            <a:r>
              <a:rPr lang="en-ZA" dirty="0">
                <a:solidFill>
                  <a:schemeClr val="bg1"/>
                </a:solidFill>
              </a:rPr>
              <a:t>Amount of interactions</a:t>
            </a:r>
          </a:p>
          <a:p>
            <a:pPr marL="285750" indent="-285750">
              <a:buFont typeface="Arial" panose="020B0604020202020204" pitchFamily="34" charset="0"/>
              <a:buChar char="•"/>
            </a:pPr>
            <a:r>
              <a:rPr lang="en-ZA" dirty="0">
                <a:solidFill>
                  <a:schemeClr val="bg1"/>
                </a:solidFill>
              </a:rPr>
              <a:t>Most frequent day of week interacted</a:t>
            </a:r>
          </a:p>
          <a:p>
            <a:pPr marL="285750" indent="-285750">
              <a:buFont typeface="Arial" panose="020B0604020202020204" pitchFamily="34" charset="0"/>
              <a:buChar char="•"/>
            </a:pPr>
            <a:endParaRPr lang="en-ZA" dirty="0"/>
          </a:p>
        </p:txBody>
      </p:sp>
      <p:graphicFrame>
        <p:nvGraphicFramePr>
          <p:cNvPr id="4" name="Table 3">
            <a:extLst>
              <a:ext uri="{FF2B5EF4-FFF2-40B4-BE49-F238E27FC236}">
                <a16:creationId xmlns:a16="http://schemas.microsoft.com/office/drawing/2014/main" id="{D7B3C7A9-8A63-D447-C46A-4E2DDC810983}"/>
              </a:ext>
            </a:extLst>
          </p:cNvPr>
          <p:cNvGraphicFramePr>
            <a:graphicFrameLocks noGrp="1"/>
          </p:cNvGraphicFramePr>
          <p:nvPr>
            <p:extLst>
              <p:ext uri="{D42A27DB-BD31-4B8C-83A1-F6EECF244321}">
                <p14:modId xmlns:p14="http://schemas.microsoft.com/office/powerpoint/2010/main" val="2517606476"/>
              </p:ext>
            </p:extLst>
          </p:nvPr>
        </p:nvGraphicFramePr>
        <p:xfrm>
          <a:off x="1065161" y="1818519"/>
          <a:ext cx="3998451" cy="741680"/>
        </p:xfrm>
        <a:graphic>
          <a:graphicData uri="http://schemas.openxmlformats.org/drawingml/2006/table">
            <a:tbl>
              <a:tblPr firstRow="1" bandRow="1">
                <a:tableStyleId>{EB9631B5-78F2-41C9-869B-9F39066F8104}</a:tableStyleId>
              </a:tblPr>
              <a:tblGrid>
                <a:gridCol w="1332817">
                  <a:extLst>
                    <a:ext uri="{9D8B030D-6E8A-4147-A177-3AD203B41FA5}">
                      <a16:colId xmlns:a16="http://schemas.microsoft.com/office/drawing/2014/main" val="3400634612"/>
                    </a:ext>
                  </a:extLst>
                </a:gridCol>
                <a:gridCol w="1332817">
                  <a:extLst>
                    <a:ext uri="{9D8B030D-6E8A-4147-A177-3AD203B41FA5}">
                      <a16:colId xmlns:a16="http://schemas.microsoft.com/office/drawing/2014/main" val="701412954"/>
                    </a:ext>
                  </a:extLst>
                </a:gridCol>
                <a:gridCol w="1332817">
                  <a:extLst>
                    <a:ext uri="{9D8B030D-6E8A-4147-A177-3AD203B41FA5}">
                      <a16:colId xmlns:a16="http://schemas.microsoft.com/office/drawing/2014/main" val="224371639"/>
                    </a:ext>
                  </a:extLst>
                </a:gridCol>
              </a:tblGrid>
              <a:tr h="370840">
                <a:tc>
                  <a:txBody>
                    <a:bodyPr/>
                    <a:lstStyle/>
                    <a:p>
                      <a:r>
                        <a:rPr lang="en-ZA" sz="1600" dirty="0"/>
                        <a:t>Cold start</a:t>
                      </a:r>
                    </a:p>
                  </a:txBody>
                  <a:tcPr/>
                </a:tc>
                <a:tc>
                  <a:txBody>
                    <a:bodyPr/>
                    <a:lstStyle/>
                    <a:p>
                      <a:r>
                        <a:rPr lang="en-ZA" sz="1600" dirty="0"/>
                        <a:t>Semi Active</a:t>
                      </a:r>
                    </a:p>
                  </a:txBody>
                  <a:tcPr/>
                </a:tc>
                <a:tc>
                  <a:txBody>
                    <a:bodyPr/>
                    <a:lstStyle/>
                    <a:p>
                      <a:r>
                        <a:rPr lang="en-ZA" sz="1600" dirty="0"/>
                        <a:t>Active</a:t>
                      </a:r>
                    </a:p>
                  </a:txBody>
                  <a:tcPr/>
                </a:tc>
                <a:extLst>
                  <a:ext uri="{0D108BD9-81ED-4DB2-BD59-A6C34878D82A}">
                    <a16:rowId xmlns:a16="http://schemas.microsoft.com/office/drawing/2014/main" val="2245114912"/>
                  </a:ext>
                </a:extLst>
              </a:tr>
              <a:tr h="370840">
                <a:tc>
                  <a:txBody>
                    <a:bodyPr/>
                    <a:lstStyle/>
                    <a:p>
                      <a:r>
                        <a:rPr lang="en-ZA" sz="1600" dirty="0"/>
                        <a:t>0</a:t>
                      </a:r>
                    </a:p>
                  </a:txBody>
                  <a:tcPr/>
                </a:tc>
                <a:tc>
                  <a:txBody>
                    <a:bodyPr/>
                    <a:lstStyle/>
                    <a:p>
                      <a:r>
                        <a:rPr lang="en-ZA" sz="1600" dirty="0"/>
                        <a:t>1</a:t>
                      </a:r>
                    </a:p>
                  </a:txBody>
                  <a:tcPr/>
                </a:tc>
                <a:tc>
                  <a:txBody>
                    <a:bodyPr/>
                    <a:lstStyle/>
                    <a:p>
                      <a:r>
                        <a:rPr lang="en-ZA" sz="1600" dirty="0"/>
                        <a:t>0</a:t>
                      </a:r>
                    </a:p>
                  </a:txBody>
                  <a:tcPr/>
                </a:tc>
                <a:extLst>
                  <a:ext uri="{0D108BD9-81ED-4DB2-BD59-A6C34878D82A}">
                    <a16:rowId xmlns:a16="http://schemas.microsoft.com/office/drawing/2014/main" val="294810486"/>
                  </a:ext>
                </a:extLst>
              </a:tr>
            </a:tbl>
          </a:graphicData>
        </a:graphic>
      </p:graphicFrame>
    </p:spTree>
    <p:extLst>
      <p:ext uri="{BB962C8B-B14F-4D97-AF65-F5344CB8AC3E}">
        <p14:creationId xmlns:p14="http://schemas.microsoft.com/office/powerpoint/2010/main" val="953317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1653977796"/>
              </p:ext>
            </p:extLst>
          </p:nvPr>
        </p:nvGraphicFramePr>
        <p:xfrm>
          <a:off x="324261" y="2013155"/>
          <a:ext cx="11543477" cy="3843571"/>
        </p:xfrm>
        <a:graphic>
          <a:graphicData uri="http://schemas.openxmlformats.org/drawingml/2006/table">
            <a:tbl>
              <a:tblPr firstRow="1" bandRow="1">
                <a:tableStyleId>{EB9631B5-78F2-41C9-869B-9F39066F8104}</a:tableStyleId>
              </a:tblPr>
              <a:tblGrid>
                <a:gridCol w="622618">
                  <a:extLst>
                    <a:ext uri="{9D8B030D-6E8A-4147-A177-3AD203B41FA5}">
                      <a16:colId xmlns:a16="http://schemas.microsoft.com/office/drawing/2014/main" val="20000"/>
                    </a:ext>
                  </a:extLst>
                </a:gridCol>
                <a:gridCol w="1120648">
                  <a:extLst>
                    <a:ext uri="{9D8B030D-6E8A-4147-A177-3AD203B41FA5}">
                      <a16:colId xmlns:a16="http://schemas.microsoft.com/office/drawing/2014/main" val="20001"/>
                    </a:ext>
                  </a:extLst>
                </a:gridCol>
                <a:gridCol w="1090930">
                  <a:extLst>
                    <a:ext uri="{9D8B030D-6E8A-4147-A177-3AD203B41FA5}">
                      <a16:colId xmlns:a16="http://schemas.microsoft.com/office/drawing/2014/main" val="20002"/>
                    </a:ext>
                  </a:extLst>
                </a:gridCol>
                <a:gridCol w="698818">
                  <a:extLst>
                    <a:ext uri="{9D8B030D-6E8A-4147-A177-3AD203B41FA5}">
                      <a16:colId xmlns:a16="http://schemas.microsoft.com/office/drawing/2014/main" val="20003"/>
                    </a:ext>
                  </a:extLst>
                </a:gridCol>
                <a:gridCol w="850392">
                  <a:extLst>
                    <a:ext uri="{9D8B030D-6E8A-4147-A177-3AD203B41FA5}">
                      <a16:colId xmlns:a16="http://schemas.microsoft.com/office/drawing/2014/main" val="20004"/>
                    </a:ext>
                  </a:extLst>
                </a:gridCol>
                <a:gridCol w="981520">
                  <a:extLst>
                    <a:ext uri="{9D8B030D-6E8A-4147-A177-3AD203B41FA5}">
                      <a16:colId xmlns:a16="http://schemas.microsoft.com/office/drawing/2014/main" val="20005"/>
                    </a:ext>
                  </a:extLst>
                </a:gridCol>
                <a:gridCol w="1023366">
                  <a:extLst>
                    <a:ext uri="{9D8B030D-6E8A-4147-A177-3AD203B41FA5}">
                      <a16:colId xmlns:a16="http://schemas.microsoft.com/office/drawing/2014/main" val="20006"/>
                    </a:ext>
                  </a:extLst>
                </a:gridCol>
                <a:gridCol w="1744409">
                  <a:extLst>
                    <a:ext uri="{9D8B030D-6E8A-4147-A177-3AD203B41FA5}">
                      <a16:colId xmlns:a16="http://schemas.microsoft.com/office/drawing/2014/main" val="20007"/>
                    </a:ext>
                  </a:extLst>
                </a:gridCol>
                <a:gridCol w="981393">
                  <a:extLst>
                    <a:ext uri="{9D8B030D-6E8A-4147-A177-3AD203B41FA5}">
                      <a16:colId xmlns:a16="http://schemas.microsoft.com/office/drawing/2014/main" val="20008"/>
                    </a:ext>
                  </a:extLst>
                </a:gridCol>
                <a:gridCol w="1313180">
                  <a:extLst>
                    <a:ext uri="{9D8B030D-6E8A-4147-A177-3AD203B41FA5}">
                      <a16:colId xmlns:a16="http://schemas.microsoft.com/office/drawing/2014/main" val="20009"/>
                    </a:ext>
                  </a:extLst>
                </a:gridCol>
                <a:gridCol w="1116203">
                  <a:extLst>
                    <a:ext uri="{9D8B030D-6E8A-4147-A177-3AD203B41FA5}">
                      <a16:colId xmlns:a16="http://schemas.microsoft.com/office/drawing/2014/main" val="20010"/>
                    </a:ext>
                  </a:extLst>
                </a:gridCol>
              </a:tblGrid>
              <a:tr h="507980">
                <a:tc>
                  <a:txBody>
                    <a:bodyPr/>
                    <a:lstStyle/>
                    <a:p>
                      <a:r>
                        <a:rPr sz="1400" dirty="0" err="1"/>
                        <a:t>idcol</a:t>
                      </a:r>
                      <a:endParaRPr sz="1400" dirty="0"/>
                    </a:p>
                  </a:txBody>
                  <a:tcPr/>
                </a:tc>
                <a:tc>
                  <a:txBody>
                    <a:bodyPr/>
                    <a:lstStyle/>
                    <a:p>
                      <a:r>
                        <a:rPr sz="1400" dirty="0"/>
                        <a:t>interaction</a:t>
                      </a:r>
                    </a:p>
                  </a:txBody>
                  <a:tcPr/>
                </a:tc>
                <a:tc>
                  <a:txBody>
                    <a:bodyPr/>
                    <a:lstStyle/>
                    <a:p>
                      <a:r>
                        <a:rPr sz="1400"/>
                        <a:t>int_date</a:t>
                      </a:r>
                    </a:p>
                  </a:txBody>
                  <a:tcPr/>
                </a:tc>
                <a:tc>
                  <a:txBody>
                    <a:bodyPr/>
                    <a:lstStyle/>
                    <a:p>
                      <a:r>
                        <a:rPr sz="1400"/>
                        <a:t>item</a:t>
                      </a:r>
                    </a:p>
                  </a:txBody>
                  <a:tcPr/>
                </a:tc>
                <a:tc>
                  <a:txBody>
                    <a:bodyPr/>
                    <a:lstStyle/>
                    <a:p>
                      <a:r>
                        <a:rPr sz="1400"/>
                        <a:t>page</a:t>
                      </a:r>
                    </a:p>
                  </a:txBody>
                  <a:tcPr/>
                </a:tc>
                <a:tc>
                  <a:txBody>
                    <a:bodyPr/>
                    <a:lstStyle/>
                    <a:p>
                      <a:r>
                        <a:rPr sz="1400"/>
                        <a:t>tod</a:t>
                      </a:r>
                    </a:p>
                  </a:txBody>
                  <a:tcPr/>
                </a:tc>
                <a:tc>
                  <a:txBody>
                    <a:bodyPr/>
                    <a:lstStyle/>
                    <a:p>
                      <a:r>
                        <a:rPr sz="1400" dirty="0" err="1"/>
                        <a:t>item_type</a:t>
                      </a:r>
                      <a:endParaRPr sz="1400" dirty="0"/>
                    </a:p>
                  </a:txBody>
                  <a:tcPr/>
                </a:tc>
                <a:tc>
                  <a:txBody>
                    <a:bodyPr/>
                    <a:lstStyle/>
                    <a:p>
                      <a:r>
                        <a:rPr sz="1400" dirty="0" err="1"/>
                        <a:t>item_descrip</a:t>
                      </a:r>
                      <a:endParaRPr sz="1400" dirty="0"/>
                    </a:p>
                  </a:txBody>
                  <a:tcPr/>
                </a:tc>
                <a:tc>
                  <a:txBody>
                    <a:bodyPr/>
                    <a:lstStyle/>
                    <a:p>
                      <a:r>
                        <a:rPr sz="1400"/>
                        <a:t>segment</a:t>
                      </a:r>
                    </a:p>
                  </a:txBody>
                  <a:tcPr/>
                </a:tc>
                <a:tc>
                  <a:txBody>
                    <a:bodyPr/>
                    <a:lstStyle/>
                    <a:p>
                      <a:r>
                        <a:rPr sz="1400"/>
                        <a:t>beh_segment</a:t>
                      </a:r>
                    </a:p>
                  </a:txBody>
                  <a:tcPr/>
                </a:tc>
                <a:tc>
                  <a:txBody>
                    <a:bodyPr/>
                    <a:lstStyle/>
                    <a:p>
                      <a:r>
                        <a:rPr sz="1400"/>
                        <a:t>active_ind</a:t>
                      </a:r>
                    </a:p>
                  </a:txBody>
                  <a:tcPr/>
                </a:tc>
                <a:extLst>
                  <a:ext uri="{0D108BD9-81ED-4DB2-BD59-A6C34878D82A}">
                    <a16:rowId xmlns:a16="http://schemas.microsoft.com/office/drawing/2014/main" val="10000"/>
                  </a:ext>
                </a:extLst>
              </a:tr>
              <a:tr h="476513">
                <a:tc>
                  <a:txBody>
                    <a:bodyPr/>
                    <a:lstStyle/>
                    <a:p>
                      <a:r>
                        <a:rPr sz="1400" dirty="0"/>
                        <a:t>755</a:t>
                      </a:r>
                    </a:p>
                  </a:txBody>
                  <a:tcPr/>
                </a:tc>
                <a:tc>
                  <a:txBody>
                    <a:bodyPr/>
                    <a:lstStyle/>
                    <a:p>
                      <a:r>
                        <a:rPr sz="1400" dirty="0"/>
                        <a:t>DISPLAY</a:t>
                      </a:r>
                    </a:p>
                  </a:txBody>
                  <a:tcPr/>
                </a:tc>
                <a:tc>
                  <a:txBody>
                    <a:bodyPr/>
                    <a:lstStyle/>
                    <a:p>
                      <a:r>
                        <a:rPr sz="1400"/>
                        <a:t>17JAN2023</a:t>
                      </a:r>
                    </a:p>
                  </a:txBody>
                  <a:tcPr/>
                </a:tc>
                <a:tc>
                  <a:txBody>
                    <a:bodyPr/>
                    <a:lstStyle/>
                    <a:p>
                      <a:r>
                        <a:rPr sz="1400"/>
                        <a:t>NONE</a:t>
                      </a:r>
                    </a:p>
                  </a:txBody>
                  <a:tcPr/>
                </a:tc>
                <a:tc>
                  <a:txBody>
                    <a:bodyPr/>
                    <a:lstStyle/>
                    <a:p>
                      <a:r>
                        <a:rPr sz="1400"/>
                        <a:t>Screen1</a:t>
                      </a:r>
                    </a:p>
                  </a:txBody>
                  <a:tcPr/>
                </a:tc>
                <a:tc>
                  <a:txBody>
                    <a:bodyPr/>
                    <a:lstStyle/>
                    <a:p>
                      <a:r>
                        <a:rPr sz="1400"/>
                        <a:t>Afternoon</a:t>
                      </a:r>
                    </a:p>
                  </a:txBody>
                  <a:tcPr/>
                </a:tc>
                <a:tc>
                  <a:txBody>
                    <a:bodyPr/>
                    <a:lstStyle/>
                    <a:p>
                      <a:r>
                        <a:rPr sz="1400"/>
                        <a:t>ALL</a:t>
                      </a:r>
                    </a:p>
                  </a:txBody>
                  <a:tcPr/>
                </a:tc>
                <a:tc>
                  <a:txBody>
                    <a:bodyPr/>
                    <a:lstStyle/>
                    <a:p>
                      <a:r>
                        <a:rPr sz="1400"/>
                        <a:t>nan</a:t>
                      </a:r>
                    </a:p>
                  </a:txBody>
                  <a:tcPr/>
                </a:tc>
                <a:tc>
                  <a:txBody>
                    <a:bodyPr/>
                    <a:lstStyle/>
                    <a:p>
                      <a:r>
                        <a:rPr sz="1400"/>
                        <a:t>segment3</a:t>
                      </a:r>
                    </a:p>
                  </a:txBody>
                  <a:tcPr/>
                </a:tc>
                <a:tc>
                  <a:txBody>
                    <a:bodyPr/>
                    <a:lstStyle/>
                    <a:p>
                      <a:r>
                        <a:rPr sz="1400"/>
                        <a:t>B01</a:t>
                      </a:r>
                    </a:p>
                  </a:txBody>
                  <a:tcPr/>
                </a:tc>
                <a:tc>
                  <a:txBody>
                    <a:bodyPr/>
                    <a:lstStyle/>
                    <a:p>
                      <a:r>
                        <a:rPr sz="1400"/>
                        <a:t>Semi Active</a:t>
                      </a:r>
                    </a:p>
                  </a:txBody>
                  <a:tcPr/>
                </a:tc>
                <a:extLst>
                  <a:ext uri="{0D108BD9-81ED-4DB2-BD59-A6C34878D82A}">
                    <a16:rowId xmlns:a16="http://schemas.microsoft.com/office/drawing/2014/main" val="10001"/>
                  </a:ext>
                </a:extLst>
              </a:tr>
              <a:tr h="476513">
                <a:tc>
                  <a:txBody>
                    <a:bodyPr/>
                    <a:lstStyle/>
                    <a:p>
                      <a:r>
                        <a:rPr sz="1400"/>
                        <a:t>4521</a:t>
                      </a:r>
                    </a:p>
                  </a:txBody>
                  <a:tcPr/>
                </a:tc>
                <a:tc>
                  <a:txBody>
                    <a:bodyPr/>
                    <a:lstStyle/>
                    <a:p>
                      <a:r>
                        <a:rPr sz="1400"/>
                        <a:t>DISPLAY</a:t>
                      </a:r>
                    </a:p>
                  </a:txBody>
                  <a:tcPr/>
                </a:tc>
                <a:tc>
                  <a:txBody>
                    <a:bodyPr/>
                    <a:lstStyle/>
                    <a:p>
                      <a:r>
                        <a:rPr sz="1400"/>
                        <a:t>27FEB2023</a:t>
                      </a:r>
                    </a:p>
                  </a:txBody>
                  <a:tcPr/>
                </a:tc>
                <a:tc>
                  <a:txBody>
                    <a:bodyPr/>
                    <a:lstStyle/>
                    <a:p>
                      <a:r>
                        <a:rPr sz="1400"/>
                        <a:t>NONE</a:t>
                      </a:r>
                    </a:p>
                  </a:txBody>
                  <a:tcPr/>
                </a:tc>
                <a:tc>
                  <a:txBody>
                    <a:bodyPr/>
                    <a:lstStyle/>
                    <a:p>
                      <a:r>
                        <a:rPr sz="1400"/>
                        <a:t>Screen1</a:t>
                      </a:r>
                    </a:p>
                  </a:txBody>
                  <a:tcPr/>
                </a:tc>
                <a:tc>
                  <a:txBody>
                    <a:bodyPr/>
                    <a:lstStyle/>
                    <a:p>
                      <a:r>
                        <a:rPr sz="1400"/>
                        <a:t>Afternoon</a:t>
                      </a:r>
                    </a:p>
                  </a:txBody>
                  <a:tcPr/>
                </a:tc>
                <a:tc>
                  <a:txBody>
                    <a:bodyPr/>
                    <a:lstStyle/>
                    <a:p>
                      <a:r>
                        <a:rPr sz="1400"/>
                        <a:t>ALL</a:t>
                      </a:r>
                    </a:p>
                  </a:txBody>
                  <a:tcPr/>
                </a:tc>
                <a:tc>
                  <a:txBody>
                    <a:bodyPr/>
                    <a:lstStyle/>
                    <a:p>
                      <a:r>
                        <a:rPr sz="1400"/>
                        <a:t>nan</a:t>
                      </a:r>
                    </a:p>
                  </a:txBody>
                  <a:tcPr/>
                </a:tc>
                <a:tc>
                  <a:txBody>
                    <a:bodyPr/>
                    <a:lstStyle/>
                    <a:p>
                      <a:r>
                        <a:rPr sz="1400"/>
                        <a:t>segment1</a:t>
                      </a:r>
                    </a:p>
                  </a:txBody>
                  <a:tcPr/>
                </a:tc>
                <a:tc>
                  <a:txBody>
                    <a:bodyPr/>
                    <a:lstStyle/>
                    <a:p>
                      <a:r>
                        <a:rPr sz="1400"/>
                        <a:t>B07</a:t>
                      </a:r>
                    </a:p>
                  </a:txBody>
                  <a:tcPr/>
                </a:tc>
                <a:tc>
                  <a:txBody>
                    <a:bodyPr/>
                    <a:lstStyle/>
                    <a:p>
                      <a:r>
                        <a:rPr sz="1400"/>
                        <a:t>Semi Active</a:t>
                      </a:r>
                    </a:p>
                  </a:txBody>
                  <a:tcPr/>
                </a:tc>
                <a:extLst>
                  <a:ext uri="{0D108BD9-81ED-4DB2-BD59-A6C34878D82A}">
                    <a16:rowId xmlns:a16="http://schemas.microsoft.com/office/drawing/2014/main" val="10002"/>
                  </a:ext>
                </a:extLst>
              </a:tr>
              <a:tr h="476513">
                <a:tc>
                  <a:txBody>
                    <a:bodyPr/>
                    <a:lstStyle/>
                    <a:p>
                      <a:r>
                        <a:rPr sz="1400"/>
                        <a:t>4521</a:t>
                      </a:r>
                    </a:p>
                  </a:txBody>
                  <a:tcPr/>
                </a:tc>
                <a:tc>
                  <a:txBody>
                    <a:bodyPr/>
                    <a:lstStyle/>
                    <a:p>
                      <a:r>
                        <a:rPr sz="1400"/>
                        <a:t>DISPLAY</a:t>
                      </a:r>
                    </a:p>
                  </a:txBody>
                  <a:tcPr/>
                </a:tc>
                <a:tc>
                  <a:txBody>
                    <a:bodyPr/>
                    <a:lstStyle/>
                    <a:p>
                      <a:r>
                        <a:rPr sz="1400"/>
                        <a:t>18FEB2023</a:t>
                      </a:r>
                    </a:p>
                  </a:txBody>
                  <a:tcPr/>
                </a:tc>
                <a:tc>
                  <a:txBody>
                    <a:bodyPr/>
                    <a:lstStyle/>
                    <a:p>
                      <a:r>
                        <a:rPr sz="1400"/>
                        <a:t>NONE</a:t>
                      </a:r>
                    </a:p>
                  </a:txBody>
                  <a:tcPr/>
                </a:tc>
                <a:tc>
                  <a:txBody>
                    <a:bodyPr/>
                    <a:lstStyle/>
                    <a:p>
                      <a:r>
                        <a:rPr sz="1400"/>
                        <a:t>Screen1</a:t>
                      </a:r>
                    </a:p>
                  </a:txBody>
                  <a:tcPr/>
                </a:tc>
                <a:tc>
                  <a:txBody>
                    <a:bodyPr/>
                    <a:lstStyle/>
                    <a:p>
                      <a:r>
                        <a:rPr sz="1400"/>
                        <a:t>Afternoon</a:t>
                      </a:r>
                    </a:p>
                  </a:txBody>
                  <a:tcPr/>
                </a:tc>
                <a:tc>
                  <a:txBody>
                    <a:bodyPr/>
                    <a:lstStyle/>
                    <a:p>
                      <a:r>
                        <a:rPr sz="1400"/>
                        <a:t>ALL</a:t>
                      </a:r>
                    </a:p>
                  </a:txBody>
                  <a:tcPr/>
                </a:tc>
                <a:tc>
                  <a:txBody>
                    <a:bodyPr/>
                    <a:lstStyle/>
                    <a:p>
                      <a:r>
                        <a:rPr sz="1400"/>
                        <a:t>nan</a:t>
                      </a:r>
                    </a:p>
                  </a:txBody>
                  <a:tcPr/>
                </a:tc>
                <a:tc>
                  <a:txBody>
                    <a:bodyPr/>
                    <a:lstStyle/>
                    <a:p>
                      <a:r>
                        <a:rPr sz="1400"/>
                        <a:t>segment1</a:t>
                      </a:r>
                    </a:p>
                  </a:txBody>
                  <a:tcPr/>
                </a:tc>
                <a:tc>
                  <a:txBody>
                    <a:bodyPr/>
                    <a:lstStyle/>
                    <a:p>
                      <a:r>
                        <a:rPr sz="1400"/>
                        <a:t>B07</a:t>
                      </a:r>
                    </a:p>
                  </a:txBody>
                  <a:tcPr/>
                </a:tc>
                <a:tc>
                  <a:txBody>
                    <a:bodyPr/>
                    <a:lstStyle/>
                    <a:p>
                      <a:r>
                        <a:rPr sz="1400" dirty="0"/>
                        <a:t>Semi Active</a:t>
                      </a:r>
                    </a:p>
                  </a:txBody>
                  <a:tcPr/>
                </a:tc>
                <a:extLst>
                  <a:ext uri="{0D108BD9-81ED-4DB2-BD59-A6C34878D82A}">
                    <a16:rowId xmlns:a16="http://schemas.microsoft.com/office/drawing/2014/main" val="10003"/>
                  </a:ext>
                </a:extLst>
              </a:tr>
              <a:tr h="476513">
                <a:tc>
                  <a:txBody>
                    <a:bodyPr/>
                    <a:lstStyle/>
                    <a:p>
                      <a:r>
                        <a:rPr sz="1400"/>
                        <a:t>4521</a:t>
                      </a:r>
                    </a:p>
                  </a:txBody>
                  <a:tcPr/>
                </a:tc>
                <a:tc>
                  <a:txBody>
                    <a:bodyPr/>
                    <a:lstStyle/>
                    <a:p>
                      <a:r>
                        <a:rPr sz="1400"/>
                        <a:t>DISPLAY</a:t>
                      </a:r>
                    </a:p>
                  </a:txBody>
                  <a:tcPr/>
                </a:tc>
                <a:tc>
                  <a:txBody>
                    <a:bodyPr/>
                    <a:lstStyle/>
                    <a:p>
                      <a:r>
                        <a:rPr sz="1400"/>
                        <a:t>30JAN2023</a:t>
                      </a:r>
                    </a:p>
                  </a:txBody>
                  <a:tcPr/>
                </a:tc>
                <a:tc>
                  <a:txBody>
                    <a:bodyPr/>
                    <a:lstStyle/>
                    <a:p>
                      <a:r>
                        <a:rPr sz="1400"/>
                        <a:t>NONE</a:t>
                      </a:r>
                    </a:p>
                  </a:txBody>
                  <a:tcPr/>
                </a:tc>
                <a:tc>
                  <a:txBody>
                    <a:bodyPr/>
                    <a:lstStyle/>
                    <a:p>
                      <a:r>
                        <a:rPr sz="1400"/>
                        <a:t>Screen1</a:t>
                      </a:r>
                    </a:p>
                  </a:txBody>
                  <a:tcPr/>
                </a:tc>
                <a:tc>
                  <a:txBody>
                    <a:bodyPr/>
                    <a:lstStyle/>
                    <a:p>
                      <a:r>
                        <a:rPr sz="1400"/>
                        <a:t>Morning</a:t>
                      </a:r>
                    </a:p>
                  </a:txBody>
                  <a:tcPr/>
                </a:tc>
                <a:tc>
                  <a:txBody>
                    <a:bodyPr/>
                    <a:lstStyle/>
                    <a:p>
                      <a:r>
                        <a:rPr sz="1400"/>
                        <a:t>ALL</a:t>
                      </a:r>
                    </a:p>
                  </a:txBody>
                  <a:tcPr/>
                </a:tc>
                <a:tc>
                  <a:txBody>
                    <a:bodyPr/>
                    <a:lstStyle/>
                    <a:p>
                      <a:r>
                        <a:rPr sz="1400"/>
                        <a:t>nan</a:t>
                      </a:r>
                    </a:p>
                  </a:txBody>
                  <a:tcPr/>
                </a:tc>
                <a:tc>
                  <a:txBody>
                    <a:bodyPr/>
                    <a:lstStyle/>
                    <a:p>
                      <a:r>
                        <a:rPr sz="1400"/>
                        <a:t>segment1</a:t>
                      </a:r>
                    </a:p>
                  </a:txBody>
                  <a:tcPr/>
                </a:tc>
                <a:tc>
                  <a:txBody>
                    <a:bodyPr/>
                    <a:lstStyle/>
                    <a:p>
                      <a:r>
                        <a:rPr sz="1400"/>
                        <a:t>B07</a:t>
                      </a:r>
                    </a:p>
                  </a:txBody>
                  <a:tcPr/>
                </a:tc>
                <a:tc>
                  <a:txBody>
                    <a:bodyPr/>
                    <a:lstStyle/>
                    <a:p>
                      <a:r>
                        <a:rPr sz="1400"/>
                        <a:t>Semi Active</a:t>
                      </a:r>
                    </a:p>
                  </a:txBody>
                  <a:tcPr/>
                </a:tc>
                <a:extLst>
                  <a:ext uri="{0D108BD9-81ED-4DB2-BD59-A6C34878D82A}">
                    <a16:rowId xmlns:a16="http://schemas.microsoft.com/office/drawing/2014/main" val="10004"/>
                  </a:ext>
                </a:extLst>
              </a:tr>
              <a:tr h="476513">
                <a:tc>
                  <a:txBody>
                    <a:bodyPr/>
                    <a:lstStyle/>
                    <a:p>
                      <a:r>
                        <a:rPr sz="1400"/>
                        <a:t>4521</a:t>
                      </a:r>
                    </a:p>
                  </a:txBody>
                  <a:tcPr/>
                </a:tc>
                <a:tc>
                  <a:txBody>
                    <a:bodyPr/>
                    <a:lstStyle/>
                    <a:p>
                      <a:r>
                        <a:rPr sz="1400" dirty="0"/>
                        <a:t>CLICK</a:t>
                      </a:r>
                    </a:p>
                  </a:txBody>
                  <a:tcPr/>
                </a:tc>
                <a:tc>
                  <a:txBody>
                    <a:bodyPr/>
                    <a:lstStyle/>
                    <a:p>
                      <a:r>
                        <a:rPr sz="1400" dirty="0"/>
                        <a:t>05FEB2023</a:t>
                      </a:r>
                    </a:p>
                  </a:txBody>
                  <a:tcPr/>
                </a:tc>
                <a:tc>
                  <a:txBody>
                    <a:bodyPr/>
                    <a:lstStyle/>
                    <a:p>
                      <a:r>
                        <a:rPr sz="1400"/>
                        <a:t>IBAB</a:t>
                      </a:r>
                    </a:p>
                  </a:txBody>
                  <a:tcPr/>
                </a:tc>
                <a:tc>
                  <a:txBody>
                    <a:bodyPr/>
                    <a:lstStyle/>
                    <a:p>
                      <a:r>
                        <a:rPr sz="1400"/>
                        <a:t>Screen1</a:t>
                      </a:r>
                    </a:p>
                  </a:txBody>
                  <a:tcPr/>
                </a:tc>
                <a:tc>
                  <a:txBody>
                    <a:bodyPr/>
                    <a:lstStyle/>
                    <a:p>
                      <a:r>
                        <a:rPr sz="1400" dirty="0"/>
                        <a:t>Afternoon</a:t>
                      </a:r>
                    </a:p>
                  </a:txBody>
                  <a:tcPr/>
                </a:tc>
                <a:tc>
                  <a:txBody>
                    <a:bodyPr/>
                    <a:lstStyle/>
                    <a:p>
                      <a:r>
                        <a:rPr sz="1400"/>
                        <a:t>INSURE</a:t>
                      </a:r>
                    </a:p>
                  </a:txBody>
                  <a:tcPr/>
                </a:tc>
                <a:tc>
                  <a:txBody>
                    <a:bodyPr/>
                    <a:lstStyle/>
                    <a:p>
                      <a:r>
                        <a:rPr sz="1400"/>
                        <a:t>GENERIC MESSAGE</a:t>
                      </a:r>
                    </a:p>
                  </a:txBody>
                  <a:tcPr/>
                </a:tc>
                <a:tc>
                  <a:txBody>
                    <a:bodyPr/>
                    <a:lstStyle/>
                    <a:p>
                      <a:r>
                        <a:rPr sz="1400"/>
                        <a:t>segment1</a:t>
                      </a:r>
                    </a:p>
                  </a:txBody>
                  <a:tcPr/>
                </a:tc>
                <a:tc>
                  <a:txBody>
                    <a:bodyPr/>
                    <a:lstStyle/>
                    <a:p>
                      <a:r>
                        <a:rPr sz="1400"/>
                        <a:t>B07</a:t>
                      </a:r>
                    </a:p>
                  </a:txBody>
                  <a:tcPr/>
                </a:tc>
                <a:tc>
                  <a:txBody>
                    <a:bodyPr/>
                    <a:lstStyle/>
                    <a:p>
                      <a:r>
                        <a:rPr sz="1400" dirty="0"/>
                        <a:t>Semi Active</a:t>
                      </a:r>
                    </a:p>
                  </a:txBody>
                  <a:tcPr/>
                </a:tc>
                <a:extLst>
                  <a:ext uri="{0D108BD9-81ED-4DB2-BD59-A6C34878D82A}">
                    <a16:rowId xmlns:a16="http://schemas.microsoft.com/office/drawing/2014/main" val="10005"/>
                  </a:ext>
                </a:extLst>
              </a:tr>
              <a:tr h="476513">
                <a:tc>
                  <a:txBody>
                    <a:bodyPr/>
                    <a:lstStyle/>
                    <a:p>
                      <a:r>
                        <a:rPr sz="1400"/>
                        <a:t>4521</a:t>
                      </a:r>
                    </a:p>
                  </a:txBody>
                  <a:tcPr/>
                </a:tc>
                <a:tc>
                  <a:txBody>
                    <a:bodyPr/>
                    <a:lstStyle/>
                    <a:p>
                      <a:r>
                        <a:rPr sz="1400" dirty="0"/>
                        <a:t>CHECKOUT</a:t>
                      </a:r>
                    </a:p>
                  </a:txBody>
                  <a:tcPr/>
                </a:tc>
                <a:tc>
                  <a:txBody>
                    <a:bodyPr/>
                    <a:lstStyle/>
                    <a:p>
                      <a:r>
                        <a:rPr sz="1400"/>
                        <a:t>05FEB2023</a:t>
                      </a:r>
                    </a:p>
                  </a:txBody>
                  <a:tcPr/>
                </a:tc>
                <a:tc>
                  <a:txBody>
                    <a:bodyPr/>
                    <a:lstStyle/>
                    <a:p>
                      <a:r>
                        <a:rPr sz="1400"/>
                        <a:t>IBAB</a:t>
                      </a:r>
                    </a:p>
                  </a:txBody>
                  <a:tcPr/>
                </a:tc>
                <a:tc>
                  <a:txBody>
                    <a:bodyPr/>
                    <a:lstStyle/>
                    <a:p>
                      <a:r>
                        <a:rPr sz="1400"/>
                        <a:t>Screen1</a:t>
                      </a:r>
                    </a:p>
                  </a:txBody>
                  <a:tcPr/>
                </a:tc>
                <a:tc>
                  <a:txBody>
                    <a:bodyPr/>
                    <a:lstStyle/>
                    <a:p>
                      <a:r>
                        <a:rPr sz="1400"/>
                        <a:t>Afternoon</a:t>
                      </a:r>
                    </a:p>
                  </a:txBody>
                  <a:tcPr/>
                </a:tc>
                <a:tc>
                  <a:txBody>
                    <a:bodyPr/>
                    <a:lstStyle/>
                    <a:p>
                      <a:r>
                        <a:rPr sz="1400"/>
                        <a:t>INSURE</a:t>
                      </a:r>
                    </a:p>
                  </a:txBody>
                  <a:tcPr/>
                </a:tc>
                <a:tc>
                  <a:txBody>
                    <a:bodyPr/>
                    <a:lstStyle/>
                    <a:p>
                      <a:r>
                        <a:rPr sz="1400" dirty="0"/>
                        <a:t>GENERIC MESSAGE</a:t>
                      </a:r>
                    </a:p>
                  </a:txBody>
                  <a:tcPr/>
                </a:tc>
                <a:tc>
                  <a:txBody>
                    <a:bodyPr/>
                    <a:lstStyle/>
                    <a:p>
                      <a:r>
                        <a:rPr sz="1400" dirty="0"/>
                        <a:t>segment1</a:t>
                      </a:r>
                    </a:p>
                  </a:txBody>
                  <a:tcPr/>
                </a:tc>
                <a:tc>
                  <a:txBody>
                    <a:bodyPr/>
                    <a:lstStyle/>
                    <a:p>
                      <a:r>
                        <a:rPr sz="1400" dirty="0"/>
                        <a:t>B07</a:t>
                      </a:r>
                    </a:p>
                  </a:txBody>
                  <a:tcPr/>
                </a:tc>
                <a:tc>
                  <a:txBody>
                    <a:bodyPr/>
                    <a:lstStyle/>
                    <a:p>
                      <a:r>
                        <a:rPr sz="1400" dirty="0"/>
                        <a:t>Semi Active</a:t>
                      </a:r>
                    </a:p>
                  </a:txBody>
                  <a:tcPr/>
                </a:tc>
                <a:extLst>
                  <a:ext uri="{0D108BD9-81ED-4DB2-BD59-A6C34878D82A}">
                    <a16:rowId xmlns:a16="http://schemas.microsoft.com/office/drawing/2014/main" val="10006"/>
                  </a:ext>
                </a:extLst>
              </a:tr>
              <a:tr h="476513">
                <a:tc>
                  <a:txBody>
                    <a:bodyPr/>
                    <a:lstStyle/>
                    <a:p>
                      <a:r>
                        <a:rPr sz="1400"/>
                        <a:t>6145</a:t>
                      </a:r>
                    </a:p>
                  </a:txBody>
                  <a:tcPr/>
                </a:tc>
                <a:tc>
                  <a:txBody>
                    <a:bodyPr/>
                    <a:lstStyle/>
                    <a:p>
                      <a:r>
                        <a:rPr sz="1400"/>
                        <a:t>DISPLAY</a:t>
                      </a:r>
                    </a:p>
                  </a:txBody>
                  <a:tcPr/>
                </a:tc>
                <a:tc>
                  <a:txBody>
                    <a:bodyPr/>
                    <a:lstStyle/>
                    <a:p>
                      <a:r>
                        <a:rPr sz="1400"/>
                        <a:t>26FEB2023</a:t>
                      </a:r>
                    </a:p>
                  </a:txBody>
                  <a:tcPr/>
                </a:tc>
                <a:tc>
                  <a:txBody>
                    <a:bodyPr/>
                    <a:lstStyle/>
                    <a:p>
                      <a:r>
                        <a:rPr sz="1400"/>
                        <a:t>NONE</a:t>
                      </a:r>
                    </a:p>
                  </a:txBody>
                  <a:tcPr/>
                </a:tc>
                <a:tc>
                  <a:txBody>
                    <a:bodyPr/>
                    <a:lstStyle/>
                    <a:p>
                      <a:r>
                        <a:rPr sz="1400"/>
                        <a:t>Screen1</a:t>
                      </a:r>
                    </a:p>
                  </a:txBody>
                  <a:tcPr/>
                </a:tc>
                <a:tc>
                  <a:txBody>
                    <a:bodyPr/>
                    <a:lstStyle/>
                    <a:p>
                      <a:r>
                        <a:rPr sz="1400"/>
                        <a:t>Evening</a:t>
                      </a:r>
                    </a:p>
                  </a:txBody>
                  <a:tcPr/>
                </a:tc>
                <a:tc>
                  <a:txBody>
                    <a:bodyPr/>
                    <a:lstStyle/>
                    <a:p>
                      <a:r>
                        <a:rPr sz="1400"/>
                        <a:t>ALL</a:t>
                      </a:r>
                    </a:p>
                  </a:txBody>
                  <a:tcPr/>
                </a:tc>
                <a:tc>
                  <a:txBody>
                    <a:bodyPr/>
                    <a:lstStyle/>
                    <a:p>
                      <a:r>
                        <a:rPr sz="1400"/>
                        <a:t>nan</a:t>
                      </a:r>
                    </a:p>
                  </a:txBody>
                  <a:tcPr/>
                </a:tc>
                <a:tc>
                  <a:txBody>
                    <a:bodyPr/>
                    <a:lstStyle/>
                    <a:p>
                      <a:r>
                        <a:rPr sz="1400"/>
                        <a:t>segment3</a:t>
                      </a:r>
                    </a:p>
                  </a:txBody>
                  <a:tcPr/>
                </a:tc>
                <a:tc>
                  <a:txBody>
                    <a:bodyPr/>
                    <a:lstStyle/>
                    <a:p>
                      <a:r>
                        <a:rPr sz="1400" dirty="0"/>
                        <a:t>B01</a:t>
                      </a:r>
                    </a:p>
                  </a:txBody>
                  <a:tcPr/>
                </a:tc>
                <a:tc>
                  <a:txBody>
                    <a:bodyPr/>
                    <a:lstStyle/>
                    <a:p>
                      <a:r>
                        <a:rPr sz="1400" dirty="0"/>
                        <a:t>Cold Start</a:t>
                      </a:r>
                    </a:p>
                  </a:txBody>
                  <a:tcPr/>
                </a:tc>
                <a:extLst>
                  <a:ext uri="{0D108BD9-81ED-4DB2-BD59-A6C34878D82A}">
                    <a16:rowId xmlns:a16="http://schemas.microsoft.com/office/drawing/2014/main" val="10007"/>
                  </a:ext>
                </a:extLst>
              </a:tr>
            </a:tbl>
          </a:graphicData>
        </a:graphic>
      </p:graphicFrame>
      <p:sp>
        <p:nvSpPr>
          <p:cNvPr id="2" name="TextBox 1">
            <a:extLst>
              <a:ext uri="{FF2B5EF4-FFF2-40B4-BE49-F238E27FC236}">
                <a16:creationId xmlns:a16="http://schemas.microsoft.com/office/drawing/2014/main" id="{E9954B9A-86F3-FBF5-C357-18040991B649}"/>
              </a:ext>
            </a:extLst>
          </p:cNvPr>
          <p:cNvSpPr txBox="1"/>
          <p:nvPr/>
        </p:nvSpPr>
        <p:spPr>
          <a:xfrm>
            <a:off x="324261" y="739664"/>
            <a:ext cx="9729019" cy="584775"/>
          </a:xfrm>
          <a:prstGeom prst="rect">
            <a:avLst/>
          </a:prstGeom>
          <a:noFill/>
        </p:spPr>
        <p:txBody>
          <a:bodyPr wrap="square" rtlCol="0">
            <a:spAutoFit/>
          </a:bodyPr>
          <a:lstStyle/>
          <a:p>
            <a:r>
              <a:rPr lang="en-US" sz="3200" b="1" dirty="0">
                <a:solidFill>
                  <a:schemeClr val="bg1"/>
                </a:solidFill>
              </a:rPr>
              <a:t>Overview of our data:</a:t>
            </a:r>
            <a:endParaRPr lang="en-ZA" sz="3200" b="1" dirty="0">
              <a:solidFill>
                <a:schemeClr val="bg1"/>
              </a:solidFill>
            </a:endParaRPr>
          </a:p>
        </p:txBody>
      </p:sp>
    </p:spTree>
    <p:extLst>
      <p:ext uri="{BB962C8B-B14F-4D97-AF65-F5344CB8AC3E}">
        <p14:creationId xmlns:p14="http://schemas.microsoft.com/office/powerpoint/2010/main" val="23519886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C0882B99-1574-09ED-8ED5-42D1D668A3BD}"/>
              </a:ext>
            </a:extLst>
          </p:cNvPr>
          <p:cNvSpPr txBox="1"/>
          <p:nvPr/>
        </p:nvSpPr>
        <p:spPr>
          <a:xfrm>
            <a:off x="275303" y="211620"/>
            <a:ext cx="6096000" cy="461665"/>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ZA" sz="2400" b="1" i="0" u="none" strike="noStrike" kern="1200" cap="none" spc="0" normalizeH="0" baseline="0" noProof="0" dirty="0">
                <a:ln>
                  <a:noFill/>
                </a:ln>
                <a:solidFill>
                  <a:prstClr val="white"/>
                </a:solidFill>
                <a:effectLst/>
                <a:uLnTx/>
                <a:uFillTx/>
                <a:latin typeface="Aptos" panose="02110004020202020204"/>
                <a:ea typeface="+mn-ea"/>
                <a:cs typeface="+mn-cs"/>
              </a:rPr>
              <a:t>2. User Features</a:t>
            </a:r>
          </a:p>
        </p:txBody>
      </p:sp>
      <p:sp>
        <p:nvSpPr>
          <p:cNvPr id="2" name="TextBox 1">
            <a:extLst>
              <a:ext uri="{FF2B5EF4-FFF2-40B4-BE49-F238E27FC236}">
                <a16:creationId xmlns:a16="http://schemas.microsoft.com/office/drawing/2014/main" id="{36536420-2259-FDCB-A3D7-C1AD14ED1FC9}"/>
              </a:ext>
            </a:extLst>
          </p:cNvPr>
          <p:cNvSpPr txBox="1"/>
          <p:nvPr/>
        </p:nvSpPr>
        <p:spPr>
          <a:xfrm>
            <a:off x="688257" y="807287"/>
            <a:ext cx="9429135" cy="4247317"/>
          </a:xfrm>
          <a:prstGeom prst="rect">
            <a:avLst/>
          </a:prstGeom>
          <a:noFill/>
        </p:spPr>
        <p:txBody>
          <a:bodyPr wrap="square">
            <a:spAutoFit/>
          </a:bodyPr>
          <a:lstStyle/>
          <a:p>
            <a:pPr marL="285750" indent="-285750">
              <a:buFont typeface="Arial" panose="020B0604020202020204" pitchFamily="34" charset="0"/>
              <a:buChar char="•"/>
            </a:pPr>
            <a:r>
              <a:rPr lang="en-ZA" dirty="0">
                <a:solidFill>
                  <a:schemeClr val="bg1"/>
                </a:solidFill>
              </a:rPr>
              <a:t>Income Segment</a:t>
            </a:r>
          </a:p>
          <a:p>
            <a:pPr marL="285750" indent="-285750">
              <a:buFont typeface="Arial" panose="020B0604020202020204" pitchFamily="34" charset="0"/>
              <a:buChar char="•"/>
            </a:pPr>
            <a:r>
              <a:rPr lang="en-ZA" dirty="0">
                <a:solidFill>
                  <a:schemeClr val="bg1"/>
                </a:solidFill>
              </a:rPr>
              <a:t>Behavioural segment</a:t>
            </a:r>
          </a:p>
          <a:p>
            <a:pPr marL="285750" indent="-285750">
              <a:buFont typeface="Arial" panose="020B0604020202020204" pitchFamily="34" charset="0"/>
              <a:buChar char="•"/>
            </a:pPr>
            <a:r>
              <a:rPr lang="en-ZA" dirty="0">
                <a:solidFill>
                  <a:schemeClr val="bg1"/>
                </a:solidFill>
              </a:rPr>
              <a:t>Activity index</a:t>
            </a:r>
          </a:p>
          <a:p>
            <a:pPr marL="285750" indent="-285750">
              <a:buFont typeface="Arial" panose="020B0604020202020204" pitchFamily="34" charset="0"/>
              <a:buChar char="•"/>
            </a:pPr>
            <a:r>
              <a:rPr lang="en-ZA" dirty="0">
                <a:solidFill>
                  <a:schemeClr val="bg1"/>
                </a:solidFill>
              </a:rPr>
              <a:t>Time of day :</a:t>
            </a: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r>
              <a:rPr lang="en-ZA" dirty="0">
                <a:solidFill>
                  <a:schemeClr val="bg1"/>
                </a:solidFill>
              </a:rPr>
              <a:t>Most interacted item type</a:t>
            </a:r>
          </a:p>
          <a:p>
            <a:pPr marL="285750" indent="-285750">
              <a:buFont typeface="Arial" panose="020B0604020202020204" pitchFamily="34" charset="0"/>
              <a:buChar char="•"/>
            </a:pPr>
            <a:r>
              <a:rPr lang="en-ZA" dirty="0">
                <a:solidFill>
                  <a:schemeClr val="bg1"/>
                </a:solidFill>
              </a:rPr>
              <a:t>Most interacted item</a:t>
            </a:r>
          </a:p>
          <a:p>
            <a:pPr marL="285750" indent="-285750">
              <a:buFont typeface="Arial" panose="020B0604020202020204" pitchFamily="34" charset="0"/>
              <a:buChar char="•"/>
            </a:pPr>
            <a:r>
              <a:rPr lang="en-ZA" dirty="0">
                <a:solidFill>
                  <a:schemeClr val="bg1"/>
                </a:solidFill>
              </a:rPr>
              <a:t>Activity score bin</a:t>
            </a:r>
          </a:p>
          <a:p>
            <a:pPr marL="285750" indent="-285750">
              <a:buFont typeface="Arial" panose="020B0604020202020204" pitchFamily="34" charset="0"/>
              <a:buChar char="•"/>
            </a:pPr>
            <a:r>
              <a:rPr lang="en-ZA" dirty="0">
                <a:solidFill>
                  <a:schemeClr val="bg1"/>
                </a:solidFill>
              </a:rPr>
              <a:t>Activity rate bin</a:t>
            </a:r>
          </a:p>
          <a:p>
            <a:pPr marL="285750" indent="-285750">
              <a:buFont typeface="Arial" panose="020B0604020202020204" pitchFamily="34" charset="0"/>
              <a:buChar char="•"/>
            </a:pPr>
            <a:r>
              <a:rPr lang="en-ZA" dirty="0">
                <a:solidFill>
                  <a:schemeClr val="bg1"/>
                </a:solidFill>
              </a:rPr>
              <a:t>Amount of interactions</a:t>
            </a:r>
          </a:p>
          <a:p>
            <a:pPr marL="285750" indent="-285750">
              <a:buFont typeface="Arial" panose="020B0604020202020204" pitchFamily="34" charset="0"/>
              <a:buChar char="•"/>
            </a:pPr>
            <a:r>
              <a:rPr lang="en-ZA" dirty="0">
                <a:solidFill>
                  <a:schemeClr val="bg1"/>
                </a:solidFill>
              </a:rPr>
              <a:t>Most frequent day of week interacted</a:t>
            </a:r>
          </a:p>
          <a:p>
            <a:pPr marL="285750" indent="-285750">
              <a:buFont typeface="Arial" panose="020B0604020202020204" pitchFamily="34" charset="0"/>
              <a:buChar char="•"/>
            </a:pPr>
            <a:endParaRPr lang="en-ZA" dirty="0"/>
          </a:p>
        </p:txBody>
      </p:sp>
      <p:graphicFrame>
        <p:nvGraphicFramePr>
          <p:cNvPr id="4" name="Table 3">
            <a:extLst>
              <a:ext uri="{FF2B5EF4-FFF2-40B4-BE49-F238E27FC236}">
                <a16:creationId xmlns:a16="http://schemas.microsoft.com/office/drawing/2014/main" id="{D7B3C7A9-8A63-D447-C46A-4E2DDC810983}"/>
              </a:ext>
            </a:extLst>
          </p:cNvPr>
          <p:cNvGraphicFramePr>
            <a:graphicFrameLocks noGrp="1"/>
          </p:cNvGraphicFramePr>
          <p:nvPr/>
        </p:nvGraphicFramePr>
        <p:xfrm>
          <a:off x="1055330" y="2113487"/>
          <a:ext cx="4693264" cy="741680"/>
        </p:xfrm>
        <a:graphic>
          <a:graphicData uri="http://schemas.openxmlformats.org/drawingml/2006/table">
            <a:tbl>
              <a:tblPr firstRow="1" bandRow="1">
                <a:tableStyleId>{EB9631B5-78F2-41C9-869B-9F39066F8104}</a:tableStyleId>
              </a:tblPr>
              <a:tblGrid>
                <a:gridCol w="1173316">
                  <a:extLst>
                    <a:ext uri="{9D8B030D-6E8A-4147-A177-3AD203B41FA5}">
                      <a16:colId xmlns:a16="http://schemas.microsoft.com/office/drawing/2014/main" val="3400634612"/>
                    </a:ext>
                  </a:extLst>
                </a:gridCol>
                <a:gridCol w="1173316">
                  <a:extLst>
                    <a:ext uri="{9D8B030D-6E8A-4147-A177-3AD203B41FA5}">
                      <a16:colId xmlns:a16="http://schemas.microsoft.com/office/drawing/2014/main" val="701412954"/>
                    </a:ext>
                  </a:extLst>
                </a:gridCol>
                <a:gridCol w="1173316">
                  <a:extLst>
                    <a:ext uri="{9D8B030D-6E8A-4147-A177-3AD203B41FA5}">
                      <a16:colId xmlns:a16="http://schemas.microsoft.com/office/drawing/2014/main" val="224371639"/>
                    </a:ext>
                  </a:extLst>
                </a:gridCol>
                <a:gridCol w="1173316">
                  <a:extLst>
                    <a:ext uri="{9D8B030D-6E8A-4147-A177-3AD203B41FA5}">
                      <a16:colId xmlns:a16="http://schemas.microsoft.com/office/drawing/2014/main" val="3317639608"/>
                    </a:ext>
                  </a:extLst>
                </a:gridCol>
              </a:tblGrid>
              <a:tr h="370840">
                <a:tc>
                  <a:txBody>
                    <a:bodyPr/>
                    <a:lstStyle/>
                    <a:p>
                      <a:r>
                        <a:rPr lang="en-ZA" sz="1600" dirty="0"/>
                        <a:t>Early</a:t>
                      </a:r>
                    </a:p>
                  </a:txBody>
                  <a:tcPr/>
                </a:tc>
                <a:tc>
                  <a:txBody>
                    <a:bodyPr/>
                    <a:lstStyle/>
                    <a:p>
                      <a:r>
                        <a:rPr lang="en-ZA" sz="1600" dirty="0"/>
                        <a:t>Morning</a:t>
                      </a:r>
                    </a:p>
                  </a:txBody>
                  <a:tcPr/>
                </a:tc>
                <a:tc>
                  <a:txBody>
                    <a:bodyPr/>
                    <a:lstStyle/>
                    <a:p>
                      <a:r>
                        <a:rPr lang="en-ZA" sz="1600" dirty="0"/>
                        <a:t>Afternoon</a:t>
                      </a:r>
                    </a:p>
                  </a:txBody>
                  <a:tcPr/>
                </a:tc>
                <a:tc>
                  <a:txBody>
                    <a:bodyPr/>
                    <a:lstStyle/>
                    <a:p>
                      <a:r>
                        <a:rPr lang="en-ZA" sz="1600" dirty="0"/>
                        <a:t>Evening</a:t>
                      </a:r>
                    </a:p>
                  </a:txBody>
                  <a:tcPr/>
                </a:tc>
                <a:extLst>
                  <a:ext uri="{0D108BD9-81ED-4DB2-BD59-A6C34878D82A}">
                    <a16:rowId xmlns:a16="http://schemas.microsoft.com/office/drawing/2014/main" val="2245114912"/>
                  </a:ext>
                </a:extLst>
              </a:tr>
              <a:tr h="370840">
                <a:tc>
                  <a:txBody>
                    <a:bodyPr/>
                    <a:lstStyle/>
                    <a:p>
                      <a:r>
                        <a:rPr lang="en-ZA" sz="1600" dirty="0"/>
                        <a:t>0</a:t>
                      </a:r>
                    </a:p>
                  </a:txBody>
                  <a:tcPr/>
                </a:tc>
                <a:tc>
                  <a:txBody>
                    <a:bodyPr/>
                    <a:lstStyle/>
                    <a:p>
                      <a:r>
                        <a:rPr lang="en-ZA" sz="1600" dirty="0"/>
                        <a:t>1</a:t>
                      </a:r>
                    </a:p>
                  </a:txBody>
                  <a:tcPr/>
                </a:tc>
                <a:tc>
                  <a:txBody>
                    <a:bodyPr/>
                    <a:lstStyle/>
                    <a:p>
                      <a:r>
                        <a:rPr lang="en-ZA" sz="1600" dirty="0"/>
                        <a:t>0</a:t>
                      </a:r>
                    </a:p>
                  </a:txBody>
                  <a:tcPr/>
                </a:tc>
                <a:tc>
                  <a:txBody>
                    <a:bodyPr/>
                    <a:lstStyle/>
                    <a:p>
                      <a:r>
                        <a:rPr lang="en-ZA" sz="1600" dirty="0"/>
                        <a:t>0</a:t>
                      </a:r>
                    </a:p>
                  </a:txBody>
                  <a:tcPr/>
                </a:tc>
                <a:extLst>
                  <a:ext uri="{0D108BD9-81ED-4DB2-BD59-A6C34878D82A}">
                    <a16:rowId xmlns:a16="http://schemas.microsoft.com/office/drawing/2014/main" val="294810486"/>
                  </a:ext>
                </a:extLst>
              </a:tr>
            </a:tbl>
          </a:graphicData>
        </a:graphic>
      </p:graphicFrame>
    </p:spTree>
    <p:extLst>
      <p:ext uri="{BB962C8B-B14F-4D97-AF65-F5344CB8AC3E}">
        <p14:creationId xmlns:p14="http://schemas.microsoft.com/office/powerpoint/2010/main" val="126713298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C0882B99-1574-09ED-8ED5-42D1D668A3BD}"/>
              </a:ext>
            </a:extLst>
          </p:cNvPr>
          <p:cNvSpPr txBox="1"/>
          <p:nvPr/>
        </p:nvSpPr>
        <p:spPr>
          <a:xfrm>
            <a:off x="275303" y="211620"/>
            <a:ext cx="6096000" cy="461665"/>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ZA" sz="2400" b="1" i="0" u="none" strike="noStrike" kern="1200" cap="none" spc="0" normalizeH="0" baseline="0" noProof="0" dirty="0">
                <a:ln>
                  <a:noFill/>
                </a:ln>
                <a:solidFill>
                  <a:prstClr val="white"/>
                </a:solidFill>
                <a:effectLst/>
                <a:uLnTx/>
                <a:uFillTx/>
                <a:latin typeface="Aptos" panose="02110004020202020204"/>
                <a:ea typeface="+mn-ea"/>
                <a:cs typeface="+mn-cs"/>
              </a:rPr>
              <a:t>2. User Features</a:t>
            </a:r>
          </a:p>
        </p:txBody>
      </p:sp>
      <p:sp>
        <p:nvSpPr>
          <p:cNvPr id="2" name="TextBox 1">
            <a:extLst>
              <a:ext uri="{FF2B5EF4-FFF2-40B4-BE49-F238E27FC236}">
                <a16:creationId xmlns:a16="http://schemas.microsoft.com/office/drawing/2014/main" id="{36536420-2259-FDCB-A3D7-C1AD14ED1FC9}"/>
              </a:ext>
            </a:extLst>
          </p:cNvPr>
          <p:cNvSpPr txBox="1"/>
          <p:nvPr/>
        </p:nvSpPr>
        <p:spPr>
          <a:xfrm>
            <a:off x="688257" y="807287"/>
            <a:ext cx="9429135" cy="4247317"/>
          </a:xfrm>
          <a:prstGeom prst="rect">
            <a:avLst/>
          </a:prstGeom>
          <a:noFill/>
        </p:spPr>
        <p:txBody>
          <a:bodyPr wrap="square">
            <a:spAutoFit/>
          </a:bodyPr>
          <a:lstStyle/>
          <a:p>
            <a:pPr marL="285750" indent="-285750">
              <a:buFont typeface="Arial" panose="020B0604020202020204" pitchFamily="34" charset="0"/>
              <a:buChar char="•"/>
            </a:pPr>
            <a:r>
              <a:rPr lang="en-ZA" dirty="0">
                <a:solidFill>
                  <a:schemeClr val="bg1"/>
                </a:solidFill>
              </a:rPr>
              <a:t>Income Segment</a:t>
            </a:r>
          </a:p>
          <a:p>
            <a:pPr marL="285750" indent="-285750">
              <a:buFont typeface="Arial" panose="020B0604020202020204" pitchFamily="34" charset="0"/>
              <a:buChar char="•"/>
            </a:pPr>
            <a:r>
              <a:rPr lang="en-ZA" dirty="0">
                <a:solidFill>
                  <a:schemeClr val="bg1"/>
                </a:solidFill>
              </a:rPr>
              <a:t>Behavioural segment</a:t>
            </a:r>
          </a:p>
          <a:p>
            <a:pPr marL="285750" indent="-285750">
              <a:buFont typeface="Arial" panose="020B0604020202020204" pitchFamily="34" charset="0"/>
              <a:buChar char="•"/>
            </a:pPr>
            <a:r>
              <a:rPr lang="en-ZA" dirty="0">
                <a:solidFill>
                  <a:schemeClr val="bg1"/>
                </a:solidFill>
              </a:rPr>
              <a:t>Activity index</a:t>
            </a:r>
          </a:p>
          <a:p>
            <a:pPr marL="285750" indent="-285750">
              <a:buFont typeface="Arial" panose="020B0604020202020204" pitchFamily="34" charset="0"/>
              <a:buChar char="•"/>
            </a:pPr>
            <a:r>
              <a:rPr lang="en-ZA" dirty="0">
                <a:solidFill>
                  <a:schemeClr val="bg1"/>
                </a:solidFill>
              </a:rPr>
              <a:t>Time of day </a:t>
            </a:r>
          </a:p>
          <a:p>
            <a:pPr marL="285750" indent="-285750">
              <a:buFont typeface="Arial" panose="020B0604020202020204" pitchFamily="34" charset="0"/>
              <a:buChar char="•"/>
            </a:pPr>
            <a:r>
              <a:rPr lang="en-ZA" dirty="0">
                <a:solidFill>
                  <a:schemeClr val="bg1"/>
                </a:solidFill>
              </a:rPr>
              <a:t>Most interacted item type:</a:t>
            </a: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r>
              <a:rPr lang="en-ZA" dirty="0">
                <a:solidFill>
                  <a:schemeClr val="bg1"/>
                </a:solidFill>
              </a:rPr>
              <a:t>Most interacted item</a:t>
            </a:r>
          </a:p>
          <a:p>
            <a:pPr marL="285750" indent="-285750">
              <a:buFont typeface="Arial" panose="020B0604020202020204" pitchFamily="34" charset="0"/>
              <a:buChar char="•"/>
            </a:pPr>
            <a:r>
              <a:rPr lang="en-ZA" dirty="0">
                <a:solidFill>
                  <a:schemeClr val="bg1"/>
                </a:solidFill>
              </a:rPr>
              <a:t>Activity score bin</a:t>
            </a:r>
          </a:p>
          <a:p>
            <a:pPr marL="285750" indent="-285750">
              <a:buFont typeface="Arial" panose="020B0604020202020204" pitchFamily="34" charset="0"/>
              <a:buChar char="•"/>
            </a:pPr>
            <a:r>
              <a:rPr lang="en-ZA" dirty="0">
                <a:solidFill>
                  <a:schemeClr val="bg1"/>
                </a:solidFill>
              </a:rPr>
              <a:t>Activity rate bin</a:t>
            </a:r>
          </a:p>
          <a:p>
            <a:pPr marL="285750" indent="-285750">
              <a:buFont typeface="Arial" panose="020B0604020202020204" pitchFamily="34" charset="0"/>
              <a:buChar char="•"/>
            </a:pPr>
            <a:r>
              <a:rPr lang="en-ZA" dirty="0">
                <a:solidFill>
                  <a:schemeClr val="bg1"/>
                </a:solidFill>
              </a:rPr>
              <a:t>Amount of interactions</a:t>
            </a:r>
          </a:p>
          <a:p>
            <a:pPr marL="285750" indent="-285750">
              <a:buFont typeface="Arial" panose="020B0604020202020204" pitchFamily="34" charset="0"/>
              <a:buChar char="•"/>
            </a:pPr>
            <a:r>
              <a:rPr lang="en-ZA" dirty="0">
                <a:solidFill>
                  <a:schemeClr val="bg1"/>
                </a:solidFill>
              </a:rPr>
              <a:t>Most frequent day of week interacted</a:t>
            </a:r>
          </a:p>
          <a:p>
            <a:pPr marL="285750" indent="-285750">
              <a:buFont typeface="Arial" panose="020B0604020202020204" pitchFamily="34" charset="0"/>
              <a:buChar char="•"/>
            </a:pPr>
            <a:endParaRPr lang="en-ZA" dirty="0"/>
          </a:p>
        </p:txBody>
      </p:sp>
      <p:graphicFrame>
        <p:nvGraphicFramePr>
          <p:cNvPr id="3" name="Table 2">
            <a:extLst>
              <a:ext uri="{FF2B5EF4-FFF2-40B4-BE49-F238E27FC236}">
                <a16:creationId xmlns:a16="http://schemas.microsoft.com/office/drawing/2014/main" id="{D0E297A8-0FE5-EB8E-39DF-308D2C8DEFA4}"/>
              </a:ext>
            </a:extLst>
          </p:cNvPr>
          <p:cNvGraphicFramePr>
            <a:graphicFrameLocks noGrp="1"/>
          </p:cNvGraphicFramePr>
          <p:nvPr>
            <p:extLst>
              <p:ext uri="{D42A27DB-BD31-4B8C-83A1-F6EECF244321}">
                <p14:modId xmlns:p14="http://schemas.microsoft.com/office/powerpoint/2010/main" val="451708208"/>
              </p:ext>
            </p:extLst>
          </p:nvPr>
        </p:nvGraphicFramePr>
        <p:xfrm>
          <a:off x="1055329" y="2369901"/>
          <a:ext cx="7075950" cy="741680"/>
        </p:xfrm>
        <a:graphic>
          <a:graphicData uri="http://schemas.openxmlformats.org/drawingml/2006/table">
            <a:tbl>
              <a:tblPr firstRow="1" bandRow="1">
                <a:tableStyleId>{EB9631B5-78F2-41C9-869B-9F39066F8104}</a:tableStyleId>
              </a:tblPr>
              <a:tblGrid>
                <a:gridCol w="1179325">
                  <a:extLst>
                    <a:ext uri="{9D8B030D-6E8A-4147-A177-3AD203B41FA5}">
                      <a16:colId xmlns:a16="http://schemas.microsoft.com/office/drawing/2014/main" val="3400634612"/>
                    </a:ext>
                  </a:extLst>
                </a:gridCol>
                <a:gridCol w="1179325">
                  <a:extLst>
                    <a:ext uri="{9D8B030D-6E8A-4147-A177-3AD203B41FA5}">
                      <a16:colId xmlns:a16="http://schemas.microsoft.com/office/drawing/2014/main" val="701412954"/>
                    </a:ext>
                  </a:extLst>
                </a:gridCol>
                <a:gridCol w="1179325">
                  <a:extLst>
                    <a:ext uri="{9D8B030D-6E8A-4147-A177-3AD203B41FA5}">
                      <a16:colId xmlns:a16="http://schemas.microsoft.com/office/drawing/2014/main" val="224371639"/>
                    </a:ext>
                  </a:extLst>
                </a:gridCol>
                <a:gridCol w="1179325">
                  <a:extLst>
                    <a:ext uri="{9D8B030D-6E8A-4147-A177-3AD203B41FA5}">
                      <a16:colId xmlns:a16="http://schemas.microsoft.com/office/drawing/2014/main" val="3317639608"/>
                    </a:ext>
                  </a:extLst>
                </a:gridCol>
                <a:gridCol w="1179325">
                  <a:extLst>
                    <a:ext uri="{9D8B030D-6E8A-4147-A177-3AD203B41FA5}">
                      <a16:colId xmlns:a16="http://schemas.microsoft.com/office/drawing/2014/main" val="2721267651"/>
                    </a:ext>
                  </a:extLst>
                </a:gridCol>
                <a:gridCol w="1179325">
                  <a:extLst>
                    <a:ext uri="{9D8B030D-6E8A-4147-A177-3AD203B41FA5}">
                      <a16:colId xmlns:a16="http://schemas.microsoft.com/office/drawing/2014/main" val="1500200790"/>
                    </a:ext>
                  </a:extLst>
                </a:gridCol>
              </a:tblGrid>
              <a:tr h="370840">
                <a:tc>
                  <a:txBody>
                    <a:bodyPr/>
                    <a:lstStyle/>
                    <a:p>
                      <a:r>
                        <a:rPr lang="en-US" sz="1800" b="1" i="0" kern="1200" dirty="0">
                          <a:solidFill>
                            <a:schemeClr val="lt1"/>
                          </a:solidFill>
                          <a:effectLst/>
                          <a:latin typeface="+mn-lt"/>
                          <a:ea typeface="+mn-ea"/>
                          <a:cs typeface="+mn-cs"/>
                        </a:rPr>
                        <a:t>INSURE</a:t>
                      </a:r>
                      <a:endParaRPr lang="en-ZA" sz="1600" b="1" dirty="0"/>
                    </a:p>
                  </a:txBody>
                  <a:tcPr/>
                </a:tc>
                <a:tc>
                  <a:txBody>
                    <a:bodyPr/>
                    <a:lstStyle/>
                    <a:p>
                      <a:r>
                        <a:rPr lang="en-US" sz="1600" b="1" i="0" kern="1200" dirty="0">
                          <a:solidFill>
                            <a:schemeClr val="lt1"/>
                          </a:solidFill>
                          <a:effectLst/>
                          <a:latin typeface="+mn-lt"/>
                          <a:ea typeface="+mn-ea"/>
                          <a:cs typeface="+mn-cs"/>
                        </a:rPr>
                        <a:t>TRANSACT </a:t>
                      </a:r>
                      <a:endParaRPr lang="en-ZA" sz="1600" b="1" dirty="0"/>
                    </a:p>
                  </a:txBody>
                  <a:tcPr/>
                </a:tc>
                <a:tc>
                  <a:txBody>
                    <a:bodyPr/>
                    <a:lstStyle/>
                    <a:p>
                      <a:r>
                        <a:rPr lang="en-US" sz="1600" b="1" i="0" kern="1200" dirty="0">
                          <a:solidFill>
                            <a:schemeClr val="lt1"/>
                          </a:solidFill>
                          <a:effectLst/>
                          <a:latin typeface="+mn-lt"/>
                          <a:ea typeface="+mn-ea"/>
                          <a:cs typeface="+mn-cs"/>
                        </a:rPr>
                        <a:t>LEND</a:t>
                      </a:r>
                      <a:endParaRPr lang="en-ZA" sz="1600" b="1" dirty="0"/>
                    </a:p>
                  </a:txBody>
                  <a:tcPr/>
                </a:tc>
                <a:tc>
                  <a:txBody>
                    <a:bodyPr/>
                    <a:lstStyle/>
                    <a:p>
                      <a:r>
                        <a:rPr lang="en-US" sz="1600" b="1" i="0" kern="1200" dirty="0">
                          <a:solidFill>
                            <a:schemeClr val="lt1"/>
                          </a:solidFill>
                          <a:effectLst/>
                          <a:latin typeface="+mn-lt"/>
                          <a:ea typeface="+mn-ea"/>
                          <a:cs typeface="+mn-cs"/>
                        </a:rPr>
                        <a:t>INVEST</a:t>
                      </a:r>
                      <a:endParaRPr lang="en-ZA" sz="1600" b="1" dirty="0"/>
                    </a:p>
                  </a:txBody>
                  <a:tcPr/>
                </a:tc>
                <a:tc>
                  <a:txBody>
                    <a:bodyPr/>
                    <a:lstStyle/>
                    <a:p>
                      <a:r>
                        <a:rPr lang="en-US" sz="1600" b="1" i="0" kern="1200" dirty="0">
                          <a:solidFill>
                            <a:schemeClr val="lt1"/>
                          </a:solidFill>
                          <a:effectLst/>
                          <a:latin typeface="+mn-lt"/>
                          <a:ea typeface="+mn-ea"/>
                          <a:cs typeface="+mn-cs"/>
                        </a:rPr>
                        <a:t>LIFESTYLE</a:t>
                      </a:r>
                      <a:endParaRPr lang="en-ZA" sz="1600" b="1" dirty="0"/>
                    </a:p>
                  </a:txBody>
                  <a:tcPr/>
                </a:tc>
                <a:tc>
                  <a:txBody>
                    <a:bodyPr/>
                    <a:lstStyle/>
                    <a:p>
                      <a:pPr algn="l"/>
                      <a:r>
                        <a:rPr lang="en-US" sz="1600" b="1" i="0" kern="1200" dirty="0">
                          <a:solidFill>
                            <a:schemeClr val="lt1"/>
                          </a:solidFill>
                          <a:effectLst/>
                          <a:latin typeface="+mn-lt"/>
                          <a:ea typeface="+mn-ea"/>
                          <a:cs typeface="+mn-cs"/>
                        </a:rPr>
                        <a:t>CONNECT</a:t>
                      </a:r>
                      <a:endParaRPr lang="en-ZA" sz="1600" b="1" dirty="0"/>
                    </a:p>
                  </a:txBody>
                  <a:tcPr/>
                </a:tc>
                <a:extLst>
                  <a:ext uri="{0D108BD9-81ED-4DB2-BD59-A6C34878D82A}">
                    <a16:rowId xmlns:a16="http://schemas.microsoft.com/office/drawing/2014/main" val="2245114912"/>
                  </a:ext>
                </a:extLst>
              </a:tr>
              <a:tr h="370840">
                <a:tc>
                  <a:txBody>
                    <a:bodyPr/>
                    <a:lstStyle/>
                    <a:p>
                      <a:r>
                        <a:rPr lang="en-ZA" sz="1600" dirty="0"/>
                        <a:t>0</a:t>
                      </a:r>
                    </a:p>
                  </a:txBody>
                  <a:tcPr/>
                </a:tc>
                <a:tc>
                  <a:txBody>
                    <a:bodyPr/>
                    <a:lstStyle/>
                    <a:p>
                      <a:r>
                        <a:rPr lang="en-ZA" sz="1600" dirty="0"/>
                        <a:t>0</a:t>
                      </a:r>
                    </a:p>
                  </a:txBody>
                  <a:tcPr/>
                </a:tc>
                <a:tc>
                  <a:txBody>
                    <a:bodyPr/>
                    <a:lstStyle/>
                    <a:p>
                      <a:r>
                        <a:rPr lang="en-ZA" sz="1600" dirty="0"/>
                        <a:t>0</a:t>
                      </a:r>
                    </a:p>
                  </a:txBody>
                  <a:tcPr/>
                </a:tc>
                <a:tc>
                  <a:txBody>
                    <a:bodyPr/>
                    <a:lstStyle/>
                    <a:p>
                      <a:r>
                        <a:rPr lang="en-ZA" sz="1600" dirty="0"/>
                        <a:t>0</a:t>
                      </a:r>
                    </a:p>
                  </a:txBody>
                  <a:tcPr/>
                </a:tc>
                <a:tc>
                  <a:txBody>
                    <a:bodyPr/>
                    <a:lstStyle/>
                    <a:p>
                      <a:r>
                        <a:rPr lang="en-ZA" sz="1600" dirty="0"/>
                        <a:t>0</a:t>
                      </a:r>
                    </a:p>
                  </a:txBody>
                  <a:tcPr/>
                </a:tc>
                <a:tc>
                  <a:txBody>
                    <a:bodyPr/>
                    <a:lstStyle/>
                    <a:p>
                      <a:pPr algn="l"/>
                      <a:r>
                        <a:rPr lang="en-ZA" sz="1600" dirty="0"/>
                        <a:t>1</a:t>
                      </a:r>
                    </a:p>
                  </a:txBody>
                  <a:tcPr/>
                </a:tc>
                <a:extLst>
                  <a:ext uri="{0D108BD9-81ED-4DB2-BD59-A6C34878D82A}">
                    <a16:rowId xmlns:a16="http://schemas.microsoft.com/office/drawing/2014/main" val="294810486"/>
                  </a:ext>
                </a:extLst>
              </a:tr>
            </a:tbl>
          </a:graphicData>
        </a:graphic>
      </p:graphicFrame>
    </p:spTree>
    <p:extLst>
      <p:ext uri="{BB962C8B-B14F-4D97-AF65-F5344CB8AC3E}">
        <p14:creationId xmlns:p14="http://schemas.microsoft.com/office/powerpoint/2010/main" val="236902669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C0882B99-1574-09ED-8ED5-42D1D668A3BD}"/>
              </a:ext>
            </a:extLst>
          </p:cNvPr>
          <p:cNvSpPr txBox="1"/>
          <p:nvPr/>
        </p:nvSpPr>
        <p:spPr>
          <a:xfrm>
            <a:off x="275303" y="211620"/>
            <a:ext cx="6096000" cy="461665"/>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ZA" sz="2400" b="1" i="0" u="none" strike="noStrike" kern="1200" cap="none" spc="0" normalizeH="0" baseline="0" noProof="0" dirty="0">
                <a:ln>
                  <a:noFill/>
                </a:ln>
                <a:solidFill>
                  <a:prstClr val="white"/>
                </a:solidFill>
                <a:effectLst/>
                <a:uLnTx/>
                <a:uFillTx/>
                <a:latin typeface="Aptos" panose="02110004020202020204"/>
                <a:ea typeface="+mn-ea"/>
                <a:cs typeface="+mn-cs"/>
              </a:rPr>
              <a:t>2. User Features</a:t>
            </a:r>
          </a:p>
        </p:txBody>
      </p:sp>
      <p:sp>
        <p:nvSpPr>
          <p:cNvPr id="2" name="TextBox 1">
            <a:extLst>
              <a:ext uri="{FF2B5EF4-FFF2-40B4-BE49-F238E27FC236}">
                <a16:creationId xmlns:a16="http://schemas.microsoft.com/office/drawing/2014/main" id="{36536420-2259-FDCB-A3D7-C1AD14ED1FC9}"/>
              </a:ext>
            </a:extLst>
          </p:cNvPr>
          <p:cNvSpPr txBox="1"/>
          <p:nvPr/>
        </p:nvSpPr>
        <p:spPr>
          <a:xfrm>
            <a:off x="688257" y="807287"/>
            <a:ext cx="9429135" cy="4247317"/>
          </a:xfrm>
          <a:prstGeom prst="rect">
            <a:avLst/>
          </a:prstGeom>
          <a:noFill/>
        </p:spPr>
        <p:txBody>
          <a:bodyPr wrap="square">
            <a:spAutoFit/>
          </a:bodyPr>
          <a:lstStyle/>
          <a:p>
            <a:pPr marL="285750" indent="-285750">
              <a:buFont typeface="Arial" panose="020B0604020202020204" pitchFamily="34" charset="0"/>
              <a:buChar char="•"/>
            </a:pPr>
            <a:r>
              <a:rPr lang="en-ZA" dirty="0">
                <a:solidFill>
                  <a:schemeClr val="bg1"/>
                </a:solidFill>
              </a:rPr>
              <a:t>Income Segment</a:t>
            </a:r>
          </a:p>
          <a:p>
            <a:pPr marL="285750" indent="-285750">
              <a:buFont typeface="Arial" panose="020B0604020202020204" pitchFamily="34" charset="0"/>
              <a:buChar char="•"/>
            </a:pPr>
            <a:r>
              <a:rPr lang="en-ZA" dirty="0">
                <a:solidFill>
                  <a:schemeClr val="bg1"/>
                </a:solidFill>
              </a:rPr>
              <a:t>Behavioural segment</a:t>
            </a:r>
          </a:p>
          <a:p>
            <a:pPr marL="285750" indent="-285750">
              <a:buFont typeface="Arial" panose="020B0604020202020204" pitchFamily="34" charset="0"/>
              <a:buChar char="•"/>
            </a:pPr>
            <a:r>
              <a:rPr lang="en-ZA" dirty="0">
                <a:solidFill>
                  <a:schemeClr val="bg1"/>
                </a:solidFill>
              </a:rPr>
              <a:t>Activity index</a:t>
            </a:r>
          </a:p>
          <a:p>
            <a:pPr marL="285750" indent="-285750">
              <a:buFont typeface="Arial" panose="020B0604020202020204" pitchFamily="34" charset="0"/>
              <a:buChar char="•"/>
            </a:pPr>
            <a:r>
              <a:rPr lang="en-ZA" dirty="0">
                <a:solidFill>
                  <a:schemeClr val="bg1"/>
                </a:solidFill>
              </a:rPr>
              <a:t>Time of day </a:t>
            </a:r>
          </a:p>
          <a:p>
            <a:pPr marL="285750" indent="-285750">
              <a:buFont typeface="Arial" panose="020B0604020202020204" pitchFamily="34" charset="0"/>
              <a:buChar char="•"/>
            </a:pPr>
            <a:r>
              <a:rPr lang="en-ZA" dirty="0">
                <a:solidFill>
                  <a:schemeClr val="bg1"/>
                </a:solidFill>
              </a:rPr>
              <a:t>Most interacted item type</a:t>
            </a:r>
          </a:p>
          <a:p>
            <a:pPr marL="285750" indent="-285750">
              <a:buFont typeface="Arial" panose="020B0604020202020204" pitchFamily="34" charset="0"/>
              <a:buChar char="•"/>
            </a:pPr>
            <a:r>
              <a:rPr lang="en-ZA" dirty="0">
                <a:solidFill>
                  <a:schemeClr val="bg1"/>
                </a:solidFill>
              </a:rPr>
              <a:t>Most interacted item:</a:t>
            </a: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r>
              <a:rPr lang="en-ZA" dirty="0">
                <a:solidFill>
                  <a:schemeClr val="bg1"/>
                </a:solidFill>
              </a:rPr>
              <a:t>Activity score bin</a:t>
            </a:r>
          </a:p>
          <a:p>
            <a:pPr marL="285750" indent="-285750">
              <a:buFont typeface="Arial" panose="020B0604020202020204" pitchFamily="34" charset="0"/>
              <a:buChar char="•"/>
            </a:pPr>
            <a:r>
              <a:rPr lang="en-ZA" dirty="0">
                <a:solidFill>
                  <a:schemeClr val="bg1"/>
                </a:solidFill>
              </a:rPr>
              <a:t>Activity rate bin</a:t>
            </a:r>
          </a:p>
          <a:p>
            <a:pPr marL="285750" indent="-285750">
              <a:buFont typeface="Arial" panose="020B0604020202020204" pitchFamily="34" charset="0"/>
              <a:buChar char="•"/>
            </a:pPr>
            <a:r>
              <a:rPr lang="en-ZA" dirty="0">
                <a:solidFill>
                  <a:schemeClr val="bg1"/>
                </a:solidFill>
              </a:rPr>
              <a:t>Amount of interactions bin</a:t>
            </a:r>
          </a:p>
          <a:p>
            <a:pPr marL="285750" indent="-285750">
              <a:buFont typeface="Arial" panose="020B0604020202020204" pitchFamily="34" charset="0"/>
              <a:buChar char="•"/>
            </a:pPr>
            <a:r>
              <a:rPr lang="en-ZA" dirty="0">
                <a:solidFill>
                  <a:schemeClr val="bg1"/>
                </a:solidFill>
              </a:rPr>
              <a:t>Most frequent day of week interacted</a:t>
            </a:r>
          </a:p>
          <a:p>
            <a:pPr marL="285750" indent="-285750">
              <a:buFont typeface="Arial" panose="020B0604020202020204" pitchFamily="34" charset="0"/>
              <a:buChar char="•"/>
            </a:pPr>
            <a:endParaRPr lang="en-ZA" dirty="0"/>
          </a:p>
        </p:txBody>
      </p:sp>
      <p:graphicFrame>
        <p:nvGraphicFramePr>
          <p:cNvPr id="3" name="Table 2">
            <a:extLst>
              <a:ext uri="{FF2B5EF4-FFF2-40B4-BE49-F238E27FC236}">
                <a16:creationId xmlns:a16="http://schemas.microsoft.com/office/drawing/2014/main" id="{D0E297A8-0FE5-EB8E-39DF-308D2C8DEFA4}"/>
              </a:ext>
            </a:extLst>
          </p:cNvPr>
          <p:cNvGraphicFramePr>
            <a:graphicFrameLocks noGrp="1"/>
          </p:cNvGraphicFramePr>
          <p:nvPr>
            <p:extLst>
              <p:ext uri="{D42A27DB-BD31-4B8C-83A1-F6EECF244321}">
                <p14:modId xmlns:p14="http://schemas.microsoft.com/office/powerpoint/2010/main" val="2152255878"/>
              </p:ext>
            </p:extLst>
          </p:nvPr>
        </p:nvGraphicFramePr>
        <p:xfrm>
          <a:off x="1086463" y="2687320"/>
          <a:ext cx="5512619" cy="741680"/>
        </p:xfrm>
        <a:graphic>
          <a:graphicData uri="http://schemas.openxmlformats.org/drawingml/2006/table">
            <a:tbl>
              <a:tblPr firstRow="1" bandRow="1">
                <a:tableStyleId>{EB9631B5-78F2-41C9-869B-9F39066F8104}</a:tableStyleId>
              </a:tblPr>
              <a:tblGrid>
                <a:gridCol w="787517">
                  <a:extLst>
                    <a:ext uri="{9D8B030D-6E8A-4147-A177-3AD203B41FA5}">
                      <a16:colId xmlns:a16="http://schemas.microsoft.com/office/drawing/2014/main" val="3400634612"/>
                    </a:ext>
                  </a:extLst>
                </a:gridCol>
                <a:gridCol w="787517">
                  <a:extLst>
                    <a:ext uri="{9D8B030D-6E8A-4147-A177-3AD203B41FA5}">
                      <a16:colId xmlns:a16="http://schemas.microsoft.com/office/drawing/2014/main" val="701412954"/>
                    </a:ext>
                  </a:extLst>
                </a:gridCol>
                <a:gridCol w="787517">
                  <a:extLst>
                    <a:ext uri="{9D8B030D-6E8A-4147-A177-3AD203B41FA5}">
                      <a16:colId xmlns:a16="http://schemas.microsoft.com/office/drawing/2014/main" val="224371639"/>
                    </a:ext>
                  </a:extLst>
                </a:gridCol>
                <a:gridCol w="787517">
                  <a:extLst>
                    <a:ext uri="{9D8B030D-6E8A-4147-A177-3AD203B41FA5}">
                      <a16:colId xmlns:a16="http://schemas.microsoft.com/office/drawing/2014/main" val="3317639608"/>
                    </a:ext>
                  </a:extLst>
                </a:gridCol>
                <a:gridCol w="787517">
                  <a:extLst>
                    <a:ext uri="{9D8B030D-6E8A-4147-A177-3AD203B41FA5}">
                      <a16:colId xmlns:a16="http://schemas.microsoft.com/office/drawing/2014/main" val="2721267651"/>
                    </a:ext>
                  </a:extLst>
                </a:gridCol>
                <a:gridCol w="787517">
                  <a:extLst>
                    <a:ext uri="{9D8B030D-6E8A-4147-A177-3AD203B41FA5}">
                      <a16:colId xmlns:a16="http://schemas.microsoft.com/office/drawing/2014/main" val="1500200790"/>
                    </a:ext>
                  </a:extLst>
                </a:gridCol>
                <a:gridCol w="787517">
                  <a:extLst>
                    <a:ext uri="{9D8B030D-6E8A-4147-A177-3AD203B41FA5}">
                      <a16:colId xmlns:a16="http://schemas.microsoft.com/office/drawing/2014/main" val="461007544"/>
                    </a:ext>
                  </a:extLst>
                </a:gridCol>
              </a:tblGrid>
              <a:tr h="370840">
                <a:tc>
                  <a:txBody>
                    <a:bodyPr/>
                    <a:lstStyle/>
                    <a:p>
                      <a:r>
                        <a:rPr lang="en-ZA" sz="1800" b="1" i="0" kern="1200" dirty="0">
                          <a:solidFill>
                            <a:schemeClr val="lt1"/>
                          </a:solidFill>
                          <a:effectLst/>
                          <a:latin typeface="+mn-lt"/>
                          <a:ea typeface="+mn-ea"/>
                          <a:cs typeface="+mn-cs"/>
                        </a:rPr>
                        <a:t>IBAB</a:t>
                      </a:r>
                      <a:endParaRPr lang="en-ZA" sz="1600" b="1" dirty="0"/>
                    </a:p>
                  </a:txBody>
                  <a:tcPr/>
                </a:tc>
                <a:tc>
                  <a:txBody>
                    <a:bodyPr/>
                    <a:lstStyle/>
                    <a:p>
                      <a:r>
                        <a:rPr lang="en-ZA" sz="1600" b="1" i="0" kern="1200" dirty="0">
                          <a:solidFill>
                            <a:schemeClr val="lt1"/>
                          </a:solidFill>
                          <a:effectLst/>
                          <a:latin typeface="+mn-lt"/>
                          <a:ea typeface="+mn-ea"/>
                          <a:cs typeface="+mn-cs"/>
                        </a:rPr>
                        <a:t>CAFM</a:t>
                      </a:r>
                      <a:r>
                        <a:rPr lang="en-US" sz="1600" b="1" i="0" kern="1200" dirty="0">
                          <a:solidFill>
                            <a:schemeClr val="lt1"/>
                          </a:solidFill>
                          <a:effectLst/>
                          <a:latin typeface="+mn-lt"/>
                          <a:ea typeface="+mn-ea"/>
                          <a:cs typeface="+mn-cs"/>
                        </a:rPr>
                        <a:t> </a:t>
                      </a:r>
                      <a:endParaRPr lang="en-ZA" sz="1600" b="1" dirty="0"/>
                    </a:p>
                  </a:txBody>
                  <a:tcPr/>
                </a:tc>
                <a:tc>
                  <a:txBody>
                    <a:bodyPr/>
                    <a:lstStyle/>
                    <a:p>
                      <a:r>
                        <a:rPr lang="en-ZA" sz="1600" b="1" i="0" kern="1200" dirty="0">
                          <a:solidFill>
                            <a:schemeClr val="lt1"/>
                          </a:solidFill>
                          <a:effectLst/>
                          <a:latin typeface="+mn-lt"/>
                          <a:ea typeface="+mn-ea"/>
                          <a:cs typeface="+mn-cs"/>
                        </a:rPr>
                        <a:t>CARF</a:t>
                      </a:r>
                      <a:endParaRPr lang="en-ZA" sz="1600" b="1" dirty="0"/>
                    </a:p>
                  </a:txBody>
                  <a:tcPr/>
                </a:tc>
                <a:tc>
                  <a:txBody>
                    <a:bodyPr/>
                    <a:lstStyle/>
                    <a:p>
                      <a:r>
                        <a:rPr lang="en-ZA" sz="1600" b="1" i="0" kern="1200" dirty="0">
                          <a:solidFill>
                            <a:schemeClr val="lt1"/>
                          </a:solidFill>
                          <a:effectLst/>
                          <a:latin typeface="+mn-lt"/>
                          <a:ea typeface="+mn-ea"/>
                          <a:cs typeface="+mn-cs"/>
                        </a:rPr>
                        <a:t>FIWL</a:t>
                      </a:r>
                      <a:endParaRPr lang="en-ZA" sz="1600" b="1" dirty="0"/>
                    </a:p>
                  </a:txBody>
                  <a:tcPr/>
                </a:tc>
                <a:tc>
                  <a:txBody>
                    <a:bodyPr/>
                    <a:lstStyle/>
                    <a:p>
                      <a:r>
                        <a:rPr lang="en-ZA" sz="1600" b="1" i="0" kern="1200" dirty="0">
                          <a:solidFill>
                            <a:schemeClr val="lt1"/>
                          </a:solidFill>
                          <a:effectLst/>
                          <a:latin typeface="+mn-lt"/>
                          <a:ea typeface="+mn-ea"/>
                          <a:cs typeface="+mn-cs"/>
                        </a:rPr>
                        <a:t>CUSS</a:t>
                      </a:r>
                      <a:endParaRPr lang="en-ZA" sz="1600" b="1" dirty="0"/>
                    </a:p>
                  </a:txBody>
                  <a:tcPr/>
                </a:tc>
                <a:tc>
                  <a:txBody>
                    <a:bodyPr/>
                    <a:lstStyle/>
                    <a:p>
                      <a:pPr algn="l"/>
                      <a:r>
                        <a:rPr lang="en-US" sz="1600" b="1" i="0" kern="1200" dirty="0">
                          <a:solidFill>
                            <a:schemeClr val="lt1"/>
                          </a:solidFill>
                          <a:effectLst/>
                          <a:latin typeface="+mn-lt"/>
                          <a:ea typeface="+mn-ea"/>
                          <a:cs typeface="+mn-cs"/>
                        </a:rPr>
                        <a:t>. . .</a:t>
                      </a:r>
                      <a:endParaRPr lang="en-ZA" sz="1600" b="1" dirty="0"/>
                    </a:p>
                  </a:txBody>
                  <a:tcPr/>
                </a:tc>
                <a:tc>
                  <a:txBody>
                    <a:bodyPr/>
                    <a:lstStyle/>
                    <a:p>
                      <a:pPr algn="l"/>
                      <a:r>
                        <a:rPr lang="en-ZA" sz="1800" b="1" i="0" kern="1200" dirty="0">
                          <a:solidFill>
                            <a:schemeClr val="lt1"/>
                          </a:solidFill>
                          <a:effectLst/>
                          <a:latin typeface="+mn-lt"/>
                          <a:ea typeface="+mn-ea"/>
                          <a:cs typeface="+mn-cs"/>
                        </a:rPr>
                        <a:t>EBSH</a:t>
                      </a:r>
                      <a:endParaRPr lang="en-ZA" sz="1600" b="1" dirty="0"/>
                    </a:p>
                  </a:txBody>
                  <a:tcPr/>
                </a:tc>
                <a:extLst>
                  <a:ext uri="{0D108BD9-81ED-4DB2-BD59-A6C34878D82A}">
                    <a16:rowId xmlns:a16="http://schemas.microsoft.com/office/drawing/2014/main" val="2245114912"/>
                  </a:ext>
                </a:extLst>
              </a:tr>
              <a:tr h="370840">
                <a:tc>
                  <a:txBody>
                    <a:bodyPr/>
                    <a:lstStyle/>
                    <a:p>
                      <a:r>
                        <a:rPr lang="en-ZA" sz="1600" dirty="0"/>
                        <a:t>0</a:t>
                      </a:r>
                    </a:p>
                  </a:txBody>
                  <a:tcPr/>
                </a:tc>
                <a:tc>
                  <a:txBody>
                    <a:bodyPr/>
                    <a:lstStyle/>
                    <a:p>
                      <a:r>
                        <a:rPr lang="en-ZA" sz="1600" dirty="0"/>
                        <a:t>1</a:t>
                      </a:r>
                    </a:p>
                  </a:txBody>
                  <a:tcPr/>
                </a:tc>
                <a:tc>
                  <a:txBody>
                    <a:bodyPr/>
                    <a:lstStyle/>
                    <a:p>
                      <a:r>
                        <a:rPr lang="en-ZA" sz="1600" dirty="0"/>
                        <a:t>0</a:t>
                      </a:r>
                    </a:p>
                  </a:txBody>
                  <a:tcPr/>
                </a:tc>
                <a:tc>
                  <a:txBody>
                    <a:bodyPr/>
                    <a:lstStyle/>
                    <a:p>
                      <a:r>
                        <a:rPr lang="en-ZA" sz="1600" dirty="0"/>
                        <a:t>0</a:t>
                      </a:r>
                    </a:p>
                  </a:txBody>
                  <a:tcPr/>
                </a:tc>
                <a:tc>
                  <a:txBody>
                    <a:bodyPr/>
                    <a:lstStyle/>
                    <a:p>
                      <a:r>
                        <a:rPr lang="en-ZA" sz="1600" dirty="0"/>
                        <a:t>0</a:t>
                      </a:r>
                    </a:p>
                  </a:txBody>
                  <a:tcPr/>
                </a:tc>
                <a:tc>
                  <a:txBody>
                    <a:bodyPr/>
                    <a:lstStyle/>
                    <a:p>
                      <a:pPr algn="l"/>
                      <a:r>
                        <a:rPr lang="en-ZA" sz="1600" dirty="0"/>
                        <a:t>. . .</a:t>
                      </a:r>
                    </a:p>
                  </a:txBody>
                  <a:tcPr/>
                </a:tc>
                <a:tc>
                  <a:txBody>
                    <a:bodyPr/>
                    <a:lstStyle/>
                    <a:p>
                      <a:pPr algn="l"/>
                      <a:r>
                        <a:rPr lang="en-ZA" sz="1600" dirty="0"/>
                        <a:t>0</a:t>
                      </a:r>
                    </a:p>
                  </a:txBody>
                  <a:tcPr/>
                </a:tc>
                <a:extLst>
                  <a:ext uri="{0D108BD9-81ED-4DB2-BD59-A6C34878D82A}">
                    <a16:rowId xmlns:a16="http://schemas.microsoft.com/office/drawing/2014/main" val="294810486"/>
                  </a:ext>
                </a:extLst>
              </a:tr>
            </a:tbl>
          </a:graphicData>
        </a:graphic>
      </p:graphicFrame>
    </p:spTree>
    <p:extLst>
      <p:ext uri="{BB962C8B-B14F-4D97-AF65-F5344CB8AC3E}">
        <p14:creationId xmlns:p14="http://schemas.microsoft.com/office/powerpoint/2010/main" val="28651186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C0882B99-1574-09ED-8ED5-42D1D668A3BD}"/>
              </a:ext>
            </a:extLst>
          </p:cNvPr>
          <p:cNvSpPr txBox="1"/>
          <p:nvPr/>
        </p:nvSpPr>
        <p:spPr>
          <a:xfrm>
            <a:off x="275303" y="211620"/>
            <a:ext cx="6096000" cy="461665"/>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ZA" sz="2400" b="1" i="0" u="none" strike="noStrike" kern="1200" cap="none" spc="0" normalizeH="0" baseline="0" noProof="0" dirty="0">
                <a:ln>
                  <a:noFill/>
                </a:ln>
                <a:solidFill>
                  <a:prstClr val="white"/>
                </a:solidFill>
                <a:effectLst/>
                <a:uLnTx/>
                <a:uFillTx/>
                <a:latin typeface="Aptos" panose="02110004020202020204"/>
                <a:ea typeface="+mn-ea"/>
                <a:cs typeface="+mn-cs"/>
              </a:rPr>
              <a:t>2. User Features</a:t>
            </a:r>
          </a:p>
        </p:txBody>
      </p:sp>
      <p:sp>
        <p:nvSpPr>
          <p:cNvPr id="2" name="TextBox 1">
            <a:extLst>
              <a:ext uri="{FF2B5EF4-FFF2-40B4-BE49-F238E27FC236}">
                <a16:creationId xmlns:a16="http://schemas.microsoft.com/office/drawing/2014/main" id="{36536420-2259-FDCB-A3D7-C1AD14ED1FC9}"/>
              </a:ext>
            </a:extLst>
          </p:cNvPr>
          <p:cNvSpPr txBox="1"/>
          <p:nvPr/>
        </p:nvSpPr>
        <p:spPr>
          <a:xfrm>
            <a:off x="688257" y="807287"/>
            <a:ext cx="9429135" cy="6186309"/>
          </a:xfrm>
          <a:prstGeom prst="rect">
            <a:avLst/>
          </a:prstGeom>
          <a:noFill/>
        </p:spPr>
        <p:txBody>
          <a:bodyPr wrap="square">
            <a:spAutoFit/>
          </a:bodyPr>
          <a:lstStyle/>
          <a:p>
            <a:pPr marL="285750" indent="-285750">
              <a:buFont typeface="Arial" panose="020B0604020202020204" pitchFamily="34" charset="0"/>
              <a:buChar char="•"/>
            </a:pPr>
            <a:r>
              <a:rPr lang="en-ZA" dirty="0">
                <a:solidFill>
                  <a:schemeClr val="bg1"/>
                </a:solidFill>
              </a:rPr>
              <a:t>Income Segment</a:t>
            </a:r>
          </a:p>
          <a:p>
            <a:pPr marL="285750" indent="-285750">
              <a:buFont typeface="Arial" panose="020B0604020202020204" pitchFamily="34" charset="0"/>
              <a:buChar char="•"/>
            </a:pPr>
            <a:r>
              <a:rPr lang="en-ZA" dirty="0">
                <a:solidFill>
                  <a:schemeClr val="bg1"/>
                </a:solidFill>
              </a:rPr>
              <a:t>Behavioural segment</a:t>
            </a:r>
          </a:p>
          <a:p>
            <a:pPr marL="285750" indent="-285750">
              <a:buFont typeface="Arial" panose="020B0604020202020204" pitchFamily="34" charset="0"/>
              <a:buChar char="•"/>
            </a:pPr>
            <a:r>
              <a:rPr lang="en-ZA" dirty="0">
                <a:solidFill>
                  <a:schemeClr val="bg1"/>
                </a:solidFill>
              </a:rPr>
              <a:t>Activity index</a:t>
            </a:r>
          </a:p>
          <a:p>
            <a:pPr marL="285750" indent="-285750">
              <a:buFont typeface="Arial" panose="020B0604020202020204" pitchFamily="34" charset="0"/>
              <a:buChar char="•"/>
            </a:pPr>
            <a:r>
              <a:rPr lang="en-ZA" dirty="0">
                <a:solidFill>
                  <a:schemeClr val="bg1"/>
                </a:solidFill>
              </a:rPr>
              <a:t>Time of day </a:t>
            </a:r>
          </a:p>
          <a:p>
            <a:pPr marL="285750" indent="-285750">
              <a:buFont typeface="Arial" panose="020B0604020202020204" pitchFamily="34" charset="0"/>
              <a:buChar char="•"/>
            </a:pPr>
            <a:r>
              <a:rPr lang="en-ZA" dirty="0">
                <a:solidFill>
                  <a:schemeClr val="bg1"/>
                </a:solidFill>
              </a:rPr>
              <a:t>Most interacted item type</a:t>
            </a:r>
          </a:p>
          <a:p>
            <a:pPr marL="285750" indent="-285750">
              <a:buFont typeface="Arial" panose="020B0604020202020204" pitchFamily="34" charset="0"/>
              <a:buChar char="•"/>
            </a:pPr>
            <a:r>
              <a:rPr lang="en-ZA" dirty="0">
                <a:solidFill>
                  <a:schemeClr val="bg1"/>
                </a:solidFill>
              </a:rPr>
              <a:t>Most interacted item</a:t>
            </a:r>
          </a:p>
          <a:p>
            <a:pPr marL="285750" indent="-285750">
              <a:buFont typeface="Arial" panose="020B0604020202020204" pitchFamily="34" charset="0"/>
              <a:buChar char="•"/>
            </a:pPr>
            <a:r>
              <a:rPr lang="en-ZA" dirty="0">
                <a:solidFill>
                  <a:schemeClr val="bg1"/>
                </a:solidFill>
              </a:rPr>
              <a:t>Activity score bin:</a:t>
            </a: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r>
              <a:rPr lang="en-ZA" dirty="0">
                <a:solidFill>
                  <a:schemeClr val="bg1"/>
                </a:solidFill>
              </a:rPr>
              <a:t>Activity rate bin:</a:t>
            </a: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r>
              <a:rPr lang="en-ZA" dirty="0">
                <a:solidFill>
                  <a:schemeClr val="bg1"/>
                </a:solidFill>
              </a:rPr>
              <a:t>Amount of interactions bin:</a:t>
            </a:r>
            <a:br>
              <a:rPr lang="en-ZA" dirty="0">
                <a:solidFill>
                  <a:schemeClr val="bg1"/>
                </a:solidFill>
              </a:rPr>
            </a:br>
            <a:br>
              <a:rPr lang="en-ZA" dirty="0">
                <a:solidFill>
                  <a:schemeClr val="bg1"/>
                </a:solidFill>
              </a:rPr>
            </a:br>
            <a:br>
              <a:rPr lang="en-ZA" dirty="0">
                <a:solidFill>
                  <a:schemeClr val="bg1"/>
                </a:solidFill>
              </a:rPr>
            </a:br>
            <a:br>
              <a:rPr lang="en-ZA" dirty="0">
                <a:solidFill>
                  <a:schemeClr val="bg1"/>
                </a:solidFill>
              </a:rPr>
            </a:br>
            <a:endParaRPr lang="en-ZA" dirty="0">
              <a:solidFill>
                <a:schemeClr val="bg1"/>
              </a:solidFill>
            </a:endParaRPr>
          </a:p>
          <a:p>
            <a:pPr marL="285750" indent="-285750">
              <a:buFont typeface="Arial" panose="020B0604020202020204" pitchFamily="34" charset="0"/>
              <a:buChar char="•"/>
            </a:pPr>
            <a:r>
              <a:rPr lang="en-ZA" dirty="0">
                <a:solidFill>
                  <a:schemeClr val="bg1"/>
                </a:solidFill>
              </a:rPr>
              <a:t>Most frequent day of week interacted</a:t>
            </a:r>
          </a:p>
          <a:p>
            <a:pPr marL="285750" indent="-285750">
              <a:buFont typeface="Arial" panose="020B0604020202020204" pitchFamily="34" charset="0"/>
              <a:buChar char="•"/>
            </a:pPr>
            <a:endParaRPr lang="en-ZA" dirty="0"/>
          </a:p>
        </p:txBody>
      </p:sp>
      <p:graphicFrame>
        <p:nvGraphicFramePr>
          <p:cNvPr id="3" name="Table 2">
            <a:extLst>
              <a:ext uri="{FF2B5EF4-FFF2-40B4-BE49-F238E27FC236}">
                <a16:creationId xmlns:a16="http://schemas.microsoft.com/office/drawing/2014/main" id="{D0E297A8-0FE5-EB8E-39DF-308D2C8DEFA4}"/>
              </a:ext>
            </a:extLst>
          </p:cNvPr>
          <p:cNvGraphicFramePr>
            <a:graphicFrameLocks noGrp="1"/>
          </p:cNvGraphicFramePr>
          <p:nvPr>
            <p:extLst>
              <p:ext uri="{D42A27DB-BD31-4B8C-83A1-F6EECF244321}">
                <p14:modId xmlns:p14="http://schemas.microsoft.com/office/powerpoint/2010/main" val="583840515"/>
              </p:ext>
            </p:extLst>
          </p:nvPr>
        </p:nvGraphicFramePr>
        <p:xfrm>
          <a:off x="1061884" y="2930945"/>
          <a:ext cx="5512619" cy="741680"/>
        </p:xfrm>
        <a:graphic>
          <a:graphicData uri="http://schemas.openxmlformats.org/drawingml/2006/table">
            <a:tbl>
              <a:tblPr firstRow="1" bandRow="1">
                <a:tableStyleId>{EB9631B5-78F2-41C9-869B-9F39066F8104}</a:tableStyleId>
              </a:tblPr>
              <a:tblGrid>
                <a:gridCol w="787517">
                  <a:extLst>
                    <a:ext uri="{9D8B030D-6E8A-4147-A177-3AD203B41FA5}">
                      <a16:colId xmlns:a16="http://schemas.microsoft.com/office/drawing/2014/main" val="3400634612"/>
                    </a:ext>
                  </a:extLst>
                </a:gridCol>
                <a:gridCol w="787517">
                  <a:extLst>
                    <a:ext uri="{9D8B030D-6E8A-4147-A177-3AD203B41FA5}">
                      <a16:colId xmlns:a16="http://schemas.microsoft.com/office/drawing/2014/main" val="701412954"/>
                    </a:ext>
                  </a:extLst>
                </a:gridCol>
                <a:gridCol w="787517">
                  <a:extLst>
                    <a:ext uri="{9D8B030D-6E8A-4147-A177-3AD203B41FA5}">
                      <a16:colId xmlns:a16="http://schemas.microsoft.com/office/drawing/2014/main" val="224371639"/>
                    </a:ext>
                  </a:extLst>
                </a:gridCol>
                <a:gridCol w="787517">
                  <a:extLst>
                    <a:ext uri="{9D8B030D-6E8A-4147-A177-3AD203B41FA5}">
                      <a16:colId xmlns:a16="http://schemas.microsoft.com/office/drawing/2014/main" val="3317639608"/>
                    </a:ext>
                  </a:extLst>
                </a:gridCol>
                <a:gridCol w="787517">
                  <a:extLst>
                    <a:ext uri="{9D8B030D-6E8A-4147-A177-3AD203B41FA5}">
                      <a16:colId xmlns:a16="http://schemas.microsoft.com/office/drawing/2014/main" val="2721267651"/>
                    </a:ext>
                  </a:extLst>
                </a:gridCol>
                <a:gridCol w="787517">
                  <a:extLst>
                    <a:ext uri="{9D8B030D-6E8A-4147-A177-3AD203B41FA5}">
                      <a16:colId xmlns:a16="http://schemas.microsoft.com/office/drawing/2014/main" val="1500200790"/>
                    </a:ext>
                  </a:extLst>
                </a:gridCol>
                <a:gridCol w="787517">
                  <a:extLst>
                    <a:ext uri="{9D8B030D-6E8A-4147-A177-3AD203B41FA5}">
                      <a16:colId xmlns:a16="http://schemas.microsoft.com/office/drawing/2014/main" val="461007544"/>
                    </a:ext>
                  </a:extLst>
                </a:gridCol>
              </a:tblGrid>
              <a:tr h="370840">
                <a:tc>
                  <a:txBody>
                    <a:bodyPr/>
                    <a:lstStyle/>
                    <a:p>
                      <a:r>
                        <a:rPr lang="en-ZA" sz="1800" b="1" i="0" kern="1200" dirty="0">
                          <a:solidFill>
                            <a:schemeClr val="lt1"/>
                          </a:solidFill>
                          <a:effectLst/>
                          <a:latin typeface="+mn-lt"/>
                          <a:ea typeface="+mn-ea"/>
                          <a:cs typeface="+mn-cs"/>
                        </a:rPr>
                        <a:t>Bin 1</a:t>
                      </a:r>
                      <a:endParaRPr lang="en-ZA" sz="1600" b="1" dirty="0"/>
                    </a:p>
                  </a:txBody>
                  <a:tcPr/>
                </a:tc>
                <a:tc>
                  <a:txBody>
                    <a:bodyPr/>
                    <a:lstStyle/>
                    <a:p>
                      <a:r>
                        <a:rPr lang="en-ZA" sz="1600" b="1" i="0" kern="1200" dirty="0">
                          <a:solidFill>
                            <a:schemeClr val="lt1"/>
                          </a:solidFill>
                          <a:effectLst/>
                          <a:latin typeface="+mn-lt"/>
                          <a:ea typeface="+mn-ea"/>
                          <a:cs typeface="+mn-cs"/>
                        </a:rPr>
                        <a:t>Bin 2</a:t>
                      </a:r>
                      <a:r>
                        <a:rPr lang="en-US" sz="1600" b="1" i="0" kern="1200" dirty="0">
                          <a:solidFill>
                            <a:schemeClr val="lt1"/>
                          </a:solidFill>
                          <a:effectLst/>
                          <a:latin typeface="+mn-lt"/>
                          <a:ea typeface="+mn-ea"/>
                          <a:cs typeface="+mn-cs"/>
                        </a:rPr>
                        <a:t> </a:t>
                      </a:r>
                      <a:endParaRPr lang="en-ZA" sz="1600" b="1" dirty="0"/>
                    </a:p>
                  </a:txBody>
                  <a:tcPr/>
                </a:tc>
                <a:tc>
                  <a:txBody>
                    <a:bodyPr/>
                    <a:lstStyle/>
                    <a:p>
                      <a:r>
                        <a:rPr lang="en-ZA" sz="1600" b="1" i="0" kern="1200" dirty="0">
                          <a:solidFill>
                            <a:schemeClr val="lt1"/>
                          </a:solidFill>
                          <a:effectLst/>
                          <a:latin typeface="+mn-lt"/>
                          <a:ea typeface="+mn-ea"/>
                          <a:cs typeface="+mn-cs"/>
                        </a:rPr>
                        <a:t>Bin 3</a:t>
                      </a:r>
                      <a:endParaRPr lang="en-ZA" sz="1600" b="1" dirty="0"/>
                    </a:p>
                  </a:txBody>
                  <a:tcPr/>
                </a:tc>
                <a:tc>
                  <a:txBody>
                    <a:bodyPr/>
                    <a:lstStyle/>
                    <a:p>
                      <a:r>
                        <a:rPr lang="en-ZA" sz="1600" b="1" i="0" kern="1200" dirty="0">
                          <a:solidFill>
                            <a:schemeClr val="lt1"/>
                          </a:solidFill>
                          <a:effectLst/>
                          <a:latin typeface="+mn-lt"/>
                          <a:ea typeface="+mn-ea"/>
                          <a:cs typeface="+mn-cs"/>
                        </a:rPr>
                        <a:t>Bin 4</a:t>
                      </a:r>
                      <a:endParaRPr lang="en-ZA" sz="1600" b="1" dirty="0"/>
                    </a:p>
                  </a:txBody>
                  <a:tcPr/>
                </a:tc>
                <a:tc>
                  <a:txBody>
                    <a:bodyPr/>
                    <a:lstStyle/>
                    <a:p>
                      <a:r>
                        <a:rPr lang="en-ZA" sz="1600" b="1" i="0" kern="1200" dirty="0">
                          <a:solidFill>
                            <a:schemeClr val="lt1"/>
                          </a:solidFill>
                          <a:effectLst/>
                          <a:latin typeface="+mn-lt"/>
                          <a:ea typeface="+mn-ea"/>
                          <a:cs typeface="+mn-cs"/>
                        </a:rPr>
                        <a:t>Bin 5</a:t>
                      </a:r>
                      <a:endParaRPr lang="en-ZA" sz="1600" b="1" dirty="0"/>
                    </a:p>
                  </a:txBody>
                  <a:tcPr/>
                </a:tc>
                <a:tc>
                  <a:txBody>
                    <a:bodyPr/>
                    <a:lstStyle/>
                    <a:p>
                      <a:pPr algn="l"/>
                      <a:r>
                        <a:rPr lang="en-US" sz="1600" b="1" i="0" kern="1200" dirty="0">
                          <a:solidFill>
                            <a:schemeClr val="lt1"/>
                          </a:solidFill>
                          <a:effectLst/>
                          <a:latin typeface="+mn-lt"/>
                          <a:ea typeface="+mn-ea"/>
                          <a:cs typeface="+mn-cs"/>
                        </a:rPr>
                        <a:t>. . .</a:t>
                      </a:r>
                      <a:endParaRPr lang="en-ZA" sz="1600" b="1" dirty="0"/>
                    </a:p>
                  </a:txBody>
                  <a:tcPr/>
                </a:tc>
                <a:tc>
                  <a:txBody>
                    <a:bodyPr/>
                    <a:lstStyle/>
                    <a:p>
                      <a:pPr algn="l"/>
                      <a:r>
                        <a:rPr lang="en-ZA" sz="1800" b="1" i="0" kern="1200" dirty="0">
                          <a:solidFill>
                            <a:schemeClr val="lt1"/>
                          </a:solidFill>
                          <a:effectLst/>
                          <a:latin typeface="+mn-lt"/>
                          <a:ea typeface="+mn-ea"/>
                          <a:cs typeface="+mn-cs"/>
                        </a:rPr>
                        <a:t>Bin x</a:t>
                      </a:r>
                      <a:endParaRPr lang="en-ZA" sz="1600" b="1" dirty="0"/>
                    </a:p>
                  </a:txBody>
                  <a:tcPr/>
                </a:tc>
                <a:extLst>
                  <a:ext uri="{0D108BD9-81ED-4DB2-BD59-A6C34878D82A}">
                    <a16:rowId xmlns:a16="http://schemas.microsoft.com/office/drawing/2014/main" val="2245114912"/>
                  </a:ext>
                </a:extLst>
              </a:tr>
              <a:tr h="370840">
                <a:tc>
                  <a:txBody>
                    <a:bodyPr/>
                    <a:lstStyle/>
                    <a:p>
                      <a:r>
                        <a:rPr lang="en-ZA" sz="1600" dirty="0"/>
                        <a:t>0</a:t>
                      </a:r>
                    </a:p>
                  </a:txBody>
                  <a:tcPr/>
                </a:tc>
                <a:tc>
                  <a:txBody>
                    <a:bodyPr/>
                    <a:lstStyle/>
                    <a:p>
                      <a:r>
                        <a:rPr lang="en-ZA" sz="1600" dirty="0"/>
                        <a:t>0</a:t>
                      </a:r>
                    </a:p>
                  </a:txBody>
                  <a:tcPr/>
                </a:tc>
                <a:tc>
                  <a:txBody>
                    <a:bodyPr/>
                    <a:lstStyle/>
                    <a:p>
                      <a:r>
                        <a:rPr lang="en-ZA" sz="1600" dirty="0"/>
                        <a:t>0</a:t>
                      </a:r>
                    </a:p>
                  </a:txBody>
                  <a:tcPr/>
                </a:tc>
                <a:tc>
                  <a:txBody>
                    <a:bodyPr/>
                    <a:lstStyle/>
                    <a:p>
                      <a:r>
                        <a:rPr lang="en-ZA" sz="1600" dirty="0"/>
                        <a:t>1</a:t>
                      </a:r>
                    </a:p>
                  </a:txBody>
                  <a:tcPr/>
                </a:tc>
                <a:tc>
                  <a:txBody>
                    <a:bodyPr/>
                    <a:lstStyle/>
                    <a:p>
                      <a:r>
                        <a:rPr lang="en-ZA" sz="1600" dirty="0"/>
                        <a:t>0</a:t>
                      </a:r>
                    </a:p>
                  </a:txBody>
                  <a:tcPr/>
                </a:tc>
                <a:tc>
                  <a:txBody>
                    <a:bodyPr/>
                    <a:lstStyle/>
                    <a:p>
                      <a:pPr algn="l"/>
                      <a:r>
                        <a:rPr lang="en-ZA" sz="1600" dirty="0"/>
                        <a:t>. . .</a:t>
                      </a:r>
                    </a:p>
                  </a:txBody>
                  <a:tcPr/>
                </a:tc>
                <a:tc>
                  <a:txBody>
                    <a:bodyPr/>
                    <a:lstStyle/>
                    <a:p>
                      <a:pPr algn="l"/>
                      <a:r>
                        <a:rPr lang="en-ZA" sz="1600" dirty="0"/>
                        <a:t>0</a:t>
                      </a:r>
                    </a:p>
                  </a:txBody>
                  <a:tcPr/>
                </a:tc>
                <a:extLst>
                  <a:ext uri="{0D108BD9-81ED-4DB2-BD59-A6C34878D82A}">
                    <a16:rowId xmlns:a16="http://schemas.microsoft.com/office/drawing/2014/main" val="294810486"/>
                  </a:ext>
                </a:extLst>
              </a:tr>
            </a:tbl>
          </a:graphicData>
        </a:graphic>
      </p:graphicFrame>
      <p:graphicFrame>
        <p:nvGraphicFramePr>
          <p:cNvPr id="4" name="Table 3">
            <a:extLst>
              <a:ext uri="{FF2B5EF4-FFF2-40B4-BE49-F238E27FC236}">
                <a16:creationId xmlns:a16="http://schemas.microsoft.com/office/drawing/2014/main" id="{DF4D8F25-5A3E-CC0F-35C2-DD695C8C7DA4}"/>
              </a:ext>
            </a:extLst>
          </p:cNvPr>
          <p:cNvGraphicFramePr>
            <a:graphicFrameLocks noGrp="1"/>
          </p:cNvGraphicFramePr>
          <p:nvPr>
            <p:extLst>
              <p:ext uri="{D42A27DB-BD31-4B8C-83A1-F6EECF244321}">
                <p14:modId xmlns:p14="http://schemas.microsoft.com/office/powerpoint/2010/main" val="2162150085"/>
              </p:ext>
            </p:extLst>
          </p:nvPr>
        </p:nvGraphicFramePr>
        <p:xfrm>
          <a:off x="1061883" y="4204223"/>
          <a:ext cx="5512619" cy="741680"/>
        </p:xfrm>
        <a:graphic>
          <a:graphicData uri="http://schemas.openxmlformats.org/drawingml/2006/table">
            <a:tbl>
              <a:tblPr firstRow="1" bandRow="1">
                <a:tableStyleId>{EB9631B5-78F2-41C9-869B-9F39066F8104}</a:tableStyleId>
              </a:tblPr>
              <a:tblGrid>
                <a:gridCol w="787517">
                  <a:extLst>
                    <a:ext uri="{9D8B030D-6E8A-4147-A177-3AD203B41FA5}">
                      <a16:colId xmlns:a16="http://schemas.microsoft.com/office/drawing/2014/main" val="3400634612"/>
                    </a:ext>
                  </a:extLst>
                </a:gridCol>
                <a:gridCol w="787517">
                  <a:extLst>
                    <a:ext uri="{9D8B030D-6E8A-4147-A177-3AD203B41FA5}">
                      <a16:colId xmlns:a16="http://schemas.microsoft.com/office/drawing/2014/main" val="701412954"/>
                    </a:ext>
                  </a:extLst>
                </a:gridCol>
                <a:gridCol w="787517">
                  <a:extLst>
                    <a:ext uri="{9D8B030D-6E8A-4147-A177-3AD203B41FA5}">
                      <a16:colId xmlns:a16="http://schemas.microsoft.com/office/drawing/2014/main" val="224371639"/>
                    </a:ext>
                  </a:extLst>
                </a:gridCol>
                <a:gridCol w="787517">
                  <a:extLst>
                    <a:ext uri="{9D8B030D-6E8A-4147-A177-3AD203B41FA5}">
                      <a16:colId xmlns:a16="http://schemas.microsoft.com/office/drawing/2014/main" val="3317639608"/>
                    </a:ext>
                  </a:extLst>
                </a:gridCol>
                <a:gridCol w="787517">
                  <a:extLst>
                    <a:ext uri="{9D8B030D-6E8A-4147-A177-3AD203B41FA5}">
                      <a16:colId xmlns:a16="http://schemas.microsoft.com/office/drawing/2014/main" val="2721267651"/>
                    </a:ext>
                  </a:extLst>
                </a:gridCol>
                <a:gridCol w="787517">
                  <a:extLst>
                    <a:ext uri="{9D8B030D-6E8A-4147-A177-3AD203B41FA5}">
                      <a16:colId xmlns:a16="http://schemas.microsoft.com/office/drawing/2014/main" val="1500200790"/>
                    </a:ext>
                  </a:extLst>
                </a:gridCol>
                <a:gridCol w="787517">
                  <a:extLst>
                    <a:ext uri="{9D8B030D-6E8A-4147-A177-3AD203B41FA5}">
                      <a16:colId xmlns:a16="http://schemas.microsoft.com/office/drawing/2014/main" val="461007544"/>
                    </a:ext>
                  </a:extLst>
                </a:gridCol>
              </a:tblGrid>
              <a:tr h="370840">
                <a:tc>
                  <a:txBody>
                    <a:bodyPr/>
                    <a:lstStyle/>
                    <a:p>
                      <a:r>
                        <a:rPr lang="en-ZA" sz="1800" b="1" i="0" kern="1200" dirty="0">
                          <a:solidFill>
                            <a:schemeClr val="lt1"/>
                          </a:solidFill>
                          <a:effectLst/>
                          <a:latin typeface="+mn-lt"/>
                          <a:ea typeface="+mn-ea"/>
                          <a:cs typeface="+mn-cs"/>
                        </a:rPr>
                        <a:t>Bin 1</a:t>
                      </a:r>
                      <a:endParaRPr lang="en-ZA" sz="1600" b="1" dirty="0"/>
                    </a:p>
                  </a:txBody>
                  <a:tcPr/>
                </a:tc>
                <a:tc>
                  <a:txBody>
                    <a:bodyPr/>
                    <a:lstStyle/>
                    <a:p>
                      <a:r>
                        <a:rPr lang="en-ZA" sz="1600" b="1" i="0" kern="1200" dirty="0">
                          <a:solidFill>
                            <a:schemeClr val="lt1"/>
                          </a:solidFill>
                          <a:effectLst/>
                          <a:latin typeface="+mn-lt"/>
                          <a:ea typeface="+mn-ea"/>
                          <a:cs typeface="+mn-cs"/>
                        </a:rPr>
                        <a:t>Bin 2</a:t>
                      </a:r>
                      <a:r>
                        <a:rPr lang="en-US" sz="1600" b="1" i="0" kern="1200" dirty="0">
                          <a:solidFill>
                            <a:schemeClr val="lt1"/>
                          </a:solidFill>
                          <a:effectLst/>
                          <a:latin typeface="+mn-lt"/>
                          <a:ea typeface="+mn-ea"/>
                          <a:cs typeface="+mn-cs"/>
                        </a:rPr>
                        <a:t> </a:t>
                      </a:r>
                      <a:endParaRPr lang="en-ZA" sz="1600" b="1" dirty="0"/>
                    </a:p>
                  </a:txBody>
                  <a:tcPr/>
                </a:tc>
                <a:tc>
                  <a:txBody>
                    <a:bodyPr/>
                    <a:lstStyle/>
                    <a:p>
                      <a:r>
                        <a:rPr lang="en-ZA" sz="1600" b="1" i="0" kern="1200" dirty="0">
                          <a:solidFill>
                            <a:schemeClr val="lt1"/>
                          </a:solidFill>
                          <a:effectLst/>
                          <a:latin typeface="+mn-lt"/>
                          <a:ea typeface="+mn-ea"/>
                          <a:cs typeface="+mn-cs"/>
                        </a:rPr>
                        <a:t>Bin 3</a:t>
                      </a:r>
                      <a:endParaRPr lang="en-ZA" sz="1600" b="1" dirty="0"/>
                    </a:p>
                  </a:txBody>
                  <a:tcPr/>
                </a:tc>
                <a:tc>
                  <a:txBody>
                    <a:bodyPr/>
                    <a:lstStyle/>
                    <a:p>
                      <a:r>
                        <a:rPr lang="en-ZA" sz="1600" b="1" i="0" kern="1200" dirty="0">
                          <a:solidFill>
                            <a:schemeClr val="lt1"/>
                          </a:solidFill>
                          <a:effectLst/>
                          <a:latin typeface="+mn-lt"/>
                          <a:ea typeface="+mn-ea"/>
                          <a:cs typeface="+mn-cs"/>
                        </a:rPr>
                        <a:t>Bin 4</a:t>
                      </a:r>
                      <a:endParaRPr lang="en-ZA" sz="1600" b="1" dirty="0"/>
                    </a:p>
                  </a:txBody>
                  <a:tcPr/>
                </a:tc>
                <a:tc>
                  <a:txBody>
                    <a:bodyPr/>
                    <a:lstStyle/>
                    <a:p>
                      <a:r>
                        <a:rPr lang="en-ZA" sz="1600" b="1" i="0" kern="1200" dirty="0">
                          <a:solidFill>
                            <a:schemeClr val="lt1"/>
                          </a:solidFill>
                          <a:effectLst/>
                          <a:latin typeface="+mn-lt"/>
                          <a:ea typeface="+mn-ea"/>
                          <a:cs typeface="+mn-cs"/>
                        </a:rPr>
                        <a:t>Bin 5</a:t>
                      </a:r>
                      <a:endParaRPr lang="en-ZA" sz="1600" b="1" dirty="0"/>
                    </a:p>
                  </a:txBody>
                  <a:tcPr/>
                </a:tc>
                <a:tc>
                  <a:txBody>
                    <a:bodyPr/>
                    <a:lstStyle/>
                    <a:p>
                      <a:pPr algn="l"/>
                      <a:r>
                        <a:rPr lang="en-US" sz="1600" b="1" i="0" kern="1200" dirty="0">
                          <a:solidFill>
                            <a:schemeClr val="lt1"/>
                          </a:solidFill>
                          <a:effectLst/>
                          <a:latin typeface="+mn-lt"/>
                          <a:ea typeface="+mn-ea"/>
                          <a:cs typeface="+mn-cs"/>
                        </a:rPr>
                        <a:t>. . .</a:t>
                      </a:r>
                      <a:endParaRPr lang="en-ZA" sz="1600" b="1" dirty="0"/>
                    </a:p>
                  </a:txBody>
                  <a:tcPr/>
                </a:tc>
                <a:tc>
                  <a:txBody>
                    <a:bodyPr/>
                    <a:lstStyle/>
                    <a:p>
                      <a:pPr algn="l"/>
                      <a:r>
                        <a:rPr lang="en-ZA" sz="1800" b="1" i="0" kern="1200" dirty="0">
                          <a:solidFill>
                            <a:schemeClr val="lt1"/>
                          </a:solidFill>
                          <a:effectLst/>
                          <a:latin typeface="+mn-lt"/>
                          <a:ea typeface="+mn-ea"/>
                          <a:cs typeface="+mn-cs"/>
                        </a:rPr>
                        <a:t>Bin x</a:t>
                      </a:r>
                      <a:endParaRPr lang="en-ZA" sz="1600" b="1" dirty="0"/>
                    </a:p>
                  </a:txBody>
                  <a:tcPr/>
                </a:tc>
                <a:extLst>
                  <a:ext uri="{0D108BD9-81ED-4DB2-BD59-A6C34878D82A}">
                    <a16:rowId xmlns:a16="http://schemas.microsoft.com/office/drawing/2014/main" val="2245114912"/>
                  </a:ext>
                </a:extLst>
              </a:tr>
              <a:tr h="370840">
                <a:tc>
                  <a:txBody>
                    <a:bodyPr/>
                    <a:lstStyle/>
                    <a:p>
                      <a:r>
                        <a:rPr lang="en-ZA" sz="1600" dirty="0"/>
                        <a:t>0</a:t>
                      </a:r>
                    </a:p>
                  </a:txBody>
                  <a:tcPr/>
                </a:tc>
                <a:tc>
                  <a:txBody>
                    <a:bodyPr/>
                    <a:lstStyle/>
                    <a:p>
                      <a:r>
                        <a:rPr lang="en-ZA" sz="1600" dirty="0"/>
                        <a:t>0</a:t>
                      </a:r>
                    </a:p>
                  </a:txBody>
                  <a:tcPr/>
                </a:tc>
                <a:tc>
                  <a:txBody>
                    <a:bodyPr/>
                    <a:lstStyle/>
                    <a:p>
                      <a:r>
                        <a:rPr lang="en-ZA" sz="1600" dirty="0"/>
                        <a:t>0</a:t>
                      </a:r>
                    </a:p>
                  </a:txBody>
                  <a:tcPr/>
                </a:tc>
                <a:tc>
                  <a:txBody>
                    <a:bodyPr/>
                    <a:lstStyle/>
                    <a:p>
                      <a:r>
                        <a:rPr lang="en-ZA" sz="1600" dirty="0"/>
                        <a:t>1</a:t>
                      </a:r>
                    </a:p>
                  </a:txBody>
                  <a:tcPr/>
                </a:tc>
                <a:tc>
                  <a:txBody>
                    <a:bodyPr/>
                    <a:lstStyle/>
                    <a:p>
                      <a:r>
                        <a:rPr lang="en-ZA" sz="1600" dirty="0"/>
                        <a:t>0</a:t>
                      </a:r>
                    </a:p>
                  </a:txBody>
                  <a:tcPr/>
                </a:tc>
                <a:tc>
                  <a:txBody>
                    <a:bodyPr/>
                    <a:lstStyle/>
                    <a:p>
                      <a:pPr algn="l"/>
                      <a:r>
                        <a:rPr lang="en-ZA" sz="1600" dirty="0"/>
                        <a:t>. . .</a:t>
                      </a:r>
                    </a:p>
                  </a:txBody>
                  <a:tcPr/>
                </a:tc>
                <a:tc>
                  <a:txBody>
                    <a:bodyPr/>
                    <a:lstStyle/>
                    <a:p>
                      <a:pPr algn="l"/>
                      <a:r>
                        <a:rPr lang="en-ZA" sz="1600" dirty="0"/>
                        <a:t>0</a:t>
                      </a:r>
                    </a:p>
                  </a:txBody>
                  <a:tcPr/>
                </a:tc>
                <a:extLst>
                  <a:ext uri="{0D108BD9-81ED-4DB2-BD59-A6C34878D82A}">
                    <a16:rowId xmlns:a16="http://schemas.microsoft.com/office/drawing/2014/main" val="294810486"/>
                  </a:ext>
                </a:extLst>
              </a:tr>
            </a:tbl>
          </a:graphicData>
        </a:graphic>
      </p:graphicFrame>
      <p:graphicFrame>
        <p:nvGraphicFramePr>
          <p:cNvPr id="5" name="Table 4">
            <a:extLst>
              <a:ext uri="{FF2B5EF4-FFF2-40B4-BE49-F238E27FC236}">
                <a16:creationId xmlns:a16="http://schemas.microsoft.com/office/drawing/2014/main" id="{F98B4E56-7F04-5D54-C64C-6C19097A1288}"/>
              </a:ext>
            </a:extLst>
          </p:cNvPr>
          <p:cNvGraphicFramePr>
            <a:graphicFrameLocks noGrp="1"/>
          </p:cNvGraphicFramePr>
          <p:nvPr>
            <p:extLst>
              <p:ext uri="{D42A27DB-BD31-4B8C-83A1-F6EECF244321}">
                <p14:modId xmlns:p14="http://schemas.microsoft.com/office/powerpoint/2010/main" val="3946439298"/>
              </p:ext>
            </p:extLst>
          </p:nvPr>
        </p:nvGraphicFramePr>
        <p:xfrm>
          <a:off x="1061883" y="5425443"/>
          <a:ext cx="5512619" cy="741680"/>
        </p:xfrm>
        <a:graphic>
          <a:graphicData uri="http://schemas.openxmlformats.org/drawingml/2006/table">
            <a:tbl>
              <a:tblPr firstRow="1" bandRow="1">
                <a:tableStyleId>{EB9631B5-78F2-41C9-869B-9F39066F8104}</a:tableStyleId>
              </a:tblPr>
              <a:tblGrid>
                <a:gridCol w="787517">
                  <a:extLst>
                    <a:ext uri="{9D8B030D-6E8A-4147-A177-3AD203B41FA5}">
                      <a16:colId xmlns:a16="http://schemas.microsoft.com/office/drawing/2014/main" val="3400634612"/>
                    </a:ext>
                  </a:extLst>
                </a:gridCol>
                <a:gridCol w="787517">
                  <a:extLst>
                    <a:ext uri="{9D8B030D-6E8A-4147-A177-3AD203B41FA5}">
                      <a16:colId xmlns:a16="http://schemas.microsoft.com/office/drawing/2014/main" val="701412954"/>
                    </a:ext>
                  </a:extLst>
                </a:gridCol>
                <a:gridCol w="787517">
                  <a:extLst>
                    <a:ext uri="{9D8B030D-6E8A-4147-A177-3AD203B41FA5}">
                      <a16:colId xmlns:a16="http://schemas.microsoft.com/office/drawing/2014/main" val="224371639"/>
                    </a:ext>
                  </a:extLst>
                </a:gridCol>
                <a:gridCol w="787517">
                  <a:extLst>
                    <a:ext uri="{9D8B030D-6E8A-4147-A177-3AD203B41FA5}">
                      <a16:colId xmlns:a16="http://schemas.microsoft.com/office/drawing/2014/main" val="3317639608"/>
                    </a:ext>
                  </a:extLst>
                </a:gridCol>
                <a:gridCol w="787517">
                  <a:extLst>
                    <a:ext uri="{9D8B030D-6E8A-4147-A177-3AD203B41FA5}">
                      <a16:colId xmlns:a16="http://schemas.microsoft.com/office/drawing/2014/main" val="2721267651"/>
                    </a:ext>
                  </a:extLst>
                </a:gridCol>
                <a:gridCol w="787517">
                  <a:extLst>
                    <a:ext uri="{9D8B030D-6E8A-4147-A177-3AD203B41FA5}">
                      <a16:colId xmlns:a16="http://schemas.microsoft.com/office/drawing/2014/main" val="1500200790"/>
                    </a:ext>
                  </a:extLst>
                </a:gridCol>
                <a:gridCol w="787517">
                  <a:extLst>
                    <a:ext uri="{9D8B030D-6E8A-4147-A177-3AD203B41FA5}">
                      <a16:colId xmlns:a16="http://schemas.microsoft.com/office/drawing/2014/main" val="461007544"/>
                    </a:ext>
                  </a:extLst>
                </a:gridCol>
              </a:tblGrid>
              <a:tr h="370840">
                <a:tc>
                  <a:txBody>
                    <a:bodyPr/>
                    <a:lstStyle/>
                    <a:p>
                      <a:r>
                        <a:rPr lang="en-ZA" sz="1800" b="1" i="0" kern="1200" dirty="0">
                          <a:solidFill>
                            <a:schemeClr val="lt1"/>
                          </a:solidFill>
                          <a:effectLst/>
                          <a:latin typeface="+mn-lt"/>
                          <a:ea typeface="+mn-ea"/>
                          <a:cs typeface="+mn-cs"/>
                        </a:rPr>
                        <a:t>Bin 1</a:t>
                      </a:r>
                      <a:endParaRPr lang="en-ZA" sz="1600" b="1" dirty="0"/>
                    </a:p>
                  </a:txBody>
                  <a:tcPr/>
                </a:tc>
                <a:tc>
                  <a:txBody>
                    <a:bodyPr/>
                    <a:lstStyle/>
                    <a:p>
                      <a:r>
                        <a:rPr lang="en-ZA" sz="1600" b="1" i="0" kern="1200" dirty="0">
                          <a:solidFill>
                            <a:schemeClr val="lt1"/>
                          </a:solidFill>
                          <a:effectLst/>
                          <a:latin typeface="+mn-lt"/>
                          <a:ea typeface="+mn-ea"/>
                          <a:cs typeface="+mn-cs"/>
                        </a:rPr>
                        <a:t>Bin 2</a:t>
                      </a:r>
                      <a:r>
                        <a:rPr lang="en-US" sz="1600" b="1" i="0" kern="1200" dirty="0">
                          <a:solidFill>
                            <a:schemeClr val="lt1"/>
                          </a:solidFill>
                          <a:effectLst/>
                          <a:latin typeface="+mn-lt"/>
                          <a:ea typeface="+mn-ea"/>
                          <a:cs typeface="+mn-cs"/>
                        </a:rPr>
                        <a:t> </a:t>
                      </a:r>
                      <a:endParaRPr lang="en-ZA" sz="1600" b="1" dirty="0"/>
                    </a:p>
                  </a:txBody>
                  <a:tcPr/>
                </a:tc>
                <a:tc>
                  <a:txBody>
                    <a:bodyPr/>
                    <a:lstStyle/>
                    <a:p>
                      <a:r>
                        <a:rPr lang="en-ZA" sz="1600" b="1" i="0" kern="1200" dirty="0">
                          <a:solidFill>
                            <a:schemeClr val="lt1"/>
                          </a:solidFill>
                          <a:effectLst/>
                          <a:latin typeface="+mn-lt"/>
                          <a:ea typeface="+mn-ea"/>
                          <a:cs typeface="+mn-cs"/>
                        </a:rPr>
                        <a:t>Bin 3</a:t>
                      </a:r>
                      <a:endParaRPr lang="en-ZA" sz="1600" b="1" dirty="0"/>
                    </a:p>
                  </a:txBody>
                  <a:tcPr/>
                </a:tc>
                <a:tc>
                  <a:txBody>
                    <a:bodyPr/>
                    <a:lstStyle/>
                    <a:p>
                      <a:r>
                        <a:rPr lang="en-ZA" sz="1600" b="1" i="0" kern="1200" dirty="0">
                          <a:solidFill>
                            <a:schemeClr val="lt1"/>
                          </a:solidFill>
                          <a:effectLst/>
                          <a:latin typeface="+mn-lt"/>
                          <a:ea typeface="+mn-ea"/>
                          <a:cs typeface="+mn-cs"/>
                        </a:rPr>
                        <a:t>Bin 4</a:t>
                      </a:r>
                      <a:endParaRPr lang="en-ZA" sz="1600" b="1" dirty="0"/>
                    </a:p>
                  </a:txBody>
                  <a:tcPr/>
                </a:tc>
                <a:tc>
                  <a:txBody>
                    <a:bodyPr/>
                    <a:lstStyle/>
                    <a:p>
                      <a:r>
                        <a:rPr lang="en-ZA" sz="1600" b="1" i="0" kern="1200" dirty="0">
                          <a:solidFill>
                            <a:schemeClr val="lt1"/>
                          </a:solidFill>
                          <a:effectLst/>
                          <a:latin typeface="+mn-lt"/>
                          <a:ea typeface="+mn-ea"/>
                          <a:cs typeface="+mn-cs"/>
                        </a:rPr>
                        <a:t>Bin 5</a:t>
                      </a:r>
                      <a:endParaRPr lang="en-ZA" sz="1600" b="1" dirty="0"/>
                    </a:p>
                  </a:txBody>
                  <a:tcPr/>
                </a:tc>
                <a:tc>
                  <a:txBody>
                    <a:bodyPr/>
                    <a:lstStyle/>
                    <a:p>
                      <a:pPr algn="l"/>
                      <a:r>
                        <a:rPr lang="en-US" sz="1600" b="1" i="0" kern="1200" dirty="0">
                          <a:solidFill>
                            <a:schemeClr val="lt1"/>
                          </a:solidFill>
                          <a:effectLst/>
                          <a:latin typeface="+mn-lt"/>
                          <a:ea typeface="+mn-ea"/>
                          <a:cs typeface="+mn-cs"/>
                        </a:rPr>
                        <a:t>. . .</a:t>
                      </a:r>
                      <a:endParaRPr lang="en-ZA" sz="1600" b="1" dirty="0"/>
                    </a:p>
                  </a:txBody>
                  <a:tcPr/>
                </a:tc>
                <a:tc>
                  <a:txBody>
                    <a:bodyPr/>
                    <a:lstStyle/>
                    <a:p>
                      <a:pPr algn="l"/>
                      <a:r>
                        <a:rPr lang="en-ZA" sz="1800" b="1" i="0" kern="1200" dirty="0">
                          <a:solidFill>
                            <a:schemeClr val="lt1"/>
                          </a:solidFill>
                          <a:effectLst/>
                          <a:latin typeface="+mn-lt"/>
                          <a:ea typeface="+mn-ea"/>
                          <a:cs typeface="+mn-cs"/>
                        </a:rPr>
                        <a:t>Bin x</a:t>
                      </a:r>
                      <a:endParaRPr lang="en-ZA" sz="1600" b="1" dirty="0"/>
                    </a:p>
                  </a:txBody>
                  <a:tcPr/>
                </a:tc>
                <a:extLst>
                  <a:ext uri="{0D108BD9-81ED-4DB2-BD59-A6C34878D82A}">
                    <a16:rowId xmlns:a16="http://schemas.microsoft.com/office/drawing/2014/main" val="2245114912"/>
                  </a:ext>
                </a:extLst>
              </a:tr>
              <a:tr h="370840">
                <a:tc>
                  <a:txBody>
                    <a:bodyPr/>
                    <a:lstStyle/>
                    <a:p>
                      <a:r>
                        <a:rPr lang="en-ZA" sz="1600" dirty="0"/>
                        <a:t>0</a:t>
                      </a:r>
                    </a:p>
                  </a:txBody>
                  <a:tcPr/>
                </a:tc>
                <a:tc>
                  <a:txBody>
                    <a:bodyPr/>
                    <a:lstStyle/>
                    <a:p>
                      <a:r>
                        <a:rPr lang="en-ZA" sz="1600" dirty="0"/>
                        <a:t>0</a:t>
                      </a:r>
                    </a:p>
                  </a:txBody>
                  <a:tcPr/>
                </a:tc>
                <a:tc>
                  <a:txBody>
                    <a:bodyPr/>
                    <a:lstStyle/>
                    <a:p>
                      <a:r>
                        <a:rPr lang="en-ZA" sz="1600" dirty="0"/>
                        <a:t>0</a:t>
                      </a:r>
                    </a:p>
                  </a:txBody>
                  <a:tcPr/>
                </a:tc>
                <a:tc>
                  <a:txBody>
                    <a:bodyPr/>
                    <a:lstStyle/>
                    <a:p>
                      <a:r>
                        <a:rPr lang="en-ZA" sz="1600" dirty="0"/>
                        <a:t>1</a:t>
                      </a:r>
                    </a:p>
                  </a:txBody>
                  <a:tcPr/>
                </a:tc>
                <a:tc>
                  <a:txBody>
                    <a:bodyPr/>
                    <a:lstStyle/>
                    <a:p>
                      <a:r>
                        <a:rPr lang="en-ZA" sz="1600" dirty="0"/>
                        <a:t>0</a:t>
                      </a:r>
                    </a:p>
                  </a:txBody>
                  <a:tcPr/>
                </a:tc>
                <a:tc>
                  <a:txBody>
                    <a:bodyPr/>
                    <a:lstStyle/>
                    <a:p>
                      <a:pPr algn="l"/>
                      <a:r>
                        <a:rPr lang="en-ZA" sz="1600" dirty="0"/>
                        <a:t>. . .</a:t>
                      </a:r>
                    </a:p>
                  </a:txBody>
                  <a:tcPr/>
                </a:tc>
                <a:tc>
                  <a:txBody>
                    <a:bodyPr/>
                    <a:lstStyle/>
                    <a:p>
                      <a:pPr algn="l"/>
                      <a:r>
                        <a:rPr lang="en-ZA" sz="1600" dirty="0"/>
                        <a:t>0</a:t>
                      </a:r>
                    </a:p>
                  </a:txBody>
                  <a:tcPr/>
                </a:tc>
                <a:extLst>
                  <a:ext uri="{0D108BD9-81ED-4DB2-BD59-A6C34878D82A}">
                    <a16:rowId xmlns:a16="http://schemas.microsoft.com/office/drawing/2014/main" val="294810486"/>
                  </a:ext>
                </a:extLst>
              </a:tr>
            </a:tbl>
          </a:graphicData>
        </a:graphic>
      </p:graphicFrame>
      <p:sp>
        <p:nvSpPr>
          <p:cNvPr id="7" name="TextBox 6">
            <a:extLst>
              <a:ext uri="{FF2B5EF4-FFF2-40B4-BE49-F238E27FC236}">
                <a16:creationId xmlns:a16="http://schemas.microsoft.com/office/drawing/2014/main" id="{970E1B5E-6894-04D8-18A5-830FDAB46DEB}"/>
              </a:ext>
            </a:extLst>
          </p:cNvPr>
          <p:cNvSpPr txBox="1"/>
          <p:nvPr/>
        </p:nvSpPr>
        <p:spPr>
          <a:xfrm>
            <a:off x="7590503" y="1710814"/>
            <a:ext cx="3814916" cy="3139321"/>
          </a:xfrm>
          <a:prstGeom prst="rect">
            <a:avLst/>
          </a:prstGeom>
          <a:noFill/>
        </p:spPr>
        <p:txBody>
          <a:bodyPr wrap="square">
            <a:spAutoFit/>
          </a:bodyPr>
          <a:lstStyle/>
          <a:p>
            <a:r>
              <a:rPr lang="en-ZA" b="1" dirty="0">
                <a:solidFill>
                  <a:schemeClr val="bg1"/>
                </a:solidFill>
              </a:rPr>
              <a:t>*BINS:</a:t>
            </a:r>
          </a:p>
          <a:p>
            <a:r>
              <a:rPr lang="en-ZA" dirty="0">
                <a:solidFill>
                  <a:schemeClr val="bg1"/>
                </a:solidFill>
              </a:rPr>
              <a:t>For these features we use Doane’s formula to divide user’s score between X number of different bins. </a:t>
            </a:r>
          </a:p>
          <a:p>
            <a:endParaRPr lang="en-ZA" dirty="0">
              <a:solidFill>
                <a:schemeClr val="bg1"/>
              </a:solidFill>
            </a:endParaRPr>
          </a:p>
          <a:p>
            <a:r>
              <a:rPr lang="en-ZA" dirty="0">
                <a:solidFill>
                  <a:schemeClr val="bg1"/>
                </a:solidFill>
              </a:rPr>
              <a:t>The number is based on the distribution of the data.</a:t>
            </a:r>
          </a:p>
          <a:p>
            <a:endParaRPr lang="en-ZA" dirty="0">
              <a:solidFill>
                <a:schemeClr val="bg1"/>
              </a:solidFill>
            </a:endParaRPr>
          </a:p>
          <a:p>
            <a:r>
              <a:rPr lang="en-ZA" dirty="0">
                <a:solidFill>
                  <a:schemeClr val="bg1"/>
                </a:solidFill>
              </a:rPr>
              <a:t>This allows us to one-hot- encode our features, which suits our model best.</a:t>
            </a:r>
            <a:endParaRPr lang="en-ZA" dirty="0"/>
          </a:p>
        </p:txBody>
      </p:sp>
    </p:spTree>
    <p:extLst>
      <p:ext uri="{BB962C8B-B14F-4D97-AF65-F5344CB8AC3E}">
        <p14:creationId xmlns:p14="http://schemas.microsoft.com/office/powerpoint/2010/main" val="357816530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C0882B99-1574-09ED-8ED5-42D1D668A3BD}"/>
              </a:ext>
            </a:extLst>
          </p:cNvPr>
          <p:cNvSpPr txBox="1"/>
          <p:nvPr/>
        </p:nvSpPr>
        <p:spPr>
          <a:xfrm>
            <a:off x="275303" y="211620"/>
            <a:ext cx="6096000" cy="461665"/>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ZA" sz="2400" b="1" i="0" u="none" strike="noStrike" kern="1200" cap="none" spc="0" normalizeH="0" baseline="0" noProof="0" dirty="0">
                <a:ln>
                  <a:noFill/>
                </a:ln>
                <a:solidFill>
                  <a:prstClr val="white"/>
                </a:solidFill>
                <a:effectLst/>
                <a:uLnTx/>
                <a:uFillTx/>
                <a:latin typeface="Aptos" panose="02110004020202020204"/>
                <a:ea typeface="+mn-ea"/>
                <a:cs typeface="+mn-cs"/>
              </a:rPr>
              <a:t>2. User Features</a:t>
            </a:r>
          </a:p>
        </p:txBody>
      </p:sp>
      <p:sp>
        <p:nvSpPr>
          <p:cNvPr id="2" name="TextBox 1">
            <a:extLst>
              <a:ext uri="{FF2B5EF4-FFF2-40B4-BE49-F238E27FC236}">
                <a16:creationId xmlns:a16="http://schemas.microsoft.com/office/drawing/2014/main" id="{36536420-2259-FDCB-A3D7-C1AD14ED1FC9}"/>
              </a:ext>
            </a:extLst>
          </p:cNvPr>
          <p:cNvSpPr txBox="1"/>
          <p:nvPr/>
        </p:nvSpPr>
        <p:spPr>
          <a:xfrm>
            <a:off x="688257" y="807287"/>
            <a:ext cx="9429135" cy="3139321"/>
          </a:xfrm>
          <a:prstGeom prst="rect">
            <a:avLst/>
          </a:prstGeom>
          <a:noFill/>
        </p:spPr>
        <p:txBody>
          <a:bodyPr wrap="square">
            <a:spAutoFit/>
          </a:bodyPr>
          <a:lstStyle/>
          <a:p>
            <a:pPr marL="285750" indent="-285750">
              <a:buFont typeface="Arial" panose="020B0604020202020204" pitchFamily="34" charset="0"/>
              <a:buChar char="•"/>
            </a:pPr>
            <a:r>
              <a:rPr lang="en-ZA" dirty="0">
                <a:solidFill>
                  <a:schemeClr val="bg1"/>
                </a:solidFill>
              </a:rPr>
              <a:t>Income Segment</a:t>
            </a:r>
          </a:p>
          <a:p>
            <a:pPr marL="285750" indent="-285750">
              <a:buFont typeface="Arial" panose="020B0604020202020204" pitchFamily="34" charset="0"/>
              <a:buChar char="•"/>
            </a:pPr>
            <a:r>
              <a:rPr lang="en-ZA" dirty="0">
                <a:solidFill>
                  <a:schemeClr val="bg1"/>
                </a:solidFill>
              </a:rPr>
              <a:t>Behavioural segment</a:t>
            </a:r>
          </a:p>
          <a:p>
            <a:pPr marL="285750" indent="-285750">
              <a:buFont typeface="Arial" panose="020B0604020202020204" pitchFamily="34" charset="0"/>
              <a:buChar char="•"/>
            </a:pPr>
            <a:r>
              <a:rPr lang="en-ZA" dirty="0">
                <a:solidFill>
                  <a:schemeClr val="bg1"/>
                </a:solidFill>
              </a:rPr>
              <a:t>Activity index</a:t>
            </a:r>
          </a:p>
          <a:p>
            <a:pPr marL="285750" indent="-285750">
              <a:buFont typeface="Arial" panose="020B0604020202020204" pitchFamily="34" charset="0"/>
              <a:buChar char="•"/>
            </a:pPr>
            <a:r>
              <a:rPr lang="en-ZA" dirty="0">
                <a:solidFill>
                  <a:schemeClr val="bg1"/>
                </a:solidFill>
              </a:rPr>
              <a:t>Time of day </a:t>
            </a:r>
          </a:p>
          <a:p>
            <a:pPr marL="285750" indent="-285750">
              <a:buFont typeface="Arial" panose="020B0604020202020204" pitchFamily="34" charset="0"/>
              <a:buChar char="•"/>
            </a:pPr>
            <a:r>
              <a:rPr lang="en-ZA" dirty="0">
                <a:solidFill>
                  <a:schemeClr val="bg1"/>
                </a:solidFill>
              </a:rPr>
              <a:t>Most interacted item type</a:t>
            </a:r>
          </a:p>
          <a:p>
            <a:pPr marL="285750" indent="-285750">
              <a:buFont typeface="Arial" panose="020B0604020202020204" pitchFamily="34" charset="0"/>
              <a:buChar char="•"/>
            </a:pPr>
            <a:r>
              <a:rPr lang="en-ZA" dirty="0">
                <a:solidFill>
                  <a:schemeClr val="bg1"/>
                </a:solidFill>
              </a:rPr>
              <a:t>Most interacted item</a:t>
            </a:r>
          </a:p>
          <a:p>
            <a:pPr marL="285750" indent="-285750">
              <a:buFont typeface="Arial" panose="020B0604020202020204" pitchFamily="34" charset="0"/>
              <a:buChar char="•"/>
            </a:pPr>
            <a:r>
              <a:rPr lang="en-ZA" dirty="0">
                <a:solidFill>
                  <a:schemeClr val="bg1"/>
                </a:solidFill>
              </a:rPr>
              <a:t>Activity score bin</a:t>
            </a:r>
          </a:p>
          <a:p>
            <a:pPr marL="285750" indent="-285750">
              <a:buFont typeface="Arial" panose="020B0604020202020204" pitchFamily="34" charset="0"/>
              <a:buChar char="•"/>
            </a:pPr>
            <a:r>
              <a:rPr lang="en-ZA" dirty="0">
                <a:solidFill>
                  <a:schemeClr val="bg1"/>
                </a:solidFill>
              </a:rPr>
              <a:t>Activity rate bin</a:t>
            </a:r>
          </a:p>
          <a:p>
            <a:pPr marL="285750" indent="-285750">
              <a:buFont typeface="Arial" panose="020B0604020202020204" pitchFamily="34" charset="0"/>
              <a:buChar char="•"/>
            </a:pPr>
            <a:r>
              <a:rPr lang="en-ZA" dirty="0">
                <a:solidFill>
                  <a:schemeClr val="bg1"/>
                </a:solidFill>
              </a:rPr>
              <a:t>Amount of interactions bin</a:t>
            </a:r>
          </a:p>
          <a:p>
            <a:pPr marL="285750" indent="-285750">
              <a:buFont typeface="Arial" panose="020B0604020202020204" pitchFamily="34" charset="0"/>
              <a:buChar char="•"/>
            </a:pPr>
            <a:r>
              <a:rPr lang="en-ZA" dirty="0">
                <a:solidFill>
                  <a:schemeClr val="bg1"/>
                </a:solidFill>
              </a:rPr>
              <a:t>Most frequent day of week interacted:</a:t>
            </a:r>
          </a:p>
          <a:p>
            <a:pPr marL="285750" indent="-285750">
              <a:buFont typeface="Arial" panose="020B0604020202020204" pitchFamily="34" charset="0"/>
              <a:buChar char="•"/>
            </a:pPr>
            <a:endParaRPr lang="en-ZA" dirty="0"/>
          </a:p>
        </p:txBody>
      </p:sp>
      <p:graphicFrame>
        <p:nvGraphicFramePr>
          <p:cNvPr id="3" name="Table 2">
            <a:extLst>
              <a:ext uri="{FF2B5EF4-FFF2-40B4-BE49-F238E27FC236}">
                <a16:creationId xmlns:a16="http://schemas.microsoft.com/office/drawing/2014/main" id="{D0E297A8-0FE5-EB8E-39DF-308D2C8DEFA4}"/>
              </a:ext>
            </a:extLst>
          </p:cNvPr>
          <p:cNvGraphicFramePr>
            <a:graphicFrameLocks noGrp="1"/>
          </p:cNvGraphicFramePr>
          <p:nvPr>
            <p:extLst>
              <p:ext uri="{D42A27DB-BD31-4B8C-83A1-F6EECF244321}">
                <p14:modId xmlns:p14="http://schemas.microsoft.com/office/powerpoint/2010/main" val="1953023124"/>
              </p:ext>
            </p:extLst>
          </p:nvPr>
        </p:nvGraphicFramePr>
        <p:xfrm>
          <a:off x="1038941" y="3815739"/>
          <a:ext cx="5512619" cy="741680"/>
        </p:xfrm>
        <a:graphic>
          <a:graphicData uri="http://schemas.openxmlformats.org/drawingml/2006/table">
            <a:tbl>
              <a:tblPr firstRow="1" bandRow="1">
                <a:tableStyleId>{EB9631B5-78F2-41C9-869B-9F39066F8104}</a:tableStyleId>
              </a:tblPr>
              <a:tblGrid>
                <a:gridCol w="787517">
                  <a:extLst>
                    <a:ext uri="{9D8B030D-6E8A-4147-A177-3AD203B41FA5}">
                      <a16:colId xmlns:a16="http://schemas.microsoft.com/office/drawing/2014/main" val="3400634612"/>
                    </a:ext>
                  </a:extLst>
                </a:gridCol>
                <a:gridCol w="787517">
                  <a:extLst>
                    <a:ext uri="{9D8B030D-6E8A-4147-A177-3AD203B41FA5}">
                      <a16:colId xmlns:a16="http://schemas.microsoft.com/office/drawing/2014/main" val="701412954"/>
                    </a:ext>
                  </a:extLst>
                </a:gridCol>
                <a:gridCol w="787517">
                  <a:extLst>
                    <a:ext uri="{9D8B030D-6E8A-4147-A177-3AD203B41FA5}">
                      <a16:colId xmlns:a16="http://schemas.microsoft.com/office/drawing/2014/main" val="224371639"/>
                    </a:ext>
                  </a:extLst>
                </a:gridCol>
                <a:gridCol w="787517">
                  <a:extLst>
                    <a:ext uri="{9D8B030D-6E8A-4147-A177-3AD203B41FA5}">
                      <a16:colId xmlns:a16="http://schemas.microsoft.com/office/drawing/2014/main" val="3317639608"/>
                    </a:ext>
                  </a:extLst>
                </a:gridCol>
                <a:gridCol w="787517">
                  <a:extLst>
                    <a:ext uri="{9D8B030D-6E8A-4147-A177-3AD203B41FA5}">
                      <a16:colId xmlns:a16="http://schemas.microsoft.com/office/drawing/2014/main" val="2721267651"/>
                    </a:ext>
                  </a:extLst>
                </a:gridCol>
                <a:gridCol w="787517">
                  <a:extLst>
                    <a:ext uri="{9D8B030D-6E8A-4147-A177-3AD203B41FA5}">
                      <a16:colId xmlns:a16="http://schemas.microsoft.com/office/drawing/2014/main" val="1500200790"/>
                    </a:ext>
                  </a:extLst>
                </a:gridCol>
                <a:gridCol w="787517">
                  <a:extLst>
                    <a:ext uri="{9D8B030D-6E8A-4147-A177-3AD203B41FA5}">
                      <a16:colId xmlns:a16="http://schemas.microsoft.com/office/drawing/2014/main" val="461007544"/>
                    </a:ext>
                  </a:extLst>
                </a:gridCol>
              </a:tblGrid>
              <a:tr h="370840">
                <a:tc>
                  <a:txBody>
                    <a:bodyPr/>
                    <a:lstStyle/>
                    <a:p>
                      <a:r>
                        <a:rPr lang="en-ZA" sz="1800" b="1" i="0" kern="1200" dirty="0">
                          <a:solidFill>
                            <a:schemeClr val="lt1"/>
                          </a:solidFill>
                          <a:effectLst/>
                          <a:latin typeface="+mn-lt"/>
                          <a:ea typeface="+mn-ea"/>
                          <a:cs typeface="+mn-cs"/>
                        </a:rPr>
                        <a:t>Mon</a:t>
                      </a:r>
                      <a:endParaRPr lang="en-ZA" sz="1600" b="1" dirty="0"/>
                    </a:p>
                  </a:txBody>
                  <a:tcPr/>
                </a:tc>
                <a:tc>
                  <a:txBody>
                    <a:bodyPr/>
                    <a:lstStyle/>
                    <a:p>
                      <a:r>
                        <a:rPr lang="en-US" sz="1600" b="1" i="0" kern="1200" dirty="0">
                          <a:solidFill>
                            <a:schemeClr val="lt1"/>
                          </a:solidFill>
                          <a:effectLst/>
                          <a:latin typeface="+mn-lt"/>
                          <a:ea typeface="+mn-ea"/>
                          <a:cs typeface="+mn-cs"/>
                        </a:rPr>
                        <a:t>Tue </a:t>
                      </a:r>
                      <a:endParaRPr lang="en-ZA" sz="1600" b="1" dirty="0"/>
                    </a:p>
                  </a:txBody>
                  <a:tcPr/>
                </a:tc>
                <a:tc>
                  <a:txBody>
                    <a:bodyPr/>
                    <a:lstStyle/>
                    <a:p>
                      <a:r>
                        <a:rPr lang="en-ZA" sz="1600" b="1" dirty="0"/>
                        <a:t>Wed</a:t>
                      </a:r>
                    </a:p>
                  </a:txBody>
                  <a:tcPr/>
                </a:tc>
                <a:tc>
                  <a:txBody>
                    <a:bodyPr/>
                    <a:lstStyle/>
                    <a:p>
                      <a:r>
                        <a:rPr lang="en-ZA" sz="1600" b="1" dirty="0"/>
                        <a:t>Thu</a:t>
                      </a:r>
                    </a:p>
                  </a:txBody>
                  <a:tcPr/>
                </a:tc>
                <a:tc>
                  <a:txBody>
                    <a:bodyPr/>
                    <a:lstStyle/>
                    <a:p>
                      <a:r>
                        <a:rPr lang="en-ZA" sz="1600" b="1" dirty="0"/>
                        <a:t>Fri</a:t>
                      </a:r>
                    </a:p>
                  </a:txBody>
                  <a:tcPr/>
                </a:tc>
                <a:tc>
                  <a:txBody>
                    <a:bodyPr/>
                    <a:lstStyle/>
                    <a:p>
                      <a:pPr algn="l"/>
                      <a:r>
                        <a:rPr lang="en-ZA" sz="1600" b="1" dirty="0"/>
                        <a:t>Sat</a:t>
                      </a:r>
                    </a:p>
                  </a:txBody>
                  <a:tcPr/>
                </a:tc>
                <a:tc>
                  <a:txBody>
                    <a:bodyPr/>
                    <a:lstStyle/>
                    <a:p>
                      <a:pPr algn="l"/>
                      <a:r>
                        <a:rPr lang="en-ZA" sz="1600" b="1" dirty="0"/>
                        <a:t>Sun</a:t>
                      </a:r>
                    </a:p>
                  </a:txBody>
                  <a:tcPr/>
                </a:tc>
                <a:extLst>
                  <a:ext uri="{0D108BD9-81ED-4DB2-BD59-A6C34878D82A}">
                    <a16:rowId xmlns:a16="http://schemas.microsoft.com/office/drawing/2014/main" val="2245114912"/>
                  </a:ext>
                </a:extLst>
              </a:tr>
              <a:tr h="370840">
                <a:tc>
                  <a:txBody>
                    <a:bodyPr/>
                    <a:lstStyle/>
                    <a:p>
                      <a:r>
                        <a:rPr lang="en-ZA" sz="1600" dirty="0"/>
                        <a:t>0</a:t>
                      </a:r>
                    </a:p>
                  </a:txBody>
                  <a:tcPr/>
                </a:tc>
                <a:tc>
                  <a:txBody>
                    <a:bodyPr/>
                    <a:lstStyle/>
                    <a:p>
                      <a:r>
                        <a:rPr lang="en-ZA" sz="1600" dirty="0"/>
                        <a:t>0</a:t>
                      </a:r>
                    </a:p>
                  </a:txBody>
                  <a:tcPr/>
                </a:tc>
                <a:tc>
                  <a:txBody>
                    <a:bodyPr/>
                    <a:lstStyle/>
                    <a:p>
                      <a:r>
                        <a:rPr lang="en-ZA" sz="1600" dirty="0"/>
                        <a:t>0</a:t>
                      </a:r>
                    </a:p>
                  </a:txBody>
                  <a:tcPr/>
                </a:tc>
                <a:tc>
                  <a:txBody>
                    <a:bodyPr/>
                    <a:lstStyle/>
                    <a:p>
                      <a:r>
                        <a:rPr lang="en-ZA" sz="1600" dirty="0"/>
                        <a:t>0</a:t>
                      </a:r>
                    </a:p>
                  </a:txBody>
                  <a:tcPr/>
                </a:tc>
                <a:tc>
                  <a:txBody>
                    <a:bodyPr/>
                    <a:lstStyle/>
                    <a:p>
                      <a:r>
                        <a:rPr lang="en-ZA" sz="1600" dirty="0"/>
                        <a:t>0</a:t>
                      </a:r>
                    </a:p>
                  </a:txBody>
                  <a:tcPr/>
                </a:tc>
                <a:tc>
                  <a:txBody>
                    <a:bodyPr/>
                    <a:lstStyle/>
                    <a:p>
                      <a:pPr algn="l"/>
                      <a:r>
                        <a:rPr lang="en-ZA" sz="1600" dirty="0"/>
                        <a:t>1</a:t>
                      </a:r>
                    </a:p>
                  </a:txBody>
                  <a:tcPr/>
                </a:tc>
                <a:tc>
                  <a:txBody>
                    <a:bodyPr/>
                    <a:lstStyle/>
                    <a:p>
                      <a:pPr algn="l"/>
                      <a:r>
                        <a:rPr lang="en-ZA" sz="1600" dirty="0"/>
                        <a:t>0</a:t>
                      </a:r>
                    </a:p>
                  </a:txBody>
                  <a:tcPr/>
                </a:tc>
                <a:extLst>
                  <a:ext uri="{0D108BD9-81ED-4DB2-BD59-A6C34878D82A}">
                    <a16:rowId xmlns:a16="http://schemas.microsoft.com/office/drawing/2014/main" val="294810486"/>
                  </a:ext>
                </a:extLst>
              </a:tr>
            </a:tbl>
          </a:graphicData>
        </a:graphic>
      </p:graphicFrame>
    </p:spTree>
    <p:extLst>
      <p:ext uri="{BB962C8B-B14F-4D97-AF65-F5344CB8AC3E}">
        <p14:creationId xmlns:p14="http://schemas.microsoft.com/office/powerpoint/2010/main" val="266418364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C0882B99-1574-09ED-8ED5-42D1D668A3BD}"/>
              </a:ext>
            </a:extLst>
          </p:cNvPr>
          <p:cNvSpPr txBox="1"/>
          <p:nvPr/>
        </p:nvSpPr>
        <p:spPr>
          <a:xfrm>
            <a:off x="275303" y="211620"/>
            <a:ext cx="6096000" cy="461665"/>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ZA" sz="2400" b="1" i="0" u="none" strike="noStrike" kern="1200" cap="none" spc="0" normalizeH="0" baseline="0" noProof="0" dirty="0">
                <a:ln>
                  <a:noFill/>
                </a:ln>
                <a:solidFill>
                  <a:prstClr val="white"/>
                </a:solidFill>
                <a:effectLst/>
                <a:uLnTx/>
                <a:uFillTx/>
                <a:latin typeface="Aptos" panose="02110004020202020204"/>
                <a:ea typeface="+mn-ea"/>
                <a:cs typeface="+mn-cs"/>
              </a:rPr>
              <a:t>2. User Features</a:t>
            </a:r>
          </a:p>
        </p:txBody>
      </p:sp>
      <p:sp>
        <p:nvSpPr>
          <p:cNvPr id="2" name="TextBox 1">
            <a:extLst>
              <a:ext uri="{FF2B5EF4-FFF2-40B4-BE49-F238E27FC236}">
                <a16:creationId xmlns:a16="http://schemas.microsoft.com/office/drawing/2014/main" id="{36536420-2259-FDCB-A3D7-C1AD14ED1FC9}"/>
              </a:ext>
            </a:extLst>
          </p:cNvPr>
          <p:cNvSpPr txBox="1"/>
          <p:nvPr/>
        </p:nvSpPr>
        <p:spPr>
          <a:xfrm>
            <a:off x="688257" y="807287"/>
            <a:ext cx="9429135" cy="2862322"/>
          </a:xfrm>
          <a:prstGeom prst="rect">
            <a:avLst/>
          </a:prstGeom>
          <a:noFill/>
        </p:spPr>
        <p:txBody>
          <a:bodyPr wrap="square">
            <a:spAutoFit/>
          </a:bodyPr>
          <a:lstStyle/>
          <a:p>
            <a:pPr marL="285750" indent="-285750">
              <a:buFont typeface="Arial" panose="020B0604020202020204" pitchFamily="34" charset="0"/>
              <a:buChar char="•"/>
            </a:pPr>
            <a:r>
              <a:rPr lang="en-ZA" dirty="0">
                <a:solidFill>
                  <a:schemeClr val="bg1"/>
                </a:solidFill>
              </a:rPr>
              <a:t>Income Segment</a:t>
            </a:r>
          </a:p>
          <a:p>
            <a:pPr marL="285750" indent="-285750">
              <a:buFont typeface="Arial" panose="020B0604020202020204" pitchFamily="34" charset="0"/>
              <a:buChar char="•"/>
            </a:pPr>
            <a:r>
              <a:rPr lang="en-ZA" dirty="0">
                <a:solidFill>
                  <a:schemeClr val="bg1"/>
                </a:solidFill>
              </a:rPr>
              <a:t>Behavioural segment</a:t>
            </a:r>
          </a:p>
          <a:p>
            <a:pPr marL="285750" indent="-285750">
              <a:buFont typeface="Arial" panose="020B0604020202020204" pitchFamily="34" charset="0"/>
              <a:buChar char="•"/>
            </a:pPr>
            <a:r>
              <a:rPr lang="en-ZA" dirty="0">
                <a:solidFill>
                  <a:schemeClr val="bg1"/>
                </a:solidFill>
              </a:rPr>
              <a:t>Time of day </a:t>
            </a:r>
          </a:p>
          <a:p>
            <a:pPr marL="285750" indent="-285750">
              <a:buFont typeface="Arial" panose="020B0604020202020204" pitchFamily="34" charset="0"/>
              <a:buChar char="•"/>
            </a:pPr>
            <a:r>
              <a:rPr lang="en-ZA" dirty="0">
                <a:solidFill>
                  <a:schemeClr val="bg1"/>
                </a:solidFill>
              </a:rPr>
              <a:t>Most interacted item type</a:t>
            </a:r>
          </a:p>
          <a:p>
            <a:pPr marL="285750" indent="-285750">
              <a:buFont typeface="Arial" panose="020B0604020202020204" pitchFamily="34" charset="0"/>
              <a:buChar char="•"/>
            </a:pPr>
            <a:r>
              <a:rPr lang="en-ZA" dirty="0">
                <a:solidFill>
                  <a:schemeClr val="bg1"/>
                </a:solidFill>
              </a:rPr>
              <a:t>Most interacted item</a:t>
            </a:r>
          </a:p>
          <a:p>
            <a:pPr marL="285750" indent="-285750">
              <a:buFont typeface="Arial" panose="020B0604020202020204" pitchFamily="34" charset="0"/>
              <a:buChar char="•"/>
            </a:pPr>
            <a:r>
              <a:rPr lang="en-ZA" dirty="0">
                <a:solidFill>
                  <a:schemeClr val="bg1"/>
                </a:solidFill>
              </a:rPr>
              <a:t>Activity score bin</a:t>
            </a:r>
          </a:p>
          <a:p>
            <a:pPr marL="285750" indent="-285750">
              <a:buFont typeface="Arial" panose="020B0604020202020204" pitchFamily="34" charset="0"/>
              <a:buChar char="•"/>
            </a:pPr>
            <a:r>
              <a:rPr lang="en-ZA" dirty="0">
                <a:solidFill>
                  <a:schemeClr val="bg1"/>
                </a:solidFill>
              </a:rPr>
              <a:t>Activity rate bin</a:t>
            </a:r>
          </a:p>
          <a:p>
            <a:pPr marL="285750" indent="-285750">
              <a:buFont typeface="Arial" panose="020B0604020202020204" pitchFamily="34" charset="0"/>
              <a:buChar char="•"/>
            </a:pPr>
            <a:r>
              <a:rPr lang="en-ZA" dirty="0">
                <a:solidFill>
                  <a:schemeClr val="bg1"/>
                </a:solidFill>
              </a:rPr>
              <a:t>Amount of interactions bin</a:t>
            </a:r>
          </a:p>
          <a:p>
            <a:pPr marL="285750" indent="-285750">
              <a:buFont typeface="Arial" panose="020B0604020202020204" pitchFamily="34" charset="0"/>
              <a:buChar char="•"/>
            </a:pPr>
            <a:r>
              <a:rPr lang="en-ZA" dirty="0">
                <a:solidFill>
                  <a:schemeClr val="bg1"/>
                </a:solidFill>
              </a:rPr>
              <a:t>Most frequent day of week interacted</a:t>
            </a:r>
          </a:p>
          <a:p>
            <a:pPr marL="285750" indent="-285750">
              <a:buFont typeface="Arial" panose="020B0604020202020204" pitchFamily="34" charset="0"/>
              <a:buChar char="•"/>
            </a:pPr>
            <a:endParaRPr lang="en-ZA" dirty="0"/>
          </a:p>
        </p:txBody>
      </p:sp>
    </p:spTree>
    <p:extLst>
      <p:ext uri="{BB962C8B-B14F-4D97-AF65-F5344CB8AC3E}">
        <p14:creationId xmlns:p14="http://schemas.microsoft.com/office/powerpoint/2010/main" val="20481288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16AF57-F29C-D05C-D5C9-C32762A12133}"/>
              </a:ext>
            </a:extLst>
          </p:cNvPr>
          <p:cNvSpPr txBox="1"/>
          <p:nvPr/>
        </p:nvSpPr>
        <p:spPr>
          <a:xfrm>
            <a:off x="835743" y="526372"/>
            <a:ext cx="7580670" cy="584775"/>
          </a:xfrm>
          <a:prstGeom prst="rect">
            <a:avLst/>
          </a:prstGeom>
          <a:noFill/>
        </p:spPr>
        <p:txBody>
          <a:bodyPr wrap="square" rtlCol="0">
            <a:spAutoFit/>
          </a:bodyPr>
          <a:lstStyle/>
          <a:p>
            <a:r>
              <a:rPr lang="en-US" sz="3200" b="1" dirty="0">
                <a:solidFill>
                  <a:schemeClr val="bg1"/>
                </a:solidFill>
              </a:rPr>
              <a:t>What we input into our model:</a:t>
            </a:r>
            <a:r>
              <a:rPr lang="en-US" sz="2800" b="1" dirty="0">
                <a:solidFill>
                  <a:schemeClr val="bg1"/>
                </a:solidFill>
              </a:rPr>
              <a:t> </a:t>
            </a:r>
            <a:endParaRPr lang="en-ZA" sz="2800" b="1" dirty="0">
              <a:solidFill>
                <a:schemeClr val="bg1"/>
              </a:solidFill>
            </a:endParaRPr>
          </a:p>
        </p:txBody>
      </p:sp>
      <p:sp>
        <p:nvSpPr>
          <p:cNvPr id="2" name="TextBox 1">
            <a:extLst>
              <a:ext uri="{FF2B5EF4-FFF2-40B4-BE49-F238E27FC236}">
                <a16:creationId xmlns:a16="http://schemas.microsoft.com/office/drawing/2014/main" id="{71B8FE5D-1EB9-87E1-3DBE-0522E40BD71E}"/>
              </a:ext>
            </a:extLst>
          </p:cNvPr>
          <p:cNvSpPr txBox="1"/>
          <p:nvPr/>
        </p:nvSpPr>
        <p:spPr>
          <a:xfrm>
            <a:off x="3283974" y="2453826"/>
            <a:ext cx="8239433" cy="461665"/>
          </a:xfrm>
          <a:prstGeom prst="rect">
            <a:avLst/>
          </a:prstGeom>
          <a:noFill/>
        </p:spPr>
        <p:txBody>
          <a:bodyPr wrap="square">
            <a:spAutoFit/>
          </a:bodyPr>
          <a:lstStyle/>
          <a:p>
            <a:r>
              <a:rPr lang="en-ZA" sz="2400" b="1" dirty="0">
                <a:solidFill>
                  <a:schemeClr val="bg1"/>
                </a:solidFill>
              </a:rPr>
              <a:t>1. User-Action interaction matrix</a:t>
            </a:r>
          </a:p>
        </p:txBody>
      </p:sp>
      <p:sp>
        <p:nvSpPr>
          <p:cNvPr id="8" name="TextBox 7">
            <a:extLst>
              <a:ext uri="{FF2B5EF4-FFF2-40B4-BE49-F238E27FC236}">
                <a16:creationId xmlns:a16="http://schemas.microsoft.com/office/drawing/2014/main" id="{C0882B99-1574-09ED-8ED5-42D1D668A3BD}"/>
              </a:ext>
            </a:extLst>
          </p:cNvPr>
          <p:cNvSpPr txBox="1"/>
          <p:nvPr/>
        </p:nvSpPr>
        <p:spPr>
          <a:xfrm>
            <a:off x="3283974" y="2915491"/>
            <a:ext cx="6096000" cy="461665"/>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ZA" sz="2400" b="1" i="0" u="none" strike="noStrike" kern="1200" cap="none" spc="0" normalizeH="0" baseline="0" noProof="0" dirty="0">
                <a:ln>
                  <a:noFill/>
                </a:ln>
                <a:solidFill>
                  <a:prstClr val="white"/>
                </a:solidFill>
                <a:effectLst/>
                <a:uLnTx/>
                <a:uFillTx/>
                <a:latin typeface="Aptos" panose="02110004020202020204"/>
                <a:ea typeface="+mn-ea"/>
                <a:cs typeface="+mn-cs"/>
              </a:rPr>
              <a:t>2. User Features</a:t>
            </a:r>
          </a:p>
        </p:txBody>
      </p:sp>
      <p:sp>
        <p:nvSpPr>
          <p:cNvPr id="10" name="TextBox 9">
            <a:extLst>
              <a:ext uri="{FF2B5EF4-FFF2-40B4-BE49-F238E27FC236}">
                <a16:creationId xmlns:a16="http://schemas.microsoft.com/office/drawing/2014/main" id="{23CF3E7A-ECD7-7CD8-E2D4-C69062F5E0B5}"/>
              </a:ext>
            </a:extLst>
          </p:cNvPr>
          <p:cNvSpPr txBox="1"/>
          <p:nvPr/>
        </p:nvSpPr>
        <p:spPr>
          <a:xfrm>
            <a:off x="3283974" y="3377156"/>
            <a:ext cx="6096000" cy="461665"/>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ZA" sz="2400" b="1" i="0" u="none" strike="noStrike" kern="1200" cap="none" spc="0" normalizeH="0" baseline="0" noProof="0" dirty="0">
                <a:ln>
                  <a:noFill/>
                </a:ln>
                <a:solidFill>
                  <a:prstClr val="white"/>
                </a:solidFill>
                <a:effectLst/>
                <a:uLnTx/>
                <a:uFillTx/>
                <a:latin typeface="Aptos" panose="02110004020202020204"/>
                <a:ea typeface="+mn-ea"/>
                <a:cs typeface="+mn-cs"/>
              </a:rPr>
              <a:t>3. Item features</a:t>
            </a:r>
            <a:endParaRPr kumimoji="0" lang="en-ZA"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Tree>
    <p:extLst>
      <p:ext uri="{BB962C8B-B14F-4D97-AF65-F5344CB8AC3E}">
        <p14:creationId xmlns:p14="http://schemas.microsoft.com/office/powerpoint/2010/main" val="2702137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23CF3E7A-ECD7-7CD8-E2D4-C69062F5E0B5}"/>
              </a:ext>
            </a:extLst>
          </p:cNvPr>
          <p:cNvSpPr txBox="1"/>
          <p:nvPr/>
        </p:nvSpPr>
        <p:spPr>
          <a:xfrm>
            <a:off x="235974" y="181672"/>
            <a:ext cx="6096000" cy="461665"/>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ZA" sz="2400" b="1" i="0" u="none" strike="noStrike" kern="1200" cap="none" spc="0" normalizeH="0" baseline="0" noProof="0" dirty="0">
                <a:ln>
                  <a:noFill/>
                </a:ln>
                <a:solidFill>
                  <a:prstClr val="white"/>
                </a:solidFill>
                <a:effectLst/>
                <a:uLnTx/>
                <a:uFillTx/>
                <a:latin typeface="Aptos" panose="02110004020202020204"/>
                <a:ea typeface="+mn-ea"/>
                <a:cs typeface="+mn-cs"/>
              </a:rPr>
              <a:t>3. Item features</a:t>
            </a:r>
            <a:endParaRPr kumimoji="0" lang="en-ZA"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3" name="TextBox 2">
            <a:extLst>
              <a:ext uri="{FF2B5EF4-FFF2-40B4-BE49-F238E27FC236}">
                <a16:creationId xmlns:a16="http://schemas.microsoft.com/office/drawing/2014/main" id="{BF6288A0-0DCE-A954-D203-697CFCF9752E}"/>
              </a:ext>
            </a:extLst>
          </p:cNvPr>
          <p:cNvSpPr txBox="1"/>
          <p:nvPr/>
        </p:nvSpPr>
        <p:spPr>
          <a:xfrm>
            <a:off x="304800" y="752448"/>
            <a:ext cx="6096000" cy="923330"/>
          </a:xfrm>
          <a:prstGeom prst="rect">
            <a:avLst/>
          </a:prstGeom>
          <a:noFill/>
        </p:spPr>
        <p:txBody>
          <a:bodyPr wrap="square">
            <a:spAutoFit/>
          </a:bodyPr>
          <a:lstStyle/>
          <a:p>
            <a:pPr marL="285750" indent="-285750">
              <a:buFont typeface="Arial" panose="020B0604020202020204" pitchFamily="34" charset="0"/>
              <a:buChar char="•"/>
            </a:pPr>
            <a:r>
              <a:rPr lang="en-ZA" dirty="0">
                <a:solidFill>
                  <a:schemeClr val="bg1"/>
                </a:solidFill>
              </a:rPr>
              <a:t>Item type</a:t>
            </a:r>
          </a:p>
          <a:p>
            <a:pPr marL="285750" indent="-285750">
              <a:buFont typeface="Arial" panose="020B0604020202020204" pitchFamily="34" charset="0"/>
              <a:buChar char="•"/>
            </a:pPr>
            <a:r>
              <a:rPr lang="en-ZA" dirty="0">
                <a:solidFill>
                  <a:schemeClr val="bg1"/>
                </a:solidFill>
              </a:rPr>
              <a:t>Most frequent day interacted on</a:t>
            </a:r>
          </a:p>
          <a:p>
            <a:pPr marL="285750" indent="-285750">
              <a:buFont typeface="Arial" panose="020B0604020202020204" pitchFamily="34" charset="0"/>
              <a:buChar char="•"/>
            </a:pPr>
            <a:r>
              <a:rPr lang="en-ZA" dirty="0">
                <a:solidFill>
                  <a:schemeClr val="bg1"/>
                </a:solidFill>
              </a:rPr>
              <a:t>Amount of unique users bin</a:t>
            </a:r>
          </a:p>
        </p:txBody>
      </p:sp>
    </p:spTree>
    <p:extLst>
      <p:ext uri="{BB962C8B-B14F-4D97-AF65-F5344CB8AC3E}">
        <p14:creationId xmlns:p14="http://schemas.microsoft.com/office/powerpoint/2010/main" val="22241036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23CF3E7A-ECD7-7CD8-E2D4-C69062F5E0B5}"/>
              </a:ext>
            </a:extLst>
          </p:cNvPr>
          <p:cNvSpPr txBox="1"/>
          <p:nvPr/>
        </p:nvSpPr>
        <p:spPr>
          <a:xfrm>
            <a:off x="235974" y="181672"/>
            <a:ext cx="6096000" cy="461665"/>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ZA" sz="2400" b="1" i="0" u="none" strike="noStrike" kern="1200" cap="none" spc="0" normalizeH="0" baseline="0" noProof="0" dirty="0">
                <a:ln>
                  <a:noFill/>
                </a:ln>
                <a:solidFill>
                  <a:prstClr val="white"/>
                </a:solidFill>
                <a:effectLst/>
                <a:uLnTx/>
                <a:uFillTx/>
                <a:latin typeface="Aptos" panose="02110004020202020204"/>
                <a:ea typeface="+mn-ea"/>
                <a:cs typeface="+mn-cs"/>
              </a:rPr>
              <a:t>3. Item features</a:t>
            </a:r>
            <a:endParaRPr kumimoji="0" lang="en-ZA"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3" name="TextBox 2">
            <a:extLst>
              <a:ext uri="{FF2B5EF4-FFF2-40B4-BE49-F238E27FC236}">
                <a16:creationId xmlns:a16="http://schemas.microsoft.com/office/drawing/2014/main" id="{BF6288A0-0DCE-A954-D203-697CFCF9752E}"/>
              </a:ext>
            </a:extLst>
          </p:cNvPr>
          <p:cNvSpPr txBox="1"/>
          <p:nvPr/>
        </p:nvSpPr>
        <p:spPr>
          <a:xfrm>
            <a:off x="304800" y="752448"/>
            <a:ext cx="6096000" cy="2031325"/>
          </a:xfrm>
          <a:prstGeom prst="rect">
            <a:avLst/>
          </a:prstGeom>
          <a:noFill/>
        </p:spPr>
        <p:txBody>
          <a:bodyPr wrap="square">
            <a:spAutoFit/>
          </a:bodyPr>
          <a:lstStyle/>
          <a:p>
            <a:pPr marL="285750" indent="-285750">
              <a:buFont typeface="Arial" panose="020B0604020202020204" pitchFamily="34" charset="0"/>
              <a:buChar char="•"/>
            </a:pPr>
            <a:r>
              <a:rPr lang="en-ZA" dirty="0">
                <a:solidFill>
                  <a:schemeClr val="bg1"/>
                </a:solidFill>
              </a:rPr>
              <a:t>Item type:</a:t>
            </a: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r>
              <a:rPr lang="en-ZA" dirty="0">
                <a:solidFill>
                  <a:schemeClr val="bg1"/>
                </a:solidFill>
              </a:rPr>
              <a:t>Most frequent day interacted on</a:t>
            </a:r>
          </a:p>
          <a:p>
            <a:pPr marL="285750" indent="-285750">
              <a:buFont typeface="Arial" panose="020B0604020202020204" pitchFamily="34" charset="0"/>
              <a:buChar char="•"/>
            </a:pPr>
            <a:r>
              <a:rPr lang="en-ZA" dirty="0">
                <a:solidFill>
                  <a:schemeClr val="bg1"/>
                </a:solidFill>
              </a:rPr>
              <a:t>Amount of unique users</a:t>
            </a:r>
          </a:p>
          <a:p>
            <a:pPr marL="285750" indent="-285750">
              <a:buFont typeface="Arial" panose="020B0604020202020204" pitchFamily="34" charset="0"/>
              <a:buChar char="•"/>
            </a:pPr>
            <a:endParaRPr lang="en-ZA" dirty="0">
              <a:solidFill>
                <a:schemeClr val="bg1"/>
              </a:solidFill>
            </a:endParaRPr>
          </a:p>
        </p:txBody>
      </p:sp>
      <p:graphicFrame>
        <p:nvGraphicFramePr>
          <p:cNvPr id="2" name="Table 1">
            <a:extLst>
              <a:ext uri="{FF2B5EF4-FFF2-40B4-BE49-F238E27FC236}">
                <a16:creationId xmlns:a16="http://schemas.microsoft.com/office/drawing/2014/main" id="{53833DAA-A7DB-F45A-C952-C7A56FD4C60F}"/>
              </a:ext>
            </a:extLst>
          </p:cNvPr>
          <p:cNvGraphicFramePr>
            <a:graphicFrameLocks noGrp="1"/>
          </p:cNvGraphicFramePr>
          <p:nvPr/>
        </p:nvGraphicFramePr>
        <p:xfrm>
          <a:off x="652207" y="1120272"/>
          <a:ext cx="7075950" cy="741680"/>
        </p:xfrm>
        <a:graphic>
          <a:graphicData uri="http://schemas.openxmlformats.org/drawingml/2006/table">
            <a:tbl>
              <a:tblPr firstRow="1" bandRow="1">
                <a:tableStyleId>{EB9631B5-78F2-41C9-869B-9F39066F8104}</a:tableStyleId>
              </a:tblPr>
              <a:tblGrid>
                <a:gridCol w="1179325">
                  <a:extLst>
                    <a:ext uri="{9D8B030D-6E8A-4147-A177-3AD203B41FA5}">
                      <a16:colId xmlns:a16="http://schemas.microsoft.com/office/drawing/2014/main" val="3400634612"/>
                    </a:ext>
                  </a:extLst>
                </a:gridCol>
                <a:gridCol w="1179325">
                  <a:extLst>
                    <a:ext uri="{9D8B030D-6E8A-4147-A177-3AD203B41FA5}">
                      <a16:colId xmlns:a16="http://schemas.microsoft.com/office/drawing/2014/main" val="701412954"/>
                    </a:ext>
                  </a:extLst>
                </a:gridCol>
                <a:gridCol w="1179325">
                  <a:extLst>
                    <a:ext uri="{9D8B030D-6E8A-4147-A177-3AD203B41FA5}">
                      <a16:colId xmlns:a16="http://schemas.microsoft.com/office/drawing/2014/main" val="224371639"/>
                    </a:ext>
                  </a:extLst>
                </a:gridCol>
                <a:gridCol w="1179325">
                  <a:extLst>
                    <a:ext uri="{9D8B030D-6E8A-4147-A177-3AD203B41FA5}">
                      <a16:colId xmlns:a16="http://schemas.microsoft.com/office/drawing/2014/main" val="3317639608"/>
                    </a:ext>
                  </a:extLst>
                </a:gridCol>
                <a:gridCol w="1179325">
                  <a:extLst>
                    <a:ext uri="{9D8B030D-6E8A-4147-A177-3AD203B41FA5}">
                      <a16:colId xmlns:a16="http://schemas.microsoft.com/office/drawing/2014/main" val="2721267651"/>
                    </a:ext>
                  </a:extLst>
                </a:gridCol>
                <a:gridCol w="1179325">
                  <a:extLst>
                    <a:ext uri="{9D8B030D-6E8A-4147-A177-3AD203B41FA5}">
                      <a16:colId xmlns:a16="http://schemas.microsoft.com/office/drawing/2014/main" val="1500200790"/>
                    </a:ext>
                  </a:extLst>
                </a:gridCol>
              </a:tblGrid>
              <a:tr h="370840">
                <a:tc>
                  <a:txBody>
                    <a:bodyPr/>
                    <a:lstStyle/>
                    <a:p>
                      <a:r>
                        <a:rPr lang="en-US" sz="1800" b="1" i="0" kern="1200" dirty="0">
                          <a:solidFill>
                            <a:schemeClr val="lt1"/>
                          </a:solidFill>
                          <a:effectLst/>
                          <a:latin typeface="+mn-lt"/>
                          <a:ea typeface="+mn-ea"/>
                          <a:cs typeface="+mn-cs"/>
                        </a:rPr>
                        <a:t>INSURE</a:t>
                      </a:r>
                      <a:endParaRPr lang="en-ZA" sz="1600" b="1" dirty="0"/>
                    </a:p>
                  </a:txBody>
                  <a:tcPr/>
                </a:tc>
                <a:tc>
                  <a:txBody>
                    <a:bodyPr/>
                    <a:lstStyle/>
                    <a:p>
                      <a:r>
                        <a:rPr lang="en-US" sz="1600" b="1" i="0" kern="1200" dirty="0">
                          <a:solidFill>
                            <a:schemeClr val="lt1"/>
                          </a:solidFill>
                          <a:effectLst/>
                          <a:latin typeface="+mn-lt"/>
                          <a:ea typeface="+mn-ea"/>
                          <a:cs typeface="+mn-cs"/>
                        </a:rPr>
                        <a:t>TRANSACT </a:t>
                      </a:r>
                      <a:endParaRPr lang="en-ZA" sz="1600" b="1" dirty="0"/>
                    </a:p>
                  </a:txBody>
                  <a:tcPr/>
                </a:tc>
                <a:tc>
                  <a:txBody>
                    <a:bodyPr/>
                    <a:lstStyle/>
                    <a:p>
                      <a:r>
                        <a:rPr lang="en-US" sz="1600" b="1" i="0" kern="1200" dirty="0">
                          <a:solidFill>
                            <a:schemeClr val="lt1"/>
                          </a:solidFill>
                          <a:effectLst/>
                          <a:latin typeface="+mn-lt"/>
                          <a:ea typeface="+mn-ea"/>
                          <a:cs typeface="+mn-cs"/>
                        </a:rPr>
                        <a:t>LEND</a:t>
                      </a:r>
                      <a:endParaRPr lang="en-ZA" sz="1600" b="1" dirty="0"/>
                    </a:p>
                  </a:txBody>
                  <a:tcPr/>
                </a:tc>
                <a:tc>
                  <a:txBody>
                    <a:bodyPr/>
                    <a:lstStyle/>
                    <a:p>
                      <a:r>
                        <a:rPr lang="en-US" sz="1600" b="1" i="0" kern="1200" dirty="0">
                          <a:solidFill>
                            <a:schemeClr val="lt1"/>
                          </a:solidFill>
                          <a:effectLst/>
                          <a:latin typeface="+mn-lt"/>
                          <a:ea typeface="+mn-ea"/>
                          <a:cs typeface="+mn-cs"/>
                        </a:rPr>
                        <a:t>INVEST</a:t>
                      </a:r>
                      <a:endParaRPr lang="en-ZA" sz="1600" b="1" dirty="0"/>
                    </a:p>
                  </a:txBody>
                  <a:tcPr/>
                </a:tc>
                <a:tc>
                  <a:txBody>
                    <a:bodyPr/>
                    <a:lstStyle/>
                    <a:p>
                      <a:r>
                        <a:rPr lang="en-US" sz="1600" b="1" i="0" kern="1200" dirty="0">
                          <a:solidFill>
                            <a:schemeClr val="lt1"/>
                          </a:solidFill>
                          <a:effectLst/>
                          <a:latin typeface="+mn-lt"/>
                          <a:ea typeface="+mn-ea"/>
                          <a:cs typeface="+mn-cs"/>
                        </a:rPr>
                        <a:t>LIFESTYLE</a:t>
                      </a:r>
                      <a:endParaRPr lang="en-ZA" sz="1600" b="1" dirty="0"/>
                    </a:p>
                  </a:txBody>
                  <a:tcPr/>
                </a:tc>
                <a:tc>
                  <a:txBody>
                    <a:bodyPr/>
                    <a:lstStyle/>
                    <a:p>
                      <a:pPr algn="l"/>
                      <a:r>
                        <a:rPr lang="en-US" sz="1600" b="1" i="0" kern="1200" dirty="0">
                          <a:solidFill>
                            <a:schemeClr val="lt1"/>
                          </a:solidFill>
                          <a:effectLst/>
                          <a:latin typeface="+mn-lt"/>
                          <a:ea typeface="+mn-ea"/>
                          <a:cs typeface="+mn-cs"/>
                        </a:rPr>
                        <a:t>CONNECT</a:t>
                      </a:r>
                      <a:endParaRPr lang="en-ZA" sz="1600" b="1" dirty="0"/>
                    </a:p>
                  </a:txBody>
                  <a:tcPr/>
                </a:tc>
                <a:extLst>
                  <a:ext uri="{0D108BD9-81ED-4DB2-BD59-A6C34878D82A}">
                    <a16:rowId xmlns:a16="http://schemas.microsoft.com/office/drawing/2014/main" val="2245114912"/>
                  </a:ext>
                </a:extLst>
              </a:tr>
              <a:tr h="370840">
                <a:tc>
                  <a:txBody>
                    <a:bodyPr/>
                    <a:lstStyle/>
                    <a:p>
                      <a:r>
                        <a:rPr lang="en-ZA" sz="1600" dirty="0"/>
                        <a:t>0</a:t>
                      </a:r>
                    </a:p>
                  </a:txBody>
                  <a:tcPr/>
                </a:tc>
                <a:tc>
                  <a:txBody>
                    <a:bodyPr/>
                    <a:lstStyle/>
                    <a:p>
                      <a:r>
                        <a:rPr lang="en-ZA" sz="1600" dirty="0"/>
                        <a:t>0</a:t>
                      </a:r>
                    </a:p>
                  </a:txBody>
                  <a:tcPr/>
                </a:tc>
                <a:tc>
                  <a:txBody>
                    <a:bodyPr/>
                    <a:lstStyle/>
                    <a:p>
                      <a:r>
                        <a:rPr lang="en-ZA" sz="1600" dirty="0"/>
                        <a:t>0</a:t>
                      </a:r>
                    </a:p>
                  </a:txBody>
                  <a:tcPr/>
                </a:tc>
                <a:tc>
                  <a:txBody>
                    <a:bodyPr/>
                    <a:lstStyle/>
                    <a:p>
                      <a:r>
                        <a:rPr lang="en-ZA" sz="1600" dirty="0"/>
                        <a:t>0</a:t>
                      </a:r>
                    </a:p>
                  </a:txBody>
                  <a:tcPr/>
                </a:tc>
                <a:tc>
                  <a:txBody>
                    <a:bodyPr/>
                    <a:lstStyle/>
                    <a:p>
                      <a:r>
                        <a:rPr lang="en-ZA" sz="1600" dirty="0"/>
                        <a:t>0</a:t>
                      </a:r>
                    </a:p>
                  </a:txBody>
                  <a:tcPr/>
                </a:tc>
                <a:tc>
                  <a:txBody>
                    <a:bodyPr/>
                    <a:lstStyle/>
                    <a:p>
                      <a:pPr algn="l"/>
                      <a:r>
                        <a:rPr lang="en-ZA" sz="1600" dirty="0"/>
                        <a:t>1</a:t>
                      </a:r>
                    </a:p>
                  </a:txBody>
                  <a:tcPr/>
                </a:tc>
                <a:extLst>
                  <a:ext uri="{0D108BD9-81ED-4DB2-BD59-A6C34878D82A}">
                    <a16:rowId xmlns:a16="http://schemas.microsoft.com/office/drawing/2014/main" val="294810486"/>
                  </a:ext>
                </a:extLst>
              </a:tr>
            </a:tbl>
          </a:graphicData>
        </a:graphic>
      </p:graphicFrame>
    </p:spTree>
    <p:extLst>
      <p:ext uri="{BB962C8B-B14F-4D97-AF65-F5344CB8AC3E}">
        <p14:creationId xmlns:p14="http://schemas.microsoft.com/office/powerpoint/2010/main" val="7840484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23CF3E7A-ECD7-7CD8-E2D4-C69062F5E0B5}"/>
              </a:ext>
            </a:extLst>
          </p:cNvPr>
          <p:cNvSpPr txBox="1"/>
          <p:nvPr/>
        </p:nvSpPr>
        <p:spPr>
          <a:xfrm>
            <a:off x="235974" y="181672"/>
            <a:ext cx="6096000" cy="461665"/>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ZA" sz="2400" b="1" i="0" u="none" strike="noStrike" kern="1200" cap="none" spc="0" normalizeH="0" baseline="0" noProof="0" dirty="0">
                <a:ln>
                  <a:noFill/>
                </a:ln>
                <a:solidFill>
                  <a:prstClr val="white"/>
                </a:solidFill>
                <a:effectLst/>
                <a:uLnTx/>
                <a:uFillTx/>
                <a:latin typeface="Aptos" panose="02110004020202020204"/>
                <a:ea typeface="+mn-ea"/>
                <a:cs typeface="+mn-cs"/>
              </a:rPr>
              <a:t>3. Item features</a:t>
            </a:r>
            <a:endParaRPr kumimoji="0" lang="en-ZA"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3" name="TextBox 2">
            <a:extLst>
              <a:ext uri="{FF2B5EF4-FFF2-40B4-BE49-F238E27FC236}">
                <a16:creationId xmlns:a16="http://schemas.microsoft.com/office/drawing/2014/main" id="{BF6288A0-0DCE-A954-D203-697CFCF9752E}"/>
              </a:ext>
            </a:extLst>
          </p:cNvPr>
          <p:cNvSpPr txBox="1"/>
          <p:nvPr/>
        </p:nvSpPr>
        <p:spPr>
          <a:xfrm>
            <a:off x="304800" y="752448"/>
            <a:ext cx="6096000" cy="2031325"/>
          </a:xfrm>
          <a:prstGeom prst="rect">
            <a:avLst/>
          </a:prstGeom>
          <a:noFill/>
        </p:spPr>
        <p:txBody>
          <a:bodyPr wrap="square">
            <a:spAutoFit/>
          </a:bodyPr>
          <a:lstStyle/>
          <a:p>
            <a:pPr marL="285750" indent="-285750">
              <a:buFont typeface="Arial" panose="020B0604020202020204" pitchFamily="34" charset="0"/>
              <a:buChar char="•"/>
            </a:pPr>
            <a:r>
              <a:rPr lang="en-ZA" dirty="0">
                <a:solidFill>
                  <a:schemeClr val="bg1"/>
                </a:solidFill>
              </a:rPr>
              <a:t>Item type</a:t>
            </a:r>
          </a:p>
          <a:p>
            <a:pPr marL="285750" indent="-285750">
              <a:buFont typeface="Arial" panose="020B0604020202020204" pitchFamily="34" charset="0"/>
              <a:buChar char="•"/>
            </a:pPr>
            <a:r>
              <a:rPr lang="en-ZA" dirty="0">
                <a:solidFill>
                  <a:schemeClr val="bg1"/>
                </a:solidFill>
              </a:rPr>
              <a:t>Most frequent day interacted on:</a:t>
            </a: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r>
              <a:rPr lang="en-ZA" dirty="0">
                <a:solidFill>
                  <a:schemeClr val="bg1"/>
                </a:solidFill>
              </a:rPr>
              <a:t>Amount of unique users</a:t>
            </a:r>
          </a:p>
        </p:txBody>
      </p:sp>
      <p:graphicFrame>
        <p:nvGraphicFramePr>
          <p:cNvPr id="4" name="Table 3">
            <a:extLst>
              <a:ext uri="{FF2B5EF4-FFF2-40B4-BE49-F238E27FC236}">
                <a16:creationId xmlns:a16="http://schemas.microsoft.com/office/drawing/2014/main" id="{B3320DAF-154E-BD64-3146-F21A31416485}"/>
              </a:ext>
            </a:extLst>
          </p:cNvPr>
          <p:cNvGraphicFramePr>
            <a:graphicFrameLocks noGrp="1"/>
          </p:cNvGraphicFramePr>
          <p:nvPr>
            <p:extLst>
              <p:ext uri="{D42A27DB-BD31-4B8C-83A1-F6EECF244321}">
                <p14:modId xmlns:p14="http://schemas.microsoft.com/office/powerpoint/2010/main" val="1735747866"/>
              </p:ext>
            </p:extLst>
          </p:nvPr>
        </p:nvGraphicFramePr>
        <p:xfrm>
          <a:off x="694812" y="1505159"/>
          <a:ext cx="5512619" cy="741680"/>
        </p:xfrm>
        <a:graphic>
          <a:graphicData uri="http://schemas.openxmlformats.org/drawingml/2006/table">
            <a:tbl>
              <a:tblPr firstRow="1" bandRow="1">
                <a:tableStyleId>{EB9631B5-78F2-41C9-869B-9F39066F8104}</a:tableStyleId>
              </a:tblPr>
              <a:tblGrid>
                <a:gridCol w="787517">
                  <a:extLst>
                    <a:ext uri="{9D8B030D-6E8A-4147-A177-3AD203B41FA5}">
                      <a16:colId xmlns:a16="http://schemas.microsoft.com/office/drawing/2014/main" val="3400634612"/>
                    </a:ext>
                  </a:extLst>
                </a:gridCol>
                <a:gridCol w="787517">
                  <a:extLst>
                    <a:ext uri="{9D8B030D-6E8A-4147-A177-3AD203B41FA5}">
                      <a16:colId xmlns:a16="http://schemas.microsoft.com/office/drawing/2014/main" val="701412954"/>
                    </a:ext>
                  </a:extLst>
                </a:gridCol>
                <a:gridCol w="787517">
                  <a:extLst>
                    <a:ext uri="{9D8B030D-6E8A-4147-A177-3AD203B41FA5}">
                      <a16:colId xmlns:a16="http://schemas.microsoft.com/office/drawing/2014/main" val="224371639"/>
                    </a:ext>
                  </a:extLst>
                </a:gridCol>
                <a:gridCol w="787517">
                  <a:extLst>
                    <a:ext uri="{9D8B030D-6E8A-4147-A177-3AD203B41FA5}">
                      <a16:colId xmlns:a16="http://schemas.microsoft.com/office/drawing/2014/main" val="3317639608"/>
                    </a:ext>
                  </a:extLst>
                </a:gridCol>
                <a:gridCol w="787517">
                  <a:extLst>
                    <a:ext uri="{9D8B030D-6E8A-4147-A177-3AD203B41FA5}">
                      <a16:colId xmlns:a16="http://schemas.microsoft.com/office/drawing/2014/main" val="2721267651"/>
                    </a:ext>
                  </a:extLst>
                </a:gridCol>
                <a:gridCol w="787517">
                  <a:extLst>
                    <a:ext uri="{9D8B030D-6E8A-4147-A177-3AD203B41FA5}">
                      <a16:colId xmlns:a16="http://schemas.microsoft.com/office/drawing/2014/main" val="1500200790"/>
                    </a:ext>
                  </a:extLst>
                </a:gridCol>
                <a:gridCol w="787517">
                  <a:extLst>
                    <a:ext uri="{9D8B030D-6E8A-4147-A177-3AD203B41FA5}">
                      <a16:colId xmlns:a16="http://schemas.microsoft.com/office/drawing/2014/main" val="461007544"/>
                    </a:ext>
                  </a:extLst>
                </a:gridCol>
              </a:tblGrid>
              <a:tr h="370840">
                <a:tc>
                  <a:txBody>
                    <a:bodyPr/>
                    <a:lstStyle/>
                    <a:p>
                      <a:r>
                        <a:rPr lang="en-ZA" sz="1800" b="1" i="0" kern="1200" dirty="0">
                          <a:solidFill>
                            <a:schemeClr val="lt1"/>
                          </a:solidFill>
                          <a:effectLst/>
                          <a:latin typeface="+mn-lt"/>
                          <a:ea typeface="+mn-ea"/>
                          <a:cs typeface="+mn-cs"/>
                        </a:rPr>
                        <a:t>Mon</a:t>
                      </a:r>
                      <a:endParaRPr lang="en-ZA" sz="1600" b="1" dirty="0"/>
                    </a:p>
                  </a:txBody>
                  <a:tcPr/>
                </a:tc>
                <a:tc>
                  <a:txBody>
                    <a:bodyPr/>
                    <a:lstStyle/>
                    <a:p>
                      <a:r>
                        <a:rPr lang="en-US" sz="1600" b="1" i="0" kern="1200" dirty="0">
                          <a:solidFill>
                            <a:schemeClr val="lt1"/>
                          </a:solidFill>
                          <a:effectLst/>
                          <a:latin typeface="+mn-lt"/>
                          <a:ea typeface="+mn-ea"/>
                          <a:cs typeface="+mn-cs"/>
                        </a:rPr>
                        <a:t>Tue </a:t>
                      </a:r>
                      <a:endParaRPr lang="en-ZA" sz="1600" b="1" dirty="0"/>
                    </a:p>
                  </a:txBody>
                  <a:tcPr/>
                </a:tc>
                <a:tc>
                  <a:txBody>
                    <a:bodyPr/>
                    <a:lstStyle/>
                    <a:p>
                      <a:r>
                        <a:rPr lang="en-ZA" sz="1600" b="1" dirty="0"/>
                        <a:t>Wed</a:t>
                      </a:r>
                    </a:p>
                  </a:txBody>
                  <a:tcPr/>
                </a:tc>
                <a:tc>
                  <a:txBody>
                    <a:bodyPr/>
                    <a:lstStyle/>
                    <a:p>
                      <a:r>
                        <a:rPr lang="en-ZA" sz="1600" b="1" dirty="0"/>
                        <a:t>Thu</a:t>
                      </a:r>
                    </a:p>
                  </a:txBody>
                  <a:tcPr/>
                </a:tc>
                <a:tc>
                  <a:txBody>
                    <a:bodyPr/>
                    <a:lstStyle/>
                    <a:p>
                      <a:r>
                        <a:rPr lang="en-ZA" sz="1600" b="1" dirty="0"/>
                        <a:t>Fri</a:t>
                      </a:r>
                    </a:p>
                  </a:txBody>
                  <a:tcPr/>
                </a:tc>
                <a:tc>
                  <a:txBody>
                    <a:bodyPr/>
                    <a:lstStyle/>
                    <a:p>
                      <a:pPr algn="l"/>
                      <a:r>
                        <a:rPr lang="en-ZA" sz="1600" b="1" dirty="0"/>
                        <a:t>Sat</a:t>
                      </a:r>
                    </a:p>
                  </a:txBody>
                  <a:tcPr/>
                </a:tc>
                <a:tc>
                  <a:txBody>
                    <a:bodyPr/>
                    <a:lstStyle/>
                    <a:p>
                      <a:pPr algn="l"/>
                      <a:r>
                        <a:rPr lang="en-ZA" sz="1600" b="1" dirty="0"/>
                        <a:t>Sun</a:t>
                      </a:r>
                    </a:p>
                  </a:txBody>
                  <a:tcPr/>
                </a:tc>
                <a:extLst>
                  <a:ext uri="{0D108BD9-81ED-4DB2-BD59-A6C34878D82A}">
                    <a16:rowId xmlns:a16="http://schemas.microsoft.com/office/drawing/2014/main" val="2245114912"/>
                  </a:ext>
                </a:extLst>
              </a:tr>
              <a:tr h="370840">
                <a:tc>
                  <a:txBody>
                    <a:bodyPr/>
                    <a:lstStyle/>
                    <a:p>
                      <a:r>
                        <a:rPr lang="en-ZA" sz="1600" dirty="0"/>
                        <a:t>0</a:t>
                      </a:r>
                    </a:p>
                  </a:txBody>
                  <a:tcPr/>
                </a:tc>
                <a:tc>
                  <a:txBody>
                    <a:bodyPr/>
                    <a:lstStyle/>
                    <a:p>
                      <a:r>
                        <a:rPr lang="en-ZA" sz="1600" dirty="0"/>
                        <a:t>0</a:t>
                      </a:r>
                    </a:p>
                  </a:txBody>
                  <a:tcPr/>
                </a:tc>
                <a:tc>
                  <a:txBody>
                    <a:bodyPr/>
                    <a:lstStyle/>
                    <a:p>
                      <a:r>
                        <a:rPr lang="en-ZA" sz="1600" dirty="0"/>
                        <a:t>0</a:t>
                      </a:r>
                    </a:p>
                  </a:txBody>
                  <a:tcPr/>
                </a:tc>
                <a:tc>
                  <a:txBody>
                    <a:bodyPr/>
                    <a:lstStyle/>
                    <a:p>
                      <a:r>
                        <a:rPr lang="en-ZA" sz="1600" dirty="0"/>
                        <a:t>0</a:t>
                      </a:r>
                    </a:p>
                  </a:txBody>
                  <a:tcPr/>
                </a:tc>
                <a:tc>
                  <a:txBody>
                    <a:bodyPr/>
                    <a:lstStyle/>
                    <a:p>
                      <a:r>
                        <a:rPr lang="en-ZA" sz="1600" dirty="0"/>
                        <a:t>0</a:t>
                      </a:r>
                    </a:p>
                  </a:txBody>
                  <a:tcPr/>
                </a:tc>
                <a:tc>
                  <a:txBody>
                    <a:bodyPr/>
                    <a:lstStyle/>
                    <a:p>
                      <a:pPr algn="l"/>
                      <a:r>
                        <a:rPr lang="en-ZA" sz="1600" dirty="0"/>
                        <a:t>1</a:t>
                      </a:r>
                    </a:p>
                  </a:txBody>
                  <a:tcPr/>
                </a:tc>
                <a:tc>
                  <a:txBody>
                    <a:bodyPr/>
                    <a:lstStyle/>
                    <a:p>
                      <a:pPr algn="l"/>
                      <a:r>
                        <a:rPr lang="en-ZA" sz="1600" dirty="0"/>
                        <a:t>0</a:t>
                      </a:r>
                    </a:p>
                  </a:txBody>
                  <a:tcPr/>
                </a:tc>
                <a:extLst>
                  <a:ext uri="{0D108BD9-81ED-4DB2-BD59-A6C34878D82A}">
                    <a16:rowId xmlns:a16="http://schemas.microsoft.com/office/drawing/2014/main" val="294810486"/>
                  </a:ext>
                </a:extLst>
              </a:tr>
            </a:tbl>
          </a:graphicData>
        </a:graphic>
      </p:graphicFrame>
    </p:spTree>
    <p:extLst>
      <p:ext uri="{BB962C8B-B14F-4D97-AF65-F5344CB8AC3E}">
        <p14:creationId xmlns:p14="http://schemas.microsoft.com/office/powerpoint/2010/main" val="20114823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B533428-C0D0-B007-B518-9749E36EE0D0}"/>
              </a:ext>
            </a:extLst>
          </p:cNvPr>
          <p:cNvSpPr txBox="1"/>
          <p:nvPr/>
        </p:nvSpPr>
        <p:spPr>
          <a:xfrm>
            <a:off x="216310" y="254356"/>
            <a:ext cx="9729019" cy="584775"/>
          </a:xfrm>
          <a:prstGeom prst="rect">
            <a:avLst/>
          </a:prstGeom>
          <a:noFill/>
        </p:spPr>
        <p:txBody>
          <a:bodyPr wrap="square" rtlCol="0">
            <a:spAutoFit/>
          </a:bodyPr>
          <a:lstStyle/>
          <a:p>
            <a:r>
              <a:rPr lang="en-US" sz="3200" b="1" dirty="0">
                <a:solidFill>
                  <a:schemeClr val="bg1"/>
                </a:solidFill>
              </a:rPr>
              <a:t>Overall most popular items: </a:t>
            </a:r>
            <a:endParaRPr lang="en-ZA" sz="3200" b="1" dirty="0">
              <a:solidFill>
                <a:schemeClr val="bg1"/>
              </a:solidFill>
            </a:endParaRPr>
          </a:p>
        </p:txBody>
      </p:sp>
      <p:graphicFrame>
        <p:nvGraphicFramePr>
          <p:cNvPr id="5" name="Chart 4"/>
          <p:cNvGraphicFramePr>
            <a:graphicFrameLocks noGrp="1"/>
          </p:cNvGraphicFramePr>
          <p:nvPr>
            <p:extLst>
              <p:ext uri="{D42A27DB-BD31-4B8C-83A1-F6EECF244321}">
                <p14:modId xmlns:p14="http://schemas.microsoft.com/office/powerpoint/2010/main" val="1180494872"/>
              </p:ext>
            </p:extLst>
          </p:nvPr>
        </p:nvGraphicFramePr>
        <p:xfrm>
          <a:off x="1096296" y="1239939"/>
          <a:ext cx="9729019" cy="3814915"/>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 name="Chart 1">
            <a:extLst>
              <a:ext uri="{FF2B5EF4-FFF2-40B4-BE49-F238E27FC236}">
                <a16:creationId xmlns:a16="http://schemas.microsoft.com/office/drawing/2014/main" id="{09102483-8163-86FB-B7AC-55533C76DD07}"/>
              </a:ext>
            </a:extLst>
          </p:cNvPr>
          <p:cNvGraphicFramePr>
            <a:graphicFrameLocks noGrp="1"/>
          </p:cNvGraphicFramePr>
          <p:nvPr>
            <p:extLst>
              <p:ext uri="{D42A27DB-BD31-4B8C-83A1-F6EECF244321}">
                <p14:modId xmlns:p14="http://schemas.microsoft.com/office/powerpoint/2010/main" val="997906302"/>
              </p:ext>
            </p:extLst>
          </p:nvPr>
        </p:nvGraphicFramePr>
        <p:xfrm>
          <a:off x="216311" y="4689987"/>
          <a:ext cx="11788876" cy="2005780"/>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C4809234-01DD-3CD6-CD7F-644AFDC5E95F}"/>
              </a:ext>
            </a:extLst>
          </p:cNvPr>
          <p:cNvSpPr txBox="1"/>
          <p:nvPr/>
        </p:nvSpPr>
        <p:spPr>
          <a:xfrm>
            <a:off x="1096296" y="5455662"/>
            <a:ext cx="2555020" cy="338554"/>
          </a:xfrm>
          <a:prstGeom prst="rect">
            <a:avLst/>
          </a:prstGeom>
          <a:noFill/>
        </p:spPr>
        <p:txBody>
          <a:bodyPr wrap="square">
            <a:spAutoFit/>
          </a:bodyPr>
          <a:lstStyle/>
          <a:p>
            <a:r>
              <a:rPr lang="en-US" sz="1600" dirty="0" err="1">
                <a:solidFill>
                  <a:schemeClr val="bg1"/>
                </a:solidFill>
              </a:rPr>
              <a:t>Visualisation</a:t>
            </a:r>
            <a:r>
              <a:rPr lang="en-US" sz="1600" dirty="0">
                <a:solidFill>
                  <a:schemeClr val="bg1"/>
                </a:solidFill>
              </a:rPr>
              <a:t> of all items:</a:t>
            </a:r>
            <a:endParaRPr lang="en-ZA" sz="1600" dirty="0"/>
          </a:p>
        </p:txBody>
      </p:sp>
    </p:spTree>
    <p:extLst>
      <p:ext uri="{BB962C8B-B14F-4D97-AF65-F5344CB8AC3E}">
        <p14:creationId xmlns:p14="http://schemas.microsoft.com/office/powerpoint/2010/main" val="16212645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23CF3E7A-ECD7-7CD8-E2D4-C69062F5E0B5}"/>
              </a:ext>
            </a:extLst>
          </p:cNvPr>
          <p:cNvSpPr txBox="1"/>
          <p:nvPr/>
        </p:nvSpPr>
        <p:spPr>
          <a:xfrm>
            <a:off x="235974" y="181672"/>
            <a:ext cx="6096000" cy="461665"/>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ZA" sz="2400" b="1" i="0" u="none" strike="noStrike" kern="1200" cap="none" spc="0" normalizeH="0" baseline="0" noProof="0" dirty="0">
                <a:ln>
                  <a:noFill/>
                </a:ln>
                <a:solidFill>
                  <a:prstClr val="white"/>
                </a:solidFill>
                <a:effectLst/>
                <a:uLnTx/>
                <a:uFillTx/>
                <a:latin typeface="Aptos" panose="02110004020202020204"/>
                <a:ea typeface="+mn-ea"/>
                <a:cs typeface="+mn-cs"/>
              </a:rPr>
              <a:t>3. Item features</a:t>
            </a:r>
            <a:endParaRPr kumimoji="0" lang="en-ZA"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3" name="TextBox 2">
            <a:extLst>
              <a:ext uri="{FF2B5EF4-FFF2-40B4-BE49-F238E27FC236}">
                <a16:creationId xmlns:a16="http://schemas.microsoft.com/office/drawing/2014/main" id="{BF6288A0-0DCE-A954-D203-697CFCF9752E}"/>
              </a:ext>
            </a:extLst>
          </p:cNvPr>
          <p:cNvSpPr txBox="1"/>
          <p:nvPr/>
        </p:nvSpPr>
        <p:spPr>
          <a:xfrm>
            <a:off x="304800" y="752448"/>
            <a:ext cx="6096000" cy="923330"/>
          </a:xfrm>
          <a:prstGeom prst="rect">
            <a:avLst/>
          </a:prstGeom>
          <a:noFill/>
        </p:spPr>
        <p:txBody>
          <a:bodyPr wrap="square">
            <a:spAutoFit/>
          </a:bodyPr>
          <a:lstStyle/>
          <a:p>
            <a:pPr marL="285750" indent="-285750">
              <a:buFont typeface="Arial" panose="020B0604020202020204" pitchFamily="34" charset="0"/>
              <a:buChar char="•"/>
            </a:pPr>
            <a:r>
              <a:rPr lang="en-ZA" dirty="0">
                <a:solidFill>
                  <a:schemeClr val="bg1"/>
                </a:solidFill>
              </a:rPr>
              <a:t>Item type</a:t>
            </a:r>
          </a:p>
          <a:p>
            <a:pPr marL="285750" indent="-285750">
              <a:buFont typeface="Arial" panose="020B0604020202020204" pitchFamily="34" charset="0"/>
              <a:buChar char="•"/>
            </a:pPr>
            <a:r>
              <a:rPr lang="en-ZA" dirty="0">
                <a:solidFill>
                  <a:schemeClr val="bg1"/>
                </a:solidFill>
              </a:rPr>
              <a:t>Most frequent day interacted on:</a:t>
            </a:r>
          </a:p>
          <a:p>
            <a:pPr marL="285750" indent="-285750">
              <a:buFont typeface="Arial" panose="020B0604020202020204" pitchFamily="34" charset="0"/>
              <a:buChar char="•"/>
            </a:pPr>
            <a:r>
              <a:rPr lang="en-ZA" dirty="0">
                <a:solidFill>
                  <a:schemeClr val="bg1"/>
                </a:solidFill>
              </a:rPr>
              <a:t>Amount of unique users</a:t>
            </a:r>
          </a:p>
        </p:txBody>
      </p:sp>
      <p:graphicFrame>
        <p:nvGraphicFramePr>
          <p:cNvPr id="2" name="Table 1">
            <a:extLst>
              <a:ext uri="{FF2B5EF4-FFF2-40B4-BE49-F238E27FC236}">
                <a16:creationId xmlns:a16="http://schemas.microsoft.com/office/drawing/2014/main" id="{CFEE1B6C-D330-AD53-E4ED-1E829BC87353}"/>
              </a:ext>
            </a:extLst>
          </p:cNvPr>
          <p:cNvGraphicFramePr>
            <a:graphicFrameLocks noGrp="1"/>
          </p:cNvGraphicFramePr>
          <p:nvPr>
            <p:extLst>
              <p:ext uri="{D42A27DB-BD31-4B8C-83A1-F6EECF244321}">
                <p14:modId xmlns:p14="http://schemas.microsoft.com/office/powerpoint/2010/main" val="1035052119"/>
              </p:ext>
            </p:extLst>
          </p:nvPr>
        </p:nvGraphicFramePr>
        <p:xfrm>
          <a:off x="688259" y="1784889"/>
          <a:ext cx="5512619" cy="741680"/>
        </p:xfrm>
        <a:graphic>
          <a:graphicData uri="http://schemas.openxmlformats.org/drawingml/2006/table">
            <a:tbl>
              <a:tblPr firstRow="1" bandRow="1">
                <a:tableStyleId>{EB9631B5-78F2-41C9-869B-9F39066F8104}</a:tableStyleId>
              </a:tblPr>
              <a:tblGrid>
                <a:gridCol w="787517">
                  <a:extLst>
                    <a:ext uri="{9D8B030D-6E8A-4147-A177-3AD203B41FA5}">
                      <a16:colId xmlns:a16="http://schemas.microsoft.com/office/drawing/2014/main" val="3400634612"/>
                    </a:ext>
                  </a:extLst>
                </a:gridCol>
                <a:gridCol w="787517">
                  <a:extLst>
                    <a:ext uri="{9D8B030D-6E8A-4147-A177-3AD203B41FA5}">
                      <a16:colId xmlns:a16="http://schemas.microsoft.com/office/drawing/2014/main" val="701412954"/>
                    </a:ext>
                  </a:extLst>
                </a:gridCol>
                <a:gridCol w="787517">
                  <a:extLst>
                    <a:ext uri="{9D8B030D-6E8A-4147-A177-3AD203B41FA5}">
                      <a16:colId xmlns:a16="http://schemas.microsoft.com/office/drawing/2014/main" val="224371639"/>
                    </a:ext>
                  </a:extLst>
                </a:gridCol>
                <a:gridCol w="787517">
                  <a:extLst>
                    <a:ext uri="{9D8B030D-6E8A-4147-A177-3AD203B41FA5}">
                      <a16:colId xmlns:a16="http://schemas.microsoft.com/office/drawing/2014/main" val="3317639608"/>
                    </a:ext>
                  </a:extLst>
                </a:gridCol>
                <a:gridCol w="787517">
                  <a:extLst>
                    <a:ext uri="{9D8B030D-6E8A-4147-A177-3AD203B41FA5}">
                      <a16:colId xmlns:a16="http://schemas.microsoft.com/office/drawing/2014/main" val="2721267651"/>
                    </a:ext>
                  </a:extLst>
                </a:gridCol>
                <a:gridCol w="787517">
                  <a:extLst>
                    <a:ext uri="{9D8B030D-6E8A-4147-A177-3AD203B41FA5}">
                      <a16:colId xmlns:a16="http://schemas.microsoft.com/office/drawing/2014/main" val="1500200790"/>
                    </a:ext>
                  </a:extLst>
                </a:gridCol>
                <a:gridCol w="787517">
                  <a:extLst>
                    <a:ext uri="{9D8B030D-6E8A-4147-A177-3AD203B41FA5}">
                      <a16:colId xmlns:a16="http://schemas.microsoft.com/office/drawing/2014/main" val="461007544"/>
                    </a:ext>
                  </a:extLst>
                </a:gridCol>
              </a:tblGrid>
              <a:tr h="370840">
                <a:tc>
                  <a:txBody>
                    <a:bodyPr/>
                    <a:lstStyle/>
                    <a:p>
                      <a:r>
                        <a:rPr lang="en-ZA" sz="1800" b="1" i="0" kern="1200" dirty="0">
                          <a:solidFill>
                            <a:schemeClr val="lt1"/>
                          </a:solidFill>
                          <a:effectLst/>
                          <a:latin typeface="+mn-lt"/>
                          <a:ea typeface="+mn-ea"/>
                          <a:cs typeface="+mn-cs"/>
                        </a:rPr>
                        <a:t>Bin 1</a:t>
                      </a:r>
                      <a:endParaRPr lang="en-ZA" sz="1600" b="1" dirty="0"/>
                    </a:p>
                  </a:txBody>
                  <a:tcPr/>
                </a:tc>
                <a:tc>
                  <a:txBody>
                    <a:bodyPr/>
                    <a:lstStyle/>
                    <a:p>
                      <a:r>
                        <a:rPr lang="en-ZA" sz="1600" b="1" i="0" kern="1200" dirty="0">
                          <a:solidFill>
                            <a:schemeClr val="lt1"/>
                          </a:solidFill>
                          <a:effectLst/>
                          <a:latin typeface="+mn-lt"/>
                          <a:ea typeface="+mn-ea"/>
                          <a:cs typeface="+mn-cs"/>
                        </a:rPr>
                        <a:t>Bin 2</a:t>
                      </a:r>
                      <a:r>
                        <a:rPr lang="en-US" sz="1600" b="1" i="0" kern="1200" dirty="0">
                          <a:solidFill>
                            <a:schemeClr val="lt1"/>
                          </a:solidFill>
                          <a:effectLst/>
                          <a:latin typeface="+mn-lt"/>
                          <a:ea typeface="+mn-ea"/>
                          <a:cs typeface="+mn-cs"/>
                        </a:rPr>
                        <a:t> </a:t>
                      </a:r>
                      <a:endParaRPr lang="en-ZA" sz="1600" b="1" dirty="0"/>
                    </a:p>
                  </a:txBody>
                  <a:tcPr/>
                </a:tc>
                <a:tc>
                  <a:txBody>
                    <a:bodyPr/>
                    <a:lstStyle/>
                    <a:p>
                      <a:r>
                        <a:rPr lang="en-ZA" sz="1600" b="1" i="0" kern="1200" dirty="0">
                          <a:solidFill>
                            <a:schemeClr val="lt1"/>
                          </a:solidFill>
                          <a:effectLst/>
                          <a:latin typeface="+mn-lt"/>
                          <a:ea typeface="+mn-ea"/>
                          <a:cs typeface="+mn-cs"/>
                        </a:rPr>
                        <a:t>Bin 3</a:t>
                      </a:r>
                      <a:endParaRPr lang="en-ZA" sz="1600" b="1" dirty="0"/>
                    </a:p>
                  </a:txBody>
                  <a:tcPr/>
                </a:tc>
                <a:tc>
                  <a:txBody>
                    <a:bodyPr/>
                    <a:lstStyle/>
                    <a:p>
                      <a:r>
                        <a:rPr lang="en-ZA" sz="1600" b="1" i="0" kern="1200" dirty="0">
                          <a:solidFill>
                            <a:schemeClr val="lt1"/>
                          </a:solidFill>
                          <a:effectLst/>
                          <a:latin typeface="+mn-lt"/>
                          <a:ea typeface="+mn-ea"/>
                          <a:cs typeface="+mn-cs"/>
                        </a:rPr>
                        <a:t>Bin 4</a:t>
                      </a:r>
                      <a:endParaRPr lang="en-ZA" sz="1600" b="1" dirty="0"/>
                    </a:p>
                  </a:txBody>
                  <a:tcPr/>
                </a:tc>
                <a:tc>
                  <a:txBody>
                    <a:bodyPr/>
                    <a:lstStyle/>
                    <a:p>
                      <a:r>
                        <a:rPr lang="en-ZA" sz="1600" b="1" i="0" kern="1200" dirty="0">
                          <a:solidFill>
                            <a:schemeClr val="lt1"/>
                          </a:solidFill>
                          <a:effectLst/>
                          <a:latin typeface="+mn-lt"/>
                          <a:ea typeface="+mn-ea"/>
                          <a:cs typeface="+mn-cs"/>
                        </a:rPr>
                        <a:t>Bin 5</a:t>
                      </a:r>
                      <a:endParaRPr lang="en-ZA" sz="1600" b="1" dirty="0"/>
                    </a:p>
                  </a:txBody>
                  <a:tcPr/>
                </a:tc>
                <a:tc>
                  <a:txBody>
                    <a:bodyPr/>
                    <a:lstStyle/>
                    <a:p>
                      <a:pPr algn="l"/>
                      <a:r>
                        <a:rPr lang="en-US" sz="1600" b="1" i="0" kern="1200" dirty="0">
                          <a:solidFill>
                            <a:schemeClr val="lt1"/>
                          </a:solidFill>
                          <a:effectLst/>
                          <a:latin typeface="+mn-lt"/>
                          <a:ea typeface="+mn-ea"/>
                          <a:cs typeface="+mn-cs"/>
                        </a:rPr>
                        <a:t>. . .</a:t>
                      </a:r>
                      <a:endParaRPr lang="en-ZA" sz="1600" b="1" dirty="0"/>
                    </a:p>
                  </a:txBody>
                  <a:tcPr/>
                </a:tc>
                <a:tc>
                  <a:txBody>
                    <a:bodyPr/>
                    <a:lstStyle/>
                    <a:p>
                      <a:pPr algn="l"/>
                      <a:r>
                        <a:rPr lang="en-ZA" sz="1800" b="1" i="0" kern="1200" dirty="0">
                          <a:solidFill>
                            <a:schemeClr val="lt1"/>
                          </a:solidFill>
                          <a:effectLst/>
                          <a:latin typeface="+mn-lt"/>
                          <a:ea typeface="+mn-ea"/>
                          <a:cs typeface="+mn-cs"/>
                        </a:rPr>
                        <a:t>Bin x</a:t>
                      </a:r>
                      <a:endParaRPr lang="en-ZA" sz="1600" b="1" dirty="0"/>
                    </a:p>
                  </a:txBody>
                  <a:tcPr/>
                </a:tc>
                <a:extLst>
                  <a:ext uri="{0D108BD9-81ED-4DB2-BD59-A6C34878D82A}">
                    <a16:rowId xmlns:a16="http://schemas.microsoft.com/office/drawing/2014/main" val="2245114912"/>
                  </a:ext>
                </a:extLst>
              </a:tr>
              <a:tr h="370840">
                <a:tc>
                  <a:txBody>
                    <a:bodyPr/>
                    <a:lstStyle/>
                    <a:p>
                      <a:r>
                        <a:rPr lang="en-ZA" sz="1600" dirty="0"/>
                        <a:t>0</a:t>
                      </a:r>
                    </a:p>
                  </a:txBody>
                  <a:tcPr/>
                </a:tc>
                <a:tc>
                  <a:txBody>
                    <a:bodyPr/>
                    <a:lstStyle/>
                    <a:p>
                      <a:r>
                        <a:rPr lang="en-ZA" sz="1600" dirty="0"/>
                        <a:t>0</a:t>
                      </a:r>
                    </a:p>
                  </a:txBody>
                  <a:tcPr/>
                </a:tc>
                <a:tc>
                  <a:txBody>
                    <a:bodyPr/>
                    <a:lstStyle/>
                    <a:p>
                      <a:r>
                        <a:rPr lang="en-ZA" sz="1600" dirty="0"/>
                        <a:t>0</a:t>
                      </a:r>
                    </a:p>
                  </a:txBody>
                  <a:tcPr/>
                </a:tc>
                <a:tc>
                  <a:txBody>
                    <a:bodyPr/>
                    <a:lstStyle/>
                    <a:p>
                      <a:r>
                        <a:rPr lang="en-ZA" sz="1600" dirty="0"/>
                        <a:t>1</a:t>
                      </a:r>
                    </a:p>
                  </a:txBody>
                  <a:tcPr/>
                </a:tc>
                <a:tc>
                  <a:txBody>
                    <a:bodyPr/>
                    <a:lstStyle/>
                    <a:p>
                      <a:r>
                        <a:rPr lang="en-ZA" sz="1600" dirty="0"/>
                        <a:t>0</a:t>
                      </a:r>
                    </a:p>
                  </a:txBody>
                  <a:tcPr/>
                </a:tc>
                <a:tc>
                  <a:txBody>
                    <a:bodyPr/>
                    <a:lstStyle/>
                    <a:p>
                      <a:pPr algn="l"/>
                      <a:r>
                        <a:rPr lang="en-ZA" sz="1600" dirty="0"/>
                        <a:t>. . .</a:t>
                      </a:r>
                    </a:p>
                  </a:txBody>
                  <a:tcPr/>
                </a:tc>
                <a:tc>
                  <a:txBody>
                    <a:bodyPr/>
                    <a:lstStyle/>
                    <a:p>
                      <a:pPr algn="l"/>
                      <a:r>
                        <a:rPr lang="en-ZA" sz="1600" dirty="0"/>
                        <a:t>0</a:t>
                      </a:r>
                    </a:p>
                  </a:txBody>
                  <a:tcPr/>
                </a:tc>
                <a:extLst>
                  <a:ext uri="{0D108BD9-81ED-4DB2-BD59-A6C34878D82A}">
                    <a16:rowId xmlns:a16="http://schemas.microsoft.com/office/drawing/2014/main" val="294810486"/>
                  </a:ext>
                </a:extLst>
              </a:tr>
            </a:tbl>
          </a:graphicData>
        </a:graphic>
      </p:graphicFrame>
      <p:sp>
        <p:nvSpPr>
          <p:cNvPr id="5" name="TextBox 4">
            <a:extLst>
              <a:ext uri="{FF2B5EF4-FFF2-40B4-BE49-F238E27FC236}">
                <a16:creationId xmlns:a16="http://schemas.microsoft.com/office/drawing/2014/main" id="{16E14432-3A04-9085-19D2-0CC04DD99CDB}"/>
              </a:ext>
            </a:extLst>
          </p:cNvPr>
          <p:cNvSpPr txBox="1"/>
          <p:nvPr/>
        </p:nvSpPr>
        <p:spPr>
          <a:xfrm>
            <a:off x="7590503" y="1710814"/>
            <a:ext cx="3814916" cy="3139321"/>
          </a:xfrm>
          <a:prstGeom prst="rect">
            <a:avLst/>
          </a:prstGeom>
          <a:noFill/>
        </p:spPr>
        <p:txBody>
          <a:bodyPr wrap="square">
            <a:spAutoFit/>
          </a:bodyPr>
          <a:lstStyle/>
          <a:p>
            <a:r>
              <a:rPr lang="en-ZA" b="1" dirty="0">
                <a:solidFill>
                  <a:schemeClr val="bg1"/>
                </a:solidFill>
              </a:rPr>
              <a:t>*BINS:</a:t>
            </a:r>
          </a:p>
          <a:p>
            <a:r>
              <a:rPr lang="en-ZA" dirty="0">
                <a:solidFill>
                  <a:schemeClr val="bg1"/>
                </a:solidFill>
              </a:rPr>
              <a:t>For these features we use Doane’s formula to divide user’s score between X number of different bins. </a:t>
            </a:r>
          </a:p>
          <a:p>
            <a:endParaRPr lang="en-ZA" dirty="0">
              <a:solidFill>
                <a:schemeClr val="bg1"/>
              </a:solidFill>
            </a:endParaRPr>
          </a:p>
          <a:p>
            <a:r>
              <a:rPr lang="en-ZA" dirty="0">
                <a:solidFill>
                  <a:schemeClr val="bg1"/>
                </a:solidFill>
              </a:rPr>
              <a:t>The number is based on the distribution of the data.</a:t>
            </a:r>
          </a:p>
          <a:p>
            <a:endParaRPr lang="en-ZA" dirty="0">
              <a:solidFill>
                <a:schemeClr val="bg1"/>
              </a:solidFill>
            </a:endParaRPr>
          </a:p>
          <a:p>
            <a:r>
              <a:rPr lang="en-ZA" dirty="0">
                <a:solidFill>
                  <a:schemeClr val="bg1"/>
                </a:solidFill>
              </a:rPr>
              <a:t>This allows us to one-hot- encode our features, which suits our model best.</a:t>
            </a:r>
            <a:endParaRPr lang="en-ZA" dirty="0"/>
          </a:p>
        </p:txBody>
      </p:sp>
    </p:spTree>
    <p:extLst>
      <p:ext uri="{BB962C8B-B14F-4D97-AF65-F5344CB8AC3E}">
        <p14:creationId xmlns:p14="http://schemas.microsoft.com/office/powerpoint/2010/main" val="17730970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23CF3E7A-ECD7-7CD8-E2D4-C69062F5E0B5}"/>
              </a:ext>
            </a:extLst>
          </p:cNvPr>
          <p:cNvSpPr txBox="1"/>
          <p:nvPr/>
        </p:nvSpPr>
        <p:spPr>
          <a:xfrm>
            <a:off x="235974" y="181672"/>
            <a:ext cx="6096000" cy="461665"/>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ZA" sz="2400" b="1" i="0" u="none" strike="noStrike" kern="1200" cap="none" spc="0" normalizeH="0" baseline="0" noProof="0" dirty="0">
                <a:ln>
                  <a:noFill/>
                </a:ln>
                <a:solidFill>
                  <a:prstClr val="white"/>
                </a:solidFill>
                <a:effectLst/>
                <a:uLnTx/>
                <a:uFillTx/>
                <a:latin typeface="Aptos" panose="02110004020202020204"/>
                <a:ea typeface="+mn-ea"/>
                <a:cs typeface="+mn-cs"/>
              </a:rPr>
              <a:t>3. Item features</a:t>
            </a:r>
            <a:endParaRPr kumimoji="0" lang="en-ZA"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3" name="TextBox 2">
            <a:extLst>
              <a:ext uri="{FF2B5EF4-FFF2-40B4-BE49-F238E27FC236}">
                <a16:creationId xmlns:a16="http://schemas.microsoft.com/office/drawing/2014/main" id="{BF6288A0-0DCE-A954-D203-697CFCF9752E}"/>
              </a:ext>
            </a:extLst>
          </p:cNvPr>
          <p:cNvSpPr txBox="1"/>
          <p:nvPr/>
        </p:nvSpPr>
        <p:spPr>
          <a:xfrm>
            <a:off x="304800" y="752448"/>
            <a:ext cx="6096000" cy="923330"/>
          </a:xfrm>
          <a:prstGeom prst="rect">
            <a:avLst/>
          </a:prstGeom>
          <a:noFill/>
        </p:spPr>
        <p:txBody>
          <a:bodyPr wrap="square">
            <a:spAutoFit/>
          </a:bodyPr>
          <a:lstStyle/>
          <a:p>
            <a:pPr marL="285750" indent="-285750">
              <a:buFont typeface="Arial" panose="020B0604020202020204" pitchFamily="34" charset="0"/>
              <a:buChar char="•"/>
            </a:pPr>
            <a:r>
              <a:rPr lang="en-ZA" dirty="0">
                <a:solidFill>
                  <a:schemeClr val="bg1"/>
                </a:solidFill>
              </a:rPr>
              <a:t>Item type</a:t>
            </a:r>
          </a:p>
          <a:p>
            <a:pPr marL="285750" indent="-285750">
              <a:buFont typeface="Arial" panose="020B0604020202020204" pitchFamily="34" charset="0"/>
              <a:buChar char="•"/>
            </a:pPr>
            <a:r>
              <a:rPr lang="en-ZA" dirty="0">
                <a:solidFill>
                  <a:schemeClr val="bg1"/>
                </a:solidFill>
              </a:rPr>
              <a:t>Most frequent day interacted on</a:t>
            </a:r>
          </a:p>
          <a:p>
            <a:pPr marL="285750" indent="-285750">
              <a:buFont typeface="Arial" panose="020B0604020202020204" pitchFamily="34" charset="0"/>
              <a:buChar char="•"/>
            </a:pPr>
            <a:r>
              <a:rPr lang="en-ZA" dirty="0">
                <a:solidFill>
                  <a:schemeClr val="bg1"/>
                </a:solidFill>
              </a:rPr>
              <a:t>Amount of unique users bin</a:t>
            </a:r>
          </a:p>
        </p:txBody>
      </p:sp>
    </p:spTree>
    <p:extLst>
      <p:ext uri="{BB962C8B-B14F-4D97-AF65-F5344CB8AC3E}">
        <p14:creationId xmlns:p14="http://schemas.microsoft.com/office/powerpoint/2010/main" val="2472105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16AF57-F29C-D05C-D5C9-C32762A12133}"/>
              </a:ext>
            </a:extLst>
          </p:cNvPr>
          <p:cNvSpPr txBox="1"/>
          <p:nvPr/>
        </p:nvSpPr>
        <p:spPr>
          <a:xfrm>
            <a:off x="835743" y="526372"/>
            <a:ext cx="7580670" cy="584775"/>
          </a:xfrm>
          <a:prstGeom prst="rect">
            <a:avLst/>
          </a:prstGeom>
          <a:noFill/>
        </p:spPr>
        <p:txBody>
          <a:bodyPr wrap="square" rtlCol="0">
            <a:spAutoFit/>
          </a:bodyPr>
          <a:lstStyle/>
          <a:p>
            <a:r>
              <a:rPr lang="en-US" sz="3200" b="1" dirty="0">
                <a:solidFill>
                  <a:schemeClr val="bg1"/>
                </a:solidFill>
              </a:rPr>
              <a:t>What we input into our model:</a:t>
            </a:r>
            <a:r>
              <a:rPr lang="en-US" sz="2800" b="1" dirty="0">
                <a:solidFill>
                  <a:schemeClr val="bg1"/>
                </a:solidFill>
              </a:rPr>
              <a:t> </a:t>
            </a:r>
            <a:endParaRPr lang="en-ZA" sz="2800" b="1" dirty="0">
              <a:solidFill>
                <a:schemeClr val="bg1"/>
              </a:solidFill>
            </a:endParaRPr>
          </a:p>
        </p:txBody>
      </p:sp>
      <p:sp>
        <p:nvSpPr>
          <p:cNvPr id="2" name="TextBox 1">
            <a:extLst>
              <a:ext uri="{FF2B5EF4-FFF2-40B4-BE49-F238E27FC236}">
                <a16:creationId xmlns:a16="http://schemas.microsoft.com/office/drawing/2014/main" id="{71B8FE5D-1EB9-87E1-3DBE-0522E40BD71E}"/>
              </a:ext>
            </a:extLst>
          </p:cNvPr>
          <p:cNvSpPr txBox="1"/>
          <p:nvPr/>
        </p:nvSpPr>
        <p:spPr>
          <a:xfrm>
            <a:off x="3283974" y="2453826"/>
            <a:ext cx="8239433" cy="461665"/>
          </a:xfrm>
          <a:prstGeom prst="rect">
            <a:avLst/>
          </a:prstGeom>
          <a:noFill/>
        </p:spPr>
        <p:txBody>
          <a:bodyPr wrap="square">
            <a:spAutoFit/>
          </a:bodyPr>
          <a:lstStyle/>
          <a:p>
            <a:r>
              <a:rPr lang="en-ZA" sz="2400" b="1" dirty="0">
                <a:solidFill>
                  <a:schemeClr val="bg1"/>
                </a:solidFill>
              </a:rPr>
              <a:t>1. User-Action interaction matrix</a:t>
            </a:r>
          </a:p>
        </p:txBody>
      </p:sp>
      <p:sp>
        <p:nvSpPr>
          <p:cNvPr id="8" name="TextBox 7">
            <a:extLst>
              <a:ext uri="{FF2B5EF4-FFF2-40B4-BE49-F238E27FC236}">
                <a16:creationId xmlns:a16="http://schemas.microsoft.com/office/drawing/2014/main" id="{C0882B99-1574-09ED-8ED5-42D1D668A3BD}"/>
              </a:ext>
            </a:extLst>
          </p:cNvPr>
          <p:cNvSpPr txBox="1"/>
          <p:nvPr/>
        </p:nvSpPr>
        <p:spPr>
          <a:xfrm>
            <a:off x="3283974" y="2915491"/>
            <a:ext cx="6096000" cy="461665"/>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ZA" sz="2400" b="1" i="0" u="none" strike="noStrike" kern="1200" cap="none" spc="0" normalizeH="0" baseline="0" noProof="0" dirty="0">
                <a:ln>
                  <a:noFill/>
                </a:ln>
                <a:solidFill>
                  <a:prstClr val="white"/>
                </a:solidFill>
                <a:effectLst/>
                <a:uLnTx/>
                <a:uFillTx/>
                <a:latin typeface="Aptos" panose="02110004020202020204"/>
                <a:ea typeface="+mn-ea"/>
                <a:cs typeface="+mn-cs"/>
              </a:rPr>
              <a:t>2. User Features</a:t>
            </a:r>
          </a:p>
        </p:txBody>
      </p:sp>
      <p:sp>
        <p:nvSpPr>
          <p:cNvPr id="10" name="TextBox 9">
            <a:extLst>
              <a:ext uri="{FF2B5EF4-FFF2-40B4-BE49-F238E27FC236}">
                <a16:creationId xmlns:a16="http://schemas.microsoft.com/office/drawing/2014/main" id="{23CF3E7A-ECD7-7CD8-E2D4-C69062F5E0B5}"/>
              </a:ext>
            </a:extLst>
          </p:cNvPr>
          <p:cNvSpPr txBox="1"/>
          <p:nvPr/>
        </p:nvSpPr>
        <p:spPr>
          <a:xfrm>
            <a:off x="3283974" y="3377156"/>
            <a:ext cx="6096000" cy="461665"/>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ZA" sz="2400" b="1" i="0" u="none" strike="noStrike" kern="1200" cap="none" spc="0" normalizeH="0" baseline="0" noProof="0" dirty="0">
                <a:ln>
                  <a:noFill/>
                </a:ln>
                <a:solidFill>
                  <a:prstClr val="white"/>
                </a:solidFill>
                <a:effectLst/>
                <a:uLnTx/>
                <a:uFillTx/>
                <a:latin typeface="Aptos" panose="02110004020202020204"/>
                <a:ea typeface="+mn-ea"/>
                <a:cs typeface="+mn-cs"/>
              </a:rPr>
              <a:t>3. Item features</a:t>
            </a:r>
            <a:endParaRPr kumimoji="0" lang="en-ZA"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Tree>
    <p:extLst>
      <p:ext uri="{BB962C8B-B14F-4D97-AF65-F5344CB8AC3E}">
        <p14:creationId xmlns:p14="http://schemas.microsoft.com/office/powerpoint/2010/main" val="14718174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16AF57-F29C-D05C-D5C9-C32762A12133}"/>
              </a:ext>
            </a:extLst>
          </p:cNvPr>
          <p:cNvSpPr txBox="1"/>
          <p:nvPr/>
        </p:nvSpPr>
        <p:spPr>
          <a:xfrm>
            <a:off x="835743" y="526372"/>
            <a:ext cx="7580670" cy="584775"/>
          </a:xfrm>
          <a:prstGeom prst="rect">
            <a:avLst/>
          </a:prstGeom>
          <a:noFill/>
        </p:spPr>
        <p:txBody>
          <a:bodyPr wrap="square" rtlCol="0">
            <a:spAutoFit/>
          </a:bodyPr>
          <a:lstStyle/>
          <a:p>
            <a:r>
              <a:rPr lang="en-US" sz="3200" b="1" dirty="0">
                <a:solidFill>
                  <a:schemeClr val="bg1"/>
                </a:solidFill>
              </a:rPr>
              <a:t>How we evaluate our model:</a:t>
            </a:r>
            <a:r>
              <a:rPr lang="en-US" sz="2800" b="1" dirty="0">
                <a:solidFill>
                  <a:schemeClr val="bg1"/>
                </a:solidFill>
              </a:rPr>
              <a:t> </a:t>
            </a:r>
            <a:endParaRPr lang="en-ZA" sz="2800" b="1" dirty="0">
              <a:solidFill>
                <a:schemeClr val="bg1"/>
              </a:solidFill>
            </a:endParaRPr>
          </a:p>
        </p:txBody>
      </p:sp>
      <p:sp>
        <p:nvSpPr>
          <p:cNvPr id="5" name="TextBox 4">
            <a:extLst>
              <a:ext uri="{FF2B5EF4-FFF2-40B4-BE49-F238E27FC236}">
                <a16:creationId xmlns:a16="http://schemas.microsoft.com/office/drawing/2014/main" id="{B0DB9611-E3A2-AB52-D887-E2CE76F4CE3C}"/>
              </a:ext>
            </a:extLst>
          </p:cNvPr>
          <p:cNvSpPr txBox="1"/>
          <p:nvPr/>
        </p:nvSpPr>
        <p:spPr>
          <a:xfrm>
            <a:off x="1759974" y="1700981"/>
            <a:ext cx="8917858" cy="3827127"/>
          </a:xfrm>
          <a:prstGeom prst="rect">
            <a:avLst/>
          </a:prstGeom>
          <a:noFill/>
        </p:spPr>
        <p:txBody>
          <a:bodyPr wrap="square">
            <a:spAutoFit/>
          </a:bodyPr>
          <a:lstStyle/>
          <a:p>
            <a:r>
              <a:rPr lang="en-ZA" sz="2000" dirty="0">
                <a:solidFill>
                  <a:schemeClr val="bg1"/>
                </a:solidFill>
              </a:rPr>
              <a:t>There are many different ways to measure the accuracy of a machine learning model.</a:t>
            </a:r>
          </a:p>
          <a:p>
            <a:endParaRPr lang="en-ZA" sz="2000" dirty="0">
              <a:solidFill>
                <a:schemeClr val="bg1"/>
              </a:solidFill>
            </a:endParaRPr>
          </a:p>
          <a:p>
            <a:r>
              <a:rPr lang="en-ZA" sz="2000" dirty="0" err="1">
                <a:solidFill>
                  <a:schemeClr val="bg1"/>
                </a:solidFill>
              </a:rPr>
              <a:t>LightFM</a:t>
            </a:r>
            <a:r>
              <a:rPr lang="en-ZA" sz="2000" dirty="0">
                <a:solidFill>
                  <a:schemeClr val="bg1"/>
                </a:solidFill>
              </a:rPr>
              <a:t> provides a set of common metrics already built in. Of these metrics, we use:</a:t>
            </a:r>
          </a:p>
          <a:p>
            <a:pPr marL="285750" indent="-285750">
              <a:buFont typeface="Arial" panose="020B0604020202020204" pitchFamily="34" charset="0"/>
              <a:buChar char="•"/>
            </a:pPr>
            <a:r>
              <a:rPr lang="en-ZA" sz="2000" dirty="0">
                <a:solidFill>
                  <a:schemeClr val="bg1"/>
                </a:solidFill>
              </a:rPr>
              <a:t>AUC</a:t>
            </a:r>
          </a:p>
          <a:p>
            <a:pPr marL="285750" indent="-285750">
              <a:buFont typeface="Arial" panose="020B0604020202020204" pitchFamily="34" charset="0"/>
              <a:buChar char="•"/>
            </a:pPr>
            <a:r>
              <a:rPr lang="en-ZA" sz="2000" dirty="0">
                <a:solidFill>
                  <a:schemeClr val="bg1"/>
                </a:solidFill>
              </a:rPr>
              <a:t>Precision at K</a:t>
            </a:r>
          </a:p>
          <a:p>
            <a:pPr marL="285750" indent="-285750">
              <a:buFont typeface="Arial" panose="020B0604020202020204" pitchFamily="34" charset="0"/>
              <a:buChar char="•"/>
            </a:pPr>
            <a:r>
              <a:rPr lang="en-ZA" sz="2000" dirty="0">
                <a:solidFill>
                  <a:schemeClr val="bg1"/>
                </a:solidFill>
              </a:rPr>
              <a:t>ROC AUC</a:t>
            </a:r>
          </a:p>
          <a:p>
            <a:pPr marL="285750" indent="-285750">
              <a:buFont typeface="Arial" panose="020B0604020202020204" pitchFamily="34" charset="0"/>
              <a:buChar char="•"/>
            </a:pPr>
            <a:r>
              <a:rPr lang="en-ZA" sz="2000" dirty="0">
                <a:solidFill>
                  <a:schemeClr val="bg1"/>
                </a:solidFill>
              </a:rPr>
              <a:t>Reciprocal rank</a:t>
            </a:r>
          </a:p>
          <a:p>
            <a:endParaRPr lang="en-ZA" sz="2000" dirty="0">
              <a:solidFill>
                <a:schemeClr val="bg1"/>
              </a:solidFill>
            </a:endParaRPr>
          </a:p>
          <a:p>
            <a:r>
              <a:rPr lang="en-ZA" sz="2000" dirty="0">
                <a:solidFill>
                  <a:schemeClr val="bg1"/>
                </a:solidFill>
              </a:rPr>
              <a:t>Additionally, we generate similarity scores between different as well as for different items</a:t>
            </a:r>
          </a:p>
        </p:txBody>
      </p:sp>
    </p:spTree>
    <p:extLst>
      <p:ext uri="{BB962C8B-B14F-4D97-AF65-F5344CB8AC3E}">
        <p14:creationId xmlns:p14="http://schemas.microsoft.com/office/powerpoint/2010/main" val="3461688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16AF57-F29C-D05C-D5C9-C32762A12133}"/>
              </a:ext>
            </a:extLst>
          </p:cNvPr>
          <p:cNvSpPr txBox="1"/>
          <p:nvPr/>
        </p:nvSpPr>
        <p:spPr>
          <a:xfrm>
            <a:off x="835743" y="526372"/>
            <a:ext cx="7580670" cy="584775"/>
          </a:xfrm>
          <a:prstGeom prst="rect">
            <a:avLst/>
          </a:prstGeom>
          <a:noFill/>
        </p:spPr>
        <p:txBody>
          <a:bodyPr wrap="square" rtlCol="0">
            <a:spAutoFit/>
          </a:bodyPr>
          <a:lstStyle/>
          <a:p>
            <a:r>
              <a:rPr lang="en-US" sz="3200" b="1" dirty="0">
                <a:solidFill>
                  <a:schemeClr val="bg1"/>
                </a:solidFill>
              </a:rPr>
              <a:t>How we evaluate our model:</a:t>
            </a:r>
            <a:r>
              <a:rPr lang="en-US" sz="2800" b="1" dirty="0">
                <a:solidFill>
                  <a:schemeClr val="bg1"/>
                </a:solidFill>
              </a:rPr>
              <a:t> </a:t>
            </a:r>
            <a:endParaRPr lang="en-ZA" sz="2800" b="1" dirty="0">
              <a:solidFill>
                <a:schemeClr val="bg1"/>
              </a:solidFill>
            </a:endParaRPr>
          </a:p>
        </p:txBody>
      </p:sp>
      <p:sp>
        <p:nvSpPr>
          <p:cNvPr id="5" name="TextBox 4">
            <a:extLst>
              <a:ext uri="{FF2B5EF4-FFF2-40B4-BE49-F238E27FC236}">
                <a16:creationId xmlns:a16="http://schemas.microsoft.com/office/drawing/2014/main" id="{B0DB9611-E3A2-AB52-D887-E2CE76F4CE3C}"/>
              </a:ext>
            </a:extLst>
          </p:cNvPr>
          <p:cNvSpPr txBox="1"/>
          <p:nvPr/>
        </p:nvSpPr>
        <p:spPr>
          <a:xfrm>
            <a:off x="973394" y="1368830"/>
            <a:ext cx="9537290" cy="1477328"/>
          </a:xfrm>
          <a:prstGeom prst="rect">
            <a:avLst/>
          </a:prstGeom>
          <a:noFill/>
        </p:spPr>
        <p:txBody>
          <a:bodyPr wrap="square">
            <a:spAutoFit/>
          </a:bodyPr>
          <a:lstStyle/>
          <a:p>
            <a:r>
              <a:rPr lang="en-ZA" b="1" dirty="0">
                <a:highlight>
                  <a:srgbClr val="55D2B0"/>
                </a:highlight>
              </a:rPr>
              <a:t>AUC : Area under curve</a:t>
            </a:r>
          </a:p>
          <a:p>
            <a:r>
              <a:rPr lang="en-ZA" b="1" dirty="0">
                <a:solidFill>
                  <a:schemeClr val="bg1"/>
                </a:solidFill>
              </a:rPr>
              <a:t>	</a:t>
            </a:r>
            <a:r>
              <a:rPr lang="en-US" dirty="0">
                <a:solidFill>
                  <a:schemeClr val="bg1"/>
                </a:solidFill>
              </a:rPr>
              <a:t>AUC measures the likelihood that a recommender system will). rank a randomly 	chosen relevant item (one that a user interacts with or likes) higher than a randomly 	chosen irrelevant item (one that a user does not interact with or dislike</a:t>
            </a:r>
          </a:p>
          <a:p>
            <a:endParaRPr lang="en-ZA" b="1" dirty="0">
              <a:solidFill>
                <a:schemeClr val="bg1"/>
              </a:solidFill>
            </a:endParaRPr>
          </a:p>
        </p:txBody>
      </p:sp>
      <p:sp>
        <p:nvSpPr>
          <p:cNvPr id="3" name="TextBox 2">
            <a:extLst>
              <a:ext uri="{FF2B5EF4-FFF2-40B4-BE49-F238E27FC236}">
                <a16:creationId xmlns:a16="http://schemas.microsoft.com/office/drawing/2014/main" id="{8EA6462B-4C12-564E-D07A-E8FB99F8A068}"/>
              </a:ext>
            </a:extLst>
          </p:cNvPr>
          <p:cNvSpPr txBox="1"/>
          <p:nvPr/>
        </p:nvSpPr>
        <p:spPr>
          <a:xfrm>
            <a:off x="2320413" y="2846158"/>
            <a:ext cx="6096000" cy="2031325"/>
          </a:xfrm>
          <a:prstGeom prst="rect">
            <a:avLst/>
          </a:prstGeom>
          <a:noFill/>
        </p:spPr>
        <p:txBody>
          <a:bodyPr wrap="square">
            <a:spAutoFit/>
          </a:bodyPr>
          <a:lstStyle/>
          <a:p>
            <a:pPr marL="285750" indent="-285750" algn="l">
              <a:buFont typeface="Arial" panose="020B0604020202020204" pitchFamily="34" charset="0"/>
              <a:buChar char="•"/>
            </a:pPr>
            <a:r>
              <a:rPr lang="en-US" b="1" i="0" dirty="0">
                <a:effectLst/>
                <a:highlight>
                  <a:srgbClr val="55D2B0"/>
                </a:highlight>
                <a:latin typeface="ui-sans-serif"/>
              </a:rPr>
              <a:t> AUC = 1</a:t>
            </a:r>
            <a:r>
              <a:rPr lang="en-US" b="0" i="0" dirty="0">
                <a:effectLst/>
                <a:highlight>
                  <a:srgbClr val="55D2B0"/>
                </a:highlight>
                <a:latin typeface="ui-sans-serif"/>
              </a:rPr>
              <a:t>: </a:t>
            </a:r>
            <a:r>
              <a:rPr lang="en-US" b="0" i="0" dirty="0">
                <a:effectLst/>
                <a:latin typeface="ui-sans-serif"/>
              </a:rPr>
              <a:t> </a:t>
            </a:r>
            <a:r>
              <a:rPr lang="en-US" b="0" i="0" dirty="0">
                <a:solidFill>
                  <a:srgbClr val="ECECEC"/>
                </a:solidFill>
                <a:effectLst/>
                <a:latin typeface="ui-sans-serif"/>
              </a:rPr>
              <a:t>Perfect ranking, where all relevant items are ranked higher than all irrelevant items.</a:t>
            </a:r>
          </a:p>
          <a:p>
            <a:pPr marL="285750" indent="-285750" algn="l">
              <a:buFont typeface="Arial" panose="020B0604020202020204" pitchFamily="34" charset="0"/>
              <a:buChar char="•"/>
            </a:pPr>
            <a:r>
              <a:rPr lang="en-US" b="1" i="0" dirty="0">
                <a:effectLst/>
                <a:highlight>
                  <a:srgbClr val="55D2B0"/>
                </a:highlight>
                <a:latin typeface="ui-sans-serif"/>
              </a:rPr>
              <a:t> AUC = 0.5</a:t>
            </a:r>
            <a:r>
              <a:rPr lang="en-US" b="0" i="0" dirty="0">
                <a:effectLst/>
                <a:highlight>
                  <a:srgbClr val="55D2B0"/>
                </a:highlight>
                <a:latin typeface="ui-sans-serif"/>
              </a:rPr>
              <a:t>:  </a:t>
            </a:r>
            <a:r>
              <a:rPr lang="en-US" b="0" i="0" dirty="0">
                <a:effectLst/>
                <a:latin typeface="ui-sans-serif"/>
              </a:rPr>
              <a:t> </a:t>
            </a:r>
            <a:r>
              <a:rPr lang="en-US" b="0" i="0" dirty="0">
                <a:solidFill>
                  <a:srgbClr val="ECECEC"/>
                </a:solidFill>
                <a:effectLst/>
                <a:latin typeface="ui-sans-serif"/>
              </a:rPr>
              <a:t>Random ranking, where the system's ranking is no better than random chance.</a:t>
            </a:r>
          </a:p>
          <a:p>
            <a:pPr marL="285750" indent="-285750" algn="l">
              <a:buFont typeface="Arial" panose="020B0604020202020204" pitchFamily="34" charset="0"/>
              <a:buChar char="•"/>
            </a:pPr>
            <a:r>
              <a:rPr lang="en-US" b="1" i="0" dirty="0">
                <a:effectLst/>
                <a:highlight>
                  <a:srgbClr val="55D2B0"/>
                </a:highlight>
                <a:latin typeface="ui-sans-serif"/>
              </a:rPr>
              <a:t> AUC &lt; 0.5</a:t>
            </a:r>
            <a:r>
              <a:rPr lang="en-US" b="0" i="0" dirty="0">
                <a:effectLst/>
                <a:highlight>
                  <a:srgbClr val="55D2B0"/>
                </a:highlight>
                <a:latin typeface="ui-sans-serif"/>
              </a:rPr>
              <a:t>: </a:t>
            </a:r>
            <a:r>
              <a:rPr lang="en-US" b="0" i="0" dirty="0">
                <a:effectLst/>
                <a:latin typeface="ui-sans-serif"/>
              </a:rPr>
              <a:t> </a:t>
            </a:r>
            <a:r>
              <a:rPr lang="en-US" b="0" i="0" dirty="0">
                <a:solidFill>
                  <a:srgbClr val="ECECEC"/>
                </a:solidFill>
                <a:effectLst/>
                <a:latin typeface="ui-sans-serif"/>
              </a:rPr>
              <a:t>Indicates poor performance, as it implies the system is more likely to rank irrelevant items higher than relevant ones.</a:t>
            </a:r>
          </a:p>
        </p:txBody>
      </p:sp>
    </p:spTree>
    <p:extLst>
      <p:ext uri="{BB962C8B-B14F-4D97-AF65-F5344CB8AC3E}">
        <p14:creationId xmlns:p14="http://schemas.microsoft.com/office/powerpoint/2010/main" val="8825836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16AF57-F29C-D05C-D5C9-C32762A12133}"/>
              </a:ext>
            </a:extLst>
          </p:cNvPr>
          <p:cNvSpPr txBox="1"/>
          <p:nvPr/>
        </p:nvSpPr>
        <p:spPr>
          <a:xfrm>
            <a:off x="835743" y="526372"/>
            <a:ext cx="7580670" cy="584775"/>
          </a:xfrm>
          <a:prstGeom prst="rect">
            <a:avLst/>
          </a:prstGeom>
          <a:noFill/>
        </p:spPr>
        <p:txBody>
          <a:bodyPr wrap="square" rtlCol="0">
            <a:spAutoFit/>
          </a:bodyPr>
          <a:lstStyle/>
          <a:p>
            <a:r>
              <a:rPr lang="en-US" sz="3200" b="1" dirty="0">
                <a:solidFill>
                  <a:schemeClr val="bg1"/>
                </a:solidFill>
              </a:rPr>
              <a:t>How we evaluate our model:</a:t>
            </a:r>
            <a:r>
              <a:rPr lang="en-US" sz="2800" b="1" dirty="0">
                <a:solidFill>
                  <a:schemeClr val="bg1"/>
                </a:solidFill>
              </a:rPr>
              <a:t> </a:t>
            </a:r>
            <a:endParaRPr lang="en-ZA" sz="2800" b="1" dirty="0">
              <a:solidFill>
                <a:schemeClr val="bg1"/>
              </a:solidFill>
            </a:endParaRPr>
          </a:p>
        </p:txBody>
      </p:sp>
      <p:sp>
        <p:nvSpPr>
          <p:cNvPr id="5" name="TextBox 4">
            <a:extLst>
              <a:ext uri="{FF2B5EF4-FFF2-40B4-BE49-F238E27FC236}">
                <a16:creationId xmlns:a16="http://schemas.microsoft.com/office/drawing/2014/main" id="{B0DB9611-E3A2-AB52-D887-E2CE76F4CE3C}"/>
              </a:ext>
            </a:extLst>
          </p:cNvPr>
          <p:cNvSpPr txBox="1"/>
          <p:nvPr/>
        </p:nvSpPr>
        <p:spPr>
          <a:xfrm>
            <a:off x="973394" y="1368830"/>
            <a:ext cx="9537290" cy="1754326"/>
          </a:xfrm>
          <a:prstGeom prst="rect">
            <a:avLst/>
          </a:prstGeom>
          <a:noFill/>
        </p:spPr>
        <p:txBody>
          <a:bodyPr wrap="square">
            <a:spAutoFit/>
          </a:bodyPr>
          <a:lstStyle/>
          <a:p>
            <a:r>
              <a:rPr lang="en-ZA" b="1" dirty="0">
                <a:highlight>
                  <a:srgbClr val="55D2B0"/>
                </a:highlight>
              </a:rPr>
              <a:t>ROC AUC: </a:t>
            </a:r>
            <a:r>
              <a:rPr lang="en-US" b="1" dirty="0">
                <a:highlight>
                  <a:srgbClr val="55D2B0"/>
                </a:highlight>
              </a:rPr>
              <a:t>Receiver Operating Characteristic Area Under the Curve</a:t>
            </a:r>
            <a:endParaRPr lang="en-ZA" b="1" dirty="0">
              <a:highlight>
                <a:srgbClr val="55D2B0"/>
              </a:highlight>
            </a:endParaRPr>
          </a:p>
          <a:p>
            <a:r>
              <a:rPr lang="en-ZA" b="1" dirty="0">
                <a:solidFill>
                  <a:schemeClr val="bg1"/>
                </a:solidFill>
              </a:rPr>
              <a:t>	</a:t>
            </a:r>
            <a:r>
              <a:rPr lang="en-US" dirty="0">
                <a:solidFill>
                  <a:schemeClr val="bg1"/>
                </a:solidFill>
              </a:rPr>
              <a:t>ROC AUC measures the area under the Receiver Operating Characteristic (ROC) 	curve, which plots the true positive rate (sensitivity) against the false positive rate (1-	specificity) at various threshold settings.</a:t>
            </a:r>
          </a:p>
          <a:p>
            <a:br>
              <a:rPr lang="en-US" dirty="0"/>
            </a:br>
            <a:r>
              <a:rPr lang="en-ZA" dirty="0">
                <a:solidFill>
                  <a:schemeClr val="bg1"/>
                </a:solidFill>
              </a:rPr>
              <a:t>	</a:t>
            </a:r>
            <a:endParaRPr lang="en-ZA" b="1" dirty="0">
              <a:solidFill>
                <a:schemeClr val="bg1"/>
              </a:solidFill>
            </a:endParaRPr>
          </a:p>
        </p:txBody>
      </p:sp>
      <p:sp>
        <p:nvSpPr>
          <p:cNvPr id="3" name="TextBox 2">
            <a:extLst>
              <a:ext uri="{FF2B5EF4-FFF2-40B4-BE49-F238E27FC236}">
                <a16:creationId xmlns:a16="http://schemas.microsoft.com/office/drawing/2014/main" id="{8EA6462B-4C12-564E-D07A-E8FB99F8A068}"/>
              </a:ext>
            </a:extLst>
          </p:cNvPr>
          <p:cNvSpPr txBox="1"/>
          <p:nvPr/>
        </p:nvSpPr>
        <p:spPr>
          <a:xfrm>
            <a:off x="2261418" y="2996380"/>
            <a:ext cx="7354529" cy="2862322"/>
          </a:xfrm>
          <a:prstGeom prst="rect">
            <a:avLst/>
          </a:prstGeom>
          <a:noFill/>
        </p:spPr>
        <p:txBody>
          <a:bodyPr wrap="square">
            <a:spAutoFit/>
          </a:bodyPr>
          <a:lstStyle/>
          <a:p>
            <a:pPr marL="285750" indent="-285750" algn="l">
              <a:buFont typeface="Arial" panose="020B0604020202020204" pitchFamily="34" charset="0"/>
              <a:buChar char="•"/>
            </a:pPr>
            <a:r>
              <a:rPr lang="en-US" b="1" i="0" dirty="0">
                <a:effectLst/>
                <a:highlight>
                  <a:srgbClr val="55D2B0"/>
                </a:highlight>
                <a:latin typeface="ui-sans-serif"/>
              </a:rPr>
              <a:t> Higher Score: </a:t>
            </a:r>
            <a:r>
              <a:rPr lang="en-US" b="0" i="0" dirty="0">
                <a:effectLst/>
                <a:latin typeface="ui-sans-serif"/>
              </a:rPr>
              <a:t> </a:t>
            </a:r>
            <a:r>
              <a:rPr lang="en-US" b="0" i="0" dirty="0">
                <a:solidFill>
                  <a:schemeClr val="bg1"/>
                </a:solidFill>
                <a:effectLst/>
                <a:latin typeface="ui-sans-serif"/>
              </a:rPr>
              <a:t>Indicates better performance of the recommender system in ranking relevant items higher than irrelevant ones across different threshold settings.</a:t>
            </a:r>
          </a:p>
          <a:p>
            <a:pPr marL="285750" indent="-285750" algn="l">
              <a:buFont typeface="Arial" panose="020B0604020202020204" pitchFamily="34" charset="0"/>
              <a:buChar char="•"/>
            </a:pPr>
            <a:r>
              <a:rPr lang="en-US" b="1" i="0" dirty="0">
                <a:effectLst/>
                <a:highlight>
                  <a:srgbClr val="55D2B0"/>
                </a:highlight>
                <a:latin typeface="ui-sans-serif"/>
              </a:rPr>
              <a:t>MAX: </a:t>
            </a:r>
            <a:r>
              <a:rPr lang="en-US" b="0" i="0" dirty="0">
                <a:solidFill>
                  <a:schemeClr val="bg1"/>
                </a:solidFill>
                <a:effectLst/>
                <a:latin typeface="ui-sans-serif"/>
              </a:rPr>
              <a:t>AUC of 1 represents a perfect classifier.</a:t>
            </a:r>
            <a:endParaRPr lang="en-US" b="1" i="0" dirty="0">
              <a:effectLst/>
              <a:latin typeface="ui-sans-serif"/>
            </a:endParaRPr>
          </a:p>
          <a:p>
            <a:pPr marL="285750" indent="-285750" algn="l">
              <a:buFont typeface="Arial" panose="020B0604020202020204" pitchFamily="34" charset="0"/>
              <a:buChar char="•"/>
            </a:pPr>
            <a:r>
              <a:rPr lang="en-US" b="1" dirty="0">
                <a:highlight>
                  <a:srgbClr val="55D2B0"/>
                </a:highlight>
                <a:latin typeface="ui-sans-serif"/>
              </a:rPr>
              <a:t>Random Guess</a:t>
            </a:r>
            <a:r>
              <a:rPr lang="en-US" b="0" i="0" dirty="0">
                <a:effectLst/>
                <a:highlight>
                  <a:srgbClr val="55D2B0"/>
                </a:highlight>
                <a:latin typeface="ui-sans-serif"/>
              </a:rPr>
              <a:t>: </a:t>
            </a:r>
            <a:r>
              <a:rPr lang="en-US" b="0" i="0" dirty="0">
                <a:effectLst/>
                <a:latin typeface="ui-sans-serif"/>
              </a:rPr>
              <a:t> </a:t>
            </a:r>
            <a:r>
              <a:rPr lang="en-US" b="0" i="0" dirty="0">
                <a:solidFill>
                  <a:schemeClr val="bg1"/>
                </a:solidFill>
                <a:effectLst/>
                <a:latin typeface="ui-sans-serif"/>
              </a:rPr>
              <a:t>An ROC AUC of 0.5 suggests the model performs no better than random guessing</a:t>
            </a:r>
            <a:r>
              <a:rPr lang="en-ZA" b="0" i="0" dirty="0">
                <a:solidFill>
                  <a:schemeClr val="bg1"/>
                </a:solidFill>
                <a:effectLst/>
                <a:latin typeface="ui-sans-serif"/>
              </a:rPr>
              <a:t>.</a:t>
            </a:r>
          </a:p>
          <a:p>
            <a:pPr marL="285750" indent="-285750" algn="l">
              <a:buFont typeface="Arial" panose="020B0604020202020204" pitchFamily="34" charset="0"/>
              <a:buChar char="•"/>
            </a:pPr>
            <a:r>
              <a:rPr lang="en-ZA" dirty="0">
                <a:highlight>
                  <a:srgbClr val="55D2B0"/>
                </a:highlight>
                <a:latin typeface="ui-sans-serif"/>
              </a:rPr>
              <a:t>Limitation: </a:t>
            </a:r>
            <a:r>
              <a:rPr lang="en-ZA" dirty="0">
                <a:solidFill>
                  <a:schemeClr val="bg1"/>
                </a:solidFill>
                <a:latin typeface="ui-sans-serif"/>
              </a:rPr>
              <a:t> </a:t>
            </a:r>
            <a:r>
              <a:rPr lang="en-US" dirty="0">
                <a:solidFill>
                  <a:schemeClr val="bg1"/>
                </a:solidFill>
                <a:latin typeface="ui-sans-serif"/>
              </a:rPr>
              <a:t>Does not consider ranking order. ROC AUC assesses the ability to distinguish between relevant and irrelevant items. It does not directly evaluate the ranking order of recommendations.</a:t>
            </a:r>
            <a:endParaRPr lang="en-ZA" b="0" dirty="0">
              <a:solidFill>
                <a:srgbClr val="ECECEC"/>
              </a:solidFill>
              <a:latin typeface="ui-sans-serif"/>
            </a:endParaRPr>
          </a:p>
          <a:p>
            <a:pPr marL="285750" indent="-285750" algn="l">
              <a:buFont typeface="Arial" panose="020B0604020202020204" pitchFamily="34" charset="0"/>
              <a:buChar char="•"/>
            </a:pPr>
            <a:endParaRPr lang="en-US" b="0" i="0" dirty="0">
              <a:solidFill>
                <a:srgbClr val="ECECEC"/>
              </a:solidFill>
              <a:effectLst/>
              <a:latin typeface="ui-sans-serif"/>
            </a:endParaRPr>
          </a:p>
        </p:txBody>
      </p:sp>
    </p:spTree>
    <p:extLst>
      <p:ext uri="{BB962C8B-B14F-4D97-AF65-F5344CB8AC3E}">
        <p14:creationId xmlns:p14="http://schemas.microsoft.com/office/powerpoint/2010/main" val="38774814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16AF57-F29C-D05C-D5C9-C32762A12133}"/>
              </a:ext>
            </a:extLst>
          </p:cNvPr>
          <p:cNvSpPr txBox="1"/>
          <p:nvPr/>
        </p:nvSpPr>
        <p:spPr>
          <a:xfrm>
            <a:off x="835743" y="526372"/>
            <a:ext cx="7580670" cy="584775"/>
          </a:xfrm>
          <a:prstGeom prst="rect">
            <a:avLst/>
          </a:prstGeom>
          <a:noFill/>
        </p:spPr>
        <p:txBody>
          <a:bodyPr wrap="square" rtlCol="0">
            <a:spAutoFit/>
          </a:bodyPr>
          <a:lstStyle/>
          <a:p>
            <a:r>
              <a:rPr lang="en-US" sz="3200" b="1" dirty="0">
                <a:solidFill>
                  <a:schemeClr val="bg1"/>
                </a:solidFill>
              </a:rPr>
              <a:t>How we evaluate our model:</a:t>
            </a:r>
            <a:r>
              <a:rPr lang="en-US" sz="2800" b="1" dirty="0">
                <a:solidFill>
                  <a:schemeClr val="bg1"/>
                </a:solidFill>
              </a:rPr>
              <a:t> </a:t>
            </a:r>
            <a:endParaRPr lang="en-ZA" sz="2800" b="1" dirty="0">
              <a:solidFill>
                <a:schemeClr val="bg1"/>
              </a:solidFill>
            </a:endParaRP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0DB9611-E3A2-AB52-D887-E2CE76F4CE3C}"/>
                  </a:ext>
                </a:extLst>
              </p:cNvPr>
              <p:cNvSpPr txBox="1"/>
              <p:nvPr/>
            </p:nvSpPr>
            <p:spPr>
              <a:xfrm>
                <a:off x="973394" y="1368830"/>
                <a:ext cx="9537290" cy="2437590"/>
              </a:xfrm>
              <a:prstGeom prst="rect">
                <a:avLst/>
              </a:prstGeom>
              <a:noFill/>
            </p:spPr>
            <p:txBody>
              <a:bodyPr wrap="square">
                <a:spAutoFit/>
              </a:bodyPr>
              <a:lstStyle/>
              <a:p>
                <a:r>
                  <a:rPr lang="en-ZA" b="1" dirty="0">
                    <a:highlight>
                      <a:srgbClr val="55D2B0"/>
                    </a:highlight>
                  </a:rPr>
                  <a:t>Precision@K:</a:t>
                </a:r>
              </a:p>
              <a:p>
                <a:r>
                  <a:rPr lang="en-ZA" b="1" dirty="0">
                    <a:solidFill>
                      <a:schemeClr val="bg1"/>
                    </a:solidFill>
                  </a:rPr>
                  <a:t>	</a:t>
                </a:r>
                <a:r>
                  <a:rPr lang="en-US" dirty="0" err="1">
                    <a:solidFill>
                      <a:schemeClr val="bg1"/>
                    </a:solidFill>
                  </a:rPr>
                  <a:t>Precision@k</a:t>
                </a:r>
                <a:r>
                  <a:rPr lang="en-US" dirty="0">
                    <a:solidFill>
                      <a:schemeClr val="bg1"/>
                    </a:solidFill>
                  </a:rPr>
                  <a:t> is the proportion of relevant items (items that the user actually likes or 	interacts with) in the top </a:t>
                </a:r>
                <a:r>
                  <a:rPr lang="en-US" i="1" dirty="0">
                    <a:solidFill>
                      <a:schemeClr val="bg1"/>
                    </a:solidFill>
                  </a:rPr>
                  <a:t>k</a:t>
                </a:r>
                <a:r>
                  <a:rPr lang="en-US" dirty="0">
                    <a:solidFill>
                      <a:schemeClr val="bg1"/>
                    </a:solidFill>
                  </a:rPr>
                  <a:t> recommendations made by the recommender system.</a:t>
                </a:r>
              </a:p>
              <a:p>
                <a:r>
                  <a:rPr lang="en-ZA" dirty="0">
                    <a:solidFill>
                      <a:schemeClr val="bg1"/>
                    </a:solidFill>
                  </a:rPr>
                  <a:t>	</a:t>
                </a:r>
              </a:p>
              <a:p>
                <a:r>
                  <a:rPr lang="en-ZA" dirty="0">
                    <a:solidFill>
                      <a:schemeClr val="bg1"/>
                    </a:solidFill>
                  </a:rPr>
                  <a:t>		</a:t>
                </a:r>
                <a14:m>
                  <m:oMath xmlns:m="http://schemas.openxmlformats.org/officeDocument/2006/math">
                    <m:r>
                      <a:rPr lang="en-ZA" i="1" dirty="0" smtClean="0">
                        <a:solidFill>
                          <a:schemeClr val="bg1"/>
                        </a:solidFill>
                        <a:latin typeface="Cambria Math" panose="02040503050406030204" pitchFamily="18" charset="0"/>
                      </a:rPr>
                      <m:t>𝑃𝑟𝑒𝑐𝑖𝑠𝑖𝑜𝑛</m:t>
                    </m:r>
                    <m:r>
                      <a:rPr lang="en-ZA" i="1" dirty="0" err="1">
                        <a:solidFill>
                          <a:schemeClr val="bg1"/>
                        </a:solidFill>
                        <a:latin typeface="Cambria Math" panose="02040503050406030204" pitchFamily="18" charset="0"/>
                      </a:rPr>
                      <m:t>@</m:t>
                    </m:r>
                    <m:r>
                      <a:rPr lang="en-ZA" i="1" dirty="0" err="1" smtClean="0">
                        <a:solidFill>
                          <a:schemeClr val="bg1"/>
                        </a:solidFill>
                        <a:latin typeface="Cambria Math" panose="02040503050406030204" pitchFamily="18" charset="0"/>
                      </a:rPr>
                      <m:t>𝑘</m:t>
                    </m:r>
                    <m:r>
                      <a:rPr lang="en-ZA" i="1" dirty="0" smtClean="0">
                        <a:solidFill>
                          <a:schemeClr val="bg1"/>
                        </a:solidFill>
                        <a:latin typeface="Cambria Math" panose="02040503050406030204" pitchFamily="18" charset="0"/>
                      </a:rPr>
                      <m:t> =</m:t>
                    </m:r>
                    <m:f>
                      <m:fPr>
                        <m:ctrlPr>
                          <a:rPr lang="en-ZA" i="1" dirty="0" smtClean="0">
                            <a:solidFill>
                              <a:schemeClr val="bg1"/>
                            </a:solidFill>
                            <a:latin typeface="Cambria Math" panose="02040503050406030204" pitchFamily="18" charset="0"/>
                          </a:rPr>
                        </m:ctrlPr>
                      </m:fPr>
                      <m:num>
                        <m:r>
                          <a:rPr lang="en-ZA" i="1" dirty="0" smtClean="0">
                            <a:solidFill>
                              <a:schemeClr val="bg1"/>
                            </a:solidFill>
                            <a:latin typeface="Cambria Math" panose="02040503050406030204" pitchFamily="18" charset="0"/>
                          </a:rPr>
                          <m:t>𝑁𝑢𝑚𝑏𝑒𝑟</m:t>
                        </m:r>
                        <m:r>
                          <a:rPr lang="en-ZA" i="1" dirty="0" smtClean="0">
                            <a:solidFill>
                              <a:schemeClr val="bg1"/>
                            </a:solidFill>
                            <a:latin typeface="Cambria Math" panose="02040503050406030204" pitchFamily="18" charset="0"/>
                          </a:rPr>
                          <m:t> </m:t>
                        </m:r>
                        <m:r>
                          <a:rPr lang="en-ZA" i="1" dirty="0">
                            <a:solidFill>
                              <a:schemeClr val="bg1"/>
                            </a:solidFill>
                            <a:latin typeface="Cambria Math" panose="02040503050406030204" pitchFamily="18" charset="0"/>
                          </a:rPr>
                          <m:t>𝑜𝑓</m:t>
                        </m:r>
                        <m:r>
                          <a:rPr lang="en-ZA" i="1" dirty="0">
                            <a:solidFill>
                              <a:schemeClr val="bg1"/>
                            </a:solidFill>
                            <a:latin typeface="Cambria Math" panose="02040503050406030204" pitchFamily="18" charset="0"/>
                          </a:rPr>
                          <m:t> </m:t>
                        </m:r>
                        <m:r>
                          <a:rPr lang="en-ZA" i="1" dirty="0">
                            <a:solidFill>
                              <a:schemeClr val="bg1"/>
                            </a:solidFill>
                            <a:latin typeface="Cambria Math" panose="02040503050406030204" pitchFamily="18" charset="0"/>
                          </a:rPr>
                          <m:t>𝑟𝑒𝑙𝑒𝑣𝑎𝑛𝑡</m:t>
                        </m:r>
                        <m:r>
                          <a:rPr lang="en-ZA" i="1" dirty="0">
                            <a:solidFill>
                              <a:schemeClr val="bg1"/>
                            </a:solidFill>
                            <a:latin typeface="Cambria Math" panose="02040503050406030204" pitchFamily="18" charset="0"/>
                          </a:rPr>
                          <m:t> </m:t>
                        </m:r>
                        <m:r>
                          <a:rPr lang="en-ZA" i="1" dirty="0">
                            <a:solidFill>
                              <a:schemeClr val="bg1"/>
                            </a:solidFill>
                            <a:latin typeface="Cambria Math" panose="02040503050406030204" pitchFamily="18" charset="0"/>
                          </a:rPr>
                          <m:t>𝑖𝑡𝑒𝑚𝑠</m:t>
                        </m:r>
                        <m:r>
                          <a:rPr lang="en-ZA" i="1" dirty="0">
                            <a:solidFill>
                              <a:schemeClr val="bg1"/>
                            </a:solidFill>
                            <a:latin typeface="Cambria Math" panose="02040503050406030204" pitchFamily="18" charset="0"/>
                          </a:rPr>
                          <m:t> </m:t>
                        </m:r>
                        <m:r>
                          <a:rPr lang="en-ZA" i="1" dirty="0">
                            <a:solidFill>
                              <a:schemeClr val="bg1"/>
                            </a:solidFill>
                            <a:latin typeface="Cambria Math" panose="02040503050406030204" pitchFamily="18" charset="0"/>
                          </a:rPr>
                          <m:t>𝑖𝑛</m:t>
                        </m:r>
                        <m:r>
                          <a:rPr lang="en-ZA" i="1" dirty="0">
                            <a:solidFill>
                              <a:schemeClr val="bg1"/>
                            </a:solidFill>
                            <a:latin typeface="Cambria Math" panose="02040503050406030204" pitchFamily="18" charset="0"/>
                          </a:rPr>
                          <m:t> </m:t>
                        </m:r>
                        <m:r>
                          <a:rPr lang="en-ZA" i="1" dirty="0">
                            <a:solidFill>
                              <a:schemeClr val="bg1"/>
                            </a:solidFill>
                            <a:latin typeface="Cambria Math" panose="02040503050406030204" pitchFamily="18" charset="0"/>
                          </a:rPr>
                          <m:t>𝑡𝑜𝑝</m:t>
                        </m:r>
                        <m:r>
                          <a:rPr lang="en-ZA" i="1" dirty="0">
                            <a:solidFill>
                              <a:schemeClr val="bg1"/>
                            </a:solidFill>
                            <a:latin typeface="Cambria Math" panose="02040503050406030204" pitchFamily="18" charset="0"/>
                          </a:rPr>
                          <m:t> </m:t>
                        </m:r>
                        <m:r>
                          <a:rPr lang="en-ZA" i="1" dirty="0">
                            <a:solidFill>
                              <a:schemeClr val="bg1"/>
                            </a:solidFill>
                            <a:latin typeface="Cambria Math" panose="02040503050406030204" pitchFamily="18" charset="0"/>
                          </a:rPr>
                          <m:t>𝑘</m:t>
                        </m:r>
                        <m:r>
                          <a:rPr lang="en-ZA" i="1" dirty="0">
                            <a:solidFill>
                              <a:schemeClr val="bg1"/>
                            </a:solidFill>
                            <a:latin typeface="Cambria Math" panose="02040503050406030204" pitchFamily="18" charset="0"/>
                          </a:rPr>
                          <m:t> </m:t>
                        </m:r>
                        <m:r>
                          <a:rPr lang="en-ZA" i="1" dirty="0" smtClean="0">
                            <a:solidFill>
                              <a:schemeClr val="bg1"/>
                            </a:solidFill>
                            <a:latin typeface="Cambria Math" panose="02040503050406030204" pitchFamily="18" charset="0"/>
                          </a:rPr>
                          <m:t>𝑟𝑒𝑐𝑜𝑚𝑚𝑒𝑛𝑑𝑎𝑡𝑖𝑜𝑛𝑠</m:t>
                        </m:r>
                      </m:num>
                      <m:den>
                        <m:r>
                          <a:rPr lang="en-ZA" i="1" dirty="0" smtClean="0">
                            <a:solidFill>
                              <a:schemeClr val="bg1"/>
                            </a:solidFill>
                            <a:latin typeface="Cambria Math" panose="02040503050406030204" pitchFamily="18" charset="0"/>
                          </a:rPr>
                          <m:t>𝑘</m:t>
                        </m:r>
                        <m:r>
                          <a:rPr lang="en-ZA" i="1" dirty="0" smtClean="0">
                            <a:solidFill>
                              <a:schemeClr val="bg1"/>
                            </a:solidFill>
                            <a:latin typeface="Cambria Math" panose="02040503050406030204" pitchFamily="18" charset="0"/>
                          </a:rPr>
                          <m:t>​</m:t>
                        </m:r>
                      </m:den>
                    </m:f>
                  </m:oMath>
                </a14:m>
                <a:endParaRPr lang="en-ZA" dirty="0">
                  <a:solidFill>
                    <a:schemeClr val="bg1"/>
                  </a:solidFill>
                </a:endParaRPr>
              </a:p>
              <a:p>
                <a:endParaRPr lang="en-ZA" dirty="0">
                  <a:solidFill>
                    <a:schemeClr val="bg1"/>
                  </a:solidFill>
                </a:endParaRPr>
              </a:p>
              <a:p>
                <a:br>
                  <a:rPr lang="en-ZA" dirty="0"/>
                </a:br>
                <a:endParaRPr lang="en-ZA" b="1" dirty="0">
                  <a:solidFill>
                    <a:schemeClr val="bg1"/>
                  </a:solidFill>
                </a:endParaRPr>
              </a:p>
            </p:txBody>
          </p:sp>
        </mc:Choice>
        <mc:Fallback xmlns="">
          <p:sp>
            <p:nvSpPr>
              <p:cNvPr id="5" name="TextBox 4">
                <a:extLst>
                  <a:ext uri="{FF2B5EF4-FFF2-40B4-BE49-F238E27FC236}">
                    <a16:creationId xmlns:a16="http://schemas.microsoft.com/office/drawing/2014/main" id="{B0DB9611-E3A2-AB52-D887-E2CE76F4CE3C}"/>
                  </a:ext>
                </a:extLst>
              </p:cNvPr>
              <p:cNvSpPr txBox="1">
                <a:spLocks noRot="1" noChangeAspect="1" noMove="1" noResize="1" noEditPoints="1" noAdjustHandles="1" noChangeArrowheads="1" noChangeShapeType="1" noTextEdit="1"/>
              </p:cNvSpPr>
              <p:nvPr/>
            </p:nvSpPr>
            <p:spPr>
              <a:xfrm>
                <a:off x="973394" y="1368830"/>
                <a:ext cx="9537290" cy="2437590"/>
              </a:xfrm>
              <a:prstGeom prst="rect">
                <a:avLst/>
              </a:prstGeom>
              <a:blipFill>
                <a:blip r:embed="rId4"/>
                <a:stretch>
                  <a:fillRect l="-575" t="-1253"/>
                </a:stretch>
              </a:blipFill>
            </p:spPr>
            <p:txBody>
              <a:bodyPr/>
              <a:lstStyle/>
              <a:p>
                <a:r>
                  <a:rPr lang="en-ZA">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8EA6462B-4C12-564E-D07A-E8FB99F8A068}"/>
                  </a:ext>
                </a:extLst>
              </p:cNvPr>
              <p:cNvSpPr txBox="1"/>
              <p:nvPr/>
            </p:nvSpPr>
            <p:spPr>
              <a:xfrm>
                <a:off x="2320412" y="3429000"/>
                <a:ext cx="7354529" cy="1874680"/>
              </a:xfrm>
              <a:prstGeom prst="rect">
                <a:avLst/>
              </a:prstGeom>
              <a:noFill/>
            </p:spPr>
            <p:txBody>
              <a:bodyPr wrap="square">
                <a:spAutoFit/>
              </a:bodyPr>
              <a:lstStyle/>
              <a:p>
                <a:pPr marL="285750" indent="-285750" algn="l">
                  <a:buFont typeface="Arial" panose="020B0604020202020204" pitchFamily="34" charset="0"/>
                  <a:buChar char="•"/>
                </a:pPr>
                <a:r>
                  <a:rPr lang="en-US" b="1" i="0" dirty="0">
                    <a:effectLst/>
                    <a:highlight>
                      <a:srgbClr val="55D2B0"/>
                    </a:highlight>
                    <a:latin typeface="ui-sans-serif"/>
                  </a:rPr>
                  <a:t> Max</a:t>
                </a:r>
                <a:r>
                  <a:rPr lang="en-US" b="0" i="0" dirty="0">
                    <a:effectLst/>
                    <a:highlight>
                      <a:srgbClr val="55D2B0"/>
                    </a:highlight>
                    <a:latin typeface="ui-sans-serif"/>
                  </a:rPr>
                  <a:t>: </a:t>
                </a:r>
                <a:r>
                  <a:rPr lang="en-US" b="0" i="0" dirty="0">
                    <a:effectLst/>
                    <a:latin typeface="ui-sans-serif"/>
                  </a:rPr>
                  <a:t> </a:t>
                </a:r>
                <a:r>
                  <a:rPr lang="en-US" b="0" i="0" dirty="0">
                    <a:solidFill>
                      <a:srgbClr val="ECECEC"/>
                    </a:solidFill>
                    <a:effectLst/>
                    <a:latin typeface="ui-sans-serif"/>
                  </a:rPr>
                  <a:t>Perfect ranking. 5 out of 5 guesses correct = </a:t>
                </a:r>
                <a:r>
                  <a:rPr lang="en-US" b="1" i="0" dirty="0">
                    <a:solidFill>
                      <a:srgbClr val="ECECEC"/>
                    </a:solidFill>
                    <a:effectLst/>
                    <a:latin typeface="ui-sans-serif"/>
                  </a:rPr>
                  <a:t>1.0 score</a:t>
                </a:r>
                <a:endParaRPr lang="en-US" b="0" i="0" dirty="0">
                  <a:solidFill>
                    <a:srgbClr val="ECECEC"/>
                  </a:solidFill>
                  <a:effectLst/>
                  <a:latin typeface="ui-sans-serif"/>
                </a:endParaRPr>
              </a:p>
              <a:p>
                <a:pPr marL="285750" indent="-285750" algn="l">
                  <a:buFont typeface="Arial" panose="020B0604020202020204" pitchFamily="34" charset="0"/>
                  <a:buChar char="•"/>
                </a:pPr>
                <a:r>
                  <a:rPr lang="en-US" b="1" i="0" dirty="0">
                    <a:effectLst/>
                    <a:highlight>
                      <a:srgbClr val="55D2B0"/>
                    </a:highlight>
                    <a:latin typeface="ui-sans-serif"/>
                  </a:rPr>
                  <a:t> </a:t>
                </a:r>
                <a:r>
                  <a:rPr lang="en-US" b="1" dirty="0">
                    <a:highlight>
                      <a:srgbClr val="55D2B0"/>
                    </a:highlight>
                    <a:latin typeface="ui-sans-serif"/>
                  </a:rPr>
                  <a:t>Limitation</a:t>
                </a:r>
                <a:r>
                  <a:rPr lang="en-US" b="0" i="0" dirty="0">
                    <a:effectLst/>
                    <a:highlight>
                      <a:srgbClr val="55D2B0"/>
                    </a:highlight>
                    <a:latin typeface="ui-sans-serif"/>
                  </a:rPr>
                  <a:t>:  </a:t>
                </a:r>
                <a:r>
                  <a:rPr lang="en-US" b="0" i="0" dirty="0">
                    <a:effectLst/>
                    <a:latin typeface="ui-sans-serif"/>
                  </a:rPr>
                  <a:t> </a:t>
                </a:r>
                <a:r>
                  <a:rPr lang="en-US" b="0" i="0" dirty="0">
                    <a:solidFill>
                      <a:srgbClr val="ECECEC"/>
                    </a:solidFill>
                    <a:effectLst/>
                    <a:latin typeface="ui-sans-serif"/>
                  </a:rPr>
                  <a:t>Some users only have 2 items items that they have previously interacted with. Reducing the max to a </a:t>
                </a:r>
                <a:r>
                  <a:rPr lang="en-US" b="1" i="0" dirty="0">
                    <a:solidFill>
                      <a:srgbClr val="ECECEC"/>
                    </a:solidFill>
                    <a:effectLst/>
                    <a:latin typeface="ui-sans-serif"/>
                  </a:rPr>
                  <a:t>0.2 score</a:t>
                </a:r>
                <a:endParaRPr lang="en-US" b="0" i="0" dirty="0">
                  <a:solidFill>
                    <a:srgbClr val="ECECEC"/>
                  </a:solidFill>
                  <a:effectLst/>
                  <a:latin typeface="ui-sans-serif"/>
                </a:endParaRPr>
              </a:p>
              <a:p>
                <a:pPr marL="285750" indent="-285750" algn="l">
                  <a:buFont typeface="Arial" panose="020B0604020202020204" pitchFamily="34" charset="0"/>
                  <a:buChar char="•"/>
                </a:pPr>
                <a:r>
                  <a:rPr lang="en-US" b="1" i="0" dirty="0">
                    <a:effectLst/>
                    <a:highlight>
                      <a:srgbClr val="55D2B0"/>
                    </a:highlight>
                    <a:latin typeface="ui-sans-serif"/>
                  </a:rPr>
                  <a:t> </a:t>
                </a:r>
                <a:r>
                  <a:rPr lang="en-US" b="1" dirty="0">
                    <a:highlight>
                      <a:srgbClr val="55D2B0"/>
                    </a:highlight>
                    <a:latin typeface="ui-sans-serif"/>
                  </a:rPr>
                  <a:t>Random Guess</a:t>
                </a:r>
                <a:r>
                  <a:rPr lang="en-US" b="0" i="0" dirty="0">
                    <a:effectLst/>
                    <a:highlight>
                      <a:srgbClr val="55D2B0"/>
                    </a:highlight>
                    <a:latin typeface="ui-sans-serif"/>
                  </a:rPr>
                  <a:t>: </a:t>
                </a:r>
                <a:r>
                  <a:rPr lang="en-US" b="0" i="0" dirty="0">
                    <a:effectLst/>
                    <a:latin typeface="ui-sans-serif"/>
                  </a:rPr>
                  <a:t> </a:t>
                </a:r>
                <a:r>
                  <a:rPr lang="en-US" dirty="0">
                    <a:solidFill>
                      <a:srgbClr val="ECECEC"/>
                    </a:solidFill>
                    <a:latin typeface="ui-sans-serif"/>
                  </a:rPr>
                  <a:t>The </a:t>
                </a:r>
                <a:r>
                  <a:rPr lang="en-US" dirty="0" err="1">
                    <a:solidFill>
                      <a:srgbClr val="ECECEC"/>
                    </a:solidFill>
                    <a:latin typeface="ui-sans-serif"/>
                  </a:rPr>
                  <a:t>precision@k</a:t>
                </a:r>
                <a:r>
                  <a:rPr lang="en-US" dirty="0">
                    <a:solidFill>
                      <a:srgbClr val="ECECEC"/>
                    </a:solidFill>
                    <a:latin typeface="ui-sans-serif"/>
                  </a:rPr>
                  <a:t> score at k = 5 for 5 random guesses, for our 103 items (excluding NONE), is </a:t>
                </a:r>
                <a14:m>
                  <m:oMath xmlns:m="http://schemas.openxmlformats.org/officeDocument/2006/math">
                    <m:f>
                      <m:fPr>
                        <m:ctrlPr>
                          <a:rPr lang="en-ZA" b="0" i="1" smtClean="0">
                            <a:solidFill>
                              <a:srgbClr val="ECECEC"/>
                            </a:solidFill>
                            <a:latin typeface="Cambria Math" panose="02040503050406030204" pitchFamily="18" charset="0"/>
                          </a:rPr>
                        </m:ctrlPr>
                      </m:fPr>
                      <m:num>
                        <m:r>
                          <a:rPr lang="en-ZA" b="0" i="1" smtClean="0">
                            <a:solidFill>
                              <a:srgbClr val="ECECEC"/>
                            </a:solidFill>
                            <a:latin typeface="Cambria Math" panose="02040503050406030204" pitchFamily="18" charset="0"/>
                          </a:rPr>
                          <m:t>5</m:t>
                        </m:r>
                      </m:num>
                      <m:den>
                        <m:r>
                          <a:rPr lang="en-ZA" b="0" i="1" smtClean="0">
                            <a:solidFill>
                              <a:srgbClr val="ECECEC"/>
                            </a:solidFill>
                            <a:latin typeface="Cambria Math" panose="02040503050406030204" pitchFamily="18" charset="0"/>
                          </a:rPr>
                          <m:t>103</m:t>
                        </m:r>
                      </m:den>
                    </m:f>
                  </m:oMath>
                </a14:m>
                <a:r>
                  <a:rPr lang="en-ZA" b="0" dirty="0">
                    <a:solidFill>
                      <a:srgbClr val="ECECEC"/>
                    </a:solidFill>
                    <a:latin typeface="ui-sans-serif"/>
                  </a:rPr>
                  <a:t> = </a:t>
                </a:r>
                <a:r>
                  <a:rPr lang="en-ZA" b="1" dirty="0">
                    <a:solidFill>
                      <a:srgbClr val="ECECEC"/>
                    </a:solidFill>
                    <a:latin typeface="ui-sans-serif"/>
                  </a:rPr>
                  <a:t>0.0485 score</a:t>
                </a:r>
                <a:endParaRPr lang="en-ZA" b="0" dirty="0">
                  <a:solidFill>
                    <a:srgbClr val="ECECEC"/>
                  </a:solidFill>
                  <a:latin typeface="ui-sans-serif"/>
                </a:endParaRPr>
              </a:p>
              <a:p>
                <a:pPr marL="285750" indent="-285750" algn="l">
                  <a:buFont typeface="Arial" panose="020B0604020202020204" pitchFamily="34" charset="0"/>
                  <a:buChar char="•"/>
                </a:pPr>
                <a:endParaRPr lang="en-US" b="0" i="0" dirty="0">
                  <a:solidFill>
                    <a:srgbClr val="ECECEC"/>
                  </a:solidFill>
                  <a:effectLst/>
                  <a:latin typeface="ui-sans-serif"/>
                </a:endParaRPr>
              </a:p>
            </p:txBody>
          </p:sp>
        </mc:Choice>
        <mc:Fallback xmlns="">
          <p:sp>
            <p:nvSpPr>
              <p:cNvPr id="3" name="TextBox 2">
                <a:extLst>
                  <a:ext uri="{FF2B5EF4-FFF2-40B4-BE49-F238E27FC236}">
                    <a16:creationId xmlns:a16="http://schemas.microsoft.com/office/drawing/2014/main" id="{8EA6462B-4C12-564E-D07A-E8FB99F8A068}"/>
                  </a:ext>
                </a:extLst>
              </p:cNvPr>
              <p:cNvSpPr txBox="1">
                <a:spLocks noRot="1" noChangeAspect="1" noMove="1" noResize="1" noEditPoints="1" noAdjustHandles="1" noChangeArrowheads="1" noChangeShapeType="1" noTextEdit="1"/>
              </p:cNvSpPr>
              <p:nvPr/>
            </p:nvSpPr>
            <p:spPr>
              <a:xfrm>
                <a:off x="2320412" y="3429000"/>
                <a:ext cx="7354529" cy="1874680"/>
              </a:xfrm>
              <a:prstGeom prst="rect">
                <a:avLst/>
              </a:prstGeom>
              <a:blipFill>
                <a:blip r:embed="rId5"/>
                <a:stretch>
                  <a:fillRect l="-580" t="-1954" r="-1244"/>
                </a:stretch>
              </a:blipFill>
            </p:spPr>
            <p:txBody>
              <a:bodyPr/>
              <a:lstStyle/>
              <a:p>
                <a:r>
                  <a:rPr lang="en-ZA">
                    <a:noFill/>
                  </a:rPr>
                  <a:t> </a:t>
                </a:r>
              </a:p>
            </p:txBody>
          </p:sp>
        </mc:Fallback>
      </mc:AlternateContent>
    </p:spTree>
    <p:extLst>
      <p:ext uri="{BB962C8B-B14F-4D97-AF65-F5344CB8AC3E}">
        <p14:creationId xmlns:p14="http://schemas.microsoft.com/office/powerpoint/2010/main" val="28534755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16AF57-F29C-D05C-D5C9-C32762A12133}"/>
              </a:ext>
            </a:extLst>
          </p:cNvPr>
          <p:cNvSpPr txBox="1"/>
          <p:nvPr/>
        </p:nvSpPr>
        <p:spPr>
          <a:xfrm>
            <a:off x="835743" y="526372"/>
            <a:ext cx="7580670" cy="584775"/>
          </a:xfrm>
          <a:prstGeom prst="rect">
            <a:avLst/>
          </a:prstGeom>
          <a:noFill/>
        </p:spPr>
        <p:txBody>
          <a:bodyPr wrap="square" rtlCol="0">
            <a:spAutoFit/>
          </a:bodyPr>
          <a:lstStyle/>
          <a:p>
            <a:r>
              <a:rPr lang="en-US" sz="3200" b="1" dirty="0">
                <a:solidFill>
                  <a:schemeClr val="bg1"/>
                </a:solidFill>
              </a:rPr>
              <a:t>How we evaluate our model:</a:t>
            </a:r>
            <a:r>
              <a:rPr lang="en-US" sz="2800" b="1" dirty="0">
                <a:solidFill>
                  <a:schemeClr val="bg1"/>
                </a:solidFill>
              </a:rPr>
              <a:t> </a:t>
            </a:r>
            <a:endParaRPr lang="en-ZA" sz="2800" b="1" dirty="0">
              <a:solidFill>
                <a:schemeClr val="bg1"/>
              </a:solidFill>
            </a:endParaRP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0DB9611-E3A2-AB52-D887-E2CE76F4CE3C}"/>
                  </a:ext>
                </a:extLst>
              </p:cNvPr>
              <p:cNvSpPr txBox="1"/>
              <p:nvPr/>
            </p:nvSpPr>
            <p:spPr>
              <a:xfrm>
                <a:off x="973394" y="1368830"/>
                <a:ext cx="9537290" cy="2455224"/>
              </a:xfrm>
              <a:prstGeom prst="rect">
                <a:avLst/>
              </a:prstGeom>
              <a:noFill/>
            </p:spPr>
            <p:txBody>
              <a:bodyPr wrap="square">
                <a:spAutoFit/>
              </a:bodyPr>
              <a:lstStyle/>
              <a:p>
                <a:r>
                  <a:rPr lang="en-ZA" b="1" dirty="0">
                    <a:highlight>
                      <a:srgbClr val="55D2B0"/>
                    </a:highlight>
                  </a:rPr>
                  <a:t>Reciprocal rank:</a:t>
                </a:r>
              </a:p>
              <a:p>
                <a:r>
                  <a:rPr lang="en-ZA" b="1" dirty="0">
                    <a:solidFill>
                      <a:schemeClr val="bg1"/>
                    </a:solidFill>
                  </a:rPr>
                  <a:t>	</a:t>
                </a:r>
                <a:r>
                  <a:rPr lang="en-US" dirty="0">
                    <a:solidFill>
                      <a:schemeClr val="bg1"/>
                    </a:solidFill>
                  </a:rPr>
                  <a:t>Reciprocal Rank is the reciprocal of the rank of the first relevant item in the 	recommended list. It measures how high in the list the first relevant item is ranked.</a:t>
                </a:r>
                <a:r>
                  <a:rPr lang="en-ZA" dirty="0">
                    <a:solidFill>
                      <a:schemeClr val="bg1"/>
                    </a:solidFill>
                  </a:rPr>
                  <a:t>	</a:t>
                </a:r>
              </a:p>
              <a:p>
                <a:endParaRPr lang="en-ZA" dirty="0">
                  <a:solidFill>
                    <a:schemeClr val="bg1"/>
                  </a:solidFill>
                </a:endParaRPr>
              </a:p>
              <a:p>
                <a:r>
                  <a:rPr lang="en-ZA" dirty="0">
                    <a:solidFill>
                      <a:schemeClr val="bg1"/>
                    </a:solidFill>
                  </a:rPr>
                  <a:t>		</a:t>
                </a:r>
                <a14:m>
                  <m:oMath xmlns:m="http://schemas.openxmlformats.org/officeDocument/2006/math">
                    <m:r>
                      <a:rPr lang="en-ZA" b="0" i="1" dirty="0" smtClean="0">
                        <a:solidFill>
                          <a:schemeClr val="bg1"/>
                        </a:solidFill>
                        <a:latin typeface="Cambria Math" panose="02040503050406030204" pitchFamily="18" charset="0"/>
                      </a:rPr>
                      <m:t>𝑅𝑒𝑐𝑖𝑝𝑟𝑜𝑐𝑜𝑙</m:t>
                    </m:r>
                    <m:r>
                      <a:rPr lang="en-ZA" b="0" i="1" dirty="0" smtClean="0">
                        <a:solidFill>
                          <a:schemeClr val="bg1"/>
                        </a:solidFill>
                        <a:latin typeface="Cambria Math" panose="02040503050406030204" pitchFamily="18" charset="0"/>
                      </a:rPr>
                      <m:t> </m:t>
                    </m:r>
                    <m:r>
                      <a:rPr lang="en-ZA" b="0" i="1" dirty="0" smtClean="0">
                        <a:solidFill>
                          <a:schemeClr val="bg1"/>
                        </a:solidFill>
                        <a:latin typeface="Cambria Math" panose="02040503050406030204" pitchFamily="18" charset="0"/>
                      </a:rPr>
                      <m:t>𝑟𝑎𝑛𝑘</m:t>
                    </m:r>
                    <m:r>
                      <a:rPr lang="en-ZA" i="1" dirty="0" smtClean="0">
                        <a:solidFill>
                          <a:schemeClr val="bg1"/>
                        </a:solidFill>
                        <a:latin typeface="Cambria Math" panose="02040503050406030204" pitchFamily="18" charset="0"/>
                      </a:rPr>
                      <m:t>=</m:t>
                    </m:r>
                    <m:f>
                      <m:fPr>
                        <m:ctrlPr>
                          <a:rPr lang="en-ZA" i="1" dirty="0" smtClean="0">
                            <a:solidFill>
                              <a:schemeClr val="bg1"/>
                            </a:solidFill>
                            <a:latin typeface="Cambria Math" panose="02040503050406030204" pitchFamily="18" charset="0"/>
                          </a:rPr>
                        </m:ctrlPr>
                      </m:fPr>
                      <m:num>
                        <m:r>
                          <a:rPr lang="en-ZA" b="0" i="1" dirty="0" smtClean="0">
                            <a:solidFill>
                              <a:schemeClr val="bg1"/>
                            </a:solidFill>
                            <a:latin typeface="Cambria Math" panose="02040503050406030204" pitchFamily="18" charset="0"/>
                          </a:rPr>
                          <m:t>1</m:t>
                        </m:r>
                      </m:num>
                      <m:den>
                        <m:r>
                          <a:rPr lang="en-ZA" b="0" i="1" dirty="0" smtClean="0">
                            <a:solidFill>
                              <a:schemeClr val="bg1"/>
                            </a:solidFill>
                            <a:latin typeface="Cambria Math" panose="02040503050406030204" pitchFamily="18" charset="0"/>
                          </a:rPr>
                          <m:t>𝑅𝑎𝑛𝑘</m:t>
                        </m:r>
                        <m:r>
                          <a:rPr lang="en-ZA" b="0" i="1" dirty="0" smtClean="0">
                            <a:solidFill>
                              <a:schemeClr val="bg1"/>
                            </a:solidFill>
                            <a:latin typeface="Cambria Math" panose="02040503050406030204" pitchFamily="18" charset="0"/>
                          </a:rPr>
                          <m:t> </m:t>
                        </m:r>
                        <m:r>
                          <a:rPr lang="en-ZA" b="0" i="1" dirty="0" smtClean="0">
                            <a:solidFill>
                              <a:schemeClr val="bg1"/>
                            </a:solidFill>
                            <a:latin typeface="Cambria Math" panose="02040503050406030204" pitchFamily="18" charset="0"/>
                          </a:rPr>
                          <m:t>𝑜𝑓</m:t>
                        </m:r>
                        <m:r>
                          <a:rPr lang="en-ZA" b="0" i="1" dirty="0" smtClean="0">
                            <a:solidFill>
                              <a:schemeClr val="bg1"/>
                            </a:solidFill>
                            <a:latin typeface="Cambria Math" panose="02040503050406030204" pitchFamily="18" charset="0"/>
                          </a:rPr>
                          <m:t> </m:t>
                        </m:r>
                        <m:r>
                          <a:rPr lang="en-ZA" b="0" i="1" dirty="0" smtClean="0">
                            <a:solidFill>
                              <a:schemeClr val="bg1"/>
                            </a:solidFill>
                            <a:latin typeface="Cambria Math" panose="02040503050406030204" pitchFamily="18" charset="0"/>
                          </a:rPr>
                          <m:t>𝑓𝑖𝑟𝑠𝑡</m:t>
                        </m:r>
                        <m:r>
                          <a:rPr lang="en-ZA" b="0" i="1" dirty="0" smtClean="0">
                            <a:solidFill>
                              <a:schemeClr val="bg1"/>
                            </a:solidFill>
                            <a:latin typeface="Cambria Math" panose="02040503050406030204" pitchFamily="18" charset="0"/>
                          </a:rPr>
                          <m:t> </m:t>
                        </m:r>
                        <m:r>
                          <a:rPr lang="en-ZA" b="0" i="1" dirty="0" smtClean="0">
                            <a:solidFill>
                              <a:schemeClr val="bg1"/>
                            </a:solidFill>
                            <a:latin typeface="Cambria Math" panose="02040503050406030204" pitchFamily="18" charset="0"/>
                          </a:rPr>
                          <m:t>𝑟𝑒𝑙𝑒𝑣𝑎𝑛𝑡</m:t>
                        </m:r>
                        <m:r>
                          <a:rPr lang="en-ZA" b="0" i="1" dirty="0" smtClean="0">
                            <a:solidFill>
                              <a:schemeClr val="bg1"/>
                            </a:solidFill>
                            <a:latin typeface="Cambria Math" panose="02040503050406030204" pitchFamily="18" charset="0"/>
                          </a:rPr>
                          <m:t> </m:t>
                        </m:r>
                        <m:r>
                          <a:rPr lang="en-ZA" b="0" i="1" dirty="0" smtClean="0">
                            <a:solidFill>
                              <a:schemeClr val="bg1"/>
                            </a:solidFill>
                            <a:latin typeface="Cambria Math" panose="02040503050406030204" pitchFamily="18" charset="0"/>
                          </a:rPr>
                          <m:t>𝑟𝑒𝑐𝑜𝑚𝑚𝑒𝑛𝑑𝑒𝑑</m:t>
                        </m:r>
                        <m:r>
                          <a:rPr lang="en-ZA" b="0" i="1" dirty="0" smtClean="0">
                            <a:solidFill>
                              <a:schemeClr val="bg1"/>
                            </a:solidFill>
                            <a:latin typeface="Cambria Math" panose="02040503050406030204" pitchFamily="18" charset="0"/>
                          </a:rPr>
                          <m:t> </m:t>
                        </m:r>
                        <m:r>
                          <a:rPr lang="en-ZA" b="0" i="1" dirty="0" smtClean="0">
                            <a:solidFill>
                              <a:schemeClr val="bg1"/>
                            </a:solidFill>
                            <a:latin typeface="Cambria Math" panose="02040503050406030204" pitchFamily="18" charset="0"/>
                          </a:rPr>
                          <m:t>𝑖𝑡𝑒𝑚</m:t>
                        </m:r>
                      </m:den>
                    </m:f>
                  </m:oMath>
                </a14:m>
                <a:endParaRPr lang="en-ZA" dirty="0">
                  <a:solidFill>
                    <a:schemeClr val="bg1"/>
                  </a:solidFill>
                </a:endParaRPr>
              </a:p>
              <a:p>
                <a:endParaRPr lang="en-ZA" dirty="0">
                  <a:solidFill>
                    <a:schemeClr val="bg1"/>
                  </a:solidFill>
                </a:endParaRPr>
              </a:p>
              <a:p>
                <a:br>
                  <a:rPr lang="en-ZA" dirty="0"/>
                </a:br>
                <a:endParaRPr lang="en-ZA" b="1" dirty="0">
                  <a:solidFill>
                    <a:schemeClr val="bg1"/>
                  </a:solidFill>
                </a:endParaRPr>
              </a:p>
            </p:txBody>
          </p:sp>
        </mc:Choice>
        <mc:Fallback xmlns="">
          <p:sp>
            <p:nvSpPr>
              <p:cNvPr id="5" name="TextBox 4">
                <a:extLst>
                  <a:ext uri="{FF2B5EF4-FFF2-40B4-BE49-F238E27FC236}">
                    <a16:creationId xmlns:a16="http://schemas.microsoft.com/office/drawing/2014/main" id="{B0DB9611-E3A2-AB52-D887-E2CE76F4CE3C}"/>
                  </a:ext>
                </a:extLst>
              </p:cNvPr>
              <p:cNvSpPr txBox="1">
                <a:spLocks noRot="1" noChangeAspect="1" noMove="1" noResize="1" noEditPoints="1" noAdjustHandles="1" noChangeArrowheads="1" noChangeShapeType="1" noTextEdit="1"/>
              </p:cNvSpPr>
              <p:nvPr/>
            </p:nvSpPr>
            <p:spPr>
              <a:xfrm>
                <a:off x="973394" y="1368830"/>
                <a:ext cx="9537290" cy="2455224"/>
              </a:xfrm>
              <a:prstGeom prst="rect">
                <a:avLst/>
              </a:prstGeom>
              <a:blipFill>
                <a:blip r:embed="rId4"/>
                <a:stretch>
                  <a:fillRect l="-575" t="-1244"/>
                </a:stretch>
              </a:blipFill>
            </p:spPr>
            <p:txBody>
              <a:bodyPr/>
              <a:lstStyle/>
              <a:p>
                <a:r>
                  <a:rPr lang="en-ZA">
                    <a:noFill/>
                  </a:rPr>
                  <a:t> </a:t>
                </a:r>
              </a:p>
            </p:txBody>
          </p:sp>
        </mc:Fallback>
      </mc:AlternateContent>
      <p:sp>
        <p:nvSpPr>
          <p:cNvPr id="3" name="TextBox 2">
            <a:extLst>
              <a:ext uri="{FF2B5EF4-FFF2-40B4-BE49-F238E27FC236}">
                <a16:creationId xmlns:a16="http://schemas.microsoft.com/office/drawing/2014/main" id="{8EA6462B-4C12-564E-D07A-E8FB99F8A068}"/>
              </a:ext>
            </a:extLst>
          </p:cNvPr>
          <p:cNvSpPr txBox="1"/>
          <p:nvPr/>
        </p:nvSpPr>
        <p:spPr>
          <a:xfrm>
            <a:off x="2340077" y="3281516"/>
            <a:ext cx="7354529" cy="2031325"/>
          </a:xfrm>
          <a:prstGeom prst="rect">
            <a:avLst/>
          </a:prstGeom>
          <a:noFill/>
        </p:spPr>
        <p:txBody>
          <a:bodyPr wrap="square">
            <a:spAutoFit/>
          </a:bodyPr>
          <a:lstStyle/>
          <a:p>
            <a:pPr marL="285750" indent="-285750" algn="l">
              <a:buFont typeface="Arial" panose="020B0604020202020204" pitchFamily="34" charset="0"/>
              <a:buChar char="•"/>
            </a:pPr>
            <a:r>
              <a:rPr lang="en-US" b="1" i="0" dirty="0">
                <a:effectLst/>
                <a:highlight>
                  <a:srgbClr val="55D2B0"/>
                </a:highlight>
                <a:latin typeface="ui-sans-serif"/>
              </a:rPr>
              <a:t> Higher Reciprocal Rank: </a:t>
            </a:r>
            <a:r>
              <a:rPr lang="en-US" b="0" i="0" dirty="0">
                <a:solidFill>
                  <a:srgbClr val="ECECEC"/>
                </a:solidFill>
                <a:effectLst/>
                <a:latin typeface="ui-sans-serif"/>
              </a:rPr>
              <a:t> Indicates that the first relevant item is ranked higher in the list, implying better performance of the recommender system.</a:t>
            </a:r>
          </a:p>
          <a:p>
            <a:pPr marL="285750" indent="-285750" algn="l">
              <a:buFont typeface="Arial" panose="020B0604020202020204" pitchFamily="34" charset="0"/>
              <a:buChar char="•"/>
            </a:pPr>
            <a:r>
              <a:rPr lang="en-US" b="1" dirty="0">
                <a:highlight>
                  <a:srgbClr val="55D2B0"/>
                </a:highlight>
                <a:latin typeface="ui-sans-serif"/>
              </a:rPr>
              <a:t>Max = 1: </a:t>
            </a:r>
            <a:r>
              <a:rPr lang="en-US" b="0" i="0" dirty="0">
                <a:solidFill>
                  <a:srgbClr val="ECECEC"/>
                </a:solidFill>
                <a:effectLst/>
                <a:latin typeface="ui-sans-serif"/>
              </a:rPr>
              <a:t> Perfect </a:t>
            </a:r>
            <a:r>
              <a:rPr lang="en-US" dirty="0">
                <a:solidFill>
                  <a:srgbClr val="ECECEC"/>
                </a:solidFill>
                <a:latin typeface="ui-sans-serif"/>
              </a:rPr>
              <a:t>first guess. </a:t>
            </a:r>
            <a:endParaRPr lang="en-US" dirty="0">
              <a:latin typeface="ui-sans-serif"/>
            </a:endParaRPr>
          </a:p>
          <a:p>
            <a:pPr marL="285750" indent="-285750" algn="l">
              <a:buFont typeface="Arial" panose="020B0604020202020204" pitchFamily="34" charset="0"/>
              <a:buChar char="•"/>
            </a:pPr>
            <a:r>
              <a:rPr lang="en-US" b="1" dirty="0">
                <a:highlight>
                  <a:srgbClr val="55D2B0"/>
                </a:highlight>
                <a:latin typeface="ui-sans-serif"/>
              </a:rPr>
              <a:t>Min = 1/</a:t>
            </a:r>
            <a:r>
              <a:rPr lang="en-US" b="1" i="0" dirty="0">
                <a:effectLst/>
                <a:highlight>
                  <a:srgbClr val="55D2B0"/>
                </a:highlight>
                <a:latin typeface="ui-sans-serif"/>
              </a:rPr>
              <a:t>N: </a:t>
            </a:r>
            <a:r>
              <a:rPr lang="en-US" b="1" i="0" dirty="0">
                <a:solidFill>
                  <a:srgbClr val="ECECEC"/>
                </a:solidFill>
                <a:effectLst/>
                <a:latin typeface="ui-sans-serif"/>
              </a:rPr>
              <a:t> </a:t>
            </a:r>
            <a:r>
              <a:rPr lang="en-US" b="0" i="0" dirty="0">
                <a:solidFill>
                  <a:srgbClr val="ECECEC"/>
                </a:solidFill>
                <a:effectLst/>
                <a:latin typeface="ui-sans-serif"/>
              </a:rPr>
              <a:t>Managed to guess a relevant item, but it was the last guess, where the number of items is N. In our case N = 103.</a:t>
            </a:r>
          </a:p>
          <a:p>
            <a:pPr marL="285750" indent="-285750" algn="l">
              <a:buFont typeface="Arial" panose="020B0604020202020204" pitchFamily="34" charset="0"/>
              <a:buChar char="•"/>
            </a:pPr>
            <a:endParaRPr lang="en-US" b="0" i="0" dirty="0">
              <a:solidFill>
                <a:srgbClr val="ECECEC"/>
              </a:solidFill>
              <a:effectLst/>
              <a:latin typeface="ui-sans-serif"/>
            </a:endParaRPr>
          </a:p>
        </p:txBody>
      </p:sp>
    </p:spTree>
    <p:extLst>
      <p:ext uri="{BB962C8B-B14F-4D97-AF65-F5344CB8AC3E}">
        <p14:creationId xmlns:p14="http://schemas.microsoft.com/office/powerpoint/2010/main" val="14770275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16AF57-F29C-D05C-D5C9-C32762A12133}"/>
              </a:ext>
            </a:extLst>
          </p:cNvPr>
          <p:cNvSpPr txBox="1"/>
          <p:nvPr/>
        </p:nvSpPr>
        <p:spPr>
          <a:xfrm>
            <a:off x="835743" y="526372"/>
            <a:ext cx="7580670" cy="584775"/>
          </a:xfrm>
          <a:prstGeom prst="rect">
            <a:avLst/>
          </a:prstGeom>
          <a:noFill/>
        </p:spPr>
        <p:txBody>
          <a:bodyPr wrap="square" rtlCol="0">
            <a:spAutoFit/>
          </a:bodyPr>
          <a:lstStyle/>
          <a:p>
            <a:r>
              <a:rPr lang="en-US" sz="3200" b="1" dirty="0">
                <a:solidFill>
                  <a:schemeClr val="bg1"/>
                </a:solidFill>
              </a:rPr>
              <a:t>How we evaluate our model:</a:t>
            </a:r>
            <a:r>
              <a:rPr lang="en-US" sz="2800" b="1" dirty="0">
                <a:solidFill>
                  <a:schemeClr val="bg1"/>
                </a:solidFill>
              </a:rPr>
              <a:t> </a:t>
            </a:r>
            <a:endParaRPr lang="en-ZA" sz="2800" b="1" dirty="0">
              <a:solidFill>
                <a:schemeClr val="bg1"/>
              </a:solidFill>
            </a:endParaRPr>
          </a:p>
        </p:txBody>
      </p:sp>
      <p:sp>
        <p:nvSpPr>
          <p:cNvPr id="5" name="TextBox 4">
            <a:extLst>
              <a:ext uri="{FF2B5EF4-FFF2-40B4-BE49-F238E27FC236}">
                <a16:creationId xmlns:a16="http://schemas.microsoft.com/office/drawing/2014/main" id="{B0DB9611-E3A2-AB52-D887-E2CE76F4CE3C}"/>
              </a:ext>
            </a:extLst>
          </p:cNvPr>
          <p:cNvSpPr txBox="1"/>
          <p:nvPr/>
        </p:nvSpPr>
        <p:spPr>
          <a:xfrm>
            <a:off x="973394" y="1368830"/>
            <a:ext cx="9537290" cy="2031325"/>
          </a:xfrm>
          <a:prstGeom prst="rect">
            <a:avLst/>
          </a:prstGeom>
          <a:noFill/>
        </p:spPr>
        <p:txBody>
          <a:bodyPr wrap="square">
            <a:spAutoFit/>
          </a:bodyPr>
          <a:lstStyle/>
          <a:p>
            <a:r>
              <a:rPr lang="en-ZA" b="1" dirty="0">
                <a:highlight>
                  <a:srgbClr val="55D2B0"/>
                </a:highlight>
              </a:rPr>
              <a:t>User Similarity :</a:t>
            </a:r>
          </a:p>
          <a:p>
            <a:r>
              <a:rPr lang="en-ZA" dirty="0">
                <a:solidFill>
                  <a:schemeClr val="bg1"/>
                </a:solidFill>
              </a:rPr>
              <a:t>	The dot product of the learned user representations and the chosen user’s 	representations. Where the model learns latent representations based on the user 	features). Cosine similarity is used to assign a similarity score.</a:t>
            </a:r>
          </a:p>
          <a:p>
            <a:endParaRPr lang="en-ZA" dirty="0">
              <a:solidFill>
                <a:schemeClr val="bg1"/>
              </a:solidFill>
            </a:endParaRPr>
          </a:p>
          <a:p>
            <a:br>
              <a:rPr lang="en-ZA" dirty="0"/>
            </a:br>
            <a:endParaRPr lang="en-ZA" b="1" dirty="0">
              <a:solidFill>
                <a:schemeClr val="bg1"/>
              </a:solidFill>
            </a:endParaRPr>
          </a:p>
        </p:txBody>
      </p:sp>
      <p:sp>
        <p:nvSpPr>
          <p:cNvPr id="3" name="TextBox 2">
            <a:extLst>
              <a:ext uri="{FF2B5EF4-FFF2-40B4-BE49-F238E27FC236}">
                <a16:creationId xmlns:a16="http://schemas.microsoft.com/office/drawing/2014/main" id="{8EA6462B-4C12-564E-D07A-E8FB99F8A068}"/>
              </a:ext>
            </a:extLst>
          </p:cNvPr>
          <p:cNvSpPr txBox="1"/>
          <p:nvPr/>
        </p:nvSpPr>
        <p:spPr>
          <a:xfrm>
            <a:off x="2330245" y="3076989"/>
            <a:ext cx="7354529" cy="646331"/>
          </a:xfrm>
          <a:prstGeom prst="rect">
            <a:avLst/>
          </a:prstGeom>
          <a:noFill/>
        </p:spPr>
        <p:txBody>
          <a:bodyPr wrap="square">
            <a:spAutoFit/>
          </a:bodyPr>
          <a:lstStyle/>
          <a:p>
            <a:pPr marL="285750" indent="-285750" algn="l">
              <a:buFont typeface="Arial" panose="020B0604020202020204" pitchFamily="34" charset="0"/>
              <a:buChar char="•"/>
            </a:pPr>
            <a:r>
              <a:rPr lang="en-US" b="1" i="0" dirty="0">
                <a:effectLst/>
                <a:highlight>
                  <a:srgbClr val="55D2B0"/>
                </a:highlight>
                <a:latin typeface="ui-sans-serif"/>
              </a:rPr>
              <a:t> Relative scores: </a:t>
            </a:r>
            <a:r>
              <a:rPr lang="en-US" b="0" i="0" dirty="0">
                <a:solidFill>
                  <a:srgbClr val="ECECEC"/>
                </a:solidFill>
                <a:effectLst/>
                <a:latin typeface="ui-sans-serif"/>
              </a:rPr>
              <a:t> A user is given a similarity score for each user in the dataset. The highest value is an indication of the most similar user. </a:t>
            </a:r>
          </a:p>
        </p:txBody>
      </p:sp>
      <p:sp>
        <p:nvSpPr>
          <p:cNvPr id="8" name="TextBox 7">
            <a:extLst>
              <a:ext uri="{FF2B5EF4-FFF2-40B4-BE49-F238E27FC236}">
                <a16:creationId xmlns:a16="http://schemas.microsoft.com/office/drawing/2014/main" id="{7C20002D-847A-D262-5D4F-0D8348CD3D9C}"/>
              </a:ext>
            </a:extLst>
          </p:cNvPr>
          <p:cNvSpPr txBox="1"/>
          <p:nvPr/>
        </p:nvSpPr>
        <p:spPr>
          <a:xfrm>
            <a:off x="973394" y="4274940"/>
            <a:ext cx="9606116" cy="923330"/>
          </a:xfrm>
          <a:prstGeom prst="rect">
            <a:avLst/>
          </a:prstGeom>
          <a:noFill/>
        </p:spPr>
        <p:txBody>
          <a:bodyPr wrap="square">
            <a:spAutoFit/>
          </a:bodyPr>
          <a:lstStyle/>
          <a:p>
            <a:r>
              <a:rPr lang="en-ZA" b="1" dirty="0">
                <a:highlight>
                  <a:srgbClr val="55D2B0"/>
                </a:highlight>
              </a:rPr>
              <a:t>Item Similarity :</a:t>
            </a:r>
          </a:p>
          <a:p>
            <a:r>
              <a:rPr lang="en-ZA" dirty="0">
                <a:solidFill>
                  <a:schemeClr val="bg1"/>
                </a:solidFill>
              </a:rPr>
              <a:t>	The item similarity is calculated exactly as the user similarity, but only using the item 	latent representations.</a:t>
            </a:r>
          </a:p>
        </p:txBody>
      </p:sp>
    </p:spTree>
    <p:extLst>
      <p:ext uri="{BB962C8B-B14F-4D97-AF65-F5344CB8AC3E}">
        <p14:creationId xmlns:p14="http://schemas.microsoft.com/office/powerpoint/2010/main" val="17668530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16AF57-F29C-D05C-D5C9-C32762A12133}"/>
              </a:ext>
            </a:extLst>
          </p:cNvPr>
          <p:cNvSpPr txBox="1"/>
          <p:nvPr/>
        </p:nvSpPr>
        <p:spPr>
          <a:xfrm>
            <a:off x="835743" y="526372"/>
            <a:ext cx="7580670" cy="584775"/>
          </a:xfrm>
          <a:prstGeom prst="rect">
            <a:avLst/>
          </a:prstGeom>
          <a:noFill/>
        </p:spPr>
        <p:txBody>
          <a:bodyPr wrap="square" rtlCol="0">
            <a:spAutoFit/>
          </a:bodyPr>
          <a:lstStyle/>
          <a:p>
            <a:r>
              <a:rPr lang="en-US" sz="3200" b="1" dirty="0">
                <a:solidFill>
                  <a:schemeClr val="bg1"/>
                </a:solidFill>
              </a:rPr>
              <a:t>Model Evaluation Summary:</a:t>
            </a:r>
            <a:r>
              <a:rPr lang="en-US" sz="2800" b="1" dirty="0">
                <a:solidFill>
                  <a:schemeClr val="bg1"/>
                </a:solidFill>
              </a:rPr>
              <a:t> </a:t>
            </a:r>
            <a:endParaRPr lang="en-ZA" sz="2800" b="1" dirty="0">
              <a:solidFill>
                <a:schemeClr val="bg1"/>
              </a:solidFill>
            </a:endParaRPr>
          </a:p>
        </p:txBody>
      </p:sp>
      <p:graphicFrame>
        <p:nvGraphicFramePr>
          <p:cNvPr id="6" name="Table 5">
            <a:extLst>
              <a:ext uri="{FF2B5EF4-FFF2-40B4-BE49-F238E27FC236}">
                <a16:creationId xmlns:a16="http://schemas.microsoft.com/office/drawing/2014/main" id="{C447EA82-F229-1341-3B58-1CD5F15BAA03}"/>
              </a:ext>
            </a:extLst>
          </p:cNvPr>
          <p:cNvGraphicFramePr>
            <a:graphicFrameLocks noGrp="1"/>
          </p:cNvGraphicFramePr>
          <p:nvPr>
            <p:extLst>
              <p:ext uri="{D42A27DB-BD31-4B8C-83A1-F6EECF244321}">
                <p14:modId xmlns:p14="http://schemas.microsoft.com/office/powerpoint/2010/main" val="1842786710"/>
              </p:ext>
            </p:extLst>
          </p:nvPr>
        </p:nvGraphicFramePr>
        <p:xfrm>
          <a:off x="707923" y="1612490"/>
          <a:ext cx="10491021" cy="3958325"/>
        </p:xfrm>
        <a:graphic>
          <a:graphicData uri="http://schemas.openxmlformats.org/drawingml/2006/table">
            <a:tbl>
              <a:tblPr firstRow="1" bandRow="1">
                <a:tableStyleId>{EB9631B5-78F2-41C9-869B-9F39066F8104}</a:tableStyleId>
              </a:tblPr>
              <a:tblGrid>
                <a:gridCol w="2106069">
                  <a:extLst>
                    <a:ext uri="{9D8B030D-6E8A-4147-A177-3AD203B41FA5}">
                      <a16:colId xmlns:a16="http://schemas.microsoft.com/office/drawing/2014/main" val="3419785081"/>
                    </a:ext>
                  </a:extLst>
                </a:gridCol>
                <a:gridCol w="2096238">
                  <a:extLst>
                    <a:ext uri="{9D8B030D-6E8A-4147-A177-3AD203B41FA5}">
                      <a16:colId xmlns:a16="http://schemas.microsoft.com/office/drawing/2014/main" val="3484393436"/>
                    </a:ext>
                  </a:extLst>
                </a:gridCol>
                <a:gridCol w="2096238">
                  <a:extLst>
                    <a:ext uri="{9D8B030D-6E8A-4147-A177-3AD203B41FA5}">
                      <a16:colId xmlns:a16="http://schemas.microsoft.com/office/drawing/2014/main" val="1814214063"/>
                    </a:ext>
                  </a:extLst>
                </a:gridCol>
                <a:gridCol w="2096238">
                  <a:extLst>
                    <a:ext uri="{9D8B030D-6E8A-4147-A177-3AD203B41FA5}">
                      <a16:colId xmlns:a16="http://schemas.microsoft.com/office/drawing/2014/main" val="2438988768"/>
                    </a:ext>
                  </a:extLst>
                </a:gridCol>
                <a:gridCol w="2096238">
                  <a:extLst>
                    <a:ext uri="{9D8B030D-6E8A-4147-A177-3AD203B41FA5}">
                      <a16:colId xmlns:a16="http://schemas.microsoft.com/office/drawing/2014/main" val="2177993718"/>
                    </a:ext>
                  </a:extLst>
                </a:gridCol>
              </a:tblGrid>
              <a:tr h="529537">
                <a:tc>
                  <a:txBody>
                    <a:bodyPr/>
                    <a:lstStyle/>
                    <a:p>
                      <a:r>
                        <a:rPr lang="en-ZA" dirty="0"/>
                        <a:t>Metric</a:t>
                      </a:r>
                    </a:p>
                  </a:txBody>
                  <a:tcPr/>
                </a:tc>
                <a:tc>
                  <a:txBody>
                    <a:bodyPr/>
                    <a:lstStyle/>
                    <a:p>
                      <a:r>
                        <a:rPr lang="en-ZA" dirty="0"/>
                        <a:t>Test Score</a:t>
                      </a:r>
                    </a:p>
                  </a:txBody>
                  <a:tcPr/>
                </a:tc>
                <a:tc>
                  <a:txBody>
                    <a:bodyPr/>
                    <a:lstStyle/>
                    <a:p>
                      <a:r>
                        <a:rPr lang="en-ZA" dirty="0"/>
                        <a:t>Train Score</a:t>
                      </a:r>
                    </a:p>
                  </a:txBody>
                  <a:tcPr/>
                </a:tc>
                <a:tc>
                  <a:txBody>
                    <a:bodyPr/>
                    <a:lstStyle/>
                    <a:p>
                      <a:r>
                        <a:rPr lang="en-ZA" dirty="0"/>
                        <a:t>Data used</a:t>
                      </a:r>
                    </a:p>
                  </a:txBody>
                  <a:tcPr/>
                </a:tc>
                <a:tc>
                  <a:txBody>
                    <a:bodyPr/>
                    <a:lstStyle/>
                    <a:p>
                      <a:r>
                        <a:rPr lang="en-ZA" dirty="0"/>
                        <a:t>Conclusions</a:t>
                      </a:r>
                    </a:p>
                  </a:txBody>
                  <a:tcPr/>
                </a:tc>
                <a:extLst>
                  <a:ext uri="{0D108BD9-81ED-4DB2-BD59-A6C34878D82A}">
                    <a16:rowId xmlns:a16="http://schemas.microsoft.com/office/drawing/2014/main" val="976059334"/>
                  </a:ext>
                </a:extLst>
              </a:tr>
              <a:tr h="529537">
                <a:tc>
                  <a:txBody>
                    <a:bodyPr/>
                    <a:lstStyle/>
                    <a:p>
                      <a:r>
                        <a:rPr lang="en-ZA" dirty="0"/>
                        <a:t>AUC</a:t>
                      </a:r>
                    </a:p>
                  </a:txBody>
                  <a:tcPr/>
                </a:tc>
                <a:tc>
                  <a:txBody>
                    <a:bodyPr/>
                    <a:lstStyle/>
                    <a:p>
                      <a:pPr algn="ctr"/>
                      <a:r>
                        <a:rPr lang="en-ZA" dirty="0"/>
                        <a:t>0.9029</a:t>
                      </a:r>
                    </a:p>
                  </a:txBody>
                  <a:tcPr/>
                </a:tc>
                <a:tc>
                  <a:txBody>
                    <a:bodyPr/>
                    <a:lstStyle/>
                    <a:p>
                      <a:pPr algn="ctr"/>
                      <a:r>
                        <a:rPr lang="en-ZA" dirty="0"/>
                        <a:t>0.9988</a:t>
                      </a:r>
                    </a:p>
                  </a:txBody>
                  <a:tcPr/>
                </a:tc>
                <a:tc>
                  <a:txBody>
                    <a:bodyPr/>
                    <a:lstStyle/>
                    <a:p>
                      <a:endParaRPr lang="en-ZA" dirty="0"/>
                    </a:p>
                  </a:txBody>
                  <a:tcPr/>
                </a:tc>
                <a:tc>
                  <a:txBody>
                    <a:bodyPr/>
                    <a:lstStyle/>
                    <a:p>
                      <a:endParaRPr lang="en-ZA" dirty="0"/>
                    </a:p>
                  </a:txBody>
                  <a:tcPr/>
                </a:tc>
                <a:extLst>
                  <a:ext uri="{0D108BD9-81ED-4DB2-BD59-A6C34878D82A}">
                    <a16:rowId xmlns:a16="http://schemas.microsoft.com/office/drawing/2014/main" val="2248818717"/>
                  </a:ext>
                </a:extLst>
              </a:tr>
              <a:tr h="529537">
                <a:tc>
                  <a:txBody>
                    <a:bodyPr/>
                    <a:lstStyle/>
                    <a:p>
                      <a:r>
                        <a:rPr lang="en-ZA" dirty="0" err="1"/>
                        <a:t>Precision@k</a:t>
                      </a:r>
                      <a:endParaRPr lang="en-ZA" dirty="0"/>
                    </a:p>
                  </a:txBody>
                  <a:tcPr/>
                </a:tc>
                <a:tc>
                  <a:txBody>
                    <a:bodyPr/>
                    <a:lstStyle/>
                    <a:p>
                      <a:pPr algn="ctr"/>
                      <a:r>
                        <a:rPr lang="en-ZA" dirty="0"/>
                        <a:t>0.1501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ZA" dirty="0"/>
                        <a:t>0.3723</a:t>
                      </a:r>
                    </a:p>
                  </a:txBody>
                  <a:tcPr/>
                </a:tc>
                <a:tc>
                  <a:txBody>
                    <a:bodyPr/>
                    <a:lstStyle/>
                    <a:p>
                      <a:r>
                        <a:rPr lang="en-ZA" sz="1600" dirty="0"/>
                        <a:t>Mean </a:t>
                      </a:r>
                      <a:r>
                        <a:rPr lang="en-ZA" sz="1600" dirty="0" err="1"/>
                        <a:t>precision@k</a:t>
                      </a:r>
                      <a:r>
                        <a:rPr lang="en-ZA" sz="1600" dirty="0"/>
                        <a:t> only for users with recorded interactions across the entire dataset</a:t>
                      </a:r>
                    </a:p>
                  </a:txBody>
                  <a:tcPr/>
                </a:tc>
                <a:tc>
                  <a:txBody>
                    <a:bodyPr/>
                    <a:lstStyle/>
                    <a:p>
                      <a:endParaRPr lang="en-ZA" dirty="0"/>
                    </a:p>
                  </a:txBody>
                  <a:tcPr/>
                </a:tc>
                <a:extLst>
                  <a:ext uri="{0D108BD9-81ED-4DB2-BD59-A6C34878D82A}">
                    <a16:rowId xmlns:a16="http://schemas.microsoft.com/office/drawing/2014/main" val="2717578898"/>
                  </a:ext>
                </a:extLst>
              </a:tr>
              <a:tr h="529537">
                <a:tc>
                  <a:txBody>
                    <a:bodyPr/>
                    <a:lstStyle/>
                    <a:p>
                      <a:r>
                        <a:rPr lang="en-ZA" dirty="0"/>
                        <a:t>Reciprocal rank</a:t>
                      </a:r>
                    </a:p>
                  </a:txBody>
                  <a:tcPr/>
                </a:tc>
                <a:tc>
                  <a:txBody>
                    <a:bodyPr/>
                    <a:lstStyle/>
                    <a:p>
                      <a:pPr algn="ctr"/>
                      <a:r>
                        <a:rPr lang="en-ZA" dirty="0"/>
                        <a:t>0.6512</a:t>
                      </a:r>
                    </a:p>
                  </a:txBody>
                  <a:tcPr/>
                </a:tc>
                <a:tc>
                  <a:txBody>
                    <a:bodyPr/>
                    <a:lstStyle/>
                    <a:p>
                      <a:pPr algn="ctr"/>
                      <a:r>
                        <a:rPr lang="en-ZA" dirty="0"/>
                        <a:t>0.9859</a:t>
                      </a:r>
                    </a:p>
                  </a:txBody>
                  <a:tcPr/>
                </a:tc>
                <a:tc>
                  <a:txBody>
                    <a:bodyPr/>
                    <a:lstStyle/>
                    <a:p>
                      <a:endParaRPr lang="en-ZA" dirty="0"/>
                    </a:p>
                  </a:txBody>
                  <a:tcPr/>
                </a:tc>
                <a:tc>
                  <a:txBody>
                    <a:bodyPr/>
                    <a:lstStyle/>
                    <a:p>
                      <a:endParaRPr lang="en-ZA" dirty="0"/>
                    </a:p>
                  </a:txBody>
                  <a:tcPr/>
                </a:tc>
                <a:extLst>
                  <a:ext uri="{0D108BD9-81ED-4DB2-BD59-A6C34878D82A}">
                    <a16:rowId xmlns:a16="http://schemas.microsoft.com/office/drawing/2014/main" val="2260216570"/>
                  </a:ext>
                </a:extLst>
              </a:tr>
              <a:tr h="529537">
                <a:tc>
                  <a:txBody>
                    <a:bodyPr/>
                    <a:lstStyle/>
                    <a:p>
                      <a:r>
                        <a:rPr lang="en-ZA" dirty="0"/>
                        <a:t>User similarity</a:t>
                      </a:r>
                    </a:p>
                  </a:txBody>
                  <a:tcPr/>
                </a:tc>
                <a:tc>
                  <a:txBody>
                    <a:bodyPr/>
                    <a:lstStyle/>
                    <a:p>
                      <a:pPr algn="ctr"/>
                      <a:endParaRPr lang="en-ZA"/>
                    </a:p>
                  </a:txBody>
                  <a:tcPr/>
                </a:tc>
                <a:tc>
                  <a:txBody>
                    <a:bodyPr/>
                    <a:lstStyle/>
                    <a:p>
                      <a:pPr algn="ctr"/>
                      <a:endParaRPr lang="en-ZA" dirty="0"/>
                    </a:p>
                  </a:txBody>
                  <a:tcPr/>
                </a:tc>
                <a:tc>
                  <a:txBody>
                    <a:bodyPr/>
                    <a:lstStyle/>
                    <a:p>
                      <a:endParaRPr lang="en-ZA" dirty="0"/>
                    </a:p>
                  </a:txBody>
                  <a:tcPr/>
                </a:tc>
                <a:tc>
                  <a:txBody>
                    <a:bodyPr/>
                    <a:lstStyle/>
                    <a:p>
                      <a:endParaRPr lang="en-ZA" dirty="0"/>
                    </a:p>
                  </a:txBody>
                  <a:tcPr/>
                </a:tc>
                <a:extLst>
                  <a:ext uri="{0D108BD9-81ED-4DB2-BD59-A6C34878D82A}">
                    <a16:rowId xmlns:a16="http://schemas.microsoft.com/office/drawing/2014/main" val="3505271116"/>
                  </a:ext>
                </a:extLst>
              </a:tr>
              <a:tr h="529537">
                <a:tc>
                  <a:txBody>
                    <a:bodyPr/>
                    <a:lstStyle/>
                    <a:p>
                      <a:r>
                        <a:rPr lang="en-ZA" dirty="0"/>
                        <a:t>Item Similarity</a:t>
                      </a:r>
                    </a:p>
                  </a:txBody>
                  <a:tcPr/>
                </a:tc>
                <a:tc>
                  <a:txBody>
                    <a:bodyPr/>
                    <a:lstStyle/>
                    <a:p>
                      <a:pPr algn="ctr"/>
                      <a:endParaRPr lang="en-ZA"/>
                    </a:p>
                  </a:txBody>
                  <a:tcPr/>
                </a:tc>
                <a:tc>
                  <a:txBody>
                    <a:bodyPr/>
                    <a:lstStyle/>
                    <a:p>
                      <a:pPr algn="ctr"/>
                      <a:endParaRPr lang="en-ZA" dirty="0"/>
                    </a:p>
                  </a:txBody>
                  <a:tcPr/>
                </a:tc>
                <a:tc>
                  <a:txBody>
                    <a:bodyPr/>
                    <a:lstStyle/>
                    <a:p>
                      <a:endParaRPr lang="en-ZA" dirty="0"/>
                    </a:p>
                  </a:txBody>
                  <a:tcPr/>
                </a:tc>
                <a:tc>
                  <a:txBody>
                    <a:bodyPr/>
                    <a:lstStyle/>
                    <a:p>
                      <a:endParaRPr lang="en-ZA" dirty="0"/>
                    </a:p>
                  </a:txBody>
                  <a:tcPr/>
                </a:tc>
                <a:extLst>
                  <a:ext uri="{0D108BD9-81ED-4DB2-BD59-A6C34878D82A}">
                    <a16:rowId xmlns:a16="http://schemas.microsoft.com/office/drawing/2014/main" val="1884899802"/>
                  </a:ext>
                </a:extLst>
              </a:tr>
            </a:tbl>
          </a:graphicData>
        </a:graphic>
      </p:graphicFrame>
      <p:sp>
        <p:nvSpPr>
          <p:cNvPr id="8" name="TextBox 7">
            <a:extLst>
              <a:ext uri="{FF2B5EF4-FFF2-40B4-BE49-F238E27FC236}">
                <a16:creationId xmlns:a16="http://schemas.microsoft.com/office/drawing/2014/main" id="{E4DDD67B-5696-6971-ED85-097513B8B033}"/>
              </a:ext>
            </a:extLst>
          </p:cNvPr>
          <p:cNvSpPr txBox="1"/>
          <p:nvPr/>
        </p:nvSpPr>
        <p:spPr>
          <a:xfrm>
            <a:off x="717754" y="1243158"/>
            <a:ext cx="6096000" cy="369332"/>
          </a:xfrm>
          <a:prstGeom prst="rect">
            <a:avLst/>
          </a:prstGeom>
          <a:noFill/>
        </p:spPr>
        <p:txBody>
          <a:bodyPr wrap="square">
            <a:spAutoFit/>
          </a:bodyPr>
          <a:lstStyle/>
          <a:p>
            <a:r>
              <a:rPr lang="en-ZA" b="1" dirty="0">
                <a:solidFill>
                  <a:schemeClr val="bg1"/>
                </a:solidFill>
              </a:rPr>
              <a:t>*@ 80/20 random train test split</a:t>
            </a:r>
            <a:endParaRPr lang="en-ZA" b="1" dirty="0"/>
          </a:p>
        </p:txBody>
      </p:sp>
    </p:spTree>
    <p:extLst>
      <p:ext uri="{BB962C8B-B14F-4D97-AF65-F5344CB8AC3E}">
        <p14:creationId xmlns:p14="http://schemas.microsoft.com/office/powerpoint/2010/main" val="17001964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441AE20-AE4A-96C7-F52E-0A3A4F564BA6}"/>
              </a:ext>
            </a:extLst>
          </p:cNvPr>
          <p:cNvSpPr txBox="1"/>
          <p:nvPr/>
        </p:nvSpPr>
        <p:spPr>
          <a:xfrm>
            <a:off x="3264309" y="2905780"/>
            <a:ext cx="5663381" cy="523220"/>
          </a:xfrm>
          <a:prstGeom prst="rect">
            <a:avLst/>
          </a:prstGeom>
          <a:noFill/>
        </p:spPr>
        <p:txBody>
          <a:bodyPr wrap="square" rtlCol="0">
            <a:spAutoFit/>
          </a:bodyPr>
          <a:lstStyle/>
          <a:p>
            <a:pPr algn="ctr"/>
            <a:r>
              <a:rPr lang="en-US" sz="2800" b="1" dirty="0">
                <a:solidFill>
                  <a:schemeClr val="bg1"/>
                </a:solidFill>
              </a:rPr>
              <a:t>Who is interacting with our items? </a:t>
            </a:r>
            <a:endParaRPr lang="en-ZA" sz="2800" b="1" dirty="0">
              <a:solidFill>
                <a:schemeClr val="bg1"/>
              </a:solidFill>
            </a:endParaRPr>
          </a:p>
        </p:txBody>
      </p:sp>
    </p:spTree>
    <p:extLst>
      <p:ext uri="{BB962C8B-B14F-4D97-AF65-F5344CB8AC3E}">
        <p14:creationId xmlns:p14="http://schemas.microsoft.com/office/powerpoint/2010/main" val="167380876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16AF57-F29C-D05C-D5C9-C32762A12133}"/>
              </a:ext>
            </a:extLst>
          </p:cNvPr>
          <p:cNvSpPr txBox="1"/>
          <p:nvPr/>
        </p:nvSpPr>
        <p:spPr>
          <a:xfrm>
            <a:off x="835743" y="526372"/>
            <a:ext cx="7580670" cy="584775"/>
          </a:xfrm>
          <a:prstGeom prst="rect">
            <a:avLst/>
          </a:prstGeom>
          <a:noFill/>
        </p:spPr>
        <p:txBody>
          <a:bodyPr wrap="square" rtlCol="0">
            <a:spAutoFit/>
          </a:bodyPr>
          <a:lstStyle/>
          <a:p>
            <a:r>
              <a:rPr lang="en-US" sz="3200" b="1" dirty="0">
                <a:solidFill>
                  <a:schemeClr val="bg1"/>
                </a:solidFill>
              </a:rPr>
              <a:t>Model Evaluation :</a:t>
            </a:r>
            <a:r>
              <a:rPr lang="en-US" sz="2800" b="1" dirty="0">
                <a:solidFill>
                  <a:schemeClr val="bg1"/>
                </a:solidFill>
              </a:rPr>
              <a:t> </a:t>
            </a:r>
            <a:endParaRPr lang="en-ZA" sz="2800" b="1" dirty="0">
              <a:solidFill>
                <a:schemeClr val="bg1"/>
              </a:solidFill>
            </a:endParaRPr>
          </a:p>
        </p:txBody>
      </p:sp>
      <p:sp>
        <p:nvSpPr>
          <p:cNvPr id="3" name="TextBox 2">
            <a:extLst>
              <a:ext uri="{FF2B5EF4-FFF2-40B4-BE49-F238E27FC236}">
                <a16:creationId xmlns:a16="http://schemas.microsoft.com/office/drawing/2014/main" id="{3E98D95D-B15A-D7C1-D8F0-E477F9AC3C0F}"/>
              </a:ext>
            </a:extLst>
          </p:cNvPr>
          <p:cNvSpPr txBox="1"/>
          <p:nvPr/>
        </p:nvSpPr>
        <p:spPr>
          <a:xfrm>
            <a:off x="1229032" y="1762121"/>
            <a:ext cx="6096000" cy="369332"/>
          </a:xfrm>
          <a:prstGeom prst="rect">
            <a:avLst/>
          </a:prstGeom>
          <a:noFill/>
        </p:spPr>
        <p:txBody>
          <a:bodyPr wrap="square">
            <a:spAutoFit/>
          </a:bodyPr>
          <a:lstStyle/>
          <a:p>
            <a:r>
              <a:rPr lang="en-ZA" dirty="0">
                <a:solidFill>
                  <a:schemeClr val="bg1"/>
                </a:solidFill>
              </a:rPr>
              <a:t>80/20 random train test split</a:t>
            </a:r>
            <a:endParaRPr lang="en-ZA" dirty="0"/>
          </a:p>
        </p:txBody>
      </p:sp>
    </p:spTree>
    <p:extLst>
      <p:ext uri="{BB962C8B-B14F-4D97-AF65-F5344CB8AC3E}">
        <p14:creationId xmlns:p14="http://schemas.microsoft.com/office/powerpoint/2010/main" val="6988350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16AF57-F29C-D05C-D5C9-C32762A12133}"/>
              </a:ext>
            </a:extLst>
          </p:cNvPr>
          <p:cNvSpPr txBox="1"/>
          <p:nvPr/>
        </p:nvSpPr>
        <p:spPr>
          <a:xfrm>
            <a:off x="835743" y="526372"/>
            <a:ext cx="7580670" cy="584775"/>
          </a:xfrm>
          <a:prstGeom prst="rect">
            <a:avLst/>
          </a:prstGeom>
          <a:noFill/>
        </p:spPr>
        <p:txBody>
          <a:bodyPr wrap="square" rtlCol="0">
            <a:spAutoFit/>
          </a:bodyPr>
          <a:lstStyle/>
          <a:p>
            <a:r>
              <a:rPr lang="en-US" sz="3200" b="1" dirty="0">
                <a:solidFill>
                  <a:schemeClr val="bg1"/>
                </a:solidFill>
              </a:rPr>
              <a:t>Cold start problem:</a:t>
            </a:r>
            <a:r>
              <a:rPr lang="en-US" sz="2800" b="1" dirty="0">
                <a:solidFill>
                  <a:schemeClr val="bg1"/>
                </a:solidFill>
              </a:rPr>
              <a:t> </a:t>
            </a:r>
            <a:endParaRPr lang="en-ZA" sz="2800" b="1" dirty="0">
              <a:solidFill>
                <a:schemeClr val="bg1"/>
              </a:solidFill>
            </a:endParaRPr>
          </a:p>
        </p:txBody>
      </p:sp>
      <p:sp>
        <p:nvSpPr>
          <p:cNvPr id="3" name="TextBox 2">
            <a:extLst>
              <a:ext uri="{FF2B5EF4-FFF2-40B4-BE49-F238E27FC236}">
                <a16:creationId xmlns:a16="http://schemas.microsoft.com/office/drawing/2014/main" id="{08D4055C-F57F-232A-A847-B7C2DD28AB65}"/>
              </a:ext>
            </a:extLst>
          </p:cNvPr>
          <p:cNvSpPr txBox="1"/>
          <p:nvPr/>
        </p:nvSpPr>
        <p:spPr>
          <a:xfrm>
            <a:off x="1347019" y="1565476"/>
            <a:ext cx="8141109" cy="2031325"/>
          </a:xfrm>
          <a:prstGeom prst="rect">
            <a:avLst/>
          </a:prstGeom>
          <a:noFill/>
        </p:spPr>
        <p:txBody>
          <a:bodyPr wrap="square">
            <a:spAutoFit/>
          </a:bodyPr>
          <a:lstStyle/>
          <a:p>
            <a:r>
              <a:rPr lang="en-ZA" dirty="0">
                <a:solidFill>
                  <a:schemeClr val="bg1"/>
                </a:solidFill>
              </a:rPr>
              <a:t>Cold start users are new users with no previously recorded interactions in the dataset.</a:t>
            </a:r>
          </a:p>
          <a:p>
            <a:endParaRPr lang="en-ZA" dirty="0">
              <a:solidFill>
                <a:schemeClr val="bg1"/>
              </a:solidFill>
            </a:endParaRPr>
          </a:p>
          <a:p>
            <a:r>
              <a:rPr lang="en-ZA" dirty="0">
                <a:solidFill>
                  <a:schemeClr val="bg1"/>
                </a:solidFill>
              </a:rPr>
              <a:t>We assume in this case that user features such as the income segment and behavioural segment are known to us independent of the interaction data. </a:t>
            </a:r>
          </a:p>
          <a:p>
            <a:endParaRPr lang="en-ZA" dirty="0">
              <a:solidFill>
                <a:schemeClr val="bg1"/>
              </a:solidFill>
            </a:endParaRPr>
          </a:p>
          <a:p>
            <a:r>
              <a:rPr lang="en-ZA" dirty="0">
                <a:solidFill>
                  <a:schemeClr val="bg1"/>
                </a:solidFill>
              </a:rPr>
              <a:t>Active index is of course assumed to be cold start. </a:t>
            </a:r>
            <a:endParaRPr lang="en-ZA" dirty="0"/>
          </a:p>
        </p:txBody>
      </p:sp>
    </p:spTree>
    <p:extLst>
      <p:ext uri="{BB962C8B-B14F-4D97-AF65-F5344CB8AC3E}">
        <p14:creationId xmlns:p14="http://schemas.microsoft.com/office/powerpoint/2010/main" val="34343698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16AF57-F29C-D05C-D5C9-C32762A12133}"/>
              </a:ext>
            </a:extLst>
          </p:cNvPr>
          <p:cNvSpPr txBox="1"/>
          <p:nvPr/>
        </p:nvSpPr>
        <p:spPr>
          <a:xfrm>
            <a:off x="835743" y="526372"/>
            <a:ext cx="7580670" cy="584775"/>
          </a:xfrm>
          <a:prstGeom prst="rect">
            <a:avLst/>
          </a:prstGeom>
          <a:noFill/>
        </p:spPr>
        <p:txBody>
          <a:bodyPr wrap="square" rtlCol="0">
            <a:spAutoFit/>
          </a:bodyPr>
          <a:lstStyle/>
          <a:p>
            <a:r>
              <a:rPr lang="en-US" sz="3200" b="1" dirty="0">
                <a:solidFill>
                  <a:schemeClr val="bg1"/>
                </a:solidFill>
              </a:rPr>
              <a:t>Cold start solution:</a:t>
            </a:r>
            <a:r>
              <a:rPr lang="en-US" sz="2800" b="1" dirty="0">
                <a:solidFill>
                  <a:schemeClr val="bg1"/>
                </a:solidFill>
              </a:rPr>
              <a:t> </a:t>
            </a:r>
            <a:endParaRPr lang="en-ZA" sz="2800" b="1" dirty="0">
              <a:solidFill>
                <a:schemeClr val="bg1"/>
              </a:solidFill>
            </a:endParaRPr>
          </a:p>
        </p:txBody>
      </p:sp>
      <p:sp>
        <p:nvSpPr>
          <p:cNvPr id="3" name="TextBox 2">
            <a:extLst>
              <a:ext uri="{FF2B5EF4-FFF2-40B4-BE49-F238E27FC236}">
                <a16:creationId xmlns:a16="http://schemas.microsoft.com/office/drawing/2014/main" id="{08D4055C-F57F-232A-A847-B7C2DD28AB65}"/>
              </a:ext>
            </a:extLst>
          </p:cNvPr>
          <p:cNvSpPr txBox="1"/>
          <p:nvPr/>
        </p:nvSpPr>
        <p:spPr>
          <a:xfrm>
            <a:off x="1327355" y="1398328"/>
            <a:ext cx="8141109" cy="3416320"/>
          </a:xfrm>
          <a:prstGeom prst="rect">
            <a:avLst/>
          </a:prstGeom>
          <a:noFill/>
        </p:spPr>
        <p:txBody>
          <a:bodyPr wrap="square">
            <a:spAutoFit/>
          </a:bodyPr>
          <a:lstStyle/>
          <a:p>
            <a:r>
              <a:rPr lang="en-ZA" dirty="0">
                <a:solidFill>
                  <a:schemeClr val="bg1"/>
                </a:solidFill>
              </a:rPr>
              <a:t>The user has a known income and </a:t>
            </a:r>
            <a:r>
              <a:rPr lang="en-ZA" dirty="0" err="1">
                <a:solidFill>
                  <a:schemeClr val="bg1"/>
                </a:solidFill>
              </a:rPr>
              <a:t>behavioral</a:t>
            </a:r>
            <a:r>
              <a:rPr lang="en-ZA" dirty="0">
                <a:solidFill>
                  <a:schemeClr val="bg1"/>
                </a:solidFill>
              </a:rPr>
              <a:t> group.</a:t>
            </a:r>
          </a:p>
          <a:p>
            <a:endParaRPr lang="en-ZA" dirty="0">
              <a:solidFill>
                <a:schemeClr val="bg1"/>
              </a:solidFill>
            </a:endParaRPr>
          </a:p>
          <a:p>
            <a:r>
              <a:rPr lang="en-ZA" dirty="0">
                <a:solidFill>
                  <a:schemeClr val="bg1"/>
                </a:solidFill>
              </a:rPr>
              <a:t>For all other user features required by our model, we provide the mode (most frequently appearing) feature among the user’s peers in their segment group.</a:t>
            </a:r>
          </a:p>
          <a:p>
            <a:endParaRPr lang="en-ZA" dirty="0">
              <a:solidFill>
                <a:schemeClr val="bg1"/>
              </a:solidFill>
            </a:endParaRPr>
          </a:p>
          <a:p>
            <a:r>
              <a:rPr lang="en-ZA" dirty="0">
                <a:solidFill>
                  <a:schemeClr val="bg1"/>
                </a:solidFill>
              </a:rPr>
              <a:t>E.g. if we want the most active day of the week for user 35, who is in segment 1 and B06, we will assign user 35 the day that most other users in the group segment1/B06 have chosen.</a:t>
            </a:r>
          </a:p>
          <a:p>
            <a:endParaRPr lang="en-ZA" dirty="0">
              <a:solidFill>
                <a:schemeClr val="bg1"/>
              </a:solidFill>
            </a:endParaRPr>
          </a:p>
          <a:p>
            <a:r>
              <a:rPr lang="en-ZA" dirty="0">
                <a:solidFill>
                  <a:schemeClr val="bg1"/>
                </a:solidFill>
              </a:rPr>
              <a:t>From here a normal prediction can be made, until the user provides us with new data to learn from.</a:t>
            </a:r>
          </a:p>
          <a:p>
            <a:endParaRPr lang="en-ZA" dirty="0">
              <a:solidFill>
                <a:schemeClr val="bg1"/>
              </a:solidFill>
            </a:endParaRPr>
          </a:p>
        </p:txBody>
      </p:sp>
    </p:spTree>
    <p:extLst>
      <p:ext uri="{BB962C8B-B14F-4D97-AF65-F5344CB8AC3E}">
        <p14:creationId xmlns:p14="http://schemas.microsoft.com/office/powerpoint/2010/main" val="41635133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graphicFrame>
        <p:nvGraphicFramePr>
          <p:cNvPr id="5" name="Chart 4"/>
          <p:cNvGraphicFramePr>
            <a:graphicFrameLocks noGrp="1"/>
          </p:cNvGraphicFramePr>
          <p:nvPr>
            <p:extLst>
              <p:ext uri="{D42A27DB-BD31-4B8C-83A1-F6EECF244321}">
                <p14:modId xmlns:p14="http://schemas.microsoft.com/office/powerpoint/2010/main" val="1000578576"/>
              </p:ext>
            </p:extLst>
          </p:nvPr>
        </p:nvGraphicFramePr>
        <p:xfrm>
          <a:off x="963561" y="1470978"/>
          <a:ext cx="5722373" cy="4886632"/>
        </p:xfrm>
        <a:graphic>
          <a:graphicData uri="http://schemas.openxmlformats.org/drawingml/2006/chart">
            <c:chart xmlns:c="http://schemas.openxmlformats.org/drawingml/2006/chart" xmlns:r="http://schemas.openxmlformats.org/officeDocument/2006/relationships" r:id="rId4"/>
          </a:graphicData>
        </a:graphic>
      </p:graphicFrame>
      <p:sp>
        <p:nvSpPr>
          <p:cNvPr id="3" name="TextBox 2">
            <a:extLst>
              <a:ext uri="{FF2B5EF4-FFF2-40B4-BE49-F238E27FC236}">
                <a16:creationId xmlns:a16="http://schemas.microsoft.com/office/drawing/2014/main" id="{24E79673-51AD-38A5-338A-BD3A47F28CF0}"/>
              </a:ext>
            </a:extLst>
          </p:cNvPr>
          <p:cNvSpPr txBox="1"/>
          <p:nvPr/>
        </p:nvSpPr>
        <p:spPr>
          <a:xfrm>
            <a:off x="7262304" y="2479471"/>
            <a:ext cx="3392130" cy="2246769"/>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chemeClr val="bg1"/>
                </a:solidFill>
              </a:rPr>
              <a:t>Users are divided into 4 customer segments, broadly linked to income.</a:t>
            </a:r>
          </a:p>
          <a:p>
            <a:r>
              <a:rPr lang="en-US" sz="2000" dirty="0">
                <a:solidFill>
                  <a:schemeClr val="bg1"/>
                </a:solidFill>
              </a:rPr>
              <a:t> </a:t>
            </a:r>
          </a:p>
          <a:p>
            <a:pPr marL="285750" indent="-285750">
              <a:buFont typeface="Arial" panose="020B0604020202020204" pitchFamily="34" charset="0"/>
              <a:buChar char="•"/>
            </a:pPr>
            <a:r>
              <a:rPr lang="en-US" sz="2000" dirty="0">
                <a:solidFill>
                  <a:schemeClr val="bg1"/>
                </a:solidFill>
              </a:rPr>
              <a:t>With segment 1 to segment 4 ranging from lower to higher income.</a:t>
            </a:r>
            <a:endParaRPr lang="en-ZA" sz="2000" dirty="0">
              <a:solidFill>
                <a:schemeClr val="bg1"/>
              </a:solidFill>
            </a:endParaRPr>
          </a:p>
        </p:txBody>
      </p:sp>
      <p:sp>
        <p:nvSpPr>
          <p:cNvPr id="6" name="TextBox 5">
            <a:extLst>
              <a:ext uri="{FF2B5EF4-FFF2-40B4-BE49-F238E27FC236}">
                <a16:creationId xmlns:a16="http://schemas.microsoft.com/office/drawing/2014/main" id="{148E289B-EECF-B0FE-26DB-4D490A53FD5D}"/>
              </a:ext>
            </a:extLst>
          </p:cNvPr>
          <p:cNvSpPr txBox="1"/>
          <p:nvPr/>
        </p:nvSpPr>
        <p:spPr>
          <a:xfrm>
            <a:off x="334297" y="500390"/>
            <a:ext cx="9729019" cy="646331"/>
          </a:xfrm>
          <a:prstGeom prst="rect">
            <a:avLst/>
          </a:prstGeom>
          <a:noFill/>
        </p:spPr>
        <p:txBody>
          <a:bodyPr wrap="square" rtlCol="0">
            <a:spAutoFit/>
          </a:bodyPr>
          <a:lstStyle/>
          <a:p>
            <a:r>
              <a:rPr lang="en-US" sz="3600" b="1" dirty="0">
                <a:solidFill>
                  <a:schemeClr val="bg1"/>
                </a:solidFill>
              </a:rPr>
              <a:t>User income segments: </a:t>
            </a:r>
            <a:endParaRPr lang="en-ZA" sz="3600" b="1" dirty="0">
              <a:solidFill>
                <a:schemeClr val="bg1"/>
              </a:solidFill>
            </a:endParaRPr>
          </a:p>
        </p:txBody>
      </p:sp>
    </p:spTree>
    <p:extLst>
      <p:ext uri="{BB962C8B-B14F-4D97-AF65-F5344CB8AC3E}">
        <p14:creationId xmlns:p14="http://schemas.microsoft.com/office/powerpoint/2010/main" val="1135385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graphicEl>
                                              <a:chart seriesIdx="-4" categoryIdx="0" bldStep="category"/>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graphicEl>
                                              <a:chart seriesIdx="-4" categoryIdx="1" bldStep="category"/>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graphicEl>
                                              <a:chart seriesIdx="-4" categoryIdx="2" bldStep="category"/>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graphicEl>
                                              <a:chart seriesIdx="-4" categoryIdx="3" bldStep="category"/>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Chart bld="category"/>
        </p:bldSub>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graphicFrame>
        <p:nvGraphicFramePr>
          <p:cNvPr id="5" name="Chart 4"/>
          <p:cNvGraphicFramePr>
            <a:graphicFrameLocks noGrp="1"/>
          </p:cNvGraphicFramePr>
          <p:nvPr>
            <p:extLst>
              <p:ext uri="{D42A27DB-BD31-4B8C-83A1-F6EECF244321}">
                <p14:modId xmlns:p14="http://schemas.microsoft.com/office/powerpoint/2010/main" val="4030991216"/>
              </p:ext>
            </p:extLst>
          </p:nvPr>
        </p:nvGraphicFramePr>
        <p:xfrm>
          <a:off x="648929" y="161610"/>
          <a:ext cx="1612490" cy="1492274"/>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8" name="Chart 7"/>
          <p:cNvGraphicFramePr>
            <a:graphicFrameLocks noGrp="1"/>
          </p:cNvGraphicFramePr>
          <p:nvPr>
            <p:extLst>
              <p:ext uri="{D42A27DB-BD31-4B8C-83A1-F6EECF244321}">
                <p14:modId xmlns:p14="http://schemas.microsoft.com/office/powerpoint/2010/main" val="2607450595"/>
              </p:ext>
            </p:extLst>
          </p:nvPr>
        </p:nvGraphicFramePr>
        <p:xfrm>
          <a:off x="648929" y="1821279"/>
          <a:ext cx="5447071" cy="2285999"/>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9" name="Chart 8"/>
          <p:cNvGraphicFramePr>
            <a:graphicFrameLocks noGrp="1"/>
          </p:cNvGraphicFramePr>
          <p:nvPr>
            <p:extLst>
              <p:ext uri="{D42A27DB-BD31-4B8C-83A1-F6EECF244321}">
                <p14:modId xmlns:p14="http://schemas.microsoft.com/office/powerpoint/2010/main" val="1948927972"/>
              </p:ext>
            </p:extLst>
          </p:nvPr>
        </p:nvGraphicFramePr>
        <p:xfrm>
          <a:off x="6228736" y="1821279"/>
          <a:ext cx="5447071" cy="2285999"/>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Chart 9"/>
          <p:cNvGraphicFramePr>
            <a:graphicFrameLocks noGrp="1"/>
          </p:cNvGraphicFramePr>
          <p:nvPr>
            <p:extLst>
              <p:ext uri="{D42A27DB-BD31-4B8C-83A1-F6EECF244321}">
                <p14:modId xmlns:p14="http://schemas.microsoft.com/office/powerpoint/2010/main" val="346498462"/>
              </p:ext>
            </p:extLst>
          </p:nvPr>
        </p:nvGraphicFramePr>
        <p:xfrm>
          <a:off x="648930" y="4200077"/>
          <a:ext cx="5447071" cy="2285999"/>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1" name="Chart 10"/>
          <p:cNvGraphicFramePr>
            <a:graphicFrameLocks noGrp="1"/>
          </p:cNvGraphicFramePr>
          <p:nvPr>
            <p:extLst>
              <p:ext uri="{D42A27DB-BD31-4B8C-83A1-F6EECF244321}">
                <p14:modId xmlns:p14="http://schemas.microsoft.com/office/powerpoint/2010/main" val="477936313"/>
              </p:ext>
            </p:extLst>
          </p:nvPr>
        </p:nvGraphicFramePr>
        <p:xfrm>
          <a:off x="6228737" y="4225265"/>
          <a:ext cx="5447071" cy="2285999"/>
        </p:xfrm>
        <a:graphic>
          <a:graphicData uri="http://schemas.openxmlformats.org/drawingml/2006/chart">
            <c:chart xmlns:c="http://schemas.openxmlformats.org/drawingml/2006/chart" xmlns:r="http://schemas.openxmlformats.org/officeDocument/2006/relationships" r:id="rId8"/>
          </a:graphicData>
        </a:graphic>
      </p:graphicFrame>
      <p:sp>
        <p:nvSpPr>
          <p:cNvPr id="2" name="TextBox 1">
            <a:extLst>
              <a:ext uri="{FF2B5EF4-FFF2-40B4-BE49-F238E27FC236}">
                <a16:creationId xmlns:a16="http://schemas.microsoft.com/office/drawing/2014/main" id="{76519EC9-20E5-83BB-13A8-FC0971A37B7E}"/>
              </a:ext>
            </a:extLst>
          </p:cNvPr>
          <p:cNvSpPr txBox="1"/>
          <p:nvPr/>
        </p:nvSpPr>
        <p:spPr>
          <a:xfrm>
            <a:off x="2261419" y="307582"/>
            <a:ext cx="9729019" cy="1200329"/>
          </a:xfrm>
          <a:prstGeom prst="rect">
            <a:avLst/>
          </a:prstGeom>
          <a:noFill/>
        </p:spPr>
        <p:txBody>
          <a:bodyPr wrap="square" rtlCol="0">
            <a:spAutoFit/>
          </a:bodyPr>
          <a:lstStyle/>
          <a:p>
            <a:r>
              <a:rPr lang="en-US" sz="3600" b="1" dirty="0">
                <a:solidFill>
                  <a:schemeClr val="bg1"/>
                </a:solidFill>
              </a:rPr>
              <a:t>Normalized number of item interactions per segment: </a:t>
            </a:r>
            <a:endParaRPr lang="en-ZA" sz="3600" b="1" dirty="0">
              <a:solidFill>
                <a:schemeClr val="bg1"/>
              </a:solidFill>
            </a:endParaRPr>
          </a:p>
        </p:txBody>
      </p:sp>
    </p:spTree>
    <p:extLst>
      <p:ext uri="{BB962C8B-B14F-4D97-AF65-F5344CB8AC3E}">
        <p14:creationId xmlns:p14="http://schemas.microsoft.com/office/powerpoint/2010/main" val="32105277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graphicEl>
                                              <a:chart seriesIdx="-4" categoryIdx="0" bldStep="category"/>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graphicEl>
                                              <a:chart seriesIdx="-4" categoryIdx="1" bldStep="category"/>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graphicEl>
                                              <a:chart seriesIdx="-4" categoryIdx="2" bldStep="category"/>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graphicEl>
                                              <a:chart seriesIdx="-4" categoryIdx="3" bldStep="category"/>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Chart bld="category"/>
        </p:bldSub>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graphicFrame>
        <p:nvGraphicFramePr>
          <p:cNvPr id="5" name="Chart 4"/>
          <p:cNvGraphicFramePr>
            <a:graphicFrameLocks noGrp="1"/>
          </p:cNvGraphicFramePr>
          <p:nvPr/>
        </p:nvGraphicFramePr>
        <p:xfrm>
          <a:off x="491613" y="1690688"/>
          <a:ext cx="4837471" cy="3957484"/>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 name="Chart 1">
            <a:extLst>
              <a:ext uri="{FF2B5EF4-FFF2-40B4-BE49-F238E27FC236}">
                <a16:creationId xmlns:a16="http://schemas.microsoft.com/office/drawing/2014/main" id="{BF1D1235-F569-096C-1DDC-5D3A86A6C553}"/>
              </a:ext>
            </a:extLst>
          </p:cNvPr>
          <p:cNvGraphicFramePr>
            <a:graphicFrameLocks noGrp="1"/>
          </p:cNvGraphicFramePr>
          <p:nvPr>
            <p:extLst>
              <p:ext uri="{D42A27DB-BD31-4B8C-83A1-F6EECF244321}">
                <p14:modId xmlns:p14="http://schemas.microsoft.com/office/powerpoint/2010/main" val="2578555608"/>
              </p:ext>
            </p:extLst>
          </p:nvPr>
        </p:nvGraphicFramePr>
        <p:xfrm>
          <a:off x="510904" y="1435261"/>
          <a:ext cx="6672744" cy="4965039"/>
        </p:xfrm>
        <a:graphic>
          <a:graphicData uri="http://schemas.openxmlformats.org/drawingml/2006/chart">
            <c:chart xmlns:c="http://schemas.openxmlformats.org/drawingml/2006/chart" xmlns:r="http://schemas.openxmlformats.org/officeDocument/2006/relationships" r:id="rId5"/>
          </a:graphicData>
        </a:graphic>
      </p:graphicFrame>
      <p:sp>
        <p:nvSpPr>
          <p:cNvPr id="6" name="TextBox 5">
            <a:extLst>
              <a:ext uri="{FF2B5EF4-FFF2-40B4-BE49-F238E27FC236}">
                <a16:creationId xmlns:a16="http://schemas.microsoft.com/office/drawing/2014/main" id="{FE59E9D2-BDA5-98AB-3346-092C6CA15971}"/>
              </a:ext>
            </a:extLst>
          </p:cNvPr>
          <p:cNvSpPr txBox="1"/>
          <p:nvPr/>
        </p:nvSpPr>
        <p:spPr>
          <a:xfrm>
            <a:off x="7262304" y="2479471"/>
            <a:ext cx="3392130" cy="1323439"/>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chemeClr val="bg1"/>
                </a:solidFill>
              </a:rPr>
              <a:t>50 detailed customers segments.</a:t>
            </a:r>
          </a:p>
          <a:p>
            <a:pPr marL="285750" indent="-285750">
              <a:buFont typeface="Arial" panose="020B0604020202020204" pitchFamily="34" charset="0"/>
              <a:buChar char="•"/>
            </a:pPr>
            <a:endParaRPr lang="en-US" sz="2000" dirty="0">
              <a:solidFill>
                <a:schemeClr val="bg1"/>
              </a:solidFill>
            </a:endParaRPr>
          </a:p>
          <a:p>
            <a:pPr marL="285750" indent="-285750">
              <a:buFont typeface="Arial" panose="020B0604020202020204" pitchFamily="34" charset="0"/>
              <a:buChar char="•"/>
            </a:pPr>
            <a:r>
              <a:rPr lang="en-US" sz="2000" dirty="0">
                <a:solidFill>
                  <a:schemeClr val="bg1"/>
                </a:solidFill>
              </a:rPr>
              <a:t>Criteria unknown.</a:t>
            </a:r>
            <a:endParaRPr lang="en-ZA" sz="2000" dirty="0">
              <a:solidFill>
                <a:schemeClr val="bg1"/>
              </a:solidFill>
            </a:endParaRPr>
          </a:p>
        </p:txBody>
      </p:sp>
      <p:sp>
        <p:nvSpPr>
          <p:cNvPr id="7" name="TextBox 6">
            <a:extLst>
              <a:ext uri="{FF2B5EF4-FFF2-40B4-BE49-F238E27FC236}">
                <a16:creationId xmlns:a16="http://schemas.microsoft.com/office/drawing/2014/main" id="{193DCF9D-773A-7D32-0852-C01DB9D96EC0}"/>
              </a:ext>
            </a:extLst>
          </p:cNvPr>
          <p:cNvSpPr txBox="1"/>
          <p:nvPr/>
        </p:nvSpPr>
        <p:spPr>
          <a:xfrm>
            <a:off x="334297" y="500390"/>
            <a:ext cx="9729019" cy="646331"/>
          </a:xfrm>
          <a:prstGeom prst="rect">
            <a:avLst/>
          </a:prstGeom>
          <a:noFill/>
        </p:spPr>
        <p:txBody>
          <a:bodyPr wrap="square" rtlCol="0">
            <a:spAutoFit/>
          </a:bodyPr>
          <a:lstStyle/>
          <a:p>
            <a:r>
              <a:rPr lang="en-US" sz="3600" b="1" dirty="0">
                <a:solidFill>
                  <a:schemeClr val="bg1"/>
                </a:solidFill>
              </a:rPr>
              <a:t>User </a:t>
            </a:r>
            <a:r>
              <a:rPr lang="en-US" sz="3600" b="1" dirty="0" err="1">
                <a:solidFill>
                  <a:schemeClr val="bg1"/>
                </a:solidFill>
              </a:rPr>
              <a:t>behavioural</a:t>
            </a:r>
            <a:r>
              <a:rPr lang="en-US" sz="3600" b="1" dirty="0">
                <a:solidFill>
                  <a:schemeClr val="bg1"/>
                </a:solidFill>
              </a:rPr>
              <a:t> segments: </a:t>
            </a:r>
            <a:endParaRPr lang="en-ZA" sz="3600" b="1" dirty="0">
              <a:solidFill>
                <a:schemeClr val="bg1"/>
              </a:solidFill>
            </a:endParaRPr>
          </a:p>
        </p:txBody>
      </p:sp>
    </p:spTree>
    <p:extLst>
      <p:ext uri="{BB962C8B-B14F-4D97-AF65-F5344CB8AC3E}">
        <p14:creationId xmlns:p14="http://schemas.microsoft.com/office/powerpoint/2010/main" val="567490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graphicEl>
                                              <a:chart seriesIdx="-3" categoryIdx="-3" bldStep="gridLegend"/>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Chart bld="category"/>
        </p:bldSub>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graphicFrame>
        <p:nvGraphicFramePr>
          <p:cNvPr id="5" name="Chart 4"/>
          <p:cNvGraphicFramePr>
            <a:graphicFrameLocks noGrp="1"/>
          </p:cNvGraphicFramePr>
          <p:nvPr/>
        </p:nvGraphicFramePr>
        <p:xfrm>
          <a:off x="491613" y="1690688"/>
          <a:ext cx="4837471" cy="3957484"/>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 name="Chart 1">
            <a:extLst>
              <a:ext uri="{FF2B5EF4-FFF2-40B4-BE49-F238E27FC236}">
                <a16:creationId xmlns:a16="http://schemas.microsoft.com/office/drawing/2014/main" id="{BF1D1235-F569-096C-1DDC-5D3A86A6C553}"/>
              </a:ext>
            </a:extLst>
          </p:cNvPr>
          <p:cNvGraphicFramePr>
            <a:graphicFrameLocks noGrp="1"/>
          </p:cNvGraphicFramePr>
          <p:nvPr>
            <p:extLst>
              <p:ext uri="{D42A27DB-BD31-4B8C-83A1-F6EECF244321}">
                <p14:modId xmlns:p14="http://schemas.microsoft.com/office/powerpoint/2010/main" val="2574324870"/>
              </p:ext>
            </p:extLst>
          </p:nvPr>
        </p:nvGraphicFramePr>
        <p:xfrm>
          <a:off x="884904" y="1517861"/>
          <a:ext cx="3244644" cy="2613233"/>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3" name="Chart 2"/>
          <p:cNvGraphicFramePr>
            <a:graphicFrameLocks noGrp="1"/>
          </p:cNvGraphicFramePr>
          <p:nvPr>
            <p:extLst>
              <p:ext uri="{D42A27DB-BD31-4B8C-83A1-F6EECF244321}">
                <p14:modId xmlns:p14="http://schemas.microsoft.com/office/powerpoint/2010/main" val="1975250081"/>
              </p:ext>
            </p:extLst>
          </p:nvPr>
        </p:nvGraphicFramePr>
        <p:xfrm>
          <a:off x="4345858" y="1235946"/>
          <a:ext cx="3569110" cy="2433484"/>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1" name="Chart 10"/>
          <p:cNvGraphicFramePr>
            <a:graphicFrameLocks noGrp="1"/>
          </p:cNvGraphicFramePr>
          <p:nvPr>
            <p:extLst>
              <p:ext uri="{D42A27DB-BD31-4B8C-83A1-F6EECF244321}">
                <p14:modId xmlns:p14="http://schemas.microsoft.com/office/powerpoint/2010/main" val="1799614383"/>
              </p:ext>
            </p:extLst>
          </p:nvPr>
        </p:nvGraphicFramePr>
        <p:xfrm>
          <a:off x="8200104" y="1235946"/>
          <a:ext cx="3569110" cy="2433484"/>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2" name="Chart 11"/>
          <p:cNvGraphicFramePr>
            <a:graphicFrameLocks noGrp="1"/>
          </p:cNvGraphicFramePr>
          <p:nvPr>
            <p:extLst>
              <p:ext uri="{D42A27DB-BD31-4B8C-83A1-F6EECF244321}">
                <p14:modId xmlns:p14="http://schemas.microsoft.com/office/powerpoint/2010/main" val="14777290"/>
              </p:ext>
            </p:extLst>
          </p:nvPr>
        </p:nvGraphicFramePr>
        <p:xfrm>
          <a:off x="4345858" y="4131094"/>
          <a:ext cx="3569110" cy="2433484"/>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3" name="Chart 12"/>
          <p:cNvGraphicFramePr>
            <a:graphicFrameLocks noGrp="1"/>
          </p:cNvGraphicFramePr>
          <p:nvPr>
            <p:extLst>
              <p:ext uri="{D42A27DB-BD31-4B8C-83A1-F6EECF244321}">
                <p14:modId xmlns:p14="http://schemas.microsoft.com/office/powerpoint/2010/main" val="3104550073"/>
              </p:ext>
            </p:extLst>
          </p:nvPr>
        </p:nvGraphicFramePr>
        <p:xfrm>
          <a:off x="8200104" y="4164734"/>
          <a:ext cx="3569110" cy="2433484"/>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Chart 13"/>
          <p:cNvGraphicFramePr>
            <a:graphicFrameLocks noGrp="1"/>
          </p:cNvGraphicFramePr>
          <p:nvPr>
            <p:extLst>
              <p:ext uri="{D42A27DB-BD31-4B8C-83A1-F6EECF244321}">
                <p14:modId xmlns:p14="http://schemas.microsoft.com/office/powerpoint/2010/main" val="3283000694"/>
              </p:ext>
            </p:extLst>
          </p:nvPr>
        </p:nvGraphicFramePr>
        <p:xfrm>
          <a:off x="491613" y="4164734"/>
          <a:ext cx="3569110" cy="2433484"/>
        </p:xfrm>
        <a:graphic>
          <a:graphicData uri="http://schemas.openxmlformats.org/drawingml/2006/chart">
            <c:chart xmlns:c="http://schemas.openxmlformats.org/drawingml/2006/chart" xmlns:r="http://schemas.openxmlformats.org/officeDocument/2006/relationships" r:id="rId10"/>
          </a:graphicData>
        </a:graphic>
      </p:graphicFrame>
      <p:sp>
        <p:nvSpPr>
          <p:cNvPr id="7" name="TextBox 6">
            <a:extLst>
              <a:ext uri="{FF2B5EF4-FFF2-40B4-BE49-F238E27FC236}">
                <a16:creationId xmlns:a16="http://schemas.microsoft.com/office/drawing/2014/main" id="{C0663FB4-0511-534F-CC48-243B1EF777DE}"/>
              </a:ext>
            </a:extLst>
          </p:cNvPr>
          <p:cNvSpPr txBox="1"/>
          <p:nvPr/>
        </p:nvSpPr>
        <p:spPr>
          <a:xfrm>
            <a:off x="491613" y="255721"/>
            <a:ext cx="9035844" cy="954107"/>
          </a:xfrm>
          <a:prstGeom prst="rect">
            <a:avLst/>
          </a:prstGeom>
          <a:noFill/>
        </p:spPr>
        <p:txBody>
          <a:bodyPr wrap="square">
            <a:spAutoFit/>
          </a:bodyPr>
          <a:lstStyle/>
          <a:p>
            <a:r>
              <a:rPr lang="en-US" sz="2800" b="1" dirty="0">
                <a:solidFill>
                  <a:schemeClr val="bg1"/>
                </a:solidFill>
              </a:rPr>
              <a:t>Normalized number of item interactions per </a:t>
            </a:r>
            <a:r>
              <a:rPr lang="en-US" sz="2800" b="1" dirty="0" err="1">
                <a:solidFill>
                  <a:schemeClr val="bg1"/>
                </a:solidFill>
              </a:rPr>
              <a:t>behavioural</a:t>
            </a:r>
            <a:r>
              <a:rPr lang="en-US" sz="2800" b="1" dirty="0">
                <a:solidFill>
                  <a:schemeClr val="bg1"/>
                </a:solidFill>
              </a:rPr>
              <a:t> segment:</a:t>
            </a:r>
            <a:endParaRPr lang="en-ZA" sz="2800" dirty="0"/>
          </a:p>
        </p:txBody>
      </p:sp>
    </p:spTree>
    <p:extLst>
      <p:ext uri="{BB962C8B-B14F-4D97-AF65-F5344CB8AC3E}">
        <p14:creationId xmlns:p14="http://schemas.microsoft.com/office/powerpoint/2010/main" val="3023820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graphicEl>
                                              <a:chart seriesIdx="-3" categoryIdx="-3" bldStep="gridLegend"/>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Chart bld="category"/>
        </p:bldSub>
      </p:bldGraphic>
    </p:bldLst>
  </p:timing>
</p:sld>
</file>

<file path=ppt/theme/theme1.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2842</Words>
  <Application>Microsoft Office PowerPoint</Application>
  <PresentationFormat>Widescreen</PresentationFormat>
  <Paragraphs>907</Paragraphs>
  <Slides>52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52</vt:i4>
      </vt:variant>
    </vt:vector>
  </HeadingPairs>
  <TitlesOfParts>
    <vt:vector size="61" baseType="lpstr">
      <vt:lpstr>Aptos</vt:lpstr>
      <vt:lpstr>Aptos Display</vt:lpstr>
      <vt:lpstr>Aptos ExtraBold</vt:lpstr>
      <vt:lpstr>Arial</vt:lpstr>
      <vt:lpstr>Cambria Math</vt:lpstr>
      <vt:lpstr>Lato</vt:lpstr>
      <vt:lpstr>Lucida Grande</vt:lpstr>
      <vt:lpstr>ui-sans-serif</vt:lpstr>
      <vt:lpstr>Office Theme</vt:lpstr>
      <vt:lpstr>FNB DataQuest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 Steyn</dc:creator>
  <cp:lastModifiedBy>Lizé Steyn</cp:lastModifiedBy>
  <cp:revision>30</cp:revision>
  <dcterms:created xsi:type="dcterms:W3CDTF">2024-05-25T11:43:47Z</dcterms:created>
  <dcterms:modified xsi:type="dcterms:W3CDTF">2024-05-27T20:28:45Z</dcterms:modified>
</cp:coreProperties>
</file>