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89" r:id="rId9"/>
    <p:sldId id="271" r:id="rId10"/>
    <p:sldId id="281" r:id="rId11"/>
    <p:sldId id="264" r:id="rId12"/>
    <p:sldId id="285" r:id="rId13"/>
    <p:sldId id="287" r:id="rId14"/>
    <p:sldId id="307" r:id="rId15"/>
    <p:sldId id="294" r:id="rId16"/>
    <p:sldId id="308" r:id="rId17"/>
    <p:sldId id="309" r:id="rId18"/>
    <p:sldId id="310" r:id="rId19"/>
    <p:sldId id="311" r:id="rId20"/>
    <p:sldId id="312" r:id="rId21"/>
    <p:sldId id="258" r:id="rId22"/>
    <p:sldId id="259" r:id="rId23"/>
    <p:sldId id="260" r:id="rId24"/>
    <p:sldId id="265" r:id="rId25"/>
    <p:sldId id="267" r:id="rId26"/>
    <p:sldId id="269" r:id="rId27"/>
    <p:sldId id="270" r:id="rId28"/>
    <p:sldId id="279" r:id="rId29"/>
    <p:sldId id="280" r:id="rId30"/>
    <p:sldId id="282" r:id="rId31"/>
    <p:sldId id="283" r:id="rId32"/>
    <p:sldId id="284" r:id="rId33"/>
    <p:sldId id="295" r:id="rId34"/>
    <p:sldId id="296" r:id="rId35"/>
    <p:sldId id="305" r:id="rId36"/>
    <p:sldId id="30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CDAB"/>
    <a:srgbClr val="5BD0F9"/>
    <a:srgbClr val="AAF150"/>
    <a:srgbClr val="FF8633"/>
    <a:srgbClr val="4560CB"/>
    <a:srgbClr val="45BEE7"/>
    <a:srgbClr val="55D2B0"/>
    <a:srgbClr val="A0EA42"/>
    <a:srgbClr val="48C1EB"/>
    <a:srgbClr val="4863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a:solidFill>
                  <a:schemeClr val="bg1"/>
                </a:solidFill>
              </a:rPr>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Number of Interactions</c:v>
                </c:pt>
              </c:strCache>
            </c:strRef>
          </c:tx>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in 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6="http://schemas.microsoft.com/office/drawing/2014/chart" uri="{C3380CC4-5D6E-409C-BE32-E72D297353CC}">
              <c16:uniqueId val="{00000000-5220-4703-9D97-C7C83CE73E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2F0C-4990-AB09-0A9AE39B520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Normalized Frequency of Interactions for Each Item Type</a:t>
            </a:r>
          </a:p>
        </c:rich>
      </c:tx>
      <c:overlay val="0"/>
      <c:spPr>
        <a:noFill/>
        <a:ln>
          <a:noFill/>
        </a:ln>
        <a:effectLst/>
      </c:spPr>
    </c:title>
    <c:autoTitleDeleted val="0"/>
    <c:plotArea>
      <c:layout/>
      <c:pieChart>
        <c:varyColors val="1"/>
        <c:ser>
          <c:idx val="0"/>
          <c:order val="0"/>
          <c:tx>
            <c:strRef>
              <c:f>Sheet1!$B$1</c:f>
              <c:strCache>
                <c:ptCount val="1"/>
                <c:pt idx="0">
                  <c:v>Normalized Frequency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F6C-4312-A44B-F1A8F3A2AD3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F6C-4312-A44B-F1A8F3A2AD3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F6C-4312-A44B-F1A8F3A2AD3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F6C-4312-A44B-F1A8F3A2AD3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F6C-4312-A44B-F1A8F3A2AD3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FF6C-4312-A44B-F1A8F3A2AD33}"/>
              </c:ext>
            </c:extLst>
          </c:dPt>
          <c:cat>
            <c:strRef>
              <c:f>Sheet1!$A$2:$A$7</c:f>
              <c:strCache>
                <c:ptCount val="6"/>
                <c:pt idx="0">
                  <c:v>LEND</c:v>
                </c:pt>
                <c:pt idx="1">
                  <c:v>INSURE</c:v>
                </c:pt>
                <c:pt idx="2">
                  <c:v>LIFESTYLE</c:v>
                </c:pt>
                <c:pt idx="3">
                  <c:v>CONNECT</c:v>
                </c:pt>
                <c:pt idx="4">
                  <c:v>INVEST</c:v>
                </c:pt>
                <c:pt idx="5">
                  <c:v>TRANSACT</c:v>
                </c:pt>
              </c:strCache>
            </c:strRef>
          </c:cat>
          <c:val>
            <c:numRef>
              <c:f>Sheet1!$B$2:$B$7</c:f>
              <c:numCache>
                <c:formatCode>General</c:formatCode>
                <c:ptCount val="6"/>
                <c:pt idx="0">
                  <c:v>0.27405659960594092</c:v>
                </c:pt>
                <c:pt idx="1">
                  <c:v>0.25641671305254415</c:v>
                </c:pt>
                <c:pt idx="2">
                  <c:v>0.16779318083423897</c:v>
                </c:pt>
                <c:pt idx="3">
                  <c:v>0.12974350818600294</c:v>
                </c:pt>
                <c:pt idx="4">
                  <c:v>9.9186259177777195E-2</c:v>
                </c:pt>
                <c:pt idx="5">
                  <c:v>7.2803739143495819E-2</c:v>
                </c:pt>
              </c:numCache>
            </c:numRef>
          </c:val>
          <c:extLst>
            <c:ext xmlns:c16="http://schemas.microsoft.com/office/drawing/2014/chart" uri="{C3380CC4-5D6E-409C-BE32-E72D297353CC}">
              <c16:uniqueId val="{0000000C-FF6C-4312-A44B-F1A8F3A2AD3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82889791119860012"/>
          <c:y val="0.29290773549139693"/>
          <c:w val="0.17032904090113732"/>
          <c:h val="0.47561078302712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Sheet1!$A$2:$A$8</c:f>
              <c:strCache>
                <c:ptCount val="7"/>
                <c:pt idx="0">
                  <c:v>CTLN</c:v>
                </c:pt>
                <c:pt idx="1">
                  <c:v>CUPL</c:v>
                </c:pt>
                <c:pt idx="2">
                  <c:v>IBAA</c:v>
                </c:pt>
                <c:pt idx="3">
                  <c:v>IBAB</c:v>
                </c:pt>
                <c:pt idx="4">
                  <c:v>FIHC</c:v>
                </c:pt>
                <c:pt idx="5">
                  <c:v>CACU</c:v>
                </c:pt>
                <c:pt idx="6">
                  <c:v>IBAC</c:v>
                </c:pt>
              </c:strCache>
            </c:strRef>
          </c:cat>
          <c:val>
            <c:numRef>
              <c:f>Sheet1!$B$2:$B$8</c:f>
              <c:numCache>
                <c:formatCode>General</c:formatCode>
                <c:ptCount val="7"/>
                <c:pt idx="0">
                  <c:v>0.12447760666542972</c:v>
                </c:pt>
                <c:pt idx="1">
                  <c:v>3.8813935201138003E-2</c:v>
                </c:pt>
                <c:pt idx="2">
                  <c:v>3.8747669661869044E-2</c:v>
                </c:pt>
                <c:pt idx="3">
                  <c:v>3.0879741299334695E-2</c:v>
                </c:pt>
                <c:pt idx="4">
                  <c:v>2.7840361898198461E-2</c:v>
                </c:pt>
                <c:pt idx="5">
                  <c:v>2.7389756231169543E-2</c:v>
                </c:pt>
                <c:pt idx="6">
                  <c:v>2.5711029236355924E-2</c:v>
                </c:pt>
              </c:numCache>
            </c:numRef>
          </c:val>
          <c:extLst>
            <c:ext xmlns:c16="http://schemas.microsoft.com/office/drawing/2014/chart" uri="{C3380CC4-5D6E-409C-BE32-E72D297353CC}">
              <c16:uniqueId val="{00000000-8B05-4165-9F0D-471FD901CF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US"/>
              <a:t>Number of Users in Each beh_Segment</a:t>
            </a:r>
          </a:p>
        </c:rich>
      </c:tx>
      <c:overlay val="0"/>
    </c:title>
    <c:autoTitleDeleted val="0"/>
    <c:plotArea>
      <c:layout/>
      <c:pieChart>
        <c:varyColors val="1"/>
        <c:ser>
          <c:idx val="0"/>
          <c:order val="0"/>
          <c:tx>
            <c:strRef>
              <c:f>Sheet1!$B$1</c:f>
              <c:strCache>
                <c:ptCount val="1"/>
                <c:pt idx="0">
                  <c:v>Users</c:v>
                </c:pt>
              </c:strCache>
            </c:strRef>
          </c:tx>
          <c:cat>
            <c:strRef>
              <c:f>Sheet1!$A$2:$A$51</c:f>
              <c:strCache>
                <c:ptCount val="50"/>
                <c:pt idx="0">
                  <c:v>B01</c:v>
                </c:pt>
                <c:pt idx="1">
                  <c:v>B02</c:v>
                </c:pt>
                <c:pt idx="2">
                  <c:v>B03</c:v>
                </c:pt>
                <c:pt idx="3">
                  <c:v>B04</c:v>
                </c:pt>
                <c:pt idx="4">
                  <c:v>B05</c:v>
                </c:pt>
                <c:pt idx="5">
                  <c:v>B06</c:v>
                </c:pt>
                <c:pt idx="6">
                  <c:v>B07</c:v>
                </c:pt>
                <c:pt idx="7">
                  <c:v>B08</c:v>
                </c:pt>
                <c:pt idx="8">
                  <c:v>B09</c:v>
                </c:pt>
                <c:pt idx="9">
                  <c:v>B10</c:v>
                </c:pt>
                <c:pt idx="10">
                  <c:v>B11</c:v>
                </c:pt>
                <c:pt idx="11">
                  <c:v>B12</c:v>
                </c:pt>
                <c:pt idx="12">
                  <c:v>B13</c:v>
                </c:pt>
                <c:pt idx="13">
                  <c:v>B14</c:v>
                </c:pt>
                <c:pt idx="14">
                  <c:v>B15</c:v>
                </c:pt>
                <c:pt idx="15">
                  <c:v>B16</c:v>
                </c:pt>
                <c:pt idx="16">
                  <c:v>B17</c:v>
                </c:pt>
                <c:pt idx="17">
                  <c:v>B18</c:v>
                </c:pt>
                <c:pt idx="18">
                  <c:v>B19</c:v>
                </c:pt>
                <c:pt idx="19">
                  <c:v>B20</c:v>
                </c:pt>
                <c:pt idx="20">
                  <c:v>B21</c:v>
                </c:pt>
                <c:pt idx="21">
                  <c:v>B22</c:v>
                </c:pt>
                <c:pt idx="22">
                  <c:v>B23</c:v>
                </c:pt>
                <c:pt idx="23">
                  <c:v>B24</c:v>
                </c:pt>
                <c:pt idx="24">
                  <c:v>B25</c:v>
                </c:pt>
                <c:pt idx="25">
                  <c:v>B26</c:v>
                </c:pt>
                <c:pt idx="26">
                  <c:v>B27</c:v>
                </c:pt>
                <c:pt idx="27">
                  <c:v>B28</c:v>
                </c:pt>
                <c:pt idx="28">
                  <c:v>B29</c:v>
                </c:pt>
                <c:pt idx="29">
                  <c:v>B30</c:v>
                </c:pt>
                <c:pt idx="30">
                  <c:v>B31</c:v>
                </c:pt>
                <c:pt idx="31">
                  <c:v>B32</c:v>
                </c:pt>
                <c:pt idx="32">
                  <c:v>B33</c:v>
                </c:pt>
                <c:pt idx="33">
                  <c:v>B34</c:v>
                </c:pt>
                <c:pt idx="34">
                  <c:v>B35</c:v>
                </c:pt>
                <c:pt idx="35">
                  <c:v>B36</c:v>
                </c:pt>
                <c:pt idx="36">
                  <c:v>B37</c:v>
                </c:pt>
                <c:pt idx="37">
                  <c:v>B38</c:v>
                </c:pt>
                <c:pt idx="38">
                  <c:v>B39</c:v>
                </c:pt>
                <c:pt idx="39">
                  <c:v>B40</c:v>
                </c:pt>
                <c:pt idx="40">
                  <c:v>B41</c:v>
                </c:pt>
                <c:pt idx="41">
                  <c:v>B42</c:v>
                </c:pt>
                <c:pt idx="42">
                  <c:v>B43</c:v>
                </c:pt>
                <c:pt idx="43">
                  <c:v>B44</c:v>
                </c:pt>
                <c:pt idx="44">
                  <c:v>B45</c:v>
                </c:pt>
                <c:pt idx="45">
                  <c:v>B46</c:v>
                </c:pt>
                <c:pt idx="46">
                  <c:v>B47</c:v>
                </c:pt>
                <c:pt idx="47">
                  <c:v>B48</c:v>
                </c:pt>
                <c:pt idx="48">
                  <c:v>B49</c:v>
                </c:pt>
                <c:pt idx="49">
                  <c:v>B50</c:v>
                </c:pt>
              </c:strCache>
            </c:strRef>
          </c:cat>
          <c:val>
            <c:numRef>
              <c:f>Sheet1!$B$2:$B$51</c:f>
              <c:numCache>
                <c:formatCode>General</c:formatCode>
                <c:ptCount val="50"/>
                <c:pt idx="0">
                  <c:v>46526</c:v>
                </c:pt>
                <c:pt idx="1">
                  <c:v>6382</c:v>
                </c:pt>
                <c:pt idx="2">
                  <c:v>439</c:v>
                </c:pt>
                <c:pt idx="3">
                  <c:v>235</c:v>
                </c:pt>
                <c:pt idx="4">
                  <c:v>506</c:v>
                </c:pt>
                <c:pt idx="5">
                  <c:v>147</c:v>
                </c:pt>
                <c:pt idx="6">
                  <c:v>2029</c:v>
                </c:pt>
                <c:pt idx="7">
                  <c:v>6552</c:v>
                </c:pt>
                <c:pt idx="8">
                  <c:v>643</c:v>
                </c:pt>
                <c:pt idx="9">
                  <c:v>1288</c:v>
                </c:pt>
                <c:pt idx="10">
                  <c:v>168</c:v>
                </c:pt>
                <c:pt idx="11">
                  <c:v>991</c:v>
                </c:pt>
                <c:pt idx="12">
                  <c:v>886</c:v>
                </c:pt>
                <c:pt idx="13">
                  <c:v>429</c:v>
                </c:pt>
                <c:pt idx="14">
                  <c:v>315</c:v>
                </c:pt>
                <c:pt idx="15">
                  <c:v>95</c:v>
                </c:pt>
                <c:pt idx="16">
                  <c:v>382</c:v>
                </c:pt>
                <c:pt idx="17">
                  <c:v>11875</c:v>
                </c:pt>
                <c:pt idx="18">
                  <c:v>330</c:v>
                </c:pt>
                <c:pt idx="19">
                  <c:v>12</c:v>
                </c:pt>
                <c:pt idx="20">
                  <c:v>56</c:v>
                </c:pt>
                <c:pt idx="21">
                  <c:v>112</c:v>
                </c:pt>
                <c:pt idx="22">
                  <c:v>49</c:v>
                </c:pt>
                <c:pt idx="23">
                  <c:v>521</c:v>
                </c:pt>
                <c:pt idx="24">
                  <c:v>50</c:v>
                </c:pt>
                <c:pt idx="25">
                  <c:v>6</c:v>
                </c:pt>
                <c:pt idx="26">
                  <c:v>38</c:v>
                </c:pt>
                <c:pt idx="27">
                  <c:v>142</c:v>
                </c:pt>
                <c:pt idx="28">
                  <c:v>42</c:v>
                </c:pt>
                <c:pt idx="29">
                  <c:v>53</c:v>
                </c:pt>
                <c:pt idx="30">
                  <c:v>19</c:v>
                </c:pt>
                <c:pt idx="31">
                  <c:v>266</c:v>
                </c:pt>
                <c:pt idx="32">
                  <c:v>312</c:v>
                </c:pt>
                <c:pt idx="33">
                  <c:v>120</c:v>
                </c:pt>
                <c:pt idx="34">
                  <c:v>21</c:v>
                </c:pt>
                <c:pt idx="35">
                  <c:v>57</c:v>
                </c:pt>
                <c:pt idx="36">
                  <c:v>521</c:v>
                </c:pt>
                <c:pt idx="37">
                  <c:v>29</c:v>
                </c:pt>
                <c:pt idx="38">
                  <c:v>208</c:v>
                </c:pt>
                <c:pt idx="39">
                  <c:v>111</c:v>
                </c:pt>
                <c:pt idx="40">
                  <c:v>31</c:v>
                </c:pt>
                <c:pt idx="41">
                  <c:v>25</c:v>
                </c:pt>
                <c:pt idx="42">
                  <c:v>2</c:v>
                </c:pt>
                <c:pt idx="43">
                  <c:v>829</c:v>
                </c:pt>
                <c:pt idx="44">
                  <c:v>5</c:v>
                </c:pt>
                <c:pt idx="45">
                  <c:v>74</c:v>
                </c:pt>
                <c:pt idx="46">
                  <c:v>374</c:v>
                </c:pt>
                <c:pt idx="47">
                  <c:v>2</c:v>
                </c:pt>
                <c:pt idx="48">
                  <c:v>63</c:v>
                </c:pt>
                <c:pt idx="49">
                  <c:v>7</c:v>
                </c:pt>
              </c:numCache>
            </c:numRef>
          </c:val>
          <c:extLst>
            <c:ext xmlns:c16="http://schemas.microsoft.com/office/drawing/2014/chart" uri="{C3380CC4-5D6E-409C-BE32-E72D297353CC}">
              <c16:uniqueId val="{00000000-7BC5-4600-9545-4AF013C6FD4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20C-4DBB-A2E3-1F91BA52D7E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20C-4DBB-A2E3-1F91BA52D7E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20C-4DBB-A2E3-1F91BA52D7E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20C-4DBB-A2E3-1F91BA52D7E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20C-4DBB-A2E3-1F91BA52D7E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20C-4DBB-A2E3-1F91BA52D7E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20C-4DBB-A2E3-1F91BA52D7E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20C-4DBB-A2E3-1F91BA52D7E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20C-4DBB-A2E3-1F91BA52D7E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20C-4DBB-A2E3-1F91BA52D7E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20C-4DBB-A2E3-1F91BA52D7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00-B9E1-4B16-9771-0C3841E24B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CASD</c:v>
                </c:pt>
                <c:pt idx="4">
                  <c:v>CACU</c:v>
                </c:pt>
                <c:pt idx="5">
                  <c:v>EBEM</c:v>
                </c:pt>
                <c:pt idx="6">
                  <c:v>EBWP</c:v>
                </c:pt>
                <c:pt idx="7">
                  <c:v>IBAB</c:v>
                </c:pt>
                <c:pt idx="8">
                  <c:v>FIHC</c:v>
                </c:pt>
                <c:pt idx="9">
                  <c:v>FICQ</c:v>
                </c:pt>
              </c:strCache>
            </c:strRef>
          </c:cat>
          <c:val>
            <c:numRef>
              <c:f>Sheet1!$B$2:$B$11</c:f>
              <c:numCache>
                <c:formatCode>General</c:formatCode>
                <c:ptCount val="10"/>
                <c:pt idx="0">
                  <c:v>0.10854422536174287</c:v>
                </c:pt>
                <c:pt idx="1">
                  <c:v>4.7768005948565423E-2</c:v>
                </c:pt>
                <c:pt idx="2">
                  <c:v>3.5460629214635525E-2</c:v>
                </c:pt>
                <c:pt idx="3">
                  <c:v>3.0076151893541191E-2</c:v>
                </c:pt>
                <c:pt idx="4">
                  <c:v>2.7896720596907773E-2</c:v>
                </c:pt>
                <c:pt idx="5">
                  <c:v>2.183704691332701E-2</c:v>
                </c:pt>
                <c:pt idx="6">
                  <c:v>2.1717391861747135E-2</c:v>
                </c:pt>
                <c:pt idx="7">
                  <c:v>2.1572096441971573E-2</c:v>
                </c:pt>
                <c:pt idx="8">
                  <c:v>2.082852576429664E-2</c:v>
                </c:pt>
                <c:pt idx="9">
                  <c:v>2.0589215661136893E-2</c:v>
                </c:pt>
              </c:numCache>
            </c:numRef>
          </c:val>
          <c:extLst>
            <c:ext xmlns:c16="http://schemas.microsoft.com/office/drawing/2014/chart" uri="{C3380CC4-5D6E-409C-BE32-E72D297353CC}">
              <c16:uniqueId val="{00000000-A616-407A-8384-39E85F89BF4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FIHC</c:v>
                </c:pt>
                <c:pt idx="5">
                  <c:v>FIWL</c:v>
                </c:pt>
                <c:pt idx="6">
                  <c:v>CUPX</c:v>
                </c:pt>
                <c:pt idx="7">
                  <c:v>IBAC</c:v>
                </c:pt>
                <c:pt idx="8">
                  <c:v>CUPL</c:v>
                </c:pt>
                <c:pt idx="9">
                  <c:v>CBLT</c:v>
                </c:pt>
              </c:strCache>
            </c:strRef>
          </c:cat>
          <c:val>
            <c:numRef>
              <c:f>Sheet1!$B$2:$B$11</c:f>
              <c:numCache>
                <c:formatCode>General</c:formatCode>
                <c:ptCount val="10"/>
                <c:pt idx="0">
                  <c:v>0.13129102844638948</c:v>
                </c:pt>
                <c:pt idx="1">
                  <c:v>5.5898149990053707E-2</c:v>
                </c:pt>
                <c:pt idx="2">
                  <c:v>4.8090312313507064E-2</c:v>
                </c:pt>
                <c:pt idx="3">
                  <c:v>4.7244877660632581E-2</c:v>
                </c:pt>
                <c:pt idx="4">
                  <c:v>4.3713944698627411E-2</c:v>
                </c:pt>
                <c:pt idx="5">
                  <c:v>4.0928983489158542E-2</c:v>
                </c:pt>
                <c:pt idx="6">
                  <c:v>4.0282474636960414E-2</c:v>
                </c:pt>
                <c:pt idx="7">
                  <c:v>3.9635965784762285E-2</c:v>
                </c:pt>
                <c:pt idx="8">
                  <c:v>3.4215237716331809E-2</c:v>
                </c:pt>
                <c:pt idx="9">
                  <c:v>3.1579470857370201E-2</c:v>
                </c:pt>
              </c:numCache>
            </c:numRef>
          </c:val>
          <c:extLst>
            <c:ext xmlns:c16="http://schemas.microsoft.com/office/drawing/2014/chart" uri="{C3380CC4-5D6E-409C-BE32-E72D297353CC}">
              <c16:uniqueId val="{00000000-6E5C-43A8-B7AA-CBCAC197DE7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CBPA</c:v>
                </c:pt>
                <c:pt idx="4">
                  <c:v>IBAC</c:v>
                </c:pt>
                <c:pt idx="5">
                  <c:v>FIHC</c:v>
                </c:pt>
                <c:pt idx="6">
                  <c:v>FIWL</c:v>
                </c:pt>
                <c:pt idx="7">
                  <c:v>CUPX</c:v>
                </c:pt>
                <c:pt idx="8">
                  <c:v>CACU</c:v>
                </c:pt>
                <c:pt idx="9">
                  <c:v>FILS</c:v>
                </c:pt>
              </c:strCache>
            </c:strRef>
          </c:cat>
          <c:val>
            <c:numRef>
              <c:f>Sheet1!$B$2:$B$11</c:f>
              <c:numCache>
                <c:formatCode>General</c:formatCode>
                <c:ptCount val="10"/>
                <c:pt idx="0">
                  <c:v>0.16507963619283489</c:v>
                </c:pt>
                <c:pt idx="1">
                  <c:v>4.2017165549340277E-2</c:v>
                </c:pt>
                <c:pt idx="2">
                  <c:v>3.8259532857935867E-2</c:v>
                </c:pt>
                <c:pt idx="3">
                  <c:v>3.7832529143003543E-2</c:v>
                </c:pt>
                <c:pt idx="4">
                  <c:v>3.7533626542550921E-2</c:v>
                </c:pt>
                <c:pt idx="5">
                  <c:v>3.6935821341645671E-2</c:v>
                </c:pt>
                <c:pt idx="6">
                  <c:v>3.1299372304539053E-2</c:v>
                </c:pt>
                <c:pt idx="7">
                  <c:v>2.9207054101370682E-2</c:v>
                </c:pt>
                <c:pt idx="8">
                  <c:v>2.6858533669242922E-2</c:v>
                </c:pt>
                <c:pt idx="9">
                  <c:v>2.6089926982364748E-2</c:v>
                </c:pt>
              </c:numCache>
            </c:numRef>
          </c:val>
          <c:extLst>
            <c:ext xmlns:c16="http://schemas.microsoft.com/office/drawing/2014/chart" uri="{C3380CC4-5D6E-409C-BE32-E72D297353CC}">
              <c16:uniqueId val="{00000000-FB8F-4AF9-B4CE-0C44B0EF814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CUPL</c:v>
                </c:pt>
                <c:pt idx="4">
                  <c:v>CUPX</c:v>
                </c:pt>
                <c:pt idx="5">
                  <c:v>NATR</c:v>
                </c:pt>
                <c:pt idx="6">
                  <c:v>IBAC</c:v>
                </c:pt>
                <c:pt idx="7">
                  <c:v>FIHC</c:v>
                </c:pt>
                <c:pt idx="8">
                  <c:v>CACU</c:v>
                </c:pt>
                <c:pt idx="9">
                  <c:v>FILS</c:v>
                </c:pt>
              </c:strCache>
            </c:strRef>
          </c:cat>
          <c:val>
            <c:numRef>
              <c:f>Sheet1!$B$2:$B$11</c:f>
              <c:numCache>
                <c:formatCode>General</c:formatCode>
                <c:ptCount val="10"/>
                <c:pt idx="0">
                  <c:v>0.12884917631992548</c:v>
                </c:pt>
                <c:pt idx="1">
                  <c:v>4.0718318877699514E-2</c:v>
                </c:pt>
                <c:pt idx="2">
                  <c:v>3.4227836311776005E-2</c:v>
                </c:pt>
                <c:pt idx="3">
                  <c:v>3.3791256766982941E-2</c:v>
                </c:pt>
                <c:pt idx="4">
                  <c:v>3.1375516619128005E-2</c:v>
                </c:pt>
                <c:pt idx="5">
                  <c:v>3.085162116537633E-2</c:v>
                </c:pt>
                <c:pt idx="6">
                  <c:v>2.977472495488678E-2</c:v>
                </c:pt>
                <c:pt idx="7">
                  <c:v>2.9600093136969555E-2</c:v>
                </c:pt>
                <c:pt idx="8">
                  <c:v>2.7620932533907679E-2</c:v>
                </c:pt>
                <c:pt idx="9">
                  <c:v>2.7038826474183597E-2</c:v>
                </c:pt>
              </c:numCache>
            </c:numRef>
          </c:val>
          <c:extLst>
            <c:ext xmlns:c16="http://schemas.microsoft.com/office/drawing/2014/chart" uri="{C3380CC4-5D6E-409C-BE32-E72D297353CC}">
              <c16:uniqueId val="{00000000-59CC-41C5-A1FD-1280891409F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CUPX</c:v>
                </c:pt>
                <c:pt idx="4">
                  <c:v>CBPA</c:v>
                </c:pt>
                <c:pt idx="5">
                  <c:v>IBAB</c:v>
                </c:pt>
                <c:pt idx="6">
                  <c:v>MMMC</c:v>
                </c:pt>
                <c:pt idx="7">
                  <c:v>FIWL</c:v>
                </c:pt>
                <c:pt idx="8">
                  <c:v>FIHC</c:v>
                </c:pt>
                <c:pt idx="9">
                  <c:v>CBPB</c:v>
                </c:pt>
              </c:strCache>
            </c:strRef>
          </c:cat>
          <c:val>
            <c:numRef>
              <c:f>Sheet1!$B$2:$B$11</c:f>
              <c:numCache>
                <c:formatCode>General</c:formatCode>
                <c:ptCount val="10"/>
                <c:pt idx="0">
                  <c:v>0.21288971614704513</c:v>
                </c:pt>
                <c:pt idx="1">
                  <c:v>4.4904606793857611E-2</c:v>
                </c:pt>
                <c:pt idx="2">
                  <c:v>4.3973941368078175E-2</c:v>
                </c:pt>
                <c:pt idx="3">
                  <c:v>4.3275942298743604E-2</c:v>
                </c:pt>
                <c:pt idx="4">
                  <c:v>3.9087947882736153E-2</c:v>
                </c:pt>
                <c:pt idx="5">
                  <c:v>3.8971614704513727E-2</c:v>
                </c:pt>
                <c:pt idx="6">
                  <c:v>3.7226617031177293E-2</c:v>
                </c:pt>
                <c:pt idx="7">
                  <c:v>3.3271288971614701E-2</c:v>
                </c:pt>
                <c:pt idx="8">
                  <c:v>3.0944625407166124E-2</c:v>
                </c:pt>
                <c:pt idx="9">
                  <c:v>2.7803629595160539E-2</c:v>
                </c:pt>
              </c:numCache>
            </c:numRef>
          </c:val>
          <c:extLst>
            <c:ext xmlns:c16="http://schemas.microsoft.com/office/drawing/2014/chart" uri="{C3380CC4-5D6E-409C-BE32-E72D297353CC}">
              <c16:uniqueId val="{00000000-65B4-4FF0-8338-BE9A34F0F77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6="http://schemas.microsoft.com/office/drawing/2014/chart" uri="{C3380CC4-5D6E-409C-BE32-E72D297353CC}">
              <c16:uniqueId val="{00000000-6B09-40EF-9D41-F0F6A544D31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6="http://schemas.microsoft.com/office/drawing/2014/chart" uri="{C3380CC4-5D6E-409C-BE32-E72D297353CC}">
              <c16:uniqueId val="{00000000-626B-4CF4-B7B9-7D7A1D38B57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6="http://schemas.microsoft.com/office/drawing/2014/chart" uri="{C3380CC4-5D6E-409C-BE32-E72D297353CC}">
              <c16:uniqueId val="{00000000-1D57-48D7-AA56-5F7F6FC1C40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6="http://schemas.microsoft.com/office/drawing/2014/chart" uri="{C3380CC4-5D6E-409C-BE32-E72D297353CC}">
              <c16:uniqueId val="{00000000-BCD6-4187-B7F9-76BAE0CEF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6="http://schemas.microsoft.com/office/drawing/2014/chart" uri="{C3380CC4-5D6E-409C-BE32-E72D297353CC}">
              <c16:uniqueId val="{00000000-79FE-437A-B59A-08CFC5F3DD7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CUPX</c:v>
                </c:pt>
                <c:pt idx="3">
                  <c:v>IBAB</c:v>
                </c:pt>
                <c:pt idx="4">
                  <c:v>IBAC</c:v>
                </c:pt>
                <c:pt idx="5">
                  <c:v>CUPL</c:v>
                </c:pt>
              </c:strCache>
            </c:strRef>
          </c:cat>
          <c:val>
            <c:numRef>
              <c:f>Sheet1!$B$2:$B$7</c:f>
              <c:numCache>
                <c:formatCode>General</c:formatCode>
                <c:ptCount val="6"/>
                <c:pt idx="0">
                  <c:v>0.15986784906972701</c:v>
                </c:pt>
                <c:pt idx="1">
                  <c:v>4.1245000869414017E-2</c:v>
                </c:pt>
                <c:pt idx="2">
                  <c:v>4.1071118066423232E-2</c:v>
                </c:pt>
                <c:pt idx="3">
                  <c:v>3.7071813597635193E-2</c:v>
                </c:pt>
                <c:pt idx="4">
                  <c:v>3.5472091810119982E-2</c:v>
                </c:pt>
                <c:pt idx="5">
                  <c:v>3.5402538688923665E-2</c:v>
                </c:pt>
              </c:numCache>
            </c:numRef>
          </c:val>
          <c:extLst>
            <c:ext xmlns:c16="http://schemas.microsoft.com/office/drawing/2014/chart" uri="{C3380CC4-5D6E-409C-BE32-E72D297353CC}">
              <c16:uniqueId val="{00000000-3221-49A1-9FA1-370B0869FFC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CACU</c:v>
                </c:pt>
                <c:pt idx="4">
                  <c:v>EBSH</c:v>
                </c:pt>
                <c:pt idx="5">
                  <c:v>CUPX</c:v>
                </c:pt>
              </c:strCache>
            </c:strRef>
          </c:cat>
          <c:val>
            <c:numRef>
              <c:f>Sheet1!$B$2:$B$7</c:f>
              <c:numCache>
                <c:formatCode>General</c:formatCode>
                <c:ptCount val="6"/>
                <c:pt idx="0">
                  <c:v>0.11823421316404945</c:v>
                </c:pt>
                <c:pt idx="1">
                  <c:v>4.9323421316404943E-2</c:v>
                </c:pt>
                <c:pt idx="2">
                  <c:v>3.9508853992649515E-2</c:v>
                </c:pt>
                <c:pt idx="3">
                  <c:v>3.5624791179418643E-2</c:v>
                </c:pt>
                <c:pt idx="4">
                  <c:v>3.5457734714333444E-2</c:v>
                </c:pt>
                <c:pt idx="5">
                  <c:v>3.4705980621450049E-2</c:v>
                </c:pt>
              </c:numCache>
            </c:numRef>
          </c:val>
          <c:extLst>
            <c:ext xmlns:c16="http://schemas.microsoft.com/office/drawing/2014/chart" uri="{C3380CC4-5D6E-409C-BE32-E72D297353CC}">
              <c16:uniqueId val="{00000000-4048-4620-91BE-47E5E297822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EBWP</c:v>
                </c:pt>
                <c:pt idx="3">
                  <c:v>CASD</c:v>
                </c:pt>
                <c:pt idx="4">
                  <c:v>FICQ</c:v>
                </c:pt>
                <c:pt idx="5">
                  <c:v>IBAA</c:v>
                </c:pt>
              </c:strCache>
            </c:strRef>
          </c:cat>
          <c:val>
            <c:numRef>
              <c:f>Sheet1!$B$2:$B$7</c:f>
              <c:numCache>
                <c:formatCode>General</c:formatCode>
                <c:ptCount val="6"/>
                <c:pt idx="0">
                  <c:v>0.10167407741327378</c:v>
                </c:pt>
                <c:pt idx="1">
                  <c:v>5.8029219515193735E-2</c:v>
                </c:pt>
                <c:pt idx="2">
                  <c:v>4.0345880376206379E-2</c:v>
                </c:pt>
                <c:pt idx="3">
                  <c:v>3.3604491527160218E-2</c:v>
                </c:pt>
                <c:pt idx="4">
                  <c:v>3.137102227322091E-2</c:v>
                </c:pt>
                <c:pt idx="5">
                  <c:v>2.9957174763846486E-2</c:v>
                </c:pt>
              </c:numCache>
            </c:numRef>
          </c:val>
          <c:extLst>
            <c:ext xmlns:c16="http://schemas.microsoft.com/office/drawing/2014/chart" uri="{C3380CC4-5D6E-409C-BE32-E72D297353CC}">
              <c16:uniqueId val="{00000000-E3E6-4BF2-AAA5-07E2A83F8DD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EBEM</c:v>
                </c:pt>
                <c:pt idx="1">
                  <c:v>CASD</c:v>
                </c:pt>
                <c:pt idx="2">
                  <c:v>EBQF</c:v>
                </c:pt>
                <c:pt idx="3">
                  <c:v>CUPL</c:v>
                </c:pt>
                <c:pt idx="4">
                  <c:v>IBAA</c:v>
                </c:pt>
                <c:pt idx="5">
                  <c:v>CCAI</c:v>
                </c:pt>
              </c:strCache>
            </c:strRef>
          </c:cat>
          <c:val>
            <c:numRef>
              <c:f>Sheet1!$B$2:$B$7</c:f>
              <c:numCache>
                <c:formatCode>General</c:formatCode>
                <c:ptCount val="6"/>
                <c:pt idx="0">
                  <c:v>5.360944455196439E-2</c:v>
                </c:pt>
                <c:pt idx="1">
                  <c:v>5.3286884717115027E-2</c:v>
                </c:pt>
                <c:pt idx="2">
                  <c:v>4.7867879491645698E-2</c:v>
                </c:pt>
                <c:pt idx="3">
                  <c:v>3.5997677569189084E-2</c:v>
                </c:pt>
                <c:pt idx="4">
                  <c:v>3.5804141668279464E-2</c:v>
                </c:pt>
                <c:pt idx="5">
                  <c:v>3.4707438229791623E-2</c:v>
                </c:pt>
              </c:numCache>
            </c:numRef>
          </c:val>
          <c:extLst>
            <c:ext xmlns:c16="http://schemas.microsoft.com/office/drawing/2014/chart" uri="{C3380CC4-5D6E-409C-BE32-E72D297353CC}">
              <c16:uniqueId val="{00000000-2786-4D26-A4D3-B6037CAA9B8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overlay val="0"/>
    </c:title>
    <c:autoTitleDeleted val="0"/>
    <c:plotArea>
      <c:layout/>
      <c:barChart>
        <c:barDir val="col"/>
        <c:grouping val="clustered"/>
        <c:varyColors val="1"/>
        <c:ser>
          <c:idx val="0"/>
          <c:order val="0"/>
          <c:tx>
            <c:strRef>
              <c:f>Sheet1!$B$1</c:f>
              <c:strCache>
                <c:ptCount val="1"/>
                <c:pt idx="0">
                  <c:v>Number of Interactions</c:v>
                </c:pt>
              </c:strCache>
            </c:strRef>
          </c:tx>
          <c:invertIfNegative val="1"/>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3343</c:v>
                </c:pt>
                <c:pt idx="1">
                  <c:v>3018</c:v>
                </c:pt>
                <c:pt idx="2">
                  <c:v>2619</c:v>
                </c:pt>
                <c:pt idx="3">
                  <c:v>2218</c:v>
                </c:pt>
                <c:pt idx="4">
                  <c:v>1828</c:v>
                </c:pt>
                <c:pt idx="5">
                  <c:v>1484</c:v>
                </c:pt>
                <c:pt idx="6">
                  <c:v>3508</c:v>
                </c:pt>
              </c:numCache>
            </c:numRef>
          </c:val>
          <c:extLst>
            <c:ext xmlns:c16="http://schemas.microsoft.com/office/drawing/2014/chart" uri="{C3380CC4-5D6E-409C-BE32-E72D297353CC}">
              <c16:uniqueId val="{00000000-DE4D-448B-9D77-9DFF7EEC963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IBAA</c:v>
                </c:pt>
                <c:pt idx="3">
                  <c:v>CCAI</c:v>
                </c:pt>
                <c:pt idx="4">
                  <c:v>EBWP</c:v>
                </c:pt>
              </c:strCache>
            </c:strRef>
          </c:cat>
          <c:val>
            <c:numRef>
              <c:f>Sheet1!$B$2:$B$6</c:f>
              <c:numCache>
                <c:formatCode>General</c:formatCode>
                <c:ptCount val="5"/>
                <c:pt idx="0">
                  <c:v>89</c:v>
                </c:pt>
                <c:pt idx="1">
                  <c:v>88</c:v>
                </c:pt>
                <c:pt idx="2">
                  <c:v>73</c:v>
                </c:pt>
                <c:pt idx="3">
                  <c:v>66</c:v>
                </c:pt>
                <c:pt idx="4">
                  <c:v>66</c:v>
                </c:pt>
              </c:numCache>
            </c:numRef>
          </c:val>
          <c:extLst>
            <c:ext xmlns:c16="http://schemas.microsoft.com/office/drawing/2014/chart" uri="{C3380CC4-5D6E-409C-BE32-E72D297353CC}">
              <c16:uniqueId val="{00000000-BA4A-4F82-9362-8CB00B82131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EBKA</c:v>
                </c:pt>
                <c:pt idx="3">
                  <c:v>CASD</c:v>
                </c:pt>
                <c:pt idx="4">
                  <c:v>IBAA</c:v>
                </c:pt>
              </c:strCache>
            </c:strRef>
          </c:cat>
          <c:val>
            <c:numRef>
              <c:f>Sheet1!$B$2:$B$6</c:f>
              <c:numCache>
                <c:formatCode>General</c:formatCode>
                <c:ptCount val="5"/>
                <c:pt idx="0">
                  <c:v>79</c:v>
                </c:pt>
                <c:pt idx="1">
                  <c:v>76</c:v>
                </c:pt>
                <c:pt idx="2">
                  <c:v>66</c:v>
                </c:pt>
                <c:pt idx="3">
                  <c:v>63</c:v>
                </c:pt>
                <c:pt idx="4">
                  <c:v>61</c:v>
                </c:pt>
              </c:numCache>
            </c:numRef>
          </c:val>
          <c:extLst>
            <c:ext xmlns:c16="http://schemas.microsoft.com/office/drawing/2014/chart" uri="{C3380CC4-5D6E-409C-BE32-E72D297353CC}">
              <c16:uniqueId val="{00000000-A149-4B74-9624-6C8E93B9366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EBWP</c:v>
                </c:pt>
                <c:pt idx="4">
                  <c:v>CCAI</c:v>
                </c:pt>
              </c:strCache>
            </c:strRef>
          </c:cat>
          <c:val>
            <c:numRef>
              <c:f>Sheet1!$B$2:$B$6</c:f>
              <c:numCache>
                <c:formatCode>General</c:formatCode>
                <c:ptCount val="5"/>
                <c:pt idx="0">
                  <c:v>88</c:v>
                </c:pt>
                <c:pt idx="1">
                  <c:v>61</c:v>
                </c:pt>
                <c:pt idx="2">
                  <c:v>54</c:v>
                </c:pt>
                <c:pt idx="3">
                  <c:v>48</c:v>
                </c:pt>
                <c:pt idx="4">
                  <c:v>45</c:v>
                </c:pt>
              </c:numCache>
            </c:numRef>
          </c:val>
          <c:extLst>
            <c:ext xmlns:c16="http://schemas.microsoft.com/office/drawing/2014/chart" uri="{C3380CC4-5D6E-409C-BE32-E72D297353CC}">
              <c16:uniqueId val="{00000000-ACAF-423C-9B5C-B6103D9C4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IBAA</c:v>
                </c:pt>
                <c:pt idx="3">
                  <c:v>CASD</c:v>
                </c:pt>
                <c:pt idx="4">
                  <c:v>IPRA</c:v>
                </c:pt>
              </c:strCache>
            </c:strRef>
          </c:cat>
          <c:val>
            <c:numRef>
              <c:f>Sheet1!$B$2:$B$6</c:f>
              <c:numCache>
                <c:formatCode>General</c:formatCode>
                <c:ptCount val="5"/>
                <c:pt idx="0">
                  <c:v>62</c:v>
                </c:pt>
                <c:pt idx="1">
                  <c:v>57</c:v>
                </c:pt>
                <c:pt idx="2">
                  <c:v>56</c:v>
                </c:pt>
                <c:pt idx="3">
                  <c:v>48</c:v>
                </c:pt>
                <c:pt idx="4">
                  <c:v>44</c:v>
                </c:pt>
              </c:numCache>
            </c:numRef>
          </c:val>
          <c:extLst>
            <c:ext xmlns:c16="http://schemas.microsoft.com/office/drawing/2014/chart" uri="{C3380CC4-5D6E-409C-BE32-E72D297353CC}">
              <c16:uniqueId val="{00000000-C98A-49CA-B3D9-22EC2905DCF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EBKA</c:v>
                </c:pt>
                <c:pt idx="3">
                  <c:v>IBAA</c:v>
                </c:pt>
                <c:pt idx="4">
                  <c:v>EBSB</c:v>
                </c:pt>
              </c:strCache>
            </c:strRef>
          </c:cat>
          <c:val>
            <c:numRef>
              <c:f>Sheet1!$B$2:$B$6</c:f>
              <c:numCache>
                <c:formatCode>General</c:formatCode>
                <c:ptCount val="5"/>
                <c:pt idx="0">
                  <c:v>56</c:v>
                </c:pt>
                <c:pt idx="1">
                  <c:v>47</c:v>
                </c:pt>
                <c:pt idx="2">
                  <c:v>37</c:v>
                </c:pt>
                <c:pt idx="3">
                  <c:v>36</c:v>
                </c:pt>
                <c:pt idx="4">
                  <c:v>34</c:v>
                </c:pt>
              </c:numCache>
            </c:numRef>
          </c:val>
          <c:extLst>
            <c:ext xmlns:c16="http://schemas.microsoft.com/office/drawing/2014/chart" uri="{C3380CC4-5D6E-409C-BE32-E72D297353CC}">
              <c16:uniqueId val="{00000000-E842-43C9-B4C2-D8FF8999AE8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CCAI</c:v>
                </c:pt>
                <c:pt idx="4">
                  <c:v>IBAA</c:v>
                </c:pt>
              </c:strCache>
            </c:strRef>
          </c:cat>
          <c:val>
            <c:numRef>
              <c:f>Sheet1!$B$2:$B$6</c:f>
              <c:numCache>
                <c:formatCode>General</c:formatCode>
                <c:ptCount val="5"/>
                <c:pt idx="0">
                  <c:v>41</c:v>
                </c:pt>
                <c:pt idx="1">
                  <c:v>35</c:v>
                </c:pt>
                <c:pt idx="2">
                  <c:v>34</c:v>
                </c:pt>
                <c:pt idx="3">
                  <c:v>25</c:v>
                </c:pt>
                <c:pt idx="4">
                  <c:v>24</c:v>
                </c:pt>
              </c:numCache>
            </c:numRef>
          </c:val>
          <c:extLst>
            <c:ext xmlns:c16="http://schemas.microsoft.com/office/drawing/2014/chart" uri="{C3380CC4-5D6E-409C-BE32-E72D297353CC}">
              <c16:uniqueId val="{00000000-4CCA-48EE-A287-3837A17D8BA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IBAA</c:v>
                </c:pt>
                <c:pt idx="2">
                  <c:v>CCAI</c:v>
                </c:pt>
                <c:pt idx="3">
                  <c:v>CASD</c:v>
                </c:pt>
                <c:pt idx="4">
                  <c:v>EBWP</c:v>
                </c:pt>
              </c:strCache>
            </c:strRef>
          </c:cat>
          <c:val>
            <c:numRef>
              <c:f>Sheet1!$B$2:$B$6</c:f>
              <c:numCache>
                <c:formatCode>General</c:formatCode>
                <c:ptCount val="5"/>
                <c:pt idx="0">
                  <c:v>97</c:v>
                </c:pt>
                <c:pt idx="1">
                  <c:v>76</c:v>
                </c:pt>
                <c:pt idx="2">
                  <c:v>73</c:v>
                </c:pt>
                <c:pt idx="3">
                  <c:v>69</c:v>
                </c:pt>
                <c:pt idx="4">
                  <c:v>65</c:v>
                </c:pt>
              </c:numCache>
            </c:numRef>
          </c:val>
          <c:extLst>
            <c:ext xmlns:c16="http://schemas.microsoft.com/office/drawing/2014/chart" uri="{C3380CC4-5D6E-409C-BE32-E72D297353CC}">
              <c16:uniqueId val="{00000000-8259-4748-B182-88A081C1F37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15.xml.rels><?xml version="1.0" encoding="UTF-8" standalone="yes"?>
<Relationships xmlns="http://schemas.openxmlformats.org/package/2006/relationships"><Relationship Id="rId8" Type="http://schemas.openxmlformats.org/officeDocument/2006/relationships/chart" Target="../charts/chart30.xml"/><Relationship Id="rId3" Type="http://schemas.microsoft.com/office/2007/relationships/hdphoto" Target="../media/hdphoto1.wdp"/><Relationship Id="rId7" Type="http://schemas.openxmlformats.org/officeDocument/2006/relationships/chart" Target="../charts/chart29.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8.xml"/><Relationship Id="rId11" Type="http://schemas.openxmlformats.org/officeDocument/2006/relationships/chart" Target="../charts/chart33.xml"/><Relationship Id="rId5" Type="http://schemas.openxmlformats.org/officeDocument/2006/relationships/chart" Target="../charts/chart27.xml"/><Relationship Id="rId10" Type="http://schemas.openxmlformats.org/officeDocument/2006/relationships/chart" Target="../charts/chart32.xml"/><Relationship Id="rId4" Type="http://schemas.openxmlformats.org/officeDocument/2006/relationships/chart" Target="../charts/chart26.xml"/><Relationship Id="rId9" Type="http://schemas.openxmlformats.org/officeDocument/2006/relationships/chart" Target="../charts/chart3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chart" Target="../charts/chart40.xml"/><Relationship Id="rId1" Type="http://schemas.openxmlformats.org/officeDocument/2006/relationships/slideLayout" Target="../slideLayouts/slideLayout6.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chart" Target="../charts/char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6.xml"/><Relationship Id="rId6" Type="http://schemas.openxmlformats.org/officeDocument/2006/relationships/chart" Target="../charts/chart49.xml"/><Relationship Id="rId5" Type="http://schemas.openxmlformats.org/officeDocument/2006/relationships/chart" Target="../charts/chart48.xml"/><Relationship Id="rId4" Type="http://schemas.openxmlformats.org/officeDocument/2006/relationships/chart" Target="../charts/char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6.xml"/><Relationship Id="rId5" Type="http://schemas.openxmlformats.org/officeDocument/2006/relationships/chart" Target="../charts/chart53.xml"/><Relationship Id="rId4" Type="http://schemas.openxmlformats.org/officeDocument/2006/relationships/chart" Target="../charts/chart52.xml"/></Relationships>
</file>

<file path=ppt/slides/_rels/slide33.xml.rels><?xml version="1.0" encoding="UTF-8" standalone="yes"?>
<Relationships xmlns="http://schemas.openxmlformats.org/package/2006/relationships"><Relationship Id="rId2" Type="http://schemas.openxmlformats.org/officeDocument/2006/relationships/chart" Target="../charts/chart5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chart" Target="../charts/chart61.xml"/><Relationship Id="rId3" Type="http://schemas.openxmlformats.org/officeDocument/2006/relationships/chart" Target="../charts/chart56.xml"/><Relationship Id="rId7" Type="http://schemas.openxmlformats.org/officeDocument/2006/relationships/chart" Target="../charts/chart60.xml"/><Relationship Id="rId2" Type="http://schemas.openxmlformats.org/officeDocument/2006/relationships/chart" Target="../charts/chart55.xml"/><Relationship Id="rId1" Type="http://schemas.openxmlformats.org/officeDocument/2006/relationships/slideLayout" Target="../slideLayouts/slideLayout6.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chart" Target="../charts/chart5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537132206"/>
              </p:ext>
            </p:extLst>
          </p:nvPr>
        </p:nvGraphicFramePr>
        <p:xfrm>
          <a:off x="816078" y="964023"/>
          <a:ext cx="3456039" cy="28851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284385382"/>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672805545"/>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382283792"/>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182898798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2364391053"/>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49111927"/>
              </p:ext>
            </p:extLst>
          </p:nvPr>
        </p:nvGraphicFramePr>
        <p:xfrm>
          <a:off x="1300452" y="688258"/>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156962215"/>
              </p:ext>
            </p:extLst>
          </p:nvPr>
        </p:nvGraphicFramePr>
        <p:xfrm>
          <a:off x="6914671" y="761990"/>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543300941"/>
              </p:ext>
            </p:extLst>
          </p:nvPr>
        </p:nvGraphicFramePr>
        <p:xfrm>
          <a:off x="1300452" y="3945189"/>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2903350559"/>
              </p:ext>
            </p:extLst>
          </p:nvPr>
        </p:nvGraphicFramePr>
        <p:xfrm>
          <a:off x="6914671" y="3982055"/>
          <a:ext cx="4421923" cy="2643651"/>
        </p:xfrm>
        <a:graphic>
          <a:graphicData uri="http://schemas.openxmlformats.org/drawingml/2006/chart">
            <c:chart xmlns:c="http://schemas.openxmlformats.org/drawingml/2006/chart" xmlns:r="http://schemas.openxmlformats.org/officeDocument/2006/relationships" r:id="rId7"/>
          </a:graphicData>
        </a:graphic>
      </p:graphicFrame>
      <p:sp>
        <p:nvSpPr>
          <p:cNvPr id="10" name="TextBox 9">
            <a:extLst>
              <a:ext uri="{FF2B5EF4-FFF2-40B4-BE49-F238E27FC236}">
                <a16:creationId xmlns:a16="http://schemas.microsoft.com/office/drawing/2014/main" id="{819C51BC-A8C7-A6A9-429A-5E273C01D5A4}"/>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err="1"/>
              <a:t>Behavioural</a:t>
            </a:r>
            <a:r>
              <a:rPr lang="en-US" dirty="0"/>
              <a:t> and </a:t>
            </a:r>
            <a:r>
              <a:rPr lang="en-US"/>
              <a:t>segment split (B07)</a:t>
            </a:r>
            <a:endParaRPr lang="en-US" dirty="0"/>
          </a:p>
        </p:txBody>
      </p:sp>
    </p:spTree>
    <p:extLst>
      <p:ext uri="{BB962C8B-B14F-4D97-AF65-F5344CB8AC3E}">
        <p14:creationId xmlns:p14="http://schemas.microsoft.com/office/powerpoint/2010/main" val="384530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355910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45957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111789073"/>
              </p:ext>
            </p:extLst>
          </p:nvPr>
        </p:nvGraphicFramePr>
        <p:xfrm>
          <a:off x="698090" y="3453581"/>
          <a:ext cx="4439265" cy="27825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63472124"/>
              </p:ext>
            </p:extLst>
          </p:nvPr>
        </p:nvGraphicFramePr>
        <p:xfrm>
          <a:off x="6317225" y="634181"/>
          <a:ext cx="4439265" cy="27825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871685080"/>
              </p:ext>
            </p:extLst>
          </p:nvPr>
        </p:nvGraphicFramePr>
        <p:xfrm>
          <a:off x="6449962" y="3593690"/>
          <a:ext cx="4439265" cy="27825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554972078"/>
              </p:ext>
            </p:extLst>
          </p:nvPr>
        </p:nvGraphicFramePr>
        <p:xfrm>
          <a:off x="614516" y="378541"/>
          <a:ext cx="4439265" cy="27825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3486287764"/>
              </p:ext>
            </p:extLst>
          </p:nvPr>
        </p:nvGraphicFramePr>
        <p:xfrm>
          <a:off x="373625" y="363793"/>
          <a:ext cx="4522839" cy="3731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69752174"/>
              </p:ext>
            </p:extLst>
          </p:nvPr>
        </p:nvGraphicFramePr>
        <p:xfrm>
          <a:off x="4980037" y="668594"/>
          <a:ext cx="3569111" cy="19713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645334585"/>
              </p:ext>
            </p:extLst>
          </p:nvPr>
        </p:nvGraphicFramePr>
        <p:xfrm>
          <a:off x="8347586" y="668592"/>
          <a:ext cx="3569111" cy="19713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1359143944"/>
              </p:ext>
            </p:extLst>
          </p:nvPr>
        </p:nvGraphicFramePr>
        <p:xfrm>
          <a:off x="4935792" y="2848898"/>
          <a:ext cx="3569111" cy="19713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1977223138"/>
              </p:ext>
            </p:extLst>
          </p:nvPr>
        </p:nvGraphicFramePr>
        <p:xfrm>
          <a:off x="8308258" y="2910348"/>
          <a:ext cx="3569111" cy="197136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1191000766"/>
              </p:ext>
            </p:extLst>
          </p:nvPr>
        </p:nvGraphicFramePr>
        <p:xfrm>
          <a:off x="850488" y="4522842"/>
          <a:ext cx="3569111" cy="19713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3076197194"/>
              </p:ext>
            </p:extLst>
          </p:nvPr>
        </p:nvGraphicFramePr>
        <p:xfrm>
          <a:off x="4778475" y="4758814"/>
          <a:ext cx="3569111" cy="197136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182173579"/>
              </p:ext>
            </p:extLst>
          </p:nvPr>
        </p:nvGraphicFramePr>
        <p:xfrm>
          <a:off x="8347586" y="4758815"/>
          <a:ext cx="3569111" cy="197136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639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Top 10 Items</a:t>
            </a:r>
          </a:p>
        </p:txBody>
      </p:sp>
      <p:graphicFrame>
        <p:nvGraphicFramePr>
          <p:cNvPr id="3" name="Chart 2"/>
          <p:cNvGraphicFramePr>
            <a:graphicFrameLocks noGrp="1"/>
          </p:cNvGraphicFramePr>
          <p:nvPr>
            <p:extLst>
              <p:ext uri="{D42A27DB-BD31-4B8C-83A1-F6EECF244321}">
                <p14:modId xmlns:p14="http://schemas.microsoft.com/office/powerpoint/2010/main" val="528093536"/>
              </p:ext>
            </p:extLst>
          </p:nvPr>
        </p:nvGraphicFramePr>
        <p:xfrm>
          <a:off x="2153264" y="114277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extLst>
              <p:ext uri="{D42A27DB-BD31-4B8C-83A1-F6EECF244321}">
                <p14:modId xmlns:p14="http://schemas.microsoft.com/office/powerpoint/2010/main" val="3047445985"/>
              </p:ext>
            </p:extLst>
          </p:nvPr>
        </p:nvGraphicFramePr>
        <p:xfrm>
          <a:off x="216311" y="5142270"/>
          <a:ext cx="11788876" cy="1553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graphicFrame>
        <p:nvGraphicFramePr>
          <p:cNvPr id="4" name="Chart 3"/>
          <p:cNvGraphicFramePr>
            <a:graphicFrameLocks noGrp="1"/>
          </p:cNvGraphicFramePr>
          <p:nvPr>
            <p:extLst>
              <p:ext uri="{D42A27DB-BD31-4B8C-83A1-F6EECF244321}">
                <p14:modId xmlns:p14="http://schemas.microsoft.com/office/powerpoint/2010/main" val="3363962808"/>
              </p:ext>
            </p:extLst>
          </p:nvPr>
        </p:nvGraphicFramePr>
        <p:xfrm>
          <a:off x="4761271" y="1690688"/>
          <a:ext cx="6437671" cy="426228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chart seriesIdx="-4" categoryIdx="5"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Normalized Frequency of Interactions for Each Item Type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10 Rows of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(Entire Dataset)</a:t>
            </a:r>
          </a:p>
        </p:txBody>
      </p:sp>
      <p:graphicFrame>
        <p:nvGraphicFramePr>
          <p:cNvPr id="3" name="Chart 2"/>
          <p:cNvGraphicFramePr>
            <a:graphicFrameLocks noGrp="1"/>
          </p:cNvGraphicFramePr>
          <p:nvPr>
            <p:extLst>
              <p:ext uri="{D42A27DB-BD31-4B8C-83A1-F6EECF244321}">
                <p14:modId xmlns:p14="http://schemas.microsoft.com/office/powerpoint/2010/main" val="2457672880"/>
              </p:ext>
            </p:extLst>
          </p:nvPr>
        </p:nvGraphicFramePr>
        <p:xfrm>
          <a:off x="914400" y="1828800"/>
          <a:ext cx="801329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extLst>
              <p:ext uri="{D42A27DB-BD31-4B8C-83A1-F6EECF244321}">
                <p14:modId xmlns:p14="http://schemas.microsoft.com/office/powerpoint/2010/main" val="1037809646"/>
              </p:ext>
            </p:extLst>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45" y="251618"/>
            <a:ext cx="10515600" cy="1325563"/>
          </a:xfrm>
        </p:spPr>
        <p:txBody>
          <a:bodyPr/>
          <a:lstStyle/>
          <a:p>
            <a:r>
              <a:t>Top 10 Items by Normalized Frequency for Each Segment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23220"/>
          </a:xfrm>
          <a:prstGeom prst="rect">
            <a:avLst/>
          </a:prstGeom>
          <a:noFill/>
        </p:spPr>
        <p:txBody>
          <a:bodyPr wrap="square" rtlCol="0">
            <a:spAutoFit/>
          </a:bodyPr>
          <a:lstStyle/>
          <a:p>
            <a:r>
              <a:rPr lang="en-US" sz="2800" b="1" dirty="0">
                <a:solidFill>
                  <a:schemeClr val="bg1"/>
                </a:solidFill>
              </a:rPr>
              <a:t>Overview of our data:</a:t>
            </a:r>
            <a:endParaRPr lang="en-ZA" sz="28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Activity by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on Each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Evening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Early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23220"/>
          </a:xfrm>
          <a:prstGeom prst="rect">
            <a:avLst/>
          </a:prstGeom>
          <a:noFill/>
        </p:spPr>
        <p:txBody>
          <a:bodyPr wrap="square" rtlCol="0">
            <a:spAutoFit/>
          </a:bodyPr>
          <a:lstStyle/>
          <a:p>
            <a:r>
              <a:rPr lang="en-US" sz="2800" b="1" dirty="0">
                <a:solidFill>
                  <a:schemeClr val="bg1"/>
                </a:solidFill>
              </a:rPr>
              <a:t>Overall most popular items: </a:t>
            </a:r>
            <a:endParaRPr lang="en-ZA" sz="28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2528645806"/>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9D58E190-B7BA-CABA-A539-1814529B8F12}"/>
              </a:ext>
            </a:extLst>
          </p:cNvPr>
          <p:cNvSpPr txBox="1"/>
          <p:nvPr/>
        </p:nvSpPr>
        <p:spPr>
          <a:xfrm>
            <a:off x="5569975" y="5419721"/>
            <a:ext cx="1420760" cy="369332"/>
          </a:xfrm>
          <a:prstGeom prst="rect">
            <a:avLst/>
          </a:prstGeom>
          <a:solidFill>
            <a:schemeClr val="bg1"/>
          </a:solidFill>
        </p:spPr>
        <p:txBody>
          <a:bodyPr wrap="square" rtlCol="0">
            <a:spAutoFit/>
          </a:bodyPr>
          <a:lstStyle/>
          <a:p>
            <a:r>
              <a:rPr lang="en-US" dirty="0"/>
              <a:t>104 items</a:t>
            </a:r>
          </a:p>
        </p:txBody>
      </p:sp>
    </p:spTree>
    <p:extLst>
      <p:ext uri="{BB962C8B-B14F-4D97-AF65-F5344CB8AC3E}">
        <p14:creationId xmlns:p14="http://schemas.microsoft.com/office/powerpoint/2010/main" val="162126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2946580850"/>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6764592" y="2467896"/>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3844413" y="607241"/>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751676027"/>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646268508"/>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4014995298"/>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88178717"/>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err="1">
                <a:solidFill>
                  <a:schemeClr val="bg1"/>
                </a:solidFill>
              </a:rPr>
              <a:t>sdfd</a:t>
            </a:r>
            <a:r>
              <a:rPr lang="en-US" sz="2800" b="1" dirty="0">
                <a:solidFill>
                  <a:schemeClr val="bg1"/>
                </a:solidFill>
              </a:rPr>
              <a:t> </a:t>
            </a:r>
            <a:endParaRPr lang="en-ZA" sz="2800" b="1" dirty="0">
              <a:solidFill>
                <a:schemeClr val="bg1"/>
              </a:solidFill>
            </a:endParaRPr>
          </a:p>
        </p:txBody>
      </p:sp>
    </p:spTree>
    <p:extLst>
      <p:ext uri="{BB962C8B-B14F-4D97-AF65-F5344CB8AC3E}">
        <p14:creationId xmlns:p14="http://schemas.microsoft.com/office/powerpoint/2010/main" val="201718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356852" y="457700"/>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713550791"/>
              </p:ext>
            </p:extLst>
          </p:nvPr>
        </p:nvGraphicFramePr>
        <p:xfrm>
          <a:off x="816077" y="1690688"/>
          <a:ext cx="6272980" cy="4524946"/>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E9A00661-CFBA-3462-03BC-35312BB80C68}"/>
              </a:ext>
            </a:extLst>
          </p:cNvPr>
          <p:cNvSpPr txBox="1"/>
          <p:nvPr/>
        </p:nvSpPr>
        <p:spPr>
          <a:xfrm>
            <a:off x="8072284" y="2320413"/>
            <a:ext cx="2379406" cy="2031325"/>
          </a:xfrm>
          <a:prstGeom prst="rect">
            <a:avLst/>
          </a:prstGeom>
          <a:solidFill>
            <a:schemeClr val="bg1"/>
          </a:solidFill>
        </p:spPr>
        <p:txBody>
          <a:bodyPr wrap="square" rtlCol="0">
            <a:spAutoFit/>
          </a:bodyPr>
          <a:lstStyle/>
          <a:p>
            <a:r>
              <a:rPr lang="en-US" dirty="0"/>
              <a:t>50 detailed customers segments. The exact definition is not disclosed, but can be seen as 50 different customer segments. </a:t>
            </a:r>
            <a:endParaRPr lang="en-ZA" dirty="0"/>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Widescreen</PresentationFormat>
  <Paragraphs>216</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Aptos</vt:lpstr>
      <vt:lpstr>Aptos Display</vt:lpstr>
      <vt:lpstr>Arial</vt:lpstr>
      <vt:lpstr>Lato</vt:lpstr>
      <vt:lpstr>Lucida Grande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Items</vt:lpstr>
      <vt:lpstr>PowerPoint Presentation</vt:lpstr>
      <vt:lpstr>Normalized Frequency of Interactions for Each Item Type</vt:lpstr>
      <vt:lpstr>First 10 Rows of Data</vt:lpstr>
      <vt:lpstr>Top 10 Items by Normalized Frequency (Entire Dataset)</vt:lpstr>
      <vt:lpstr>Number of Users in Each beh_Segment</vt:lpstr>
      <vt:lpstr>Number of Users in Each beh_Segment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User Activity by Day of the Week</vt:lpstr>
      <vt:lpstr>Top 10 Items by Unique Users on Each Day of the Week</vt:lpstr>
      <vt:lpstr>Top 10 Items by Unique Users at Evening</vt:lpstr>
      <vt:lpstr>Top 10 Items by Unique Users at Early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 Steyn</cp:lastModifiedBy>
  <cp:revision>21</cp:revision>
  <dcterms:created xsi:type="dcterms:W3CDTF">2024-05-25T11:43:47Z</dcterms:created>
  <dcterms:modified xsi:type="dcterms:W3CDTF">2024-05-27T15:05:13Z</dcterms:modified>
</cp:coreProperties>
</file>