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3" r:id="rId2"/>
    <p:sldId id="654" r:id="rId3"/>
    <p:sldId id="653" r:id="rId4"/>
    <p:sldId id="656" r:id="rId5"/>
    <p:sldId id="657" r:id="rId6"/>
    <p:sldId id="601" r:id="rId7"/>
    <p:sldId id="658" r:id="rId8"/>
    <p:sldId id="282" r:id="rId9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123" d="100"/>
          <a:sy n="123" d="100"/>
        </p:scale>
        <p:origin x="1686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29/08/2022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Polimorfismo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701592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804541" y="1117653"/>
            <a:ext cx="7890111" cy="22322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 cuanto a la herencia de clases, se puede decir que: 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o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utilizando una misma interfaz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  <a:spcAft>
                <a:spcPts val="600"/>
              </a:spcAft>
            </a:pP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20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tomar “varias formas”: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20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20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20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 distintos parámetros y valor de retorno. Sobreescritura de métodos.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3888" y="3573016"/>
            <a:ext cx="2114550" cy="244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15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6729" y="3645024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767858" y="1898961"/>
            <a:ext cx="7488832" cy="18180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tienen dos clases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(Super clase)</a:t>
            </a:r>
          </a:p>
          <a:p>
            <a:pPr marL="400050" lvl="1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(Sub clase) que hereda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285098E-DA64-48A6-9CD1-10BF66FDE9ED}"/>
              </a:ext>
            </a:extLst>
          </p:cNvPr>
          <p:cNvSpPr txBox="1">
            <a:spLocks noChangeArrowheads="1"/>
          </p:cNvSpPr>
          <p:nvPr/>
        </p:nvSpPr>
        <p:spPr>
          <a:xfrm>
            <a:off x="788971" y="1034815"/>
            <a:ext cx="751230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8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puede tomar “varias formas” o ser de distintos tipos: </a:t>
            </a:r>
            <a:r>
              <a:rPr lang="es-ES_tradnl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heredando de una superclase</a:t>
            </a:r>
            <a:r>
              <a:rPr lang="es-ES_tradnl" altLang="es-MX" sz="18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76147B1-C723-437E-AFB0-D0FDAC3A1150}"/>
              </a:ext>
            </a:extLst>
          </p:cNvPr>
          <p:cNvSpPr txBox="1">
            <a:spLocks noChangeArrowheads="1"/>
          </p:cNvSpPr>
          <p:nvPr/>
        </p:nvSpPr>
        <p:spPr>
          <a:xfrm>
            <a:off x="800709" y="3847931"/>
            <a:ext cx="4923419" cy="23173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que es una instancia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va a ser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pero también sería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Porque puede ser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específico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), pero también es un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objeto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su tipo más general (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179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0"/>
            <a:ext cx="6053520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2852936"/>
            <a:ext cx="2114550" cy="2447925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B3F6F5C-939C-423A-BC82-B5B2FB5D0E22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2483768"/>
            <a:ext cx="5256584" cy="35283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ct val="0"/>
              </a:spcBef>
              <a:buNone/>
            </a:pP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sistema de gestión de recursos humanos</a:t>
            </a:r>
          </a:p>
          <a:p>
            <a:pPr algn="just">
              <a:spcBef>
                <a:spcPct val="0"/>
              </a:spcBef>
            </a:pPr>
            <a:endParaRPr lang="es-ES_tradnl" altLang="es-MX" sz="16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Porque a pesar de que la clase hija, hereda todos los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métodos</a:t>
            </a:r>
            <a:r>
              <a:rPr lang="es-ES_tradnl" altLang="es-MX" sz="16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padre, podría darse el caso de que la clase hija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uno de esos métodos (los sobrescriba)</a:t>
            </a:r>
          </a:p>
          <a:p>
            <a:pPr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Entonces cuando tengamos un objeto de tipo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llamemos al método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va a estar usando la versión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</a:t>
            </a:r>
            <a:r>
              <a:rPr lang="es-ES_tradnl" altLang="es-MX" sz="16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la versión reescrita y no el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 sueldo 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EC34A6F-60E9-4E7C-B2DF-462B189806A2}"/>
              </a:ext>
            </a:extLst>
          </p:cNvPr>
          <p:cNvSpPr txBox="1"/>
          <p:nvPr/>
        </p:nvSpPr>
        <p:spPr>
          <a:xfrm>
            <a:off x="755576" y="1154738"/>
            <a:ext cx="7746329" cy="1028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Bef>
                <a:spcPct val="0"/>
              </a:spcBef>
            </a:pP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Un mismo </a:t>
            </a:r>
            <a:r>
              <a:rPr lang="es-ES_tradnl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método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(dentro de un objeto o una clase) puede tomar “varias formas”: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reimplementarse en una subclase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o puede </a:t>
            </a:r>
            <a:r>
              <a:rPr lang="es-ES_tradnl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reescribirse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distintos parámetros y valor de retorno.</a:t>
            </a:r>
          </a:p>
        </p:txBody>
      </p:sp>
    </p:spTree>
    <p:extLst>
      <p:ext uri="{BB962C8B-B14F-4D97-AF65-F5344CB8AC3E}">
        <p14:creationId xmlns:p14="http://schemas.microsoft.com/office/powerpoint/2010/main" val="8497942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98801" y="1"/>
            <a:ext cx="5981512" cy="980728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925EF2-A16B-4A9B-B677-2BC0A2DAD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2160" y="3732517"/>
            <a:ext cx="2114550" cy="244792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C660170A-BAD3-4C72-9D1B-21702F313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945" y="3732517"/>
            <a:ext cx="3888971" cy="299446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2BBE8651-732C-4113-AB6A-4AD4A08FBC82}"/>
              </a:ext>
            </a:extLst>
          </p:cNvPr>
          <p:cNvSpPr txBox="1"/>
          <p:nvPr/>
        </p:nvSpPr>
        <p:spPr>
          <a:xfrm>
            <a:off x="516392" y="1225134"/>
            <a:ext cx="7746329" cy="28443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tiene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hereda de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determinados atributos y como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la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reimplementa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entonces hereda todos estos mismos atributos. </a:t>
            </a:r>
          </a:p>
          <a:p>
            <a:pPr marL="285750" indent="-285750" algn="just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De esta manera, si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tuviera su propio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heredaría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calcularSueldo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Pero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su propio método para calcular el sueldo para sus objetos de tipo 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Gerente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spcBef>
                <a:spcPct val="0"/>
              </a:spcBef>
            </a:pPr>
            <a:endParaRPr lang="es-ES_tradnl" altLang="es-MX" sz="18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1FA51AD-A5D9-4724-A85E-35531B4B5048}"/>
              </a:ext>
            </a:extLst>
          </p:cNvPr>
          <p:cNvSpPr txBox="1"/>
          <p:nvPr/>
        </p:nvSpPr>
        <p:spPr>
          <a:xfrm>
            <a:off x="2913392" y="722762"/>
            <a:ext cx="2952328" cy="3801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  <a:spcAft>
                <a:spcPts val="600"/>
              </a:spcAft>
            </a:pP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Sobreescritura de métodos</a:t>
            </a:r>
            <a:endParaRPr lang="es-ES_tradnl" altLang="es-MX" sz="1800" dirty="0">
              <a:solidFill>
                <a:schemeClr val="accent6">
                  <a:lumMod val="7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1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755576" y="889323"/>
            <a:ext cx="7920880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Es la capacidad de una entidad de referenciar en tiempo de ejecución a instancias de diferentes clases. Consiste en diseñar objetos para compartir comportamientos.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919179"/>
            <a:ext cx="3280792" cy="15760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1: 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Tenemos las siguientes clases que representan animales.</a:t>
            </a:r>
          </a:p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tres clases implementan un método llamado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86D1D16-E57B-4F1B-B790-CA375FEB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772816"/>
            <a:ext cx="3056253" cy="22921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9139C59-F50B-4CB1-A540-5FD5197629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4353038"/>
            <a:ext cx="2838602" cy="659118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C927879C-ABF2-4821-9639-AEA2AD6165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5145126"/>
            <a:ext cx="4248472" cy="130297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8616" y="4065006"/>
            <a:ext cx="3773344" cy="23839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él script se ha definido una función llamada </a:t>
            </a:r>
            <a:r>
              <a:rPr lang="es-ES" sz="1400" b="1" dirty="0">
                <a:solidFill>
                  <a:srgbClr val="0070C0"/>
                </a:solidFill>
              </a:rPr>
              <a:t>a_cantar()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La variable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animal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de la función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Vaca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rgbClr val="0070C0"/>
                </a:solidFill>
              </a:rPr>
              <a:t>sonido()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FA7A1B3-21C8-44B2-97E3-BC2301DCC86E}"/>
              </a:ext>
            </a:extLst>
          </p:cNvPr>
          <p:cNvSpPr/>
          <p:nvPr/>
        </p:nvSpPr>
        <p:spPr>
          <a:xfrm>
            <a:off x="5351605" y="4749082"/>
            <a:ext cx="1740675" cy="2630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3846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8748464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Polimorfismo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683568" y="862722"/>
            <a:ext cx="7920880" cy="1028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Significa que objetos de diferentes clases pueden ser accedidos utilizando la misma interfaz, mostrando un comportamiento distinto (tomando diferentes formas) según cómo sean accedidos.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3C42C7-85D9-4D9B-B558-211E4812A4BA}"/>
              </a:ext>
            </a:extLst>
          </p:cNvPr>
          <p:cNvSpPr txBox="1"/>
          <p:nvPr/>
        </p:nvSpPr>
        <p:spPr>
          <a:xfrm>
            <a:off x="438616" y="1772816"/>
            <a:ext cx="4781456" cy="16529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  <a:spcAft>
                <a:spcPts val="1200"/>
              </a:spcAft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Ejemplo 2: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con un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Se definen dos clases: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heredan de la clase </a:t>
            </a:r>
            <a:r>
              <a:rPr lang="es-ES" sz="1400" b="1" dirty="0">
                <a:solidFill>
                  <a:srgbClr val="0070C0"/>
                </a:solidFill>
              </a:rPr>
              <a:t>Animal</a:t>
            </a:r>
            <a:r>
              <a:rPr lang="es-ES" sz="1400" b="1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implementan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distinta forma.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178E3EEB-33DB-41E9-8642-9314B5A40B37}"/>
              </a:ext>
            </a:extLst>
          </p:cNvPr>
          <p:cNvSpPr txBox="1"/>
          <p:nvPr/>
        </p:nvSpPr>
        <p:spPr>
          <a:xfrm>
            <a:off x="430144" y="3400216"/>
            <a:ext cx="4717919" cy="3050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el script principal, se crea un objeto de cada clase. La variable </a:t>
            </a:r>
            <a:r>
              <a:rPr lang="es-ES" sz="1400" b="1" dirty="0">
                <a:solidFill>
                  <a:srgbClr val="FF0000"/>
                </a:solidFill>
              </a:rPr>
              <a:t>animal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se crea dentro del ciclo for es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polimórfica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ya que en tiempo de ejecución hará referencia a objetos de las clases </a:t>
            </a:r>
            <a:r>
              <a:rPr lang="es-ES" sz="1400" b="1" dirty="0">
                <a:solidFill>
                  <a:srgbClr val="0070C0"/>
                </a:solidFill>
              </a:rPr>
              <a:t>Perro 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Cuando se invoque al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se llamará al método correspondiente de la clase a la que pertenezca cada uno de los animales.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 variable </a:t>
            </a:r>
            <a:r>
              <a:rPr lang="es-ES" sz="1400" b="1" dirty="0">
                <a:solidFill>
                  <a:srgbClr val="FF0000"/>
                </a:solidFill>
              </a:rPr>
              <a:t>animal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ha ido tomando las formas de </a:t>
            </a:r>
            <a:r>
              <a:rPr lang="es-ES" sz="1400" b="1" dirty="0">
                <a:solidFill>
                  <a:srgbClr val="0070C0"/>
                </a:solidFill>
              </a:rPr>
              <a:t>Perro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y </a:t>
            </a:r>
            <a:r>
              <a:rPr lang="es-ES" sz="1400" b="1" dirty="0">
                <a:solidFill>
                  <a:srgbClr val="0070C0"/>
                </a:solidFill>
              </a:rPr>
              <a:t>Gato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</a:t>
            </a:r>
          </a:p>
          <a:p>
            <a:pPr marL="285750" indent="-285750">
              <a:lnSpc>
                <a:spcPts val="2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Podemos observar que cada animal se comporta de manera distinta al usar el método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hablar()</a:t>
            </a:r>
            <a:r>
              <a:rPr lang="es-ES" sz="1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EA066D0-9753-4245-8370-0995D13B9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1919179"/>
            <a:ext cx="3057329" cy="453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08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8382</TotalTime>
  <Words>705</Words>
  <Application>Microsoft Office PowerPoint</Application>
  <PresentationFormat>Presentación en pantalla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Dom Casual</vt:lpstr>
      <vt:lpstr>Tema de Office</vt:lpstr>
      <vt:lpstr>TI 3001 C Analítica de datos y herramientas de inteligencia artificial</vt:lpstr>
      <vt:lpstr>Polimorfismo</vt:lpstr>
      <vt:lpstr>Polimorfismo</vt:lpstr>
      <vt:lpstr>Polimorfismo</vt:lpstr>
      <vt:lpstr>Polimorfismo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227</cp:revision>
  <dcterms:created xsi:type="dcterms:W3CDTF">2013-06-24T20:15:42Z</dcterms:created>
  <dcterms:modified xsi:type="dcterms:W3CDTF">2022-08-30T04:04:40Z</dcterms:modified>
</cp:coreProperties>
</file>