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93" r:id="rId2"/>
    <p:sldId id="294" r:id="rId3"/>
    <p:sldId id="724" r:id="rId4"/>
    <p:sldId id="619" r:id="rId5"/>
    <p:sldId id="658" r:id="rId6"/>
    <p:sldId id="659" r:id="rId7"/>
    <p:sldId id="660" r:id="rId8"/>
    <p:sldId id="728" r:id="rId9"/>
    <p:sldId id="661" r:id="rId10"/>
    <p:sldId id="662" r:id="rId11"/>
    <p:sldId id="663" r:id="rId12"/>
    <p:sldId id="669" r:id="rId13"/>
    <p:sldId id="666" r:id="rId14"/>
    <p:sldId id="667" r:id="rId15"/>
    <p:sldId id="668" r:id="rId16"/>
    <p:sldId id="670" r:id="rId17"/>
    <p:sldId id="671" r:id="rId18"/>
    <p:sldId id="672" r:id="rId19"/>
    <p:sldId id="673" r:id="rId20"/>
    <p:sldId id="675" r:id="rId21"/>
    <p:sldId id="676" r:id="rId22"/>
    <p:sldId id="697" r:id="rId23"/>
    <p:sldId id="698" r:id="rId24"/>
    <p:sldId id="699" r:id="rId25"/>
    <p:sldId id="677" r:id="rId26"/>
    <p:sldId id="678" r:id="rId27"/>
    <p:sldId id="727" r:id="rId28"/>
    <p:sldId id="702" r:id="rId29"/>
    <p:sldId id="704" r:id="rId30"/>
    <p:sldId id="705" r:id="rId31"/>
    <p:sldId id="706" r:id="rId32"/>
    <p:sldId id="707" r:id="rId33"/>
    <p:sldId id="680" r:id="rId34"/>
    <p:sldId id="681" r:id="rId35"/>
    <p:sldId id="682" r:id="rId36"/>
    <p:sldId id="683" r:id="rId37"/>
    <p:sldId id="708" r:id="rId38"/>
    <p:sldId id="684" r:id="rId39"/>
    <p:sldId id="709" r:id="rId40"/>
    <p:sldId id="710" r:id="rId41"/>
    <p:sldId id="711" r:id="rId42"/>
    <p:sldId id="712" r:id="rId43"/>
    <p:sldId id="713" r:id="rId44"/>
    <p:sldId id="688" r:id="rId45"/>
    <p:sldId id="687" r:id="rId46"/>
    <p:sldId id="674" r:id="rId47"/>
    <p:sldId id="685" r:id="rId48"/>
    <p:sldId id="689" r:id="rId49"/>
    <p:sldId id="686" r:id="rId50"/>
    <p:sldId id="691" r:id="rId51"/>
    <p:sldId id="282" r:id="rId52"/>
  </p:sldIdLst>
  <p:sldSz cx="9144000" cy="6858000" type="screen4x3"/>
  <p:notesSz cx="7010400" cy="9296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D60093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945" autoAdjust="0"/>
    <p:restoredTop sz="94660"/>
  </p:normalViewPr>
  <p:slideViewPr>
    <p:cSldViewPr>
      <p:cViewPr varScale="1">
        <p:scale>
          <a:sx n="63" d="100"/>
          <a:sy n="63" d="100"/>
        </p:scale>
        <p:origin x="876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DE721D5-655F-45D2-B717-3C4CD78C8568}" type="datetimeFigureOut">
              <a:rPr lang="es-MX" smtClean="0"/>
              <a:t>30/08/2023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BAB4312-99A1-4CE9-ACE7-4C62E9FD90E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5965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78526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64021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43525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883812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654900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588259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394972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915447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05551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021749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03030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305063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32402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387506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611864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810503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71320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00076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089841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418943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89480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77768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692280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062648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13938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789167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495967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106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35036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598372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28597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18857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6423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743151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1789994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1721824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7245252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1889723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5505804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0327837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4133743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9357647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4502824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50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6320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12093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42281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8242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76926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38968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30/08/2023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164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30/08/2023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095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30/08/2023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4278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8/30/2023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531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30/08/2023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180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30/08/2023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571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30/08/2023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5354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30/08/2023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2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30/08/2023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123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30/08/2023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722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30/08/2023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79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30/08/2023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164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3E716-CACC-4490-AD07-F24B6A68DE47}" type="datetimeFigureOut">
              <a:rPr lang="es-MX" smtClean="0"/>
              <a:t>30/08/2023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466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669826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TI 3001 C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Analítica de datos y herramientas de inteligencia artificial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2245323"/>
            <a:ext cx="7342584" cy="115212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Expresiones regulares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7751276-9C39-48C3-BB56-EE44BB232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744" y="3429000"/>
            <a:ext cx="2520280" cy="252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82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Expresiones regulares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544724" y="1516224"/>
            <a:ext cx="7704856" cy="1218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Por ejemplo, coloco la letra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Lo que hace la expresión regular es buscar todas las coincidencias de la letra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Encuentra 7 coincidencias.</a:t>
            </a:r>
          </a:p>
          <a:p>
            <a:pPr algn="just">
              <a:lnSpc>
                <a:spcPts val="3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8E9F0E5-8E53-4587-B830-FE0FFE2C1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912" y="2734250"/>
            <a:ext cx="521017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379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Expresiones regulares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75302" y="1412776"/>
            <a:ext cx="7843700" cy="2064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  <a:spcAft>
                <a:spcPts val="600"/>
              </a:spcAft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Por ejemplo, coloco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Laura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Lo que hace la expresión regular es buscar la letra L seguida de la letra a, luego la letra u , r y a. Encuentra 1 coincidencia. Busca carácter por carácter.  </a:t>
            </a:r>
          </a:p>
          <a:p>
            <a:pPr algn="just">
              <a:lnSpc>
                <a:spcPts val="30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* </a:t>
            </a:r>
            <a:r>
              <a:rPr lang="es-ES" sz="2000" b="1" dirty="0">
                <a:solidFill>
                  <a:srgbClr val="FF0000"/>
                </a:solidFill>
              </a:rPr>
              <a:t>g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 una bandera, estamos haciendo una búsqueda global. Si le quitamos el global, solamente busca la primera coincidencia.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E47478F-7902-42C7-BA63-E6D10B433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827" y="3630331"/>
            <a:ext cx="52006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750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331640" y="1412776"/>
            <a:ext cx="5832648" cy="4661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b="1" dirty="0"/>
              <a:t>.    </a:t>
            </a:r>
            <a:r>
              <a:rPr lang="es-MX" sz="2000" dirty="0"/>
              <a:t>     Cualquier </a:t>
            </a:r>
            <a:r>
              <a:rPr lang="es-MX" sz="2000" dirty="0" err="1"/>
              <a:t>caracter</a:t>
            </a:r>
            <a:r>
              <a:rPr lang="es-MX" sz="2000" dirty="0"/>
              <a:t> excepto nueva línea.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\d      </a:t>
            </a:r>
            <a:r>
              <a:rPr lang="es-MX" sz="2000" dirty="0"/>
              <a:t>Dígitos (0-9)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\D      </a:t>
            </a:r>
            <a:r>
              <a:rPr lang="es-MX" sz="2000" dirty="0"/>
              <a:t>No dígitos (0-9)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\w     </a:t>
            </a:r>
            <a:r>
              <a:rPr lang="es-MX" sz="2000" dirty="0" err="1"/>
              <a:t>Caracter</a:t>
            </a:r>
            <a:r>
              <a:rPr lang="es-MX" sz="2000" dirty="0"/>
              <a:t> de palabra (a-z, A-Z, 0-9, _)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\W    </a:t>
            </a:r>
            <a:r>
              <a:rPr lang="es-MX" sz="2000" dirty="0"/>
              <a:t>No </a:t>
            </a:r>
            <a:r>
              <a:rPr lang="es-MX" sz="2000" dirty="0" err="1"/>
              <a:t>caracter</a:t>
            </a:r>
            <a:r>
              <a:rPr lang="es-MX" sz="2000" dirty="0"/>
              <a:t> de palabra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\s      </a:t>
            </a:r>
            <a:r>
              <a:rPr lang="es-MX" sz="2000" dirty="0"/>
              <a:t>Espacio en blanco (espacio, </a:t>
            </a:r>
            <a:r>
              <a:rPr lang="es-MX" sz="2000" dirty="0" err="1"/>
              <a:t>tab</a:t>
            </a:r>
            <a:r>
              <a:rPr lang="es-MX" sz="2000" dirty="0"/>
              <a:t>, nueva línea)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\S      </a:t>
            </a:r>
            <a:r>
              <a:rPr lang="es-MX" sz="2000" dirty="0"/>
              <a:t>No espacio en blanco (espacio, </a:t>
            </a:r>
            <a:r>
              <a:rPr lang="es-MX" sz="2000" dirty="0" err="1"/>
              <a:t>tab</a:t>
            </a:r>
            <a:r>
              <a:rPr lang="es-MX" sz="2000" dirty="0"/>
              <a:t>, nueva línea)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\    </a:t>
            </a:r>
            <a:r>
              <a:rPr lang="es-MX" sz="2000" dirty="0"/>
              <a:t>    Cancela caracteres especiales</a:t>
            </a:r>
          </a:p>
          <a:p>
            <a:pPr algn="just">
              <a:lnSpc>
                <a:spcPct val="150000"/>
              </a:lnSpc>
            </a:pPr>
            <a:r>
              <a:rPr lang="es-ES" sz="2000" dirty="0"/>
              <a:t>^       Inicio de una cadena de caracteres (</a:t>
            </a:r>
            <a:r>
              <a:rPr lang="es-ES" sz="2000" dirty="0" err="1"/>
              <a:t>string</a:t>
            </a:r>
            <a:r>
              <a:rPr lang="es-ES" sz="2000" dirty="0"/>
              <a:t>)</a:t>
            </a:r>
          </a:p>
          <a:p>
            <a:pPr algn="just">
              <a:lnSpc>
                <a:spcPct val="150000"/>
              </a:lnSpc>
            </a:pPr>
            <a:r>
              <a:rPr lang="es-ES" sz="2000" dirty="0"/>
              <a:t>$       Fin de una cadena de caracteres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976644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891025" y="950207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Punto(.) Cualquier carácter excepto el salto de línea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45CBD37-E855-453E-8CDA-5467A4B05037}"/>
              </a:ext>
            </a:extLst>
          </p:cNvPr>
          <p:cNvSpPr txBox="1"/>
          <p:nvPr/>
        </p:nvSpPr>
        <p:spPr>
          <a:xfrm>
            <a:off x="489179" y="1628800"/>
            <a:ext cx="7964356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Encuentra todos los caracteres.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32A1748-633E-43E7-BE55-E8492049D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013" y="2276872"/>
            <a:ext cx="338137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757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827584" y="950207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(\d) Dígitos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(0 – 9)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2243DEC-9901-4226-88E7-92DBBCDD2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432" y="2095538"/>
            <a:ext cx="337185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630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827584" y="981755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(\D) Todo lo que no sea un número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FCAE1A2-3629-40AA-BCD3-FD3714B9C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837" y="2141208"/>
            <a:ext cx="336232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357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827584" y="969311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(\w)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Caracter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 de palabra (a-z, A-Z, 0-9, _)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72A1372-DE34-4526-8859-7C14B49FDEAB}"/>
              </a:ext>
            </a:extLst>
          </p:cNvPr>
          <p:cNvSpPr txBox="1"/>
          <p:nvPr/>
        </p:nvSpPr>
        <p:spPr>
          <a:xfrm>
            <a:off x="611559" y="1480402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Busca de la a-z, A-Z, 0-9 y guion bajo.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90247BF-3C70-4723-96CF-AA6040FCB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382" y="2418601"/>
            <a:ext cx="340995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629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938682" y="950207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(\W) No es un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caracter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 de palabra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9BF9A01-C822-4B3C-B1FC-D96936B24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957" y="2016818"/>
            <a:ext cx="33528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258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827584" y="981755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(\s) Espacios, tabulaciones y nuevas líneas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03D1A73-A318-4FF7-86A6-9AC5ACA8F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957" y="1997548"/>
            <a:ext cx="335280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733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938682" y="1032350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(\S) No espacio en blanco,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tab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 y nueva línea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6FEBDD6-ADBE-4366-B20F-A276BF4E0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787" y="2098738"/>
            <a:ext cx="340042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926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son las expresiones regulares?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57200" y="984736"/>
            <a:ext cx="7920880" cy="3737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En este tema vamos a ver como extraer información de texto usando las expresiones regulares.</a:t>
            </a:r>
          </a:p>
          <a:p>
            <a:pPr algn="just">
              <a:lnSpc>
                <a:spcPct val="150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Las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expresiones regulares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son:</a:t>
            </a:r>
            <a:endParaRPr lang="es-ES" sz="200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Son secuencias de caracteres que especifican un </a:t>
            </a: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patrón de búsqueda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Son una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fórmula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para buscar dentro de texto ciertas coincidencias.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Son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patrones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utilizados para encontrar una determinada combinación de caracteres dentro de una cadena de texto, gracias a ellos se puede extraer información importante.</a:t>
            </a: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A49E63F-0762-42FD-A029-B9C4CA2E5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703" y="4509120"/>
            <a:ext cx="3312368" cy="198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267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683568" y="1021599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\ ) Cancela caracteres especiales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1994782-EE1B-4151-8148-6274E704C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029" y="2480665"/>
            <a:ext cx="3400425" cy="362902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0C874C5-FEE0-42E3-8162-FD5DCB7B589D}"/>
              </a:ext>
            </a:extLst>
          </p:cNvPr>
          <p:cNvSpPr txBox="1"/>
          <p:nvPr/>
        </p:nvSpPr>
        <p:spPr>
          <a:xfrm>
            <a:off x="827584" y="1751008"/>
            <a:ext cx="7560840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ts val="2500"/>
              </a:lnSpc>
              <a:spcAft>
                <a:spcPts val="600"/>
              </a:spcAft>
            </a:pPr>
            <a:r>
              <a:rPr lang="es-ES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inherit"/>
              </a:rPr>
              <a:t>Si quiero encontrar un punto en el texto. Cancela carácter especial punto.</a:t>
            </a:r>
          </a:p>
        </p:txBody>
      </p:sp>
    </p:spTree>
    <p:extLst>
      <p:ext uri="{BB962C8B-B14F-4D97-AF65-F5344CB8AC3E}">
        <p14:creationId xmlns:p14="http://schemas.microsoft.com/office/powerpoint/2010/main" val="4066526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AB1F17D-47CA-45E4-8835-79FBA0AA7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768" y="3610691"/>
            <a:ext cx="3400425" cy="276225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1C784F4-BDDC-4D50-B8E9-68B91761F76A}"/>
              </a:ext>
            </a:extLst>
          </p:cNvPr>
          <p:cNvSpPr txBox="1"/>
          <p:nvPr/>
        </p:nvSpPr>
        <p:spPr>
          <a:xfrm>
            <a:off x="683568" y="1537713"/>
            <a:ext cx="7704856" cy="1891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encontrar una diagonal.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Casi todos los símbolos le tenemos que poner </a:t>
            </a:r>
            <a:r>
              <a:rPr lang="es-ES" sz="20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backslash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\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, ya que son </a:t>
            </a:r>
            <a:r>
              <a:rPr lang="es-E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metacaracteres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o símbolos especiales. Ya que los símbolos significan algo.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D01309-A779-489D-9641-3C8825455B71}"/>
              </a:ext>
            </a:extLst>
          </p:cNvPr>
          <p:cNvSpPr txBox="1"/>
          <p:nvPr/>
        </p:nvSpPr>
        <p:spPr>
          <a:xfrm>
            <a:off x="1187625" y="962324"/>
            <a:ext cx="6408712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\ ) Cancela caracteres especiales</a:t>
            </a:r>
          </a:p>
        </p:txBody>
      </p:sp>
    </p:spTree>
    <p:extLst>
      <p:ext uri="{BB962C8B-B14F-4D97-AF65-F5344CB8AC3E}">
        <p14:creationId xmlns:p14="http://schemas.microsoft.com/office/powerpoint/2010/main" val="3176738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1C784F4-BDDC-4D50-B8E9-68B91761F76A}"/>
              </a:ext>
            </a:extLst>
          </p:cNvPr>
          <p:cNvSpPr txBox="1"/>
          <p:nvPr/>
        </p:nvSpPr>
        <p:spPr>
          <a:xfrm>
            <a:off x="683568" y="1537713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una línea empiece con la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palabra “Hola”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D01309-A779-489D-9641-3C8825455B71}"/>
              </a:ext>
            </a:extLst>
          </p:cNvPr>
          <p:cNvSpPr txBox="1"/>
          <p:nvPr/>
        </p:nvSpPr>
        <p:spPr>
          <a:xfrm>
            <a:off x="938682" y="962324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^ ) Inicio de una cadena de caracteres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871119C-7F00-4F18-B5A8-B63D8C979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787" y="2294047"/>
            <a:ext cx="721042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192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1C784F4-BDDC-4D50-B8E9-68B91761F76A}"/>
              </a:ext>
            </a:extLst>
          </p:cNvPr>
          <p:cNvSpPr txBox="1"/>
          <p:nvPr/>
        </p:nvSpPr>
        <p:spPr>
          <a:xfrm>
            <a:off x="683568" y="1537713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una línea termine con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“Mundo.”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D01309-A779-489D-9641-3C8825455B71}"/>
              </a:ext>
            </a:extLst>
          </p:cNvPr>
          <p:cNvSpPr txBox="1"/>
          <p:nvPr/>
        </p:nvSpPr>
        <p:spPr>
          <a:xfrm>
            <a:off x="938682" y="962324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$ ) Fin de una cadena de caracteres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B4B1865-F3E8-456D-9E52-0E91A931E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415" y="2564904"/>
            <a:ext cx="68008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7760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1C784F4-BDDC-4D50-B8E9-68B91761F76A}"/>
              </a:ext>
            </a:extLst>
          </p:cNvPr>
          <p:cNvSpPr txBox="1"/>
          <p:nvPr/>
        </p:nvSpPr>
        <p:spPr>
          <a:xfrm>
            <a:off x="683568" y="1537713"/>
            <a:ext cx="7920880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una línea termine con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“Mundo.”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Agregar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flag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para tomar texto multilínea. Que lea cada línea por separado.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D01309-A779-489D-9641-3C8825455B71}"/>
              </a:ext>
            </a:extLst>
          </p:cNvPr>
          <p:cNvSpPr txBox="1"/>
          <p:nvPr/>
        </p:nvSpPr>
        <p:spPr>
          <a:xfrm>
            <a:off x="938682" y="962324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$ ) Fin de cadena de caracteres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8F906D6-ACE3-4DD9-BB99-D80454EBF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758" y="3340909"/>
            <a:ext cx="704850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105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Expresión regular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640723" y="105273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Ejemplo: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Extraer todos los números telefónicos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B04CF3A-CFE2-489B-A399-BF52B6C4C715}"/>
              </a:ext>
            </a:extLst>
          </p:cNvPr>
          <p:cNvSpPr txBox="1"/>
          <p:nvPr/>
        </p:nvSpPr>
        <p:spPr>
          <a:xfrm>
            <a:off x="611560" y="1559028"/>
            <a:ext cx="7920880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Primero tres dígitos juntos, luego espacio o guion, otros  tres dígitos, espacio o guion, luego dos y dos.  El punto involucra cualquier carácter excepto salto de línea. \d\d\d.\d\d\d.\d\d.\d\d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A75F2CF-5420-415C-8BD4-AE82F3D5F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982" y="3082970"/>
            <a:ext cx="371475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5078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Cuantificadores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187624" y="1340768"/>
            <a:ext cx="6984776" cy="3737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Estos símbolos representan cuantas veces se repiten los caracteres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*       	0 o más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+       	1 o más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?       	0 o 1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{3}    	Numero exacto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{n,}   	Numero n+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{3,4}	Rango de números (Mínimo, Máximo)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3482028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Cuantificadores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034670" y="1795522"/>
            <a:ext cx="6984776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La admiración se repita 0 o más veces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C4D9E8-05C2-4AFD-88C6-5A82FF00A2FB}"/>
              </a:ext>
            </a:extLst>
          </p:cNvPr>
          <p:cNvSpPr txBox="1"/>
          <p:nvPr/>
        </p:nvSpPr>
        <p:spPr>
          <a:xfrm>
            <a:off x="683568" y="1016132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* ) Cero o más veces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60CC9FD-A783-46ED-B58D-2503D9F87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045" y="2680429"/>
            <a:ext cx="70580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3585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Cuantificadores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187624" y="1560027"/>
            <a:ext cx="6984776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La admiración se repita 1 o más veces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C4D9E8-05C2-4AFD-88C6-5A82FF00A2FB}"/>
              </a:ext>
            </a:extLst>
          </p:cNvPr>
          <p:cNvSpPr txBox="1"/>
          <p:nvPr/>
        </p:nvSpPr>
        <p:spPr>
          <a:xfrm>
            <a:off x="938683" y="962324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+ ) Una o más veces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4B0524A-DD8A-4B87-9B8F-4EC23FD88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506" y="2366714"/>
            <a:ext cx="70104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4351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Cuantificadores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187624" y="1560027"/>
            <a:ext cx="6984776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La admiración se repita 0 o 1 vez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C4D9E8-05C2-4AFD-88C6-5A82FF00A2FB}"/>
              </a:ext>
            </a:extLst>
          </p:cNvPr>
          <p:cNvSpPr txBox="1"/>
          <p:nvPr/>
        </p:nvSpPr>
        <p:spPr>
          <a:xfrm>
            <a:off x="938683" y="962324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? )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0 o 1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 vez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C8C3B9E-C7D4-436E-99E4-D5845B9C9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385496"/>
            <a:ext cx="700087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831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son las expresiones regulares?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57200" y="1297047"/>
            <a:ext cx="822960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Las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expresiones regulares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se usan para buscar, contar, reemplazar y / o validar ciertos patrones de texto.</a:t>
            </a: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A49E63F-0762-42FD-A029-B9C4CA2E5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4437112"/>
            <a:ext cx="3136863" cy="188053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D0AD5D0-43D5-4BC6-9C37-F84242F4C6A5}"/>
              </a:ext>
            </a:extLst>
          </p:cNvPr>
          <p:cNvSpPr txBox="1"/>
          <p:nvPr/>
        </p:nvSpPr>
        <p:spPr>
          <a:xfrm>
            <a:off x="456970" y="2468287"/>
            <a:ext cx="7787208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Ejemplos: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Vali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dar un correo electrónico, eliminar espacios dobles.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Extraer información como correos, teléfonos, fechas, etc.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40188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Cuantificadores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187624" y="1560027"/>
            <a:ext cx="6984776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Busca la cantidad exacta de elementos. Va a identificar a la palabra </a:t>
            </a:r>
            <a:r>
              <a:rPr lang="es-MX" sz="2000" b="1" dirty="0"/>
              <a:t>Python</a:t>
            </a:r>
            <a:r>
              <a:rPr lang="es-MX" sz="2000" dirty="0"/>
              <a:t> </a:t>
            </a:r>
            <a:r>
              <a:rPr lang="es-MX" sz="2000" b="1" dirty="0"/>
              <a:t>mas dos signos de admiración</a:t>
            </a:r>
            <a:r>
              <a:rPr lang="es-MX" sz="2000" dirty="0"/>
              <a:t>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C4D9E8-05C2-4AFD-88C6-5A82FF00A2FB}"/>
              </a:ext>
            </a:extLst>
          </p:cNvPr>
          <p:cNvSpPr txBox="1"/>
          <p:nvPr/>
        </p:nvSpPr>
        <p:spPr>
          <a:xfrm>
            <a:off x="938683" y="962324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{n} Número n exacto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328AF7B-C851-4BDF-91DF-93BD84A73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852720"/>
            <a:ext cx="698182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3219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Cuantificadores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187624" y="1560027"/>
            <a:ext cx="6984776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Busca n o más elementos del </a:t>
            </a:r>
            <a:r>
              <a:rPr lang="es-MX" sz="2000" dirty="0" err="1"/>
              <a:t>caracter</a:t>
            </a:r>
            <a:r>
              <a:rPr lang="es-MX" sz="2000" dirty="0"/>
              <a:t>.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C4D9E8-05C2-4AFD-88C6-5A82FF00A2FB}"/>
              </a:ext>
            </a:extLst>
          </p:cNvPr>
          <p:cNvSpPr txBox="1"/>
          <p:nvPr/>
        </p:nvSpPr>
        <p:spPr>
          <a:xfrm>
            <a:off x="938683" y="962324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{n, } Número n o más elementos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E3BE028-E4CF-4D2B-A83C-55486CB47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549" y="2420888"/>
            <a:ext cx="6708652" cy="265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8119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Cuantificadores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187624" y="1560027"/>
            <a:ext cx="6984776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Siempre va a ir por la mayor cantidad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C4D9E8-05C2-4AFD-88C6-5A82FF00A2FB}"/>
              </a:ext>
            </a:extLst>
          </p:cNvPr>
          <p:cNvSpPr txBox="1"/>
          <p:nvPr/>
        </p:nvSpPr>
        <p:spPr>
          <a:xfrm>
            <a:off x="938683" y="962324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{min,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max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 }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Rango de números mínimo y máximo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297F19D-6B8D-4F0F-AAB5-5924AAA35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492896"/>
            <a:ext cx="696277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3212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Expresión regular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642661" y="1075500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Ejemplo: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 Extraer los nombres del directorio con dos textos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B04CF3A-CFE2-489B-A399-BF52B6C4C715}"/>
              </a:ext>
            </a:extLst>
          </p:cNvPr>
          <p:cNvSpPr txBox="1"/>
          <p:nvPr/>
        </p:nvSpPr>
        <p:spPr>
          <a:xfrm>
            <a:off x="677336" y="1712756"/>
            <a:ext cx="3600400" cy="2352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\w </a:t>
            </a:r>
            <a:r>
              <a:rPr lang="es-E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Caracte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digito o guion bajo.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+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Uno o más caracteres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\s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Espacio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^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 inicio de la línea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 final de la línea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244D66E-F87F-4BA3-AC5F-4FB04A58D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101" y="2208333"/>
            <a:ext cx="3505200" cy="371475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83A51E2-20D8-491F-9488-1827DD8F8899}"/>
              </a:ext>
            </a:extLst>
          </p:cNvPr>
          <p:cNvSpPr txBox="1"/>
          <p:nvPr/>
        </p:nvSpPr>
        <p:spPr>
          <a:xfrm>
            <a:off x="607885" y="4323952"/>
            <a:ext cx="35052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4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Al inicio de la cadena de texto, encuentres caracteres de palabra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uno o más, un espacio, caracteres de palabra, uno o más al final de la cadena de texto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8710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Expresión regular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640723" y="105273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2: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Extraer los nombres del directorio con dos textos y espacio.</a:t>
            </a:r>
            <a:endParaRPr lang="es-E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B04CF3A-CFE2-489B-A399-BF52B6C4C715}"/>
              </a:ext>
            </a:extLst>
          </p:cNvPr>
          <p:cNvSpPr txBox="1"/>
          <p:nvPr/>
        </p:nvSpPr>
        <p:spPr>
          <a:xfrm>
            <a:off x="611560" y="1559028"/>
            <a:ext cx="4320480" cy="2814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\w </a:t>
            </a:r>
            <a:r>
              <a:rPr lang="es-E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Caracte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 guion bajo.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+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Uno o más caracteres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\s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Espacio, tabulador o salto de línea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^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 inicio de la línea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 final de la línea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?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 o más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83A51E2-20D8-491F-9488-1827DD8F8899}"/>
              </a:ext>
            </a:extLst>
          </p:cNvPr>
          <p:cNvSpPr txBox="1"/>
          <p:nvPr/>
        </p:nvSpPr>
        <p:spPr>
          <a:xfrm>
            <a:off x="607884" y="4436547"/>
            <a:ext cx="396411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4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Al inicio de la cadena de texto, encuentres caracteres de palabra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uno o más, un espacio, caracteres de palabra, uno o más, un espacio cero o más veces al final de la cadena de texto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44FF082-604B-410E-A8FD-03CEBE4E2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703" y="2650609"/>
            <a:ext cx="33909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9475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Expresión regular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640723" y="105273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3: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Extraer los nombres del directorio con dos textos o uno.</a:t>
            </a:r>
            <a:endParaRPr lang="es-E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B04CF3A-CFE2-489B-A399-BF52B6C4C715}"/>
              </a:ext>
            </a:extLst>
          </p:cNvPr>
          <p:cNvSpPr txBox="1"/>
          <p:nvPr/>
        </p:nvSpPr>
        <p:spPr>
          <a:xfrm>
            <a:off x="611560" y="1559028"/>
            <a:ext cx="3501525" cy="2814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\w </a:t>
            </a:r>
            <a:r>
              <a:rPr lang="es-E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Caracte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 guion bajo.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+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Uno o más caracteres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\s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Espacio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^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 inicio de la línea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 final de la línea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?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 o más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83A51E2-20D8-491F-9488-1827DD8F8899}"/>
              </a:ext>
            </a:extLst>
          </p:cNvPr>
          <p:cNvSpPr txBox="1"/>
          <p:nvPr/>
        </p:nvSpPr>
        <p:spPr>
          <a:xfrm>
            <a:off x="607884" y="4436547"/>
            <a:ext cx="439616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4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Al inicio de la cadena de texto, encuentres caracteres de palabra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uno o más, un espacio, caracteres de palabra, uno o más, un espacio cero o más al final de la cadena de texto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</a:p>
          <a:p>
            <a:pPr algn="just">
              <a:lnSpc>
                <a:spcPts val="24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\s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\w+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Opcional espacio y carácter de palabra.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D302044-8FBD-4141-AF0D-9775E0EA4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022" y="1700808"/>
            <a:ext cx="3501526" cy="467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0076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Expresión regular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3B79B8F-0030-4A52-B38F-3E49C6389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0" y="1119402"/>
            <a:ext cx="434340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2683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260648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D927B0-3579-4E54-99D7-681F443BC962}"/>
              </a:ext>
            </a:extLst>
          </p:cNvPr>
          <p:cNvSpPr txBox="1"/>
          <p:nvPr/>
        </p:nvSpPr>
        <p:spPr>
          <a:xfrm>
            <a:off x="1187624" y="2046744"/>
            <a:ext cx="7056784" cy="2352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/>
              <a:t>[]</a:t>
            </a:r>
            <a:r>
              <a:rPr lang="es-MX" sz="2000" dirty="0"/>
              <a:t>	Encuentra caracteres en corchetes</a:t>
            </a:r>
          </a:p>
          <a:p>
            <a:pPr>
              <a:lnSpc>
                <a:spcPct val="150000"/>
              </a:lnSpc>
            </a:pPr>
            <a:r>
              <a:rPr lang="es-MX" sz="2000" b="1" dirty="0"/>
              <a:t>[^ ]</a:t>
            </a:r>
            <a:r>
              <a:rPr lang="es-MX" sz="2000" dirty="0"/>
              <a:t>	Encuentra caracteres que no están dentro de corchetes</a:t>
            </a:r>
          </a:p>
          <a:p>
            <a:pPr>
              <a:lnSpc>
                <a:spcPct val="150000"/>
              </a:lnSpc>
            </a:pPr>
            <a:r>
              <a:rPr lang="es-MX" sz="2000" b="1" dirty="0"/>
              <a:t>|</a:t>
            </a:r>
            <a:r>
              <a:rPr lang="es-MX" sz="2000" dirty="0"/>
              <a:t>	Condicional O</a:t>
            </a:r>
          </a:p>
          <a:p>
            <a:pPr>
              <a:lnSpc>
                <a:spcPct val="150000"/>
              </a:lnSpc>
            </a:pPr>
            <a:r>
              <a:rPr lang="es-MX" sz="2000" b="1" dirty="0"/>
              <a:t>()	</a:t>
            </a:r>
            <a:r>
              <a:rPr lang="es-MX" sz="2000" dirty="0"/>
              <a:t>Grupos</a:t>
            </a:r>
          </a:p>
          <a:p>
            <a:pPr>
              <a:lnSpc>
                <a:spcPct val="150000"/>
              </a:lnSpc>
            </a:pP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42131946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51520" y="116632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D927B0-3579-4E54-99D7-681F443BC962}"/>
              </a:ext>
            </a:extLst>
          </p:cNvPr>
          <p:cNvSpPr txBox="1"/>
          <p:nvPr/>
        </p:nvSpPr>
        <p:spPr>
          <a:xfrm>
            <a:off x="1259632" y="1628800"/>
            <a:ext cx="7056784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/>
              <a:t>Ejemplo: </a:t>
            </a:r>
            <a:r>
              <a:rPr lang="es-MX" sz="2000" dirty="0"/>
              <a:t>Identificar números telefónicos y agrupar la lada.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8F537AB-6E7D-42EE-B6D8-7CF10886F935}"/>
              </a:ext>
            </a:extLst>
          </p:cNvPr>
          <p:cNvSpPr txBox="1"/>
          <p:nvPr/>
        </p:nvSpPr>
        <p:spPr>
          <a:xfrm>
            <a:off x="924309" y="990633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 Grupos 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1BF9F01-638F-40F7-AC3B-29A9F4493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811" y="2488915"/>
            <a:ext cx="5935459" cy="371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1783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260648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D927B0-3579-4E54-99D7-681F443BC962}"/>
              </a:ext>
            </a:extLst>
          </p:cNvPr>
          <p:cNvSpPr txBox="1"/>
          <p:nvPr/>
        </p:nvSpPr>
        <p:spPr>
          <a:xfrm>
            <a:off x="713980" y="1648459"/>
            <a:ext cx="7890467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/>
              <a:t>Ejemplo: </a:t>
            </a:r>
            <a:r>
              <a:rPr lang="es-MX" sz="2000" dirty="0"/>
              <a:t>Identificar los números telefónicos que comiencen con 1 o 2 después de la lada 442.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8F537AB-6E7D-42EE-B6D8-7CF10886F935}"/>
              </a:ext>
            </a:extLst>
          </p:cNvPr>
          <p:cNvSpPr txBox="1"/>
          <p:nvPr/>
        </p:nvSpPr>
        <p:spPr>
          <a:xfrm>
            <a:off x="1063153" y="1134649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 Grupos 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F36162E-AB01-4082-9DCC-64CA926DE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861227"/>
            <a:ext cx="68580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602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usar las expresiones regulares?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611560" y="1628800"/>
            <a:ext cx="7920880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Para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usar las expresiones regulares se necesita: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La expresión regular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El texto a mani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pular.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3490442-D824-4D4C-9C14-CB0CE573E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317" y="3443412"/>
            <a:ext cx="378142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0882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114351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D927B0-3579-4E54-99D7-681F443BC962}"/>
              </a:ext>
            </a:extLst>
          </p:cNvPr>
          <p:cNvSpPr txBox="1"/>
          <p:nvPr/>
        </p:nvSpPr>
        <p:spPr>
          <a:xfrm>
            <a:off x="713980" y="1648459"/>
            <a:ext cx="7890467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/>
              <a:t>Ejemplo:</a:t>
            </a:r>
            <a:r>
              <a:rPr lang="es-MX" sz="2000" dirty="0"/>
              <a:t> Identificar los números telefónicos que comiencen con 1 o 3 después de la lada 442.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8F537AB-6E7D-42EE-B6D8-7CF10886F935}"/>
              </a:ext>
            </a:extLst>
          </p:cNvPr>
          <p:cNvSpPr txBox="1"/>
          <p:nvPr/>
        </p:nvSpPr>
        <p:spPr>
          <a:xfrm>
            <a:off x="1063153" y="1134649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[] Encuentra caracteres en corchetes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62FCA3F-B241-48B1-887C-80AB7500A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996952"/>
            <a:ext cx="685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5578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260648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D927B0-3579-4E54-99D7-681F443BC962}"/>
              </a:ext>
            </a:extLst>
          </p:cNvPr>
          <p:cNvSpPr txBox="1"/>
          <p:nvPr/>
        </p:nvSpPr>
        <p:spPr>
          <a:xfrm>
            <a:off x="971600" y="1775513"/>
            <a:ext cx="7890467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/>
              <a:t>Ejemplo:</a:t>
            </a:r>
            <a:r>
              <a:rPr lang="es-MX" sz="2000" dirty="0"/>
              <a:t> Identificar las letras y dígitos.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8F537AB-6E7D-42EE-B6D8-7CF10886F935}"/>
              </a:ext>
            </a:extLst>
          </p:cNvPr>
          <p:cNvSpPr txBox="1"/>
          <p:nvPr/>
        </p:nvSpPr>
        <p:spPr>
          <a:xfrm>
            <a:off x="1063153" y="1134649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[] Encuentra caracteres en corchetes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53C4AD9-FDC2-4B87-A643-2E5D785B0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153" y="2612553"/>
            <a:ext cx="687705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8250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260648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D927B0-3579-4E54-99D7-681F443BC962}"/>
              </a:ext>
            </a:extLst>
          </p:cNvPr>
          <p:cNvSpPr txBox="1"/>
          <p:nvPr/>
        </p:nvSpPr>
        <p:spPr>
          <a:xfrm>
            <a:off x="971600" y="1775513"/>
            <a:ext cx="7890467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/>
              <a:t>Ejemplo: </a:t>
            </a:r>
            <a:r>
              <a:rPr lang="es-MX" sz="2000" dirty="0"/>
              <a:t>Identificar todos los caracteres que no son letras minúsculas.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8F537AB-6E7D-42EE-B6D8-7CF10886F935}"/>
              </a:ext>
            </a:extLst>
          </p:cNvPr>
          <p:cNvSpPr txBox="1"/>
          <p:nvPr/>
        </p:nvSpPr>
        <p:spPr>
          <a:xfrm>
            <a:off x="1063153" y="1134649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[^] Encuentra caracteres no están dentro de corchetes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FCCE2F5-84A8-4D1F-BC8C-225CA58F9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653670"/>
            <a:ext cx="69151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5739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260648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D927B0-3579-4E54-99D7-681F443BC962}"/>
              </a:ext>
            </a:extLst>
          </p:cNvPr>
          <p:cNvSpPr txBox="1"/>
          <p:nvPr/>
        </p:nvSpPr>
        <p:spPr>
          <a:xfrm>
            <a:off x="1296806" y="1837862"/>
            <a:ext cx="7890467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/>
              <a:t>Ejemplo: </a:t>
            </a:r>
            <a:r>
              <a:rPr lang="es-MX" sz="2000" dirty="0"/>
              <a:t>Identificar todos los caracteres que no son dígitos.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8F537AB-6E7D-42EE-B6D8-7CF10886F935}"/>
              </a:ext>
            </a:extLst>
          </p:cNvPr>
          <p:cNvSpPr txBox="1"/>
          <p:nvPr/>
        </p:nvSpPr>
        <p:spPr>
          <a:xfrm>
            <a:off x="1063153" y="1134649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[^] Encuentra caracteres que no están dentro de corchetes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A06D8D1-0041-4A5B-AB89-20F25531A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653669"/>
            <a:ext cx="679132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923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260648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E1DD8D9-5B93-44E0-8677-C81B21CCD7A2}"/>
              </a:ext>
            </a:extLst>
          </p:cNvPr>
          <p:cNvSpPr txBox="1"/>
          <p:nvPr/>
        </p:nvSpPr>
        <p:spPr>
          <a:xfrm>
            <a:off x="646172" y="1577489"/>
            <a:ext cx="7851655" cy="2814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/>
              <a:t>[0-5]+	</a:t>
            </a:r>
            <a:r>
              <a:rPr lang="es-MX" sz="2000" dirty="0"/>
              <a:t>En los grupos </a:t>
            </a:r>
            <a:r>
              <a:rPr lang="es-MX" sz="2000" b="1" dirty="0"/>
              <a:t>no </a:t>
            </a:r>
            <a:r>
              <a:rPr lang="es-MX" sz="2000" dirty="0"/>
              <a:t>es necesario el uso del </a:t>
            </a:r>
            <a:r>
              <a:rPr lang="es-MX" sz="2000" b="1" dirty="0" err="1"/>
              <a:t>slash</a:t>
            </a:r>
            <a:r>
              <a:rPr lang="es-MX" sz="2000" b="1" dirty="0"/>
              <a:t> \  </a:t>
            </a:r>
            <a:r>
              <a:rPr lang="es-MX" sz="2000" dirty="0"/>
              <a:t>para los</a:t>
            </a:r>
          </a:p>
          <a:p>
            <a:pPr>
              <a:lnSpc>
                <a:spcPct val="150000"/>
              </a:lnSpc>
            </a:pPr>
            <a:r>
              <a:rPr lang="es-MX" sz="2000" dirty="0"/>
              <a:t>		</a:t>
            </a:r>
            <a:r>
              <a:rPr lang="es-MX" sz="2000" dirty="0" err="1"/>
              <a:t>metacaracteres</a:t>
            </a:r>
            <a:r>
              <a:rPr lang="es-MX" sz="2000" dirty="0"/>
              <a:t> como el punto.</a:t>
            </a:r>
            <a:endParaRPr lang="es-MX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/>
              <a:t>[a-</a:t>
            </a:r>
            <a:r>
              <a:rPr lang="es-MX" sz="2000" b="1" dirty="0" err="1"/>
              <a:t>zA</a:t>
            </a:r>
            <a:r>
              <a:rPr lang="es-MX" sz="2000" b="1" dirty="0"/>
              <a:t>-Z.@]</a:t>
            </a:r>
            <a:r>
              <a:rPr lang="es-MX" sz="2000" dirty="0"/>
              <a:t>	Encuentra caracteres del abecedario en mayúsculas o 		minúsculas, puntos, arrobas.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MX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MX" sz="20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FB79202-DD0E-4565-BE9C-63EA25840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936" y="3873202"/>
            <a:ext cx="33147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7650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96243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E1DD8D9-5B93-44E0-8677-C81B21CCD7A2}"/>
              </a:ext>
            </a:extLst>
          </p:cNvPr>
          <p:cNvSpPr txBox="1"/>
          <p:nvPr/>
        </p:nvSpPr>
        <p:spPr>
          <a:xfrm>
            <a:off x="628866" y="1397209"/>
            <a:ext cx="7886268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/>
              <a:t>[^a-</a:t>
            </a:r>
            <a:r>
              <a:rPr lang="es-MX" sz="2000" b="1" dirty="0" err="1"/>
              <a:t>zA</a:t>
            </a:r>
            <a:r>
              <a:rPr lang="es-MX" sz="2000" b="1" dirty="0"/>
              <a:t>-Z.@]</a:t>
            </a:r>
            <a:r>
              <a:rPr lang="es-MX" sz="2000" dirty="0"/>
              <a:t>	No caracteres del abecedario en mayúsculas o</a:t>
            </a:r>
          </a:p>
          <a:p>
            <a:pPr>
              <a:lnSpc>
                <a:spcPct val="150000"/>
              </a:lnSpc>
            </a:pPr>
            <a:r>
              <a:rPr lang="es-MX" sz="2000" dirty="0"/>
              <a:t> 		minúsculas, puntos, arrobas.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CC91A83-4D82-4653-B180-EA64A134D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2523132"/>
            <a:ext cx="425767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6131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712731" y="1346051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1: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Extraer todos los números telefónicos con espacio o guion.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B04CF3A-CFE2-489B-A399-BF52B6C4C715}"/>
              </a:ext>
            </a:extLst>
          </p:cNvPr>
          <p:cNvSpPr txBox="1"/>
          <p:nvPr/>
        </p:nvSpPr>
        <p:spPr>
          <a:xfrm>
            <a:off x="683568" y="1852343"/>
            <a:ext cx="792088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Primero tres dígitos juntos, luego espacio o guion, otros  tres dígitos, espacio o guion, luego dos y dos.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38B6A45-54CF-401F-B4D1-EA9E2C35C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579" y="3002235"/>
            <a:ext cx="5838825" cy="366712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442F124-35ED-4AE6-AEB6-DC1CB4FBEC4A}"/>
              </a:ext>
            </a:extLst>
          </p:cNvPr>
          <p:cNvSpPr txBox="1"/>
          <p:nvPr/>
        </p:nvSpPr>
        <p:spPr>
          <a:xfrm>
            <a:off x="2116379" y="748792"/>
            <a:ext cx="7027621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es-MX" sz="2000" dirty="0"/>
              <a:t> 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</a:rPr>
              <a:t>Nos permiten comparar entre algunos valores</a:t>
            </a:r>
          </a:p>
        </p:txBody>
      </p:sp>
    </p:spTree>
    <p:extLst>
      <p:ext uri="{BB962C8B-B14F-4D97-AF65-F5344CB8AC3E}">
        <p14:creationId xmlns:p14="http://schemas.microsoft.com/office/powerpoint/2010/main" val="38500946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640723" y="1052736"/>
            <a:ext cx="792088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2: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Extraer todos los números telefónicos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haciendo uso de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grupos y cuantificadores.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B04CF3A-CFE2-489B-A399-BF52B6C4C715}"/>
              </a:ext>
            </a:extLst>
          </p:cNvPr>
          <p:cNvSpPr txBox="1"/>
          <p:nvPr/>
        </p:nvSpPr>
        <p:spPr>
          <a:xfrm>
            <a:off x="640291" y="2611441"/>
            <a:ext cx="2995174" cy="2352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Tres dígitos, luego un espacio o guion, otros  tres dígitos, espacio o guion, luego dos dígitos, espacio o guion y dos dígitos.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580680C-9CC9-4EA3-B20A-E32B47C02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643" y="1988840"/>
            <a:ext cx="4372066" cy="403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1015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88809" y="34415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E1DD8D9-5B93-44E0-8677-C81B21CCD7A2}"/>
              </a:ext>
            </a:extLst>
          </p:cNvPr>
          <p:cNvSpPr txBox="1"/>
          <p:nvPr/>
        </p:nvSpPr>
        <p:spPr>
          <a:xfrm>
            <a:off x="2051720" y="930724"/>
            <a:ext cx="8363271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es-MX" sz="2000" dirty="0"/>
              <a:t> 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</a:rPr>
              <a:t>Nos permiten comparar entre algunos valores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D51C6FC-C7B4-4F3A-BEE8-8127DCEAF665}"/>
              </a:ext>
            </a:extLst>
          </p:cNvPr>
          <p:cNvSpPr txBox="1"/>
          <p:nvPr/>
        </p:nvSpPr>
        <p:spPr>
          <a:xfrm>
            <a:off x="388807" y="1733044"/>
            <a:ext cx="8363271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b="1" dirty="0"/>
              <a:t>Ejemplo 3: </a:t>
            </a:r>
            <a:r>
              <a:rPr lang="es-MX" sz="2000" dirty="0"/>
              <a:t>Encuentre los número de teléfono con ladas 442, 443 y 448 solamente.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A0F5007-3343-4069-AEEE-C64F855CC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22" y="3366144"/>
            <a:ext cx="4374990" cy="2849167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8B639346-C7D3-4F3C-A92E-0CAF457CEBD3}"/>
              </a:ext>
            </a:extLst>
          </p:cNvPr>
          <p:cNvSpPr txBox="1"/>
          <p:nvPr/>
        </p:nvSpPr>
        <p:spPr>
          <a:xfrm>
            <a:off x="4704646" y="2674744"/>
            <a:ext cx="2736304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</a:rPr>
              <a:t>(442|443|448)  </a:t>
            </a:r>
            <a:r>
              <a:rPr lang="es-MX" sz="2000" dirty="0"/>
              <a:t>Grupo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B9E4A6D-AFA1-4DBB-8057-2208A0E8CC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4646" y="3365829"/>
            <a:ext cx="4439354" cy="2270877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D8614476-5746-4910-AE97-837BDC1DE82C}"/>
              </a:ext>
            </a:extLst>
          </p:cNvPr>
          <p:cNvSpPr txBox="1"/>
          <p:nvPr/>
        </p:nvSpPr>
        <p:spPr>
          <a:xfrm>
            <a:off x="145553" y="2713911"/>
            <a:ext cx="3562351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Conjunto de caracteres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</a:rPr>
              <a:t>2, 3 u 8</a:t>
            </a:r>
            <a:r>
              <a:rPr lang="es-MX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97200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Expresión regular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289721" y="114705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Ejercicio: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Seleccionar correo electrónico.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E8BDEDE-78F6-48B6-B26B-4636CFFD6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719" y="1916832"/>
            <a:ext cx="4267200" cy="416242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8918B87-AE47-43DF-A868-48DA504D01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1902544"/>
            <a:ext cx="4219575" cy="419100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45236C5C-4492-4167-82B4-CF01EC88B68A}"/>
              </a:ext>
            </a:extLst>
          </p:cNvPr>
          <p:cNvSpPr txBox="1"/>
          <p:nvPr/>
        </p:nvSpPr>
        <p:spPr>
          <a:xfrm>
            <a:off x="4893839" y="1176064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[a-</a:t>
            </a: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zA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-Z]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una o más letras.</a:t>
            </a:r>
          </a:p>
        </p:txBody>
      </p:sp>
    </p:spTree>
    <p:extLst>
      <p:ext uri="{BB962C8B-B14F-4D97-AF65-F5344CB8AC3E}">
        <p14:creationId xmlns:p14="http://schemas.microsoft.com/office/powerpoint/2010/main" val="1828510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pasa si quiero extraer de un directorio de 100 personas sus correos?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36712" y="1453447"/>
            <a:ext cx="7920880" cy="833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Los correos son distintos, cómo podríamos crear una fórmula para extraer todos los correos o modificar la información.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FBE0C90-A4D8-4BF1-86E2-A6A27C599BB8}"/>
              </a:ext>
            </a:extLst>
          </p:cNvPr>
          <p:cNvSpPr txBox="1"/>
          <p:nvPr/>
        </p:nvSpPr>
        <p:spPr>
          <a:xfrm>
            <a:off x="457200" y="293804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1. Importar el módulo re de Python.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Imagen 6" descr="Texto&#10;&#10;Descripción generada automáticamente con confianza media">
            <a:extLst>
              <a:ext uri="{FF2B5EF4-FFF2-40B4-BE49-F238E27FC236}">
                <a16:creationId xmlns:a16="http://schemas.microsoft.com/office/drawing/2014/main" id="{73FD6CF4-390B-4637-8C5E-9FBB8E28F2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640" y="4622159"/>
            <a:ext cx="4508478" cy="180339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F6D3B26-D694-4172-92C7-2ED12BBCF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580" y="2416074"/>
            <a:ext cx="4005234" cy="389324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45177FB-1E25-46AB-B18D-97422353BE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00" y="6283121"/>
            <a:ext cx="8458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9560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Expresión regular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289721" y="114705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Ejercicio: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Seleccionar correo electrónico. 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AD6BB48-B869-405B-B875-B9A19BA00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21" y="2018540"/>
            <a:ext cx="3616671" cy="427490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D51C595-39E7-4C6D-9549-7B441256DD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9743" y="2002516"/>
            <a:ext cx="4824536" cy="427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5123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5726429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25400"/>
            <a:fld id="{81D60167-4931-47E6-BA6A-407CBD079E47}" type="slidenum">
              <a:rPr spc="-10" dirty="0">
                <a:solidFill>
                  <a:srgbClr val="18BAD4"/>
                </a:solidFill>
                <a:latin typeface="Calibri"/>
                <a:cs typeface="Calibri"/>
              </a:rPr>
              <a:pPr marL="25400"/>
              <a:t>51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pasa si quiero extraer de un directorio de 100 personas sus correos?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36712" y="1453447"/>
            <a:ext cx="7920880" cy="1218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Las expresiones regulares nos van a permitir crear fórmulas para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extraer  información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 No solamente podemos extraer información de los correos, sino los teléfonos o las páginas web.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Imagen 6" descr="Texto&#10;&#10;Descripción generada automáticamente con confianza media">
            <a:extLst>
              <a:ext uri="{FF2B5EF4-FFF2-40B4-BE49-F238E27FC236}">
                <a16:creationId xmlns:a16="http://schemas.microsoft.com/office/drawing/2014/main" id="{73FD6CF4-390B-4637-8C5E-9FBB8E28F2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311" y="5229200"/>
            <a:ext cx="2816281" cy="112651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45177FB-1E25-46AB-B18D-97422353B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771154"/>
            <a:ext cx="8458200" cy="6858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DC3CADF-01C9-4D68-B047-3F6B0684E5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3556636"/>
            <a:ext cx="4975963" cy="298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285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Expresiones regulares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36712" y="1359314"/>
            <a:ext cx="7920880" cy="1218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Las expresiones regulares no solamente nos sirven para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extraer información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, sino también son importantes para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validar información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 Por ejemplo: Un correo electrónico.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C17CB20-168D-4CD7-B843-B6E56618F22B}"/>
              </a:ext>
            </a:extLst>
          </p:cNvPr>
          <p:cNvSpPr txBox="1"/>
          <p:nvPr/>
        </p:nvSpPr>
        <p:spPr>
          <a:xfrm>
            <a:off x="436712" y="3012347"/>
            <a:ext cx="7920880" cy="16975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Página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para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validar expresiones regulares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me permite escribirlas y validar las coincidencias que encuentra:</a:t>
            </a:r>
          </a:p>
          <a:p>
            <a:pPr algn="just">
              <a:lnSpc>
                <a:spcPts val="3000"/>
              </a:lnSpc>
            </a:pP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>
              <a:lnSpc>
                <a:spcPts val="3000"/>
              </a:lnSpc>
            </a:pPr>
            <a:r>
              <a:rPr lang="es-ES" sz="4800" b="1" i="0" dirty="0">
                <a:solidFill>
                  <a:srgbClr val="FF0000"/>
                </a:solidFill>
                <a:effectLst/>
              </a:rPr>
              <a:t>regexr.com</a:t>
            </a:r>
            <a:endParaRPr lang="es-ES" sz="4800" b="1" dirty="0">
              <a:solidFill>
                <a:srgbClr val="FF0000"/>
              </a:solidFill>
            </a:endParaRPr>
          </a:p>
        </p:txBody>
      </p:sp>
      <p:pic>
        <p:nvPicPr>
          <p:cNvPr id="6" name="Imagen 5" descr="Texto&#10;&#10;Descripción generada automáticamente con confianza media">
            <a:extLst>
              <a:ext uri="{FF2B5EF4-FFF2-40B4-BE49-F238E27FC236}">
                <a16:creationId xmlns:a16="http://schemas.microsoft.com/office/drawing/2014/main" id="{0499EB20-B8E1-4BA5-A984-540C19B331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5013176"/>
            <a:ext cx="2816281" cy="112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972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Módulo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regex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899593" y="3041322"/>
            <a:ext cx="2520279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DC2491E-C8B5-448D-B553-6F19BDF2F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3" y="3645024"/>
            <a:ext cx="7272808" cy="219170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4092E1E-D361-4870-BD54-7147B2FFEC5C}"/>
              </a:ext>
            </a:extLst>
          </p:cNvPr>
          <p:cNvSpPr txBox="1"/>
          <p:nvPr/>
        </p:nvSpPr>
        <p:spPr>
          <a:xfrm>
            <a:off x="817609" y="1349150"/>
            <a:ext cx="7642824" cy="1509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ts val="2500"/>
              </a:lnSpc>
              <a:spcAft>
                <a:spcPts val="1200"/>
              </a:spcAft>
            </a:pPr>
            <a:r>
              <a:rPr lang="es-E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lenguaje de programación Python, en su librería estándar, nos proporciona el modulo </a:t>
            </a:r>
            <a:r>
              <a:rPr lang="es-ES" sz="1800" b="1" dirty="0" err="1">
                <a:solidFill>
                  <a:srgbClr val="FF0000"/>
                </a:solidFill>
              </a:rPr>
              <a:t>regex</a:t>
            </a:r>
            <a:r>
              <a:rPr lang="es-E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el cual es utilizado para trabajar con expresiones regulares.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  <a:p>
            <a:pPr algn="just" fontAlgn="base">
              <a:lnSpc>
                <a:spcPts val="2500"/>
              </a:lnSpc>
              <a:spcAft>
                <a:spcPts val="1200"/>
              </a:spcAft>
            </a:pP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findall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: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Encuentra todos los subtextos donde coincide </a:t>
            </a:r>
            <a:r>
              <a:rPr lang="es-ES" dirty="0">
                <a:solidFill>
                  <a:srgbClr val="000000"/>
                </a:solidFill>
                <a:latin typeface="inherit"/>
              </a:rPr>
              <a:t>la expresión regular y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devuelve estas coincidencias como una lista. </a:t>
            </a:r>
            <a:r>
              <a:rPr lang="es-ES" b="1" i="0" dirty="0">
                <a:solidFill>
                  <a:schemeClr val="accent5">
                    <a:lumMod val="75000"/>
                  </a:schemeClr>
                </a:solidFill>
                <a:effectLst/>
                <a:latin typeface="inherit"/>
              </a:rPr>
              <a:t>(patrón, texto)</a:t>
            </a:r>
          </a:p>
        </p:txBody>
      </p:sp>
    </p:spTree>
    <p:extLst>
      <p:ext uri="{BB962C8B-B14F-4D97-AF65-F5344CB8AC3E}">
        <p14:creationId xmlns:p14="http://schemas.microsoft.com/office/powerpoint/2010/main" val="1387875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funcionan las expresiones regulares?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36712" y="1511848"/>
            <a:ext cx="7920880" cy="1218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Las expresiones regulares son una fórmula va a buscar dentro de nuestro texto coincidencias.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es una coincidencia, que el texto de arriba, sea el mismo de abajo.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Imagen 6" descr="Texto&#10;&#10;Descripción generada automáticamente con confianza media">
            <a:extLst>
              <a:ext uri="{FF2B5EF4-FFF2-40B4-BE49-F238E27FC236}">
                <a16:creationId xmlns:a16="http://schemas.microsoft.com/office/drawing/2014/main" id="{73FD6CF4-390B-4637-8C5E-9FBB8E28F2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311" y="5389575"/>
            <a:ext cx="2816281" cy="112651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5C39885-7E35-4C62-8348-627189BD25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712" y="3534069"/>
            <a:ext cx="4975963" cy="298847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10600DD-A63A-43FF-B42B-81833C0769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2771154"/>
            <a:ext cx="8458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9385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9276</TotalTime>
  <Words>1715</Words>
  <Application>Microsoft Office PowerPoint</Application>
  <PresentationFormat>Presentación en pantalla (4:3)</PresentationFormat>
  <Paragraphs>239</Paragraphs>
  <Slides>51</Slides>
  <Notes>49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51</vt:i4>
      </vt:variant>
    </vt:vector>
  </HeadingPairs>
  <TitlesOfParts>
    <vt:vector size="56" baseType="lpstr">
      <vt:lpstr>Arial</vt:lpstr>
      <vt:lpstr>Calibri</vt:lpstr>
      <vt:lpstr>Dom Casual</vt:lpstr>
      <vt:lpstr>inherit</vt:lpstr>
      <vt:lpstr>Tema de Office</vt:lpstr>
      <vt:lpstr>TI 3001 C Analítica de datos y herramientas de inteligencia artificial</vt:lpstr>
      <vt:lpstr>¿Qué son las expresiones regulares?</vt:lpstr>
      <vt:lpstr>¿Qué son las expresiones regulares?</vt:lpstr>
      <vt:lpstr>¿Cómo usar las expresiones regulares?</vt:lpstr>
      <vt:lpstr>¿Qué pasa si quiero extraer de un directorio de 100 personas sus correos?</vt:lpstr>
      <vt:lpstr>¿Qué pasa si quiero extraer de un directorio de 100 personas sus correos?</vt:lpstr>
      <vt:lpstr>Expresiones regulares</vt:lpstr>
      <vt:lpstr>Módulo regex</vt:lpstr>
      <vt:lpstr>¿Cómo funcionan las expresiones regulares?</vt:lpstr>
      <vt:lpstr>Expresiones regulares</vt:lpstr>
      <vt:lpstr>Expresiones regulares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Expresión regular</vt:lpstr>
      <vt:lpstr>Cuantificadores</vt:lpstr>
      <vt:lpstr>Cuantificadores</vt:lpstr>
      <vt:lpstr>Cuantificadores</vt:lpstr>
      <vt:lpstr>Cuantificadores</vt:lpstr>
      <vt:lpstr>Cuantificadores</vt:lpstr>
      <vt:lpstr>Cuantificadores</vt:lpstr>
      <vt:lpstr>Cuantificadores</vt:lpstr>
      <vt:lpstr>Expresión regular</vt:lpstr>
      <vt:lpstr>Expresión regular</vt:lpstr>
      <vt:lpstr>Expresión regular</vt:lpstr>
      <vt:lpstr>Expresión regular</vt:lpstr>
      <vt:lpstr>Grupos</vt:lpstr>
      <vt:lpstr>Grupos</vt:lpstr>
      <vt:lpstr>Grupos</vt:lpstr>
      <vt:lpstr>Grupos</vt:lpstr>
      <vt:lpstr>Grupos</vt:lpstr>
      <vt:lpstr>Grupos</vt:lpstr>
      <vt:lpstr>Grupos</vt:lpstr>
      <vt:lpstr>Grupos</vt:lpstr>
      <vt:lpstr>Grupos</vt:lpstr>
      <vt:lpstr>Grupos</vt:lpstr>
      <vt:lpstr>Grupos</vt:lpstr>
      <vt:lpstr>Grupos</vt:lpstr>
      <vt:lpstr>Expresión regular</vt:lpstr>
      <vt:lpstr>Expresión regular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302</cp:revision>
  <cp:lastPrinted>2023-08-30T21:08:32Z</cp:lastPrinted>
  <dcterms:created xsi:type="dcterms:W3CDTF">2013-06-24T20:15:42Z</dcterms:created>
  <dcterms:modified xsi:type="dcterms:W3CDTF">2023-08-30T23:14:27Z</dcterms:modified>
</cp:coreProperties>
</file>