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9" r:id="rId2"/>
    <p:sldId id="311" r:id="rId3"/>
    <p:sldId id="312" r:id="rId4"/>
    <p:sldId id="407" r:id="rId5"/>
    <p:sldId id="408" r:id="rId6"/>
    <p:sldId id="409" r:id="rId7"/>
    <p:sldId id="313" r:id="rId8"/>
    <p:sldId id="302" r:id="rId9"/>
    <p:sldId id="316" r:id="rId10"/>
    <p:sldId id="417" r:id="rId11"/>
    <p:sldId id="415" r:id="rId12"/>
    <p:sldId id="411" r:id="rId13"/>
    <p:sldId id="412" r:id="rId14"/>
    <p:sldId id="413" r:id="rId15"/>
    <p:sldId id="282" r:id="rId1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025" autoAdjust="0"/>
  </p:normalViewPr>
  <p:slideViewPr>
    <p:cSldViewPr>
      <p:cViewPr varScale="1">
        <p:scale>
          <a:sx n="59" d="100"/>
          <a:sy n="59" d="100"/>
        </p:scale>
        <p:origin x="142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0521A-C27A-4838-9C91-787748A77EFD}" type="datetimeFigureOut">
              <a:rPr lang="es-MX" smtClean="0"/>
              <a:t>10/08/2022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6F7B6-0F9C-4FDA-A996-02822F5026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706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0272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32717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0262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4638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450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0338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1497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4214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947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35771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3651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10/08/2022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10/08/2022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0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10/08/2022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6584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049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10/08/2022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713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10/08/2022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66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10/08/2022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572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10/08/2022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286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10/08/2022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633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10/08/2022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5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10/08/2022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42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10/08/2022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929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C5239-EFEC-4EF5-AB4E-B8ED16D8832D}" type="datetimeFigureOut">
              <a:rPr lang="es-MX" smtClean="0"/>
              <a:t>10/08/2022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201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For</a:t>
            </a:r>
            <a:endParaRPr lang="es-MX" b="1" dirty="0">
              <a:solidFill>
                <a:schemeClr val="accent4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685071-5237-48F1-9897-BB7AF1E3F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777" y="3011969"/>
            <a:ext cx="3206446" cy="322129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24DF2E8-2018-4ED1-AEE2-3CDDE9EA9766}"/>
              </a:ext>
            </a:extLst>
          </p:cNvPr>
          <p:cNvSpPr txBox="1">
            <a:spLocks/>
          </p:cNvSpPr>
          <p:nvPr/>
        </p:nvSpPr>
        <p:spPr>
          <a:xfrm>
            <a:off x="611560" y="332656"/>
            <a:ext cx="79928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3001 C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620689"/>
            <a:ext cx="7239000" cy="75474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_tradnl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</a:t>
            </a:r>
            <a:r>
              <a:rPr lang="es-ES_tradnl" sz="49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b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sz="4000" b="1" dirty="0" err="1">
                <a:solidFill>
                  <a:srgbClr val="FF0000"/>
                </a:solidFill>
              </a:rPr>
              <a:t>for</a:t>
            </a:r>
            <a:r>
              <a:rPr lang="es-ES_tradnl" sz="4000" b="1" dirty="0">
                <a:solidFill>
                  <a:srgbClr val="FF0000"/>
                </a:solidFill>
              </a:rPr>
              <a:t> </a:t>
            </a:r>
            <a:r>
              <a:rPr lang="es-ES" sz="4000" b="1" dirty="0">
                <a:solidFill>
                  <a:srgbClr val="FF0000"/>
                </a:solidFill>
              </a:rPr>
              <a:t>(</a:t>
            </a:r>
            <a:r>
              <a:rPr lang="es-ES" sz="4000" b="1" dirty="0" err="1">
                <a:solidFill>
                  <a:srgbClr val="FF0000"/>
                </a:solidFill>
              </a:rPr>
              <a:t>min_value</a:t>
            </a:r>
            <a:r>
              <a:rPr lang="es-ES" sz="4000" b="1" dirty="0">
                <a:solidFill>
                  <a:srgbClr val="FF0000"/>
                </a:solidFill>
              </a:rPr>
              <a:t>, </a:t>
            </a:r>
            <a:r>
              <a:rPr lang="es-ES" sz="4000" b="1" dirty="0" err="1">
                <a:solidFill>
                  <a:srgbClr val="FF0000"/>
                </a:solidFill>
              </a:rPr>
              <a:t>max_value</a:t>
            </a:r>
            <a:r>
              <a:rPr lang="es-ES" sz="4000" b="1" dirty="0">
                <a:solidFill>
                  <a:srgbClr val="FF0000"/>
                </a:solidFill>
              </a:rPr>
              <a:t>, </a:t>
            </a:r>
            <a:r>
              <a:rPr lang="es-ES" sz="4000" b="1" dirty="0" err="1">
                <a:solidFill>
                  <a:srgbClr val="FF0000"/>
                </a:solidFill>
              </a:rPr>
              <a:t>num</a:t>
            </a:r>
            <a:r>
              <a:rPr lang="es-ES" sz="4000" b="1" dirty="0">
                <a:solidFill>
                  <a:srgbClr val="FF0000"/>
                </a:solidFill>
              </a:rPr>
              <a:t>)</a:t>
            </a:r>
            <a:br>
              <a:rPr lang="es-ES_tradnl" sz="4000" b="1" dirty="0">
                <a:solidFill>
                  <a:schemeClr val="accent6">
                    <a:lumMod val="75000"/>
                  </a:schemeClr>
                </a:solidFill>
              </a:rPr>
            </a:br>
            <a:endParaRPr lang="es-ES_tradnl" sz="4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69906"/>
            <a:ext cx="8226914" cy="291766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Se puede utilizar el ciclo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para </a:t>
            </a:r>
            <a:r>
              <a:rPr lang="es-ES" sz="2200" u="sng" dirty="0">
                <a:solidFill>
                  <a:schemeClr val="bg2">
                    <a:lumMod val="25000"/>
                  </a:schemeClr>
                </a:solidFill>
              </a:rPr>
              <a:t>incrementar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en cierto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número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el valor de una variable entera.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range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genera una secuencia con números </a:t>
            </a:r>
            <a:r>
              <a:rPr lang="es-ES" sz="2200" b="1" dirty="0" err="1">
                <a:solidFill>
                  <a:srgbClr val="0070C0"/>
                </a:solidFill>
              </a:rPr>
              <a:t>min_value</a:t>
            </a:r>
            <a:r>
              <a:rPr lang="es-ES" sz="2200" b="1" dirty="0">
                <a:solidFill>
                  <a:srgbClr val="0070C0"/>
                </a:solidFill>
              </a:rPr>
              <a:t> , </a:t>
            </a:r>
            <a:r>
              <a:rPr lang="es-ES" sz="2200" b="1" dirty="0" err="1">
                <a:solidFill>
                  <a:srgbClr val="0070C0"/>
                </a:solidFill>
              </a:rPr>
              <a:t>min_value</a:t>
            </a:r>
            <a:r>
              <a:rPr lang="es-ES" sz="2200" b="1" dirty="0">
                <a:solidFill>
                  <a:srgbClr val="0070C0"/>
                </a:solidFill>
              </a:rPr>
              <a:t> + </a:t>
            </a:r>
            <a:r>
              <a:rPr lang="es-ES" sz="2200" b="1" dirty="0" err="1">
                <a:solidFill>
                  <a:srgbClr val="0070C0"/>
                </a:solidFill>
              </a:rPr>
              <a:t>num</a:t>
            </a:r>
            <a:r>
              <a:rPr lang="es-ES" sz="2200" b="1" dirty="0">
                <a:solidFill>
                  <a:srgbClr val="0070C0"/>
                </a:solidFill>
              </a:rPr>
              <a:t>, ...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El ciclo siempre incluye </a:t>
            </a:r>
            <a:r>
              <a:rPr lang="es-ES" sz="2200" dirty="0" err="1">
                <a:solidFill>
                  <a:schemeClr val="bg2">
                    <a:lumMod val="25000"/>
                  </a:schemeClr>
                </a:solidFill>
              </a:rPr>
              <a:t>min_value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y excluye </a:t>
            </a:r>
            <a:r>
              <a:rPr lang="es-ES" sz="2200" dirty="0" err="1">
                <a:solidFill>
                  <a:schemeClr val="bg2">
                    <a:lumMod val="25000"/>
                  </a:schemeClr>
                </a:solidFill>
              </a:rPr>
              <a:t>max_value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C41043D5-FA3A-49D4-8CB3-6DC6B09822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793" y="5453574"/>
            <a:ext cx="1643586" cy="140442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CB516CA-BFCA-45D9-B146-6CE795A4C79E}"/>
              </a:ext>
            </a:extLst>
          </p:cNvPr>
          <p:cNvSpPr/>
          <p:nvPr/>
        </p:nvSpPr>
        <p:spPr>
          <a:xfrm>
            <a:off x="899592" y="5022234"/>
            <a:ext cx="7344817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sz="2400" b="1" dirty="0">
                <a:solidFill>
                  <a:srgbClr val="FF3300"/>
                </a:solidFill>
              </a:rPr>
              <a:t>contador </a:t>
            </a:r>
            <a:r>
              <a:rPr lang="es-ES_tradnl" sz="2400" b="1" dirty="0">
                <a:solidFill>
                  <a:srgbClr val="00B050"/>
                </a:solidFill>
              </a:rPr>
              <a:t>in </a:t>
            </a:r>
            <a:r>
              <a:rPr lang="es-ES_tradnl" sz="2400" b="1" dirty="0" err="1">
                <a:solidFill>
                  <a:srgbClr val="00B050"/>
                </a:solidFill>
              </a:rPr>
              <a:t>range</a:t>
            </a:r>
            <a:r>
              <a:rPr lang="es-ES_tradnl" sz="2400" b="1" dirty="0">
                <a:solidFill>
                  <a:srgbClr val="00B050"/>
                </a:solidFill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): </a:t>
            </a:r>
          </a:p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instrucciones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3262134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1887102"/>
            <a:ext cx="470270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individual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49600" y="2880987"/>
            <a:ext cx="5882840" cy="1505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imprime2_10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Despliegue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en pantalla los números del </a:t>
            </a:r>
            <a:r>
              <a:rPr lang="es-ES" sz="24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2 al 10 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 incrementos de dos en dos.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>
              <a:spcAft>
                <a:spcPts val="600"/>
              </a:spcAft>
            </a:pP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9" name="Imagen 28" descr="Imagen que contiene dibujo, luz&#10;&#10;Descripción generada automáticamente">
            <a:extLst>
              <a:ext uri="{FF2B5EF4-FFF2-40B4-BE49-F238E27FC236}">
                <a16:creationId xmlns:a16="http://schemas.microsoft.com/office/drawing/2014/main" id="{2EA30597-CECB-4632-8D95-0DE7148D6F3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322826"/>
            <a:ext cx="3240360" cy="188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2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620689"/>
            <a:ext cx="7239000" cy="75474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_tradnl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</a:t>
            </a:r>
            <a:r>
              <a:rPr lang="es-ES_tradnl" sz="49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b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sz="4000" b="1" dirty="0" err="1">
                <a:solidFill>
                  <a:srgbClr val="FF0000"/>
                </a:solidFill>
              </a:rPr>
              <a:t>for</a:t>
            </a:r>
            <a:r>
              <a:rPr lang="es-ES_tradnl" sz="4000" b="1" dirty="0">
                <a:solidFill>
                  <a:srgbClr val="FF0000"/>
                </a:solidFill>
              </a:rPr>
              <a:t> </a:t>
            </a:r>
            <a:r>
              <a:rPr lang="es-ES" sz="4000" b="1" dirty="0">
                <a:solidFill>
                  <a:srgbClr val="FF0000"/>
                </a:solidFill>
              </a:rPr>
              <a:t>(</a:t>
            </a:r>
            <a:r>
              <a:rPr lang="es-ES" sz="4000" b="1" dirty="0" err="1">
                <a:solidFill>
                  <a:srgbClr val="FF0000"/>
                </a:solidFill>
              </a:rPr>
              <a:t>max_value</a:t>
            </a:r>
            <a:r>
              <a:rPr lang="es-ES" sz="4000" b="1" dirty="0">
                <a:solidFill>
                  <a:srgbClr val="FF0000"/>
                </a:solidFill>
              </a:rPr>
              <a:t>, </a:t>
            </a:r>
            <a:r>
              <a:rPr lang="es-ES" sz="4000" b="1" dirty="0" err="1">
                <a:solidFill>
                  <a:srgbClr val="FF0000"/>
                </a:solidFill>
              </a:rPr>
              <a:t>min_value</a:t>
            </a:r>
            <a:r>
              <a:rPr lang="es-ES" sz="4000" b="1" dirty="0">
                <a:solidFill>
                  <a:srgbClr val="FF0000"/>
                </a:solidFill>
              </a:rPr>
              <a:t>, -</a:t>
            </a:r>
            <a:r>
              <a:rPr lang="es-ES" sz="4000" b="1" dirty="0" err="1">
                <a:solidFill>
                  <a:srgbClr val="FF0000"/>
                </a:solidFill>
              </a:rPr>
              <a:t>num</a:t>
            </a:r>
            <a:r>
              <a:rPr lang="es-ES" sz="4000" b="1" dirty="0">
                <a:solidFill>
                  <a:srgbClr val="FF0000"/>
                </a:solidFill>
              </a:rPr>
              <a:t>)</a:t>
            </a:r>
            <a:br>
              <a:rPr lang="es-ES_tradnl" sz="4000" b="1" dirty="0">
                <a:solidFill>
                  <a:schemeClr val="accent6">
                    <a:lumMod val="75000"/>
                  </a:schemeClr>
                </a:solidFill>
              </a:rPr>
            </a:br>
            <a:endParaRPr lang="es-ES_tradnl" sz="4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69906"/>
            <a:ext cx="8226914" cy="291766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Se puede utilizar el ciclo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para </a:t>
            </a:r>
            <a:r>
              <a:rPr lang="es-ES" sz="2200" u="sng" dirty="0">
                <a:solidFill>
                  <a:schemeClr val="bg2">
                    <a:lumMod val="25000"/>
                  </a:schemeClr>
                </a:solidFill>
              </a:rPr>
              <a:t>decrementar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en cierto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número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el valor de una variable entera.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range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, -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genera una secuencia con números </a:t>
            </a:r>
            <a:r>
              <a:rPr lang="es-ES" sz="2200" b="1" dirty="0" err="1">
                <a:solidFill>
                  <a:srgbClr val="0070C0"/>
                </a:solidFill>
              </a:rPr>
              <a:t>max_value</a:t>
            </a:r>
            <a:r>
              <a:rPr lang="es-ES" sz="2200" b="1" dirty="0">
                <a:solidFill>
                  <a:srgbClr val="0070C0"/>
                </a:solidFill>
              </a:rPr>
              <a:t> , </a:t>
            </a:r>
            <a:r>
              <a:rPr lang="es-ES" sz="2200" b="1" dirty="0" err="1">
                <a:solidFill>
                  <a:srgbClr val="0070C0"/>
                </a:solidFill>
              </a:rPr>
              <a:t>max_value</a:t>
            </a:r>
            <a:r>
              <a:rPr lang="es-ES" sz="2200" b="1" dirty="0">
                <a:solidFill>
                  <a:srgbClr val="0070C0"/>
                </a:solidFill>
              </a:rPr>
              <a:t> - </a:t>
            </a:r>
            <a:r>
              <a:rPr lang="es-ES" sz="2200" b="1" dirty="0" err="1">
                <a:solidFill>
                  <a:srgbClr val="0070C0"/>
                </a:solidFill>
              </a:rPr>
              <a:t>num</a:t>
            </a:r>
            <a:r>
              <a:rPr lang="es-ES" sz="2200" b="1" dirty="0">
                <a:solidFill>
                  <a:srgbClr val="0070C0"/>
                </a:solidFill>
              </a:rPr>
              <a:t>, ...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El ciclo siempre incluye </a:t>
            </a:r>
            <a:r>
              <a:rPr lang="es-ES" sz="2200" dirty="0" err="1">
                <a:solidFill>
                  <a:schemeClr val="bg2">
                    <a:lumMod val="25000"/>
                  </a:schemeClr>
                </a:solidFill>
              </a:rPr>
              <a:t>max_value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y excluye </a:t>
            </a:r>
            <a:r>
              <a:rPr lang="es-ES" sz="2200" dirty="0" err="1">
                <a:solidFill>
                  <a:schemeClr val="bg2">
                    <a:lumMod val="25000"/>
                  </a:schemeClr>
                </a:solidFill>
              </a:rPr>
              <a:t>min_value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C41043D5-FA3A-49D4-8CB3-6DC6B09822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793" y="5453574"/>
            <a:ext cx="1643586" cy="140442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CB516CA-BFCA-45D9-B146-6CE795A4C79E}"/>
              </a:ext>
            </a:extLst>
          </p:cNvPr>
          <p:cNvSpPr/>
          <p:nvPr/>
        </p:nvSpPr>
        <p:spPr>
          <a:xfrm>
            <a:off x="899591" y="4882039"/>
            <a:ext cx="7344817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sz="2400" b="1" dirty="0">
                <a:solidFill>
                  <a:srgbClr val="FF3300"/>
                </a:solidFill>
              </a:rPr>
              <a:t>contador </a:t>
            </a:r>
            <a:r>
              <a:rPr lang="es-ES_tradnl" sz="2400" b="1" dirty="0">
                <a:solidFill>
                  <a:srgbClr val="00B050"/>
                </a:solidFill>
              </a:rPr>
              <a:t>in </a:t>
            </a:r>
            <a:r>
              <a:rPr lang="es-ES_tradnl" sz="2400" b="1" dirty="0" err="1">
                <a:solidFill>
                  <a:srgbClr val="00B050"/>
                </a:solidFill>
              </a:rPr>
              <a:t>range</a:t>
            </a:r>
            <a:r>
              <a:rPr lang="es-ES_tradnl" sz="2400" b="1" dirty="0">
                <a:solidFill>
                  <a:srgbClr val="00B050"/>
                </a:solidFill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, -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): </a:t>
            </a:r>
          </a:p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instrucciones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165394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188710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49600" y="2880987"/>
            <a:ext cx="5666816" cy="1505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imprime10_1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Despliegue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en pantalla números sucesivos del 10 al 1.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>
              <a:spcAft>
                <a:spcPts val="600"/>
              </a:spcAft>
            </a:pP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4520811"/>
            <a:ext cx="2592288" cy="161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2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43912" y="857251"/>
            <a:ext cx="5585771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 en Python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7CC2B8DA-4FB5-44D2-AD9F-AF57C91FD10F}"/>
              </a:ext>
            </a:extLst>
          </p:cNvPr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002D472-7157-46A4-9BE7-04783659D857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5CDB304-112F-45BE-8B12-4E094D058F5F}"/>
              </a:ext>
            </a:extLst>
          </p:cNvPr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99C8C99-CF6F-4804-99D7-8E2A4DEB8DF4}"/>
              </a:ext>
            </a:extLst>
          </p:cNvPr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0CE1FA0-693F-4562-9DCE-C8A3779B1E96}"/>
              </a:ext>
            </a:extLst>
          </p:cNvPr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F07ED6F-FAAA-40D6-825A-313810C01F47}"/>
              </a:ext>
            </a:extLst>
          </p:cNvPr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C9D2B534-8F22-448E-9E60-1ECCFA34ED6F}"/>
              </a:ext>
            </a:extLst>
          </p:cNvPr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7FEF698-3FBE-4D18-9368-8A12698881C7}"/>
              </a:ext>
            </a:extLst>
          </p:cNvPr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3DD9A85-EFBE-403F-99C7-86830B9CB975}"/>
              </a:ext>
            </a:extLst>
          </p:cNvPr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FB7D33D-F5E2-4FD4-A36A-BBF09B430D78}"/>
              </a:ext>
            </a:extLst>
          </p:cNvPr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096D364-6CC0-4D80-9316-FEE5D1D02867}"/>
              </a:ext>
            </a:extLst>
          </p:cNvPr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5A51283F-5A5F-4122-951C-16EF9C32CA9B}"/>
              </a:ext>
            </a:extLst>
          </p:cNvPr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A413B54A-712C-46C5-A159-9C7AF8F9E971}"/>
              </a:ext>
            </a:extLst>
          </p:cNvPr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13A7575-AAF6-485C-8701-5E351DF94474}"/>
              </a:ext>
            </a:extLst>
          </p:cNvPr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06A94F2E-8C48-47CD-8152-50B94BBE0677}"/>
              </a:ext>
            </a:extLst>
          </p:cNvPr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79FE6946-C4B6-4AE2-8998-8D6B6CFF2492}"/>
              </a:ext>
            </a:extLst>
          </p:cNvPr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BDB524AF-63F7-4B75-86CC-6A8A41D8EFC8}"/>
              </a:ext>
            </a:extLst>
          </p:cNvPr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BB506128-04C5-43CA-963C-B6F546C0F300}"/>
              </a:ext>
            </a:extLst>
          </p:cNvPr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F7B39F4A-6D3B-4FC2-A9FB-CC25EDEE1845}"/>
              </a:ext>
            </a:extLst>
          </p:cNvPr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D59DA53D-6D38-4288-900A-FBD98504B35F}"/>
              </a:ext>
            </a:extLst>
          </p:cNvPr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22AB4573-6E9C-4B74-A04E-68A13776FC10}"/>
              </a:ext>
            </a:extLst>
          </p:cNvPr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E4196ECA-A5B8-44A9-A064-50C1BFE43F45}"/>
              </a:ext>
            </a:extLst>
          </p:cNvPr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C09DE7F0-F2DE-46F7-9022-8BAF46FA1266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B4B4DB4-4AF0-4F38-B622-63035DAE66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3973" y="2239846"/>
            <a:ext cx="5172048" cy="259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53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418" y="3861048"/>
            <a:ext cx="2451022" cy="2684910"/>
          </a:xfrm>
          <a:prstGeom prst="rect">
            <a:avLst/>
          </a:prstGeom>
        </p:spPr>
      </p:pic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201547"/>
            <a:ext cx="1874837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376772"/>
            <a:ext cx="7272808" cy="2664296"/>
          </a:xfrm>
        </p:spPr>
        <p:txBody>
          <a:bodyPr>
            <a:noAutofit/>
          </a:bodyPr>
          <a:lstStyle/>
          <a:p>
            <a:pPr algn="ctr" eaLnBrk="1" hangingPunct="1">
              <a:lnSpc>
                <a:spcPct val="150000"/>
              </a:lnSpc>
              <a:buFontTx/>
              <a:buNone/>
              <a:defRPr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Cuando se ejecuta una sentencia simple o compuesta, repetidamente un </a:t>
            </a:r>
            <a:r>
              <a:rPr lang="es-ES_tradnl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número de veces conocido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, la construcción adecuada es mediante el ciclo </a:t>
            </a:r>
            <a:r>
              <a:rPr lang="es-ES_tradnl" sz="2800" b="1" dirty="0" err="1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111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1196752"/>
            <a:ext cx="7344816" cy="360040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estructura </a:t>
            </a:r>
            <a:r>
              <a:rPr lang="es-ES_tradnl" sz="2800" b="1" dirty="0" err="1">
                <a:solidFill>
                  <a:srgbClr val="0070C0"/>
                </a:solidFill>
                <a:cs typeface="Arial" pitchFamily="34" charset="0"/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, es una estructura de ciclo en donde el control de la repetición está definido precisamente sobre una variable </a:t>
            </a:r>
            <a:r>
              <a:rPr lang="es-ES_tradnl" sz="2800" b="1" dirty="0">
                <a:solidFill>
                  <a:srgbClr val="FF0000"/>
                </a:solidFill>
                <a:cs typeface="Arial" pitchFamily="34" charset="0"/>
              </a:rPr>
              <a:t>contador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 </a:t>
            </a:r>
          </a:p>
          <a:p>
            <a:pPr algn="just" eaLnBrk="1" hangingPunct="1">
              <a:lnSpc>
                <a:spcPct val="120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ciclo </a:t>
            </a:r>
            <a:r>
              <a:rPr lang="es-ES_tradnl" sz="2800" b="1" dirty="0" err="1">
                <a:solidFill>
                  <a:srgbClr val="0070C0"/>
                </a:solidFill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nos permite </a:t>
            </a:r>
            <a:r>
              <a:rPr lang="es-ES_tradnl" sz="2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encapsular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 en una sola instrucción todo el código de la variable </a:t>
            </a:r>
            <a:r>
              <a:rPr lang="es-ES_tradnl" sz="2800" b="1" dirty="0">
                <a:solidFill>
                  <a:srgbClr val="FF0000"/>
                </a:solidFill>
                <a:cs typeface="Arial" pitchFamily="34" charset="0"/>
              </a:rPr>
              <a:t>contador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 </a:t>
            </a:r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title"/>
          </p:nvPr>
        </p:nvSpPr>
        <p:spPr>
          <a:xfrm>
            <a:off x="3635896" y="-27384"/>
            <a:ext cx="1874837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/>
              </a:rPr>
              <a:t>FOR</a:t>
            </a:r>
          </a:p>
        </p:txBody>
      </p:sp>
      <p:pic>
        <p:nvPicPr>
          <p:cNvPr id="9" name="Imagen 8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203A38A8-0875-4AE9-847B-FBB8190C19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976" y="3978748"/>
            <a:ext cx="3938024" cy="336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8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73536"/>
            <a:ext cx="7239000" cy="114300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_tradnl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</a:t>
            </a:r>
            <a:r>
              <a:rPr lang="es-ES_tradnl" sz="49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b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r>
              <a:rPr lang="es-ES_tradnl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(</a:t>
            </a:r>
            <a:r>
              <a:rPr lang="es-ES_tradnl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max_value</a:t>
            </a:r>
            <a:r>
              <a:rPr lang="es-ES_tradnl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2008962"/>
            <a:ext cx="7238999" cy="166886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range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genera una secuencia con números: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0 , 1 , ... ,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 – 1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. El último número no está incluido. 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C41043D5-FA3A-49D4-8CB3-6DC6B09822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409" y="3989666"/>
            <a:ext cx="2133786" cy="182329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CB516CA-BFCA-45D9-B146-6CE795A4C79E}"/>
              </a:ext>
            </a:extLst>
          </p:cNvPr>
          <p:cNvSpPr/>
          <p:nvPr/>
        </p:nvSpPr>
        <p:spPr>
          <a:xfrm>
            <a:off x="1835696" y="3989666"/>
            <a:ext cx="4683713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b="1" dirty="0" err="1">
                <a:solidFill>
                  <a:srgbClr val="0070C0"/>
                </a:solidFill>
              </a:rPr>
              <a:t>for</a:t>
            </a:r>
            <a:r>
              <a:rPr lang="es-ES_tradnl" sz="2400" b="1" dirty="0">
                <a:solidFill>
                  <a:srgbClr val="0070C0"/>
                </a:solidFill>
              </a:rPr>
              <a:t> </a:t>
            </a:r>
            <a:r>
              <a:rPr lang="es-ES_tradnl" sz="2400" b="1" dirty="0">
                <a:solidFill>
                  <a:srgbClr val="FF3300"/>
                </a:solidFill>
              </a:rPr>
              <a:t>contador </a:t>
            </a:r>
            <a:r>
              <a:rPr lang="es-ES_tradnl" sz="2400" b="1" dirty="0">
                <a:solidFill>
                  <a:srgbClr val="00B050"/>
                </a:solidFill>
              </a:rPr>
              <a:t>in </a:t>
            </a:r>
            <a:r>
              <a:rPr lang="es-ES_tradnl" sz="2400" b="1" dirty="0" err="1">
                <a:solidFill>
                  <a:srgbClr val="00B050"/>
                </a:solidFill>
              </a:rPr>
              <a:t>range</a:t>
            </a:r>
            <a:r>
              <a:rPr lang="es-ES_tradnl" sz="2400" b="1" dirty="0">
                <a:solidFill>
                  <a:srgbClr val="00B050"/>
                </a:solidFill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): </a:t>
            </a:r>
          </a:p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instrucciones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219195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821626" y="188710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93616" y="2880987"/>
            <a:ext cx="5594808" cy="1505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imprime0_8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Despliegue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en pantalla números sucesivos del 0 al 8.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>
              <a:spcAft>
                <a:spcPts val="600"/>
              </a:spcAft>
            </a:pP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160" y="4447002"/>
            <a:ext cx="2712266" cy="169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47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71923" y="764704"/>
            <a:ext cx="5585771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 en Python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7CC2B8DA-4FB5-44D2-AD9F-AF57C91FD10F}"/>
              </a:ext>
            </a:extLst>
          </p:cNvPr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002D472-7157-46A4-9BE7-04783659D857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5CDB304-112F-45BE-8B12-4E094D058F5F}"/>
              </a:ext>
            </a:extLst>
          </p:cNvPr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99C8C99-CF6F-4804-99D7-8E2A4DEB8DF4}"/>
              </a:ext>
            </a:extLst>
          </p:cNvPr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0CE1FA0-693F-4562-9DCE-C8A3779B1E96}"/>
              </a:ext>
            </a:extLst>
          </p:cNvPr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F07ED6F-FAAA-40D6-825A-313810C01F47}"/>
              </a:ext>
            </a:extLst>
          </p:cNvPr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C9D2B534-8F22-448E-9E60-1ECCFA34ED6F}"/>
              </a:ext>
            </a:extLst>
          </p:cNvPr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7FEF698-3FBE-4D18-9368-8A12698881C7}"/>
              </a:ext>
            </a:extLst>
          </p:cNvPr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3DD9A85-EFBE-403F-99C7-86830B9CB975}"/>
              </a:ext>
            </a:extLst>
          </p:cNvPr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FB7D33D-F5E2-4FD4-A36A-BBF09B430D78}"/>
              </a:ext>
            </a:extLst>
          </p:cNvPr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096D364-6CC0-4D80-9316-FEE5D1D02867}"/>
              </a:ext>
            </a:extLst>
          </p:cNvPr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5A51283F-5A5F-4122-951C-16EF9C32CA9B}"/>
              </a:ext>
            </a:extLst>
          </p:cNvPr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A413B54A-712C-46C5-A159-9C7AF8F9E971}"/>
              </a:ext>
            </a:extLst>
          </p:cNvPr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13A7575-AAF6-485C-8701-5E351DF94474}"/>
              </a:ext>
            </a:extLst>
          </p:cNvPr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06A94F2E-8C48-47CD-8152-50B94BBE0677}"/>
              </a:ext>
            </a:extLst>
          </p:cNvPr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79FE6946-C4B6-4AE2-8998-8D6B6CFF2492}"/>
              </a:ext>
            </a:extLst>
          </p:cNvPr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BDB524AF-63F7-4B75-86CC-6A8A41D8EFC8}"/>
              </a:ext>
            </a:extLst>
          </p:cNvPr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BB506128-04C5-43CA-963C-B6F546C0F300}"/>
              </a:ext>
            </a:extLst>
          </p:cNvPr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F7B39F4A-6D3B-4FC2-A9FB-CC25EDEE1845}"/>
              </a:ext>
            </a:extLst>
          </p:cNvPr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D59DA53D-6D38-4288-900A-FBD98504B35F}"/>
              </a:ext>
            </a:extLst>
          </p:cNvPr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22AB4573-6E9C-4B74-A04E-68A13776FC10}"/>
              </a:ext>
            </a:extLst>
          </p:cNvPr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E4196ECA-A5B8-44A9-A064-50C1BFE43F45}"/>
              </a:ext>
            </a:extLst>
          </p:cNvPr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C09DE7F0-F2DE-46F7-9022-8BAF46FA1266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ES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A1CE60C-1A28-4346-9D23-67269DA1CA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2262" y="1892677"/>
            <a:ext cx="4693322" cy="297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52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-10469"/>
            <a:ext cx="7239000" cy="157129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b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r>
              <a:rPr lang="es-ES_tradnl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(</a:t>
            </a:r>
            <a:r>
              <a:rPr lang="es-ES_tradnl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min_value</a:t>
            </a:r>
            <a:r>
              <a:rPr lang="es-ES_tradnl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, </a:t>
            </a:r>
            <a:r>
              <a:rPr lang="es-ES_tradnl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max_value</a:t>
            </a:r>
            <a:r>
              <a:rPr lang="es-ES_tradnl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165" y="1648149"/>
            <a:ext cx="8123403" cy="291766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Se puede utilizar el ciclo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para incrementar en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uno 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el valor de una variable entera.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range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genera una secuencia con números </a:t>
            </a:r>
            <a:r>
              <a:rPr lang="es-ES" sz="2200" b="1" dirty="0" err="1">
                <a:solidFill>
                  <a:srgbClr val="0070C0"/>
                </a:solidFill>
              </a:rPr>
              <a:t>min_value</a:t>
            </a:r>
            <a:r>
              <a:rPr lang="es-ES" sz="2200" b="1" dirty="0">
                <a:solidFill>
                  <a:srgbClr val="0070C0"/>
                </a:solidFill>
              </a:rPr>
              <a:t> , </a:t>
            </a:r>
            <a:r>
              <a:rPr lang="es-ES" sz="2200" b="1" dirty="0" err="1">
                <a:solidFill>
                  <a:srgbClr val="0070C0"/>
                </a:solidFill>
              </a:rPr>
              <a:t>min_value</a:t>
            </a:r>
            <a:r>
              <a:rPr lang="es-ES" sz="2200" b="1" dirty="0">
                <a:solidFill>
                  <a:srgbClr val="0070C0"/>
                </a:solidFill>
              </a:rPr>
              <a:t> + 1 , ..., </a:t>
            </a:r>
            <a:r>
              <a:rPr lang="es-ES" sz="2200" b="1" dirty="0" err="1">
                <a:solidFill>
                  <a:srgbClr val="0070C0"/>
                </a:solidFill>
              </a:rPr>
              <a:t>max_value</a:t>
            </a:r>
            <a:r>
              <a:rPr lang="es-ES" sz="2200" b="1" dirty="0">
                <a:solidFill>
                  <a:srgbClr val="0070C0"/>
                </a:solidFill>
              </a:rPr>
              <a:t> – 1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. El último número no está incluido. 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C41043D5-FA3A-49D4-8CB3-6DC6B09822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350" y="4869160"/>
            <a:ext cx="1721793" cy="1471254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CB516CA-BFCA-45D9-B146-6CE795A4C79E}"/>
              </a:ext>
            </a:extLst>
          </p:cNvPr>
          <p:cNvSpPr/>
          <p:nvPr/>
        </p:nvSpPr>
        <p:spPr>
          <a:xfrm>
            <a:off x="1043608" y="4941168"/>
            <a:ext cx="6048672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sz="2400" b="1" dirty="0">
                <a:solidFill>
                  <a:srgbClr val="FF3300"/>
                </a:solidFill>
              </a:rPr>
              <a:t>contador </a:t>
            </a:r>
            <a:r>
              <a:rPr lang="es-ES_tradnl" sz="2400" b="1" dirty="0">
                <a:solidFill>
                  <a:srgbClr val="00B050"/>
                </a:solidFill>
              </a:rPr>
              <a:t>in </a:t>
            </a:r>
            <a:r>
              <a:rPr lang="es-ES_tradnl" sz="2400" b="1" dirty="0" err="1">
                <a:solidFill>
                  <a:srgbClr val="00B050"/>
                </a:solidFill>
              </a:rPr>
              <a:t>range</a:t>
            </a:r>
            <a:r>
              <a:rPr lang="es-ES_tradnl" sz="2400" b="1" dirty="0">
                <a:solidFill>
                  <a:srgbClr val="00B050"/>
                </a:solidFill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): </a:t>
            </a:r>
          </a:p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instrucciones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360556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188710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49600" y="2880987"/>
            <a:ext cx="5666816" cy="1505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imprime1_10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Despliegue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en pantalla números sucesivos del 1 al 10.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>
              <a:spcAft>
                <a:spcPts val="600"/>
              </a:spcAft>
            </a:pP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4520811"/>
            <a:ext cx="2592288" cy="161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7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71923" y="1125261"/>
            <a:ext cx="5585771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 en Python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7CC2B8DA-4FB5-44D2-AD9F-AF57C91FD10F}"/>
              </a:ext>
            </a:extLst>
          </p:cNvPr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002D472-7157-46A4-9BE7-04783659D857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5CDB304-112F-45BE-8B12-4E094D058F5F}"/>
              </a:ext>
            </a:extLst>
          </p:cNvPr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99C8C99-CF6F-4804-99D7-8E2A4DEB8DF4}"/>
              </a:ext>
            </a:extLst>
          </p:cNvPr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0CE1FA0-693F-4562-9DCE-C8A3779B1E96}"/>
              </a:ext>
            </a:extLst>
          </p:cNvPr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F07ED6F-FAAA-40D6-825A-313810C01F47}"/>
              </a:ext>
            </a:extLst>
          </p:cNvPr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C9D2B534-8F22-448E-9E60-1ECCFA34ED6F}"/>
              </a:ext>
            </a:extLst>
          </p:cNvPr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7FEF698-3FBE-4D18-9368-8A12698881C7}"/>
              </a:ext>
            </a:extLst>
          </p:cNvPr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3DD9A85-EFBE-403F-99C7-86830B9CB975}"/>
              </a:ext>
            </a:extLst>
          </p:cNvPr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FB7D33D-F5E2-4FD4-A36A-BBF09B430D78}"/>
              </a:ext>
            </a:extLst>
          </p:cNvPr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096D364-6CC0-4D80-9316-FEE5D1D02867}"/>
              </a:ext>
            </a:extLst>
          </p:cNvPr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5A51283F-5A5F-4122-951C-16EF9C32CA9B}"/>
              </a:ext>
            </a:extLst>
          </p:cNvPr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A413B54A-712C-46C5-A159-9C7AF8F9E971}"/>
              </a:ext>
            </a:extLst>
          </p:cNvPr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13A7575-AAF6-485C-8701-5E351DF94474}"/>
              </a:ext>
            </a:extLst>
          </p:cNvPr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06A94F2E-8C48-47CD-8152-50B94BBE0677}"/>
              </a:ext>
            </a:extLst>
          </p:cNvPr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79FE6946-C4B6-4AE2-8998-8D6B6CFF2492}"/>
              </a:ext>
            </a:extLst>
          </p:cNvPr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BDB524AF-63F7-4B75-86CC-6A8A41D8EFC8}"/>
              </a:ext>
            </a:extLst>
          </p:cNvPr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BB506128-04C5-43CA-963C-B6F546C0F300}"/>
              </a:ext>
            </a:extLst>
          </p:cNvPr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F7B39F4A-6D3B-4FC2-A9FB-CC25EDEE1845}"/>
              </a:ext>
            </a:extLst>
          </p:cNvPr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D59DA53D-6D38-4288-900A-FBD98504B35F}"/>
              </a:ext>
            </a:extLst>
          </p:cNvPr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22AB4573-6E9C-4B74-A04E-68A13776FC10}"/>
              </a:ext>
            </a:extLst>
          </p:cNvPr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E4196ECA-A5B8-44A9-A064-50C1BFE43F45}"/>
              </a:ext>
            </a:extLst>
          </p:cNvPr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C09DE7F0-F2DE-46F7-9022-8BAF46FA1266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9896C6C-78D2-4C79-A23F-06B8B688B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3012" y="2329216"/>
            <a:ext cx="5184141" cy="289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59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2902</TotalTime>
  <Words>521</Words>
  <Application>Microsoft Office PowerPoint</Application>
  <PresentationFormat>Presentación en pantalla (4:3)</PresentationFormat>
  <Paragraphs>62</Paragraphs>
  <Slides>15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Dom Casual</vt:lpstr>
      <vt:lpstr>Wingdings</vt:lpstr>
      <vt:lpstr>Tema de Office</vt:lpstr>
      <vt:lpstr>Presentación de PowerPoint</vt:lpstr>
      <vt:lpstr>FOR</vt:lpstr>
      <vt:lpstr>FOR</vt:lpstr>
      <vt:lpstr>Estructura del for for (max_value)</vt:lpstr>
      <vt:lpstr>Presentación de PowerPoint</vt:lpstr>
      <vt:lpstr>Presentación de PowerPoint</vt:lpstr>
      <vt:lpstr>Estructura del for for (min_value, max_value)</vt:lpstr>
      <vt:lpstr>Presentación de PowerPoint</vt:lpstr>
      <vt:lpstr>Presentación de PowerPoint</vt:lpstr>
      <vt:lpstr>Estructura del for for (min_value, max_value, num) </vt:lpstr>
      <vt:lpstr>Presentación de PowerPoint</vt:lpstr>
      <vt:lpstr>Estructura del for for (max_value, min_value, -num)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81</cp:revision>
  <dcterms:created xsi:type="dcterms:W3CDTF">2013-06-25T15:25:55Z</dcterms:created>
  <dcterms:modified xsi:type="dcterms:W3CDTF">2022-08-11T14:18:38Z</dcterms:modified>
</cp:coreProperties>
</file>