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93" r:id="rId2"/>
    <p:sldId id="294" r:id="rId3"/>
    <p:sldId id="346" r:id="rId4"/>
    <p:sldId id="299" r:id="rId5"/>
    <p:sldId id="555" r:id="rId6"/>
    <p:sldId id="570" r:id="rId7"/>
    <p:sldId id="557" r:id="rId8"/>
    <p:sldId id="552" r:id="rId9"/>
    <p:sldId id="569" r:id="rId10"/>
    <p:sldId id="607" r:id="rId11"/>
    <p:sldId id="660" r:id="rId12"/>
    <p:sldId id="665" r:id="rId13"/>
    <p:sldId id="666" r:id="rId14"/>
    <p:sldId id="667" r:id="rId15"/>
    <p:sldId id="661" r:id="rId16"/>
    <p:sldId id="608" r:id="rId17"/>
    <p:sldId id="609" r:id="rId18"/>
    <p:sldId id="610" r:id="rId19"/>
    <p:sldId id="611" r:id="rId20"/>
    <p:sldId id="612" r:id="rId21"/>
    <p:sldId id="613" r:id="rId22"/>
    <p:sldId id="663" r:id="rId23"/>
    <p:sldId id="662" r:id="rId24"/>
    <p:sldId id="614" r:id="rId25"/>
    <p:sldId id="615" r:id="rId26"/>
    <p:sldId id="616" r:id="rId27"/>
    <p:sldId id="617" r:id="rId28"/>
    <p:sldId id="618" r:id="rId29"/>
    <p:sldId id="620" r:id="rId30"/>
    <p:sldId id="670" r:id="rId31"/>
    <p:sldId id="619" r:id="rId32"/>
    <p:sldId id="621" r:id="rId33"/>
    <p:sldId id="622" r:id="rId34"/>
    <p:sldId id="623" r:id="rId35"/>
    <p:sldId id="624" r:id="rId36"/>
    <p:sldId id="625" r:id="rId37"/>
    <p:sldId id="626" r:id="rId38"/>
    <p:sldId id="627" r:id="rId39"/>
    <p:sldId id="628" r:id="rId40"/>
    <p:sldId id="631" r:id="rId41"/>
    <p:sldId id="632" r:id="rId42"/>
    <p:sldId id="634" r:id="rId43"/>
    <p:sldId id="669" r:id="rId44"/>
    <p:sldId id="668" r:id="rId45"/>
    <p:sldId id="571" r:id="rId46"/>
    <p:sldId id="572" r:id="rId47"/>
    <p:sldId id="573" r:id="rId48"/>
    <p:sldId id="576" r:id="rId49"/>
    <p:sldId id="577" r:id="rId50"/>
    <p:sldId id="579" r:id="rId51"/>
    <p:sldId id="580" r:id="rId52"/>
    <p:sldId id="583" r:id="rId53"/>
    <p:sldId id="584" r:id="rId54"/>
    <p:sldId id="581" r:id="rId55"/>
    <p:sldId id="586" r:id="rId56"/>
    <p:sldId id="671" r:id="rId57"/>
    <p:sldId id="282" r:id="rId5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0"/>
  </p:normalViewPr>
  <p:slideViewPr>
    <p:cSldViewPr>
      <p:cViewPr varScale="1">
        <p:scale>
          <a:sx n="107" d="100"/>
          <a:sy n="107" d="100"/>
        </p:scale>
        <p:origin x="216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17/07/2025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45</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49</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51</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7/17/2025</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17/07/2025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17/07/2025</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889659" y="3813174"/>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err="1">
                <a:effectLst>
                  <a:outerShdw blurRad="38100" dist="38100" dir="2700000" algn="tl">
                    <a:srgbClr val="C0C0C0"/>
                  </a:outerShdw>
                </a:effectLst>
                <a:latin typeface="Dom Casual" charset="0"/>
              </a:rPr>
              <a:t>globo_azul</a:t>
            </a:r>
            <a:r>
              <a:rPr lang="es-ES_tradnl" altLang="es-MX" sz="2400" b="1" dirty="0">
                <a:effectLst>
                  <a:outerShdw blurRad="38100" dist="38100" dir="2700000" algn="tl">
                    <a:srgbClr val="C0C0C0"/>
                  </a:outerShdw>
                </a:effectLst>
                <a:latin typeface="Dom Casual" charset="0"/>
              </a:rPr>
              <a:t>, </a:t>
            </a:r>
            <a:r>
              <a:rPr lang="es-ES_tradnl" altLang="es-MX" sz="2400" b="1" dirty="0" err="1">
                <a:effectLst>
                  <a:outerShdw blurRad="38100" dist="38100" dir="2700000" algn="tl">
                    <a:srgbClr val="C0C0C0"/>
                  </a:outerShdw>
                </a:effectLst>
                <a:latin typeface="Dom Casual" charset="0"/>
              </a:rPr>
              <a:t>globo_rojo</a:t>
            </a:r>
            <a:r>
              <a:rPr lang="es-ES_tradnl" altLang="es-MX" sz="2400" b="1" dirty="0">
                <a:effectLst>
                  <a:outerShdw blurRad="38100" dist="38100" dir="2700000" algn="tl">
                    <a:srgbClr val="C0C0C0"/>
                  </a:outerShdw>
                </a:effectLst>
                <a:latin typeface="Dom Casual" charset="0"/>
              </a:rPr>
              <a:t>, </a:t>
            </a:r>
            <a:r>
              <a:rPr lang="es-ES_tradnl" altLang="es-MX" sz="2400" b="1" dirty="0" err="1">
                <a:effectLst>
                  <a:outerShdw blurRad="38100" dist="38100" dir="2700000" algn="tl">
                    <a:srgbClr val="C0C0C0"/>
                  </a:outerShdw>
                </a:effectLst>
                <a:latin typeface="Dom Casual" charset="0"/>
              </a:rPr>
              <a:t>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endParaRPr lang="es-ES_tradnl" altLang="es-MX" sz="2100" i="1" dirty="0">
              <a:solidFill>
                <a:schemeClr val="tx1">
                  <a:lumMod val="95000"/>
                  <a:lumOff val="5000"/>
                </a:schemeClr>
              </a:solidFill>
              <a:latin typeface="Times New Roman" panose="02020603050405020304" pitchFamily="18" charset="0"/>
            </a:endParaRP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a:t>Cada </a:t>
            </a:r>
            <a:r>
              <a:rPr lang="en-US" sz="4000" b="1" dirty="0"/>
              <a:t>Coche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err="1">
                <a:highlight>
                  <a:srgbClr val="00FFFF"/>
                </a:highlight>
                <a:latin typeface="Dom Casual" charset="0"/>
              </a:rPr>
              <a:t>un_ejemplo</a:t>
            </a:r>
            <a:r>
              <a:rPr lang="es-ES_tradnl" altLang="es-MX" sz="1400" b="1" dirty="0">
                <a:highlight>
                  <a:srgbClr val="00FFFF"/>
                </a:highlight>
                <a:latin typeface="Dom Casual" charset="0"/>
              </a:rPr>
              <a:t>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rgbClr val="FF0000"/>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3024336" cy="12784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rgbClr val="FF0000"/>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5" name="Imagen 4">
            <a:extLst>
              <a:ext uri="{FF2B5EF4-FFF2-40B4-BE49-F238E27FC236}">
                <a16:creationId xmlns:a16="http://schemas.microsoft.com/office/drawing/2014/main" id="{CB8722E6-87ED-473F-9884-A44CEDCB6E03}"/>
              </a:ext>
            </a:extLst>
          </p:cNvPr>
          <p:cNvPicPr>
            <a:picLocks noChangeAspect="1"/>
          </p:cNvPicPr>
          <p:nvPr/>
        </p:nvPicPr>
        <p:blipFill>
          <a:blip r:embed="rId2"/>
          <a:stretch>
            <a:fillRect/>
          </a:stretch>
        </p:blipFill>
        <p:spPr>
          <a:xfrm>
            <a:off x="3419872" y="2996952"/>
            <a:ext cx="5148684" cy="3340480"/>
          </a:xfrm>
          <a:prstGeom prst="rect">
            <a:avLst/>
          </a:prstGeom>
        </p:spPr>
      </p:pic>
      <p:sp>
        <p:nvSpPr>
          <p:cNvPr id="6" name="Rectángulo 5">
            <a:extLst>
              <a:ext uri="{FF2B5EF4-FFF2-40B4-BE49-F238E27FC236}">
                <a16:creationId xmlns:a16="http://schemas.microsoft.com/office/drawing/2014/main" id="{A7DA5945-6DD0-44F2-A1D0-BF72577A8648}"/>
              </a:ext>
            </a:extLst>
          </p:cNvPr>
          <p:cNvSpPr/>
          <p:nvPr/>
        </p:nvSpPr>
        <p:spPr>
          <a:xfrm>
            <a:off x="3707904" y="3284984"/>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122FDDD-C6F6-4EE1-869A-7C5DDFF842BE}"/>
              </a:ext>
            </a:extLst>
          </p:cNvPr>
          <p:cNvSpPr/>
          <p:nvPr/>
        </p:nvSpPr>
        <p:spPr>
          <a:xfrm>
            <a:off x="4049998" y="3995446"/>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extBox 1">
            <a:extLst>
              <a:ext uri="{FF2B5EF4-FFF2-40B4-BE49-F238E27FC236}">
                <a16:creationId xmlns:a16="http://schemas.microsoft.com/office/drawing/2014/main" id="{34979C2E-2758-8536-1AD2-D2214A95A2B9}"/>
              </a:ext>
            </a:extLst>
          </p:cNvPr>
          <p:cNvSpPr txBox="1"/>
          <p:nvPr/>
        </p:nvSpPr>
        <p:spPr>
          <a:xfrm>
            <a:off x="1811751" y="3275692"/>
            <a:ext cx="1763368" cy="338554"/>
          </a:xfrm>
          <a:prstGeom prst="rect">
            <a:avLst/>
          </a:prstGeom>
          <a:noFill/>
        </p:spPr>
        <p:txBody>
          <a:bodyPr wrap="none" rtlCol="0">
            <a:spAutoFit/>
          </a:bodyPr>
          <a:lstStyle/>
          <a:p>
            <a:r>
              <a:rPr lang="es-MX" sz="1600" b="1" dirty="0">
                <a:solidFill>
                  <a:schemeClr val="accent6">
                    <a:lumMod val="75000"/>
                  </a:schemeClr>
                </a:solidFill>
              </a:rPr>
              <a:t>Atributos de clase</a:t>
            </a:r>
          </a:p>
        </p:txBody>
      </p:sp>
      <p:sp>
        <p:nvSpPr>
          <p:cNvPr id="3" name="TextBox 2">
            <a:extLst>
              <a:ext uri="{FF2B5EF4-FFF2-40B4-BE49-F238E27FC236}">
                <a16:creationId xmlns:a16="http://schemas.microsoft.com/office/drawing/2014/main" id="{559ADC14-6E43-FCB1-E6F1-6DBA648ECD3C}"/>
              </a:ext>
            </a:extLst>
          </p:cNvPr>
          <p:cNvSpPr txBox="1"/>
          <p:nvPr/>
        </p:nvSpPr>
        <p:spPr>
          <a:xfrm>
            <a:off x="1971567" y="4155014"/>
            <a:ext cx="2042803" cy="338554"/>
          </a:xfrm>
          <a:prstGeom prst="rect">
            <a:avLst/>
          </a:prstGeom>
          <a:noFill/>
        </p:spPr>
        <p:txBody>
          <a:bodyPr wrap="none" rtlCol="0">
            <a:spAutoFit/>
          </a:bodyPr>
          <a:lstStyle/>
          <a:p>
            <a:r>
              <a:rPr lang="es-MX" sz="1600" b="1" dirty="0">
                <a:solidFill>
                  <a:srgbClr val="FF0000"/>
                </a:solidFill>
              </a:rPr>
              <a:t>Atributos de instancia</a:t>
            </a:r>
          </a:p>
        </p:txBody>
      </p:sp>
    </p:spTree>
    <p:extLst>
      <p:ext uri="{BB962C8B-B14F-4D97-AF65-F5344CB8AC3E}">
        <p14:creationId xmlns:p14="http://schemas.microsoft.com/office/powerpoint/2010/main" val="3431600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336726" y="2094309"/>
            <a:ext cx="8470547" cy="3598466"/>
          </a:xfrm>
          <a:prstGeom prst="rect">
            <a:avLst/>
          </a:prstGeom>
        </p:spPr>
      </p:pic>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251520" y="1248470"/>
            <a:ext cx="847054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(nombre, edad y alimentos)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(especie).</a:t>
            </a:r>
            <a:endParaRPr lang="es-ES_tradnl" altLang="es-MX" sz="1400" dirty="0">
              <a:solidFill>
                <a:schemeClr val="bg2">
                  <a:lumMod val="10000"/>
                </a:schemeClr>
              </a:solidFill>
              <a:latin typeface="Dom Casual" charset="0"/>
            </a:endParaRPr>
          </a:p>
        </p:txBody>
      </p:sp>
    </p:spTree>
    <p:extLst>
      <p:ext uri="{BB962C8B-B14F-4D97-AF65-F5344CB8AC3E}">
        <p14:creationId xmlns:p14="http://schemas.microsoft.com/office/powerpoint/2010/main" val="3795741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Actividad individual</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grpSp>
        <p:nvGrpSpPr>
          <p:cNvPr id="6" name="Group 5">
            <a:extLst>
              <a:ext uri="{FF2B5EF4-FFF2-40B4-BE49-F238E27FC236}">
                <a16:creationId xmlns:a16="http://schemas.microsoft.com/office/drawing/2014/main" id="{7F7E8312-F3AE-B0CF-D33A-FE018AF110AE}"/>
              </a:ext>
            </a:extLst>
          </p:cNvPr>
          <p:cNvGrpSpPr/>
          <p:nvPr/>
        </p:nvGrpSpPr>
        <p:grpSpPr>
          <a:xfrm>
            <a:off x="2927877" y="1700808"/>
            <a:ext cx="5820587" cy="4695561"/>
            <a:chOff x="2927877" y="1700808"/>
            <a:chExt cx="5820587" cy="4695561"/>
          </a:xfrm>
        </p:grpSpPr>
        <p:pic>
          <p:nvPicPr>
            <p:cNvPr id="3" name="Picture 2">
              <a:extLst>
                <a:ext uri="{FF2B5EF4-FFF2-40B4-BE49-F238E27FC236}">
                  <a16:creationId xmlns:a16="http://schemas.microsoft.com/office/drawing/2014/main" id="{5EA82F76-8F31-523E-0A08-B3D977CAB20E}"/>
                </a:ext>
              </a:extLst>
            </p:cNvPr>
            <p:cNvPicPr>
              <a:picLocks noChangeAspect="1"/>
            </p:cNvPicPr>
            <p:nvPr/>
          </p:nvPicPr>
          <p:blipFill>
            <a:blip r:embed="rId3"/>
            <a:stretch>
              <a:fillRect/>
            </a:stretch>
          </p:blipFill>
          <p:spPr>
            <a:xfrm>
              <a:off x="3072176" y="3128838"/>
              <a:ext cx="4782217" cy="3267531"/>
            </a:xfrm>
            <a:prstGeom prst="rect">
              <a:avLst/>
            </a:prstGeom>
          </p:spPr>
        </p:pic>
        <p:pic>
          <p:nvPicPr>
            <p:cNvPr id="5" name="Picture 4">
              <a:extLst>
                <a:ext uri="{FF2B5EF4-FFF2-40B4-BE49-F238E27FC236}">
                  <a16:creationId xmlns:a16="http://schemas.microsoft.com/office/drawing/2014/main" id="{30F2E18C-3FA9-70F3-26FC-4962A51FCE3B}"/>
                </a:ext>
              </a:extLst>
            </p:cNvPr>
            <p:cNvPicPr>
              <a:picLocks noChangeAspect="1"/>
            </p:cNvPicPr>
            <p:nvPr/>
          </p:nvPicPr>
          <p:blipFill>
            <a:blip r:embed="rId4"/>
            <a:stretch>
              <a:fillRect/>
            </a:stretch>
          </p:blipFill>
          <p:spPr>
            <a:xfrm>
              <a:off x="2927877" y="1700808"/>
              <a:ext cx="5820587" cy="1514686"/>
            </a:xfrm>
            <a:prstGeom prst="rect">
              <a:avLst/>
            </a:prstGeom>
          </p:spPr>
        </p:pic>
      </p:grpSp>
    </p:spTree>
    <p:extLst>
      <p:ext uri="{BB962C8B-B14F-4D97-AF65-F5344CB8AC3E}">
        <p14:creationId xmlns:p14="http://schemas.microsoft.com/office/powerpoint/2010/main" val="2025924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grpSp>
        <p:nvGrpSpPr>
          <p:cNvPr id="4" name="Group 3">
            <a:extLst>
              <a:ext uri="{FF2B5EF4-FFF2-40B4-BE49-F238E27FC236}">
                <a16:creationId xmlns:a16="http://schemas.microsoft.com/office/drawing/2014/main" id="{9698230A-A336-5FCD-EBB2-0CEDE490E5AA}"/>
              </a:ext>
            </a:extLst>
          </p:cNvPr>
          <p:cNvGrpSpPr/>
          <p:nvPr/>
        </p:nvGrpSpPr>
        <p:grpSpPr>
          <a:xfrm>
            <a:off x="2987541" y="1640930"/>
            <a:ext cx="5820587" cy="4695561"/>
            <a:chOff x="2987541" y="1640930"/>
            <a:chExt cx="5820587" cy="4695561"/>
          </a:xfrm>
        </p:grpSpPr>
        <p:pic>
          <p:nvPicPr>
            <p:cNvPr id="2" name="Picture 1">
              <a:extLst>
                <a:ext uri="{FF2B5EF4-FFF2-40B4-BE49-F238E27FC236}">
                  <a16:creationId xmlns:a16="http://schemas.microsoft.com/office/drawing/2014/main" id="{D2398FCE-5279-C84E-4699-949883C05E63}"/>
                </a:ext>
              </a:extLst>
            </p:cNvPr>
            <p:cNvPicPr>
              <a:picLocks noChangeAspect="1"/>
            </p:cNvPicPr>
            <p:nvPr/>
          </p:nvPicPr>
          <p:blipFill>
            <a:blip r:embed="rId3"/>
            <a:stretch>
              <a:fillRect/>
            </a:stretch>
          </p:blipFill>
          <p:spPr>
            <a:xfrm>
              <a:off x="3131840" y="3068960"/>
              <a:ext cx="4782217" cy="3267531"/>
            </a:xfrm>
            <a:prstGeom prst="rect">
              <a:avLst/>
            </a:prstGeom>
          </p:spPr>
        </p:pic>
        <p:pic>
          <p:nvPicPr>
            <p:cNvPr id="3" name="Picture 2">
              <a:extLst>
                <a:ext uri="{FF2B5EF4-FFF2-40B4-BE49-F238E27FC236}">
                  <a16:creationId xmlns:a16="http://schemas.microsoft.com/office/drawing/2014/main" id="{B00F16D6-1F42-16BA-26E8-853184CDF13A}"/>
                </a:ext>
              </a:extLst>
            </p:cNvPr>
            <p:cNvPicPr>
              <a:picLocks noChangeAspect="1"/>
            </p:cNvPicPr>
            <p:nvPr/>
          </p:nvPicPr>
          <p:blipFill>
            <a:blip r:embed="rId4"/>
            <a:stretch>
              <a:fillRect/>
            </a:stretch>
          </p:blipFill>
          <p:spPr>
            <a:xfrm>
              <a:off x="2987541" y="1640930"/>
              <a:ext cx="5820587" cy="1514686"/>
            </a:xfrm>
            <a:prstGeom prst="rect">
              <a:avLst/>
            </a:prstGeom>
          </p:spPr>
        </p:pic>
      </p:grpSp>
    </p:spTree>
    <p:extLst>
      <p:ext uri="{BB962C8B-B14F-4D97-AF65-F5344CB8AC3E}">
        <p14:creationId xmlns:p14="http://schemas.microsoft.com/office/powerpoint/2010/main" val="3946658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7727899" cy="1296144"/>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sp>
        <p:nvSpPr>
          <p:cNvPr id="2" name="Rectangle 2">
            <a:extLst>
              <a:ext uri="{FF2B5EF4-FFF2-40B4-BE49-F238E27FC236}">
                <a16:creationId xmlns:a16="http://schemas.microsoft.com/office/drawing/2014/main" id="{0A47F7A2-83A9-C2BE-C31C-BE16F1919486}"/>
              </a:ext>
            </a:extLst>
          </p:cNvPr>
          <p:cNvSpPr txBox="1">
            <a:spLocks noChangeArrowheads="1"/>
          </p:cNvSpPr>
          <p:nvPr/>
        </p:nvSpPr>
        <p:spPr>
          <a:xfrm>
            <a:off x="5459676" y="1576464"/>
            <a:ext cx="2807893" cy="1143002"/>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400" b="1" dirty="0">
                <a:solidFill>
                  <a:srgbClr val="FF0000"/>
                </a:solidFill>
                <a:latin typeface="Dom Casual" charset="0"/>
              </a:rPr>
              <a:t>En la función </a:t>
            </a:r>
            <a:r>
              <a:rPr lang="es-ES" altLang="es-MX" sz="1400" b="1" dirty="0" err="1">
                <a:solidFill>
                  <a:srgbClr val="FF0000"/>
                </a:solidFill>
                <a:latin typeface="Dom Casual" charset="0"/>
              </a:rPr>
              <a:t>main</a:t>
            </a:r>
            <a:r>
              <a:rPr lang="es-ES" altLang="es-MX" sz="1400" b="1" dirty="0">
                <a:solidFill>
                  <a:srgbClr val="FF0000"/>
                </a:solidFill>
                <a:latin typeface="Dom Casual" charset="0"/>
              </a:rPr>
              <a:t>:</a:t>
            </a:r>
          </a:p>
          <a:p>
            <a:pPr marL="285750" indent="-285750" algn="l">
              <a:buFont typeface="Arial" panose="020B0604020202020204" pitchFamily="34" charset="0"/>
              <a:buChar char="•"/>
            </a:pPr>
            <a:r>
              <a:rPr lang="es-ES" altLang="es-MX" sz="1400" b="1" dirty="0">
                <a:solidFill>
                  <a:srgbClr val="FF0000"/>
                </a:solidFill>
                <a:latin typeface="Dom Casual" charset="0"/>
              </a:rPr>
              <a:t>Crea los objetos c1 y c2.</a:t>
            </a:r>
          </a:p>
          <a:p>
            <a:pPr marL="285750" indent="-285750" algn="l">
              <a:buFont typeface="Arial" panose="020B0604020202020204" pitchFamily="34" charset="0"/>
              <a:buChar char="•"/>
            </a:pPr>
            <a:r>
              <a:rPr lang="es-ES" altLang="es-MX" sz="1400" b="1" dirty="0">
                <a:solidFill>
                  <a:srgbClr val="FF0000"/>
                </a:solidFill>
                <a:latin typeface="Dom Casual" charset="0"/>
              </a:rPr>
              <a:t>Imprime los atributos color y ruedas de cada objeto.</a:t>
            </a:r>
            <a:endParaRPr lang="es-ES_tradnl" altLang="es-MX" sz="1400" b="1" dirty="0">
              <a:solidFill>
                <a:srgbClr val="FF0000"/>
              </a:solidFill>
              <a:latin typeface="Dom Casual" charset="0"/>
            </a:endParaRPr>
          </a:p>
        </p:txBody>
      </p:sp>
      <p:pic>
        <p:nvPicPr>
          <p:cNvPr id="9" name="Picture 8">
            <a:extLst>
              <a:ext uri="{FF2B5EF4-FFF2-40B4-BE49-F238E27FC236}">
                <a16:creationId xmlns:a16="http://schemas.microsoft.com/office/drawing/2014/main" id="{444807A8-6E7A-065F-4A46-1EA7EC2F72E8}"/>
              </a:ext>
            </a:extLst>
          </p:cNvPr>
          <p:cNvPicPr>
            <a:picLocks noChangeAspect="1"/>
          </p:cNvPicPr>
          <p:nvPr/>
        </p:nvPicPr>
        <p:blipFill>
          <a:blip r:embed="rId3"/>
          <a:stretch>
            <a:fillRect/>
          </a:stretch>
        </p:blipFill>
        <p:spPr>
          <a:xfrm>
            <a:off x="5520646" y="2884315"/>
            <a:ext cx="2638793" cy="2076740"/>
          </a:xfrm>
          <a:prstGeom prst="rect">
            <a:avLst/>
          </a:prstGeom>
        </p:spPr>
      </p:pic>
      <p:sp>
        <p:nvSpPr>
          <p:cNvPr id="11" name="Rectángulo 4">
            <a:extLst>
              <a:ext uri="{FF2B5EF4-FFF2-40B4-BE49-F238E27FC236}">
                <a16:creationId xmlns:a16="http://schemas.microsoft.com/office/drawing/2014/main" id="{4EC485E3-CC74-F2D0-AE55-23B065EEE1F6}"/>
              </a:ext>
            </a:extLst>
          </p:cNvPr>
          <p:cNvSpPr/>
          <p:nvPr/>
        </p:nvSpPr>
        <p:spPr>
          <a:xfrm>
            <a:off x="5436096" y="2797934"/>
            <a:ext cx="2831473" cy="22872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16" name="Group 15">
            <a:extLst>
              <a:ext uri="{FF2B5EF4-FFF2-40B4-BE49-F238E27FC236}">
                <a16:creationId xmlns:a16="http://schemas.microsoft.com/office/drawing/2014/main" id="{0B9844A3-E5C5-D94E-14A6-6D93E770C41D}"/>
              </a:ext>
            </a:extLst>
          </p:cNvPr>
          <p:cNvGrpSpPr/>
          <p:nvPr/>
        </p:nvGrpSpPr>
        <p:grpSpPr>
          <a:xfrm>
            <a:off x="539670" y="1516071"/>
            <a:ext cx="4608394" cy="3446244"/>
            <a:chOff x="539670" y="1516071"/>
            <a:chExt cx="4608394" cy="3446244"/>
          </a:xfrm>
        </p:grpSpPr>
        <p:pic>
          <p:nvPicPr>
            <p:cNvPr id="13" name="Picture 12">
              <a:extLst>
                <a:ext uri="{FF2B5EF4-FFF2-40B4-BE49-F238E27FC236}">
                  <a16:creationId xmlns:a16="http://schemas.microsoft.com/office/drawing/2014/main" id="{A37DF992-B50D-1AA9-7F59-DBCD9DDA3880}"/>
                </a:ext>
              </a:extLst>
            </p:cNvPr>
            <p:cNvPicPr>
              <a:picLocks noChangeAspect="1"/>
            </p:cNvPicPr>
            <p:nvPr/>
          </p:nvPicPr>
          <p:blipFill>
            <a:blip r:embed="rId4"/>
            <a:stretch>
              <a:fillRect/>
            </a:stretch>
          </p:blipFill>
          <p:spPr>
            <a:xfrm>
              <a:off x="539670" y="1516071"/>
              <a:ext cx="4608394" cy="462199"/>
            </a:xfrm>
            <a:prstGeom prst="rect">
              <a:avLst/>
            </a:prstGeom>
          </p:spPr>
        </p:pic>
        <p:pic>
          <p:nvPicPr>
            <p:cNvPr id="15" name="Picture 14">
              <a:extLst>
                <a:ext uri="{FF2B5EF4-FFF2-40B4-BE49-F238E27FC236}">
                  <a16:creationId xmlns:a16="http://schemas.microsoft.com/office/drawing/2014/main" id="{65E35235-2270-0930-C367-2F11BA8E1B33}"/>
                </a:ext>
              </a:extLst>
            </p:cNvPr>
            <p:cNvPicPr>
              <a:picLocks noChangeAspect="1"/>
            </p:cNvPicPr>
            <p:nvPr/>
          </p:nvPicPr>
          <p:blipFill>
            <a:blip r:embed="rId5"/>
            <a:stretch>
              <a:fillRect/>
            </a:stretch>
          </p:blipFill>
          <p:spPr>
            <a:xfrm>
              <a:off x="758779" y="2018679"/>
              <a:ext cx="3362794" cy="2943636"/>
            </a:xfrm>
            <a:prstGeom prst="rect">
              <a:avLst/>
            </a:prstGeom>
          </p:spPr>
        </p:pic>
      </p:grpSp>
    </p:spTree>
    <p:extLst>
      <p:ext uri="{BB962C8B-B14F-4D97-AF65-F5344CB8AC3E}">
        <p14:creationId xmlns:p14="http://schemas.microsoft.com/office/powerpoint/2010/main" val="1227542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5" name="Picture 4">
            <a:extLst>
              <a:ext uri="{FF2B5EF4-FFF2-40B4-BE49-F238E27FC236}">
                <a16:creationId xmlns:a16="http://schemas.microsoft.com/office/drawing/2014/main" id="{C0B49E6D-5E14-5401-28AA-6C8C57466A4F}"/>
              </a:ext>
            </a:extLst>
          </p:cNvPr>
          <p:cNvPicPr>
            <a:picLocks noChangeAspect="1"/>
          </p:cNvPicPr>
          <p:nvPr/>
        </p:nvPicPr>
        <p:blipFill>
          <a:blip r:embed="rId2"/>
          <a:stretch>
            <a:fillRect/>
          </a:stretch>
        </p:blipFill>
        <p:spPr>
          <a:xfrm>
            <a:off x="781017" y="2837705"/>
            <a:ext cx="6973273" cy="2600688"/>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64284" y="4708036"/>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2"/>
          <a:stretch>
            <a:fillRect/>
          </a:stretch>
        </p:blipFill>
        <p:spPr>
          <a:xfrm>
            <a:off x="727569" y="1739995"/>
            <a:ext cx="3841132" cy="2785175"/>
          </a:xfrm>
          <a:prstGeom prst="rect">
            <a:avLst/>
          </a:prstGeom>
        </p:spPr>
      </p:pic>
      <p:sp>
        <p:nvSpPr>
          <p:cNvPr id="2" name="Rectangle 2">
            <a:extLst>
              <a:ext uri="{FF2B5EF4-FFF2-40B4-BE49-F238E27FC236}">
                <a16:creationId xmlns:a16="http://schemas.microsoft.com/office/drawing/2014/main" id="{89851B5A-1170-E38D-1ED8-A47310DE83D2}"/>
              </a:ext>
            </a:extLst>
          </p:cNvPr>
          <p:cNvSpPr txBox="1">
            <a:spLocks noChangeArrowheads="1"/>
          </p:cNvSpPr>
          <p:nvPr/>
        </p:nvSpPr>
        <p:spPr>
          <a:xfrm>
            <a:off x="4946837" y="1739995"/>
            <a:ext cx="3469593" cy="823415"/>
          </a:xfrm>
          <a:prstGeom prst="rect">
            <a:avLst/>
          </a:prstGeom>
          <a:ln>
            <a:solidFill>
              <a:schemeClr val="accent1"/>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400" b="1" dirty="0">
                <a:solidFill>
                  <a:srgbClr val="FF0000"/>
                </a:solidFill>
                <a:latin typeface="Dom Casual" charset="0"/>
              </a:rPr>
              <a:t>Imprime el atributo velocidad antes y después de llamar al método acelera del objeto c1.</a:t>
            </a:r>
            <a:endParaRPr lang="es-ES_tradnl" altLang="es-MX" sz="1400" b="1" dirty="0">
              <a:solidFill>
                <a:srgbClr val="FF0000"/>
              </a:solidFill>
              <a:latin typeface="Dom Casual" charset="0"/>
            </a:endParaRPr>
          </a:p>
        </p:txBody>
      </p:sp>
      <p:pic>
        <p:nvPicPr>
          <p:cNvPr id="8" name="Picture 7">
            <a:extLst>
              <a:ext uri="{FF2B5EF4-FFF2-40B4-BE49-F238E27FC236}">
                <a16:creationId xmlns:a16="http://schemas.microsoft.com/office/drawing/2014/main" id="{B7585E93-CEAD-B309-F820-08039F79FE30}"/>
              </a:ext>
            </a:extLst>
          </p:cNvPr>
          <p:cNvPicPr>
            <a:picLocks noChangeAspect="1"/>
          </p:cNvPicPr>
          <p:nvPr/>
        </p:nvPicPr>
        <p:blipFill>
          <a:blip r:embed="rId3"/>
          <a:stretch>
            <a:fillRect/>
          </a:stretch>
        </p:blipFill>
        <p:spPr>
          <a:xfrm>
            <a:off x="4925648" y="2746993"/>
            <a:ext cx="3000794" cy="1448002"/>
          </a:xfrm>
          <a:prstGeom prst="rect">
            <a:avLst/>
          </a:prstGeom>
        </p:spPr>
      </p:pic>
      <p:sp>
        <p:nvSpPr>
          <p:cNvPr id="5" name="Rectángulo 4">
            <a:extLst>
              <a:ext uri="{FF2B5EF4-FFF2-40B4-BE49-F238E27FC236}">
                <a16:creationId xmlns:a16="http://schemas.microsoft.com/office/drawing/2014/main" id="{87A4D32F-1960-1CE8-66DB-CE1DDD327E2B}"/>
              </a:ext>
            </a:extLst>
          </p:cNvPr>
          <p:cNvSpPr/>
          <p:nvPr/>
        </p:nvSpPr>
        <p:spPr>
          <a:xfrm>
            <a:off x="4925648" y="3371580"/>
            <a:ext cx="3102737" cy="8234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948161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sp>
        <p:nvSpPr>
          <p:cNvPr id="2" name="Rectangle 2">
            <a:extLst>
              <a:ext uri="{FF2B5EF4-FFF2-40B4-BE49-F238E27FC236}">
                <a16:creationId xmlns:a16="http://schemas.microsoft.com/office/drawing/2014/main" id="{41037AB2-9D3A-78CF-079F-46FEF15ABF60}"/>
              </a:ext>
            </a:extLst>
          </p:cNvPr>
          <p:cNvSpPr txBox="1">
            <a:spLocks noChangeArrowheads="1"/>
          </p:cNvSpPr>
          <p:nvPr/>
        </p:nvSpPr>
        <p:spPr>
          <a:xfrm>
            <a:off x="801254" y="2681009"/>
            <a:ext cx="3194681" cy="1180039"/>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Crea el atributo dinámico marchas en el objeto c1 con el valor de 6 y realiza las siguientes pruebas en el objeto c1 y c2.</a:t>
            </a:r>
            <a:endParaRPr lang="es-ES_tradnl" altLang="es-MX" sz="1600" b="1" dirty="0">
              <a:solidFill>
                <a:srgbClr val="FF0000"/>
              </a:solidFill>
              <a:latin typeface="Dom Casual" charset="0"/>
            </a:endParaRPr>
          </a:p>
        </p:txBody>
      </p:sp>
      <p:pic>
        <p:nvPicPr>
          <p:cNvPr id="10" name="Picture 9">
            <a:extLst>
              <a:ext uri="{FF2B5EF4-FFF2-40B4-BE49-F238E27FC236}">
                <a16:creationId xmlns:a16="http://schemas.microsoft.com/office/drawing/2014/main" id="{767CF84C-F0BE-0182-CC4A-78C88934082C}"/>
              </a:ext>
            </a:extLst>
          </p:cNvPr>
          <p:cNvPicPr>
            <a:picLocks noChangeAspect="1"/>
          </p:cNvPicPr>
          <p:nvPr/>
        </p:nvPicPr>
        <p:blipFill>
          <a:blip r:embed="rId2"/>
          <a:stretch>
            <a:fillRect/>
          </a:stretch>
        </p:blipFill>
        <p:spPr>
          <a:xfrm>
            <a:off x="801254" y="4149080"/>
            <a:ext cx="5582429" cy="2362530"/>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4697904" y="2584180"/>
            <a:ext cx="2826423" cy="18529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Picture 7">
            <a:extLst>
              <a:ext uri="{FF2B5EF4-FFF2-40B4-BE49-F238E27FC236}">
                <a16:creationId xmlns:a16="http://schemas.microsoft.com/office/drawing/2014/main" id="{BC0BD0E7-3CF4-81EE-B035-3873E4604492}"/>
              </a:ext>
            </a:extLst>
          </p:cNvPr>
          <p:cNvPicPr>
            <a:picLocks noChangeAspect="1"/>
          </p:cNvPicPr>
          <p:nvPr/>
        </p:nvPicPr>
        <p:blipFill>
          <a:blip r:embed="rId3"/>
          <a:stretch>
            <a:fillRect/>
          </a:stretch>
        </p:blipFill>
        <p:spPr>
          <a:xfrm>
            <a:off x="4737134" y="2648528"/>
            <a:ext cx="2657846" cy="1676634"/>
          </a:xfrm>
          <a:prstGeom prst="rect">
            <a:avLst/>
          </a:prstGeom>
        </p:spPr>
      </p:pic>
    </p:spTree>
    <p:extLst>
      <p:ext uri="{BB962C8B-B14F-4D97-AF65-F5344CB8AC3E}">
        <p14:creationId xmlns:p14="http://schemas.microsoft.com/office/powerpoint/2010/main" val="1517661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3" name="Picture 2">
            <a:extLst>
              <a:ext uri="{FF2B5EF4-FFF2-40B4-BE49-F238E27FC236}">
                <a16:creationId xmlns:a16="http://schemas.microsoft.com/office/drawing/2014/main" id="{5BFE9446-8C67-4F37-72F6-27E59F0F0C06}"/>
              </a:ext>
            </a:extLst>
          </p:cNvPr>
          <p:cNvPicPr>
            <a:picLocks noChangeAspect="1"/>
          </p:cNvPicPr>
          <p:nvPr/>
        </p:nvPicPr>
        <p:blipFill>
          <a:blip r:embed="rId2"/>
          <a:stretch>
            <a:fillRect/>
          </a:stretch>
        </p:blipFill>
        <p:spPr>
          <a:xfrm>
            <a:off x="1032814" y="3212976"/>
            <a:ext cx="6973273" cy="2600688"/>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6" y="1191006"/>
            <a:ext cx="8071377" cy="116198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endParaRPr lang="es-MX" sz="1600" b="0" i="0" dirty="0">
              <a:solidFill>
                <a:srgbClr val="777777"/>
              </a:solidFill>
              <a:effectLst/>
              <a:latin typeface="Source Code Pro" panose="020B0509030403020204" pitchFamily="49" charset="0"/>
            </a:endParaRPr>
          </a:p>
        </p:txBody>
      </p:sp>
      <p:sp>
        <p:nvSpPr>
          <p:cNvPr id="2" name="Rectangle 2">
            <a:extLst>
              <a:ext uri="{FF2B5EF4-FFF2-40B4-BE49-F238E27FC236}">
                <a16:creationId xmlns:a16="http://schemas.microsoft.com/office/drawing/2014/main" id="{3AB05C25-B59C-BBC1-E8C7-13214BBA178B}"/>
              </a:ext>
            </a:extLst>
          </p:cNvPr>
          <p:cNvSpPr txBox="1">
            <a:spLocks noChangeArrowheads="1"/>
          </p:cNvSpPr>
          <p:nvPr/>
        </p:nvSpPr>
        <p:spPr>
          <a:xfrm>
            <a:off x="827584" y="2416447"/>
            <a:ext cx="3733527" cy="936104"/>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Modifica el atributo de clase ruedas e imprime nuevamente las ruedas de los objetos c1 y c2.</a:t>
            </a:r>
            <a:endParaRPr lang="es-ES_tradnl" altLang="es-MX" sz="1600" b="1" dirty="0">
              <a:solidFill>
                <a:srgbClr val="FF0000"/>
              </a:solidFill>
              <a:latin typeface="Dom Casual" charset="0"/>
            </a:endParaRPr>
          </a:p>
        </p:txBody>
      </p:sp>
      <p:pic>
        <p:nvPicPr>
          <p:cNvPr id="8" name="Picture 7">
            <a:extLst>
              <a:ext uri="{FF2B5EF4-FFF2-40B4-BE49-F238E27FC236}">
                <a16:creationId xmlns:a16="http://schemas.microsoft.com/office/drawing/2014/main" id="{D212BCEE-86BD-5BC4-3937-D7E19B6CB5EA}"/>
              </a:ext>
            </a:extLst>
          </p:cNvPr>
          <p:cNvPicPr>
            <a:picLocks noChangeAspect="1"/>
          </p:cNvPicPr>
          <p:nvPr/>
        </p:nvPicPr>
        <p:blipFill>
          <a:blip r:embed="rId2"/>
          <a:stretch>
            <a:fillRect/>
          </a:stretch>
        </p:blipFill>
        <p:spPr>
          <a:xfrm>
            <a:off x="859531" y="3467975"/>
            <a:ext cx="2848373" cy="1962424"/>
          </a:xfrm>
          <a:prstGeom prst="rect">
            <a:avLst/>
          </a:prstGeom>
        </p:spPr>
      </p:pic>
      <p:sp>
        <p:nvSpPr>
          <p:cNvPr id="3" name="Rectángulo 4">
            <a:extLst>
              <a:ext uri="{FF2B5EF4-FFF2-40B4-BE49-F238E27FC236}">
                <a16:creationId xmlns:a16="http://schemas.microsoft.com/office/drawing/2014/main" id="{06775027-6A80-CBB6-CC64-62142CC1EF0F}"/>
              </a:ext>
            </a:extLst>
          </p:cNvPr>
          <p:cNvSpPr/>
          <p:nvPr/>
        </p:nvSpPr>
        <p:spPr>
          <a:xfrm>
            <a:off x="755576" y="4725144"/>
            <a:ext cx="2952328" cy="735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0" name="Picture 9">
            <a:extLst>
              <a:ext uri="{FF2B5EF4-FFF2-40B4-BE49-F238E27FC236}">
                <a16:creationId xmlns:a16="http://schemas.microsoft.com/office/drawing/2014/main" id="{C7717585-F120-F21C-D1D0-B29D218AECC3}"/>
              </a:ext>
            </a:extLst>
          </p:cNvPr>
          <p:cNvPicPr>
            <a:picLocks noChangeAspect="1"/>
          </p:cNvPicPr>
          <p:nvPr/>
        </p:nvPicPr>
        <p:blipFill>
          <a:blip r:embed="rId3"/>
          <a:stretch>
            <a:fillRect/>
          </a:stretch>
        </p:blipFill>
        <p:spPr>
          <a:xfrm>
            <a:off x="4005183" y="4449187"/>
            <a:ext cx="1133633" cy="1914792"/>
          </a:xfrm>
          <a:prstGeom prst="rect">
            <a:avLst/>
          </a:prstGeom>
        </p:spPr>
      </p:pic>
      <p:sp>
        <p:nvSpPr>
          <p:cNvPr id="11" name="Rectángulo 4">
            <a:extLst>
              <a:ext uri="{FF2B5EF4-FFF2-40B4-BE49-F238E27FC236}">
                <a16:creationId xmlns:a16="http://schemas.microsoft.com/office/drawing/2014/main" id="{B04AAE10-0D35-5E1D-8B36-EDE42CE0DD51}"/>
              </a:ext>
            </a:extLst>
          </p:cNvPr>
          <p:cNvSpPr/>
          <p:nvPr/>
        </p:nvSpPr>
        <p:spPr>
          <a:xfrm>
            <a:off x="3959934" y="4412730"/>
            <a:ext cx="1178882" cy="20406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3" name="Picture 12">
            <a:extLst>
              <a:ext uri="{FF2B5EF4-FFF2-40B4-BE49-F238E27FC236}">
                <a16:creationId xmlns:a16="http://schemas.microsoft.com/office/drawing/2014/main" id="{2BCF0793-73FB-06CA-2461-E607EB397BD1}"/>
              </a:ext>
            </a:extLst>
          </p:cNvPr>
          <p:cNvPicPr>
            <a:picLocks noChangeAspect="1"/>
          </p:cNvPicPr>
          <p:nvPr/>
        </p:nvPicPr>
        <p:blipFill>
          <a:blip r:embed="rId4"/>
          <a:stretch>
            <a:fillRect/>
          </a:stretch>
        </p:blipFill>
        <p:spPr>
          <a:xfrm>
            <a:off x="4675955" y="2144710"/>
            <a:ext cx="4321379" cy="2111694"/>
          </a:xfrm>
          <a:prstGeom prst="rect">
            <a:avLst/>
          </a:prstGeom>
        </p:spPr>
      </p:pic>
    </p:spTree>
    <p:extLst>
      <p:ext uri="{BB962C8B-B14F-4D97-AF65-F5344CB8AC3E}">
        <p14:creationId xmlns:p14="http://schemas.microsoft.com/office/powerpoint/2010/main" val="173049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719572" y="1324244"/>
            <a:ext cx="7992888"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regresa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con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(color, velocidad y </a:t>
            </a:r>
            <a:r>
              <a:rPr lang="es-ES" altLang="es-MX" sz="1400" dirty="0" err="1">
                <a:solidFill>
                  <a:schemeClr val="bg2">
                    <a:lumMod val="10000"/>
                  </a:schemeClr>
                </a:solidFill>
                <a:latin typeface="Dom Casual" charset="0"/>
              </a:rPr>
              <a:t>aceleracion</a:t>
            </a:r>
            <a:r>
              <a:rPr lang="es-ES" altLang="es-MX" sz="1400" dirty="0">
                <a:solidFill>
                  <a:schemeClr val="bg2">
                    <a:lumMod val="10000"/>
                  </a:schemeClr>
                </a:solidFill>
                <a:latin typeface="Dom Casual" charset="0"/>
              </a:rPr>
              <a:t>)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(ruedas).</a:t>
            </a:r>
            <a:endParaRPr lang="es-ES_tradnl" altLang="es-MX" sz="1400" dirty="0">
              <a:solidFill>
                <a:schemeClr val="bg2">
                  <a:lumMod val="10000"/>
                </a:schemeClr>
              </a:solidFill>
              <a:latin typeface="Dom Casual" charset="0"/>
            </a:endParaRPr>
          </a:p>
        </p:txBody>
      </p:sp>
      <p:sp>
        <p:nvSpPr>
          <p:cNvPr id="3" name="Rectangle 2">
            <a:extLst>
              <a:ext uri="{FF2B5EF4-FFF2-40B4-BE49-F238E27FC236}">
                <a16:creationId xmlns:a16="http://schemas.microsoft.com/office/drawing/2014/main" id="{BF3BBEFF-804B-B13F-C260-F13E9BDB8EE5}"/>
              </a:ext>
            </a:extLst>
          </p:cNvPr>
          <p:cNvSpPr txBox="1">
            <a:spLocks noChangeArrowheads="1"/>
          </p:cNvSpPr>
          <p:nvPr/>
        </p:nvSpPr>
        <p:spPr>
          <a:xfrm>
            <a:off x="5004048" y="2924944"/>
            <a:ext cx="3528392" cy="1468607"/>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indent="-285750" algn="l">
              <a:buFont typeface="Arial" panose="020B0604020202020204" pitchFamily="34" charset="0"/>
              <a:buChar char="•"/>
            </a:pPr>
            <a:r>
              <a:rPr lang="es-ES" altLang="es-MX" sz="1600" b="1" dirty="0">
                <a:solidFill>
                  <a:srgbClr val="FF0000"/>
                </a:solidFill>
                <a:latin typeface="Dom Casual" charset="0"/>
              </a:rPr>
              <a:t>Dentro de la clase Coche, crea el método mostrar.</a:t>
            </a:r>
          </a:p>
          <a:p>
            <a:pPr marL="285750" indent="-285750" algn="l">
              <a:buFont typeface="Arial" panose="020B0604020202020204" pitchFamily="34" charset="0"/>
              <a:buChar char="•"/>
            </a:pPr>
            <a:r>
              <a:rPr lang="es-ES" altLang="es-MX" sz="1600" b="1" dirty="0">
                <a:solidFill>
                  <a:srgbClr val="FF0000"/>
                </a:solidFill>
                <a:latin typeface="Dom Casual" charset="0"/>
              </a:rPr>
              <a:t>En el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imprime el resultado del método mostrar para el objeto c1 y c2.</a:t>
            </a:r>
            <a:endParaRPr lang="es-ES_tradnl" altLang="es-MX" sz="1600" b="1" dirty="0">
              <a:solidFill>
                <a:srgbClr val="FF0000"/>
              </a:solidFill>
              <a:latin typeface="Dom Casual" charset="0"/>
            </a:endParaRPr>
          </a:p>
        </p:txBody>
      </p:sp>
      <p:grpSp>
        <p:nvGrpSpPr>
          <p:cNvPr id="8" name="Group 7">
            <a:extLst>
              <a:ext uri="{FF2B5EF4-FFF2-40B4-BE49-F238E27FC236}">
                <a16:creationId xmlns:a16="http://schemas.microsoft.com/office/drawing/2014/main" id="{A5176F3D-91DC-555A-C8E8-599E1E5823B9}"/>
              </a:ext>
            </a:extLst>
          </p:cNvPr>
          <p:cNvGrpSpPr/>
          <p:nvPr/>
        </p:nvGrpSpPr>
        <p:grpSpPr>
          <a:xfrm>
            <a:off x="755576" y="2113081"/>
            <a:ext cx="4608394" cy="3446244"/>
            <a:chOff x="755576" y="2113081"/>
            <a:chExt cx="4608394" cy="3446244"/>
          </a:xfrm>
        </p:grpSpPr>
        <p:pic>
          <p:nvPicPr>
            <p:cNvPr id="5" name="Picture 4">
              <a:extLst>
                <a:ext uri="{FF2B5EF4-FFF2-40B4-BE49-F238E27FC236}">
                  <a16:creationId xmlns:a16="http://schemas.microsoft.com/office/drawing/2014/main" id="{C86E96AF-5283-3A9F-96D0-510BA952B064}"/>
                </a:ext>
              </a:extLst>
            </p:cNvPr>
            <p:cNvPicPr>
              <a:picLocks noChangeAspect="1"/>
            </p:cNvPicPr>
            <p:nvPr/>
          </p:nvPicPr>
          <p:blipFill>
            <a:blip r:embed="rId2"/>
            <a:stretch>
              <a:fillRect/>
            </a:stretch>
          </p:blipFill>
          <p:spPr>
            <a:xfrm>
              <a:off x="755576" y="2113081"/>
              <a:ext cx="4608394" cy="462199"/>
            </a:xfrm>
            <a:prstGeom prst="rect">
              <a:avLst/>
            </a:prstGeom>
          </p:spPr>
        </p:pic>
        <p:pic>
          <p:nvPicPr>
            <p:cNvPr id="7" name="Picture 6">
              <a:extLst>
                <a:ext uri="{FF2B5EF4-FFF2-40B4-BE49-F238E27FC236}">
                  <a16:creationId xmlns:a16="http://schemas.microsoft.com/office/drawing/2014/main" id="{033FF678-5613-39FF-EFEA-5D8312DA289B}"/>
                </a:ext>
              </a:extLst>
            </p:cNvPr>
            <p:cNvPicPr>
              <a:picLocks noChangeAspect="1"/>
            </p:cNvPicPr>
            <p:nvPr/>
          </p:nvPicPr>
          <p:blipFill>
            <a:blip r:embed="rId3"/>
            <a:stretch>
              <a:fillRect/>
            </a:stretch>
          </p:blipFill>
          <p:spPr>
            <a:xfrm>
              <a:off x="974685" y="2615689"/>
              <a:ext cx="3362794" cy="2943636"/>
            </a:xfrm>
            <a:prstGeom prst="rect">
              <a:avLst/>
            </a:prstGeom>
          </p:spPr>
        </p:pic>
      </p:grpSp>
    </p:spTree>
    <p:extLst>
      <p:ext uri="{BB962C8B-B14F-4D97-AF65-F5344CB8AC3E}">
        <p14:creationId xmlns:p14="http://schemas.microsoft.com/office/powerpoint/2010/main" val="699657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87941"/>
            <a:ext cx="5904656" cy="3709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sus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188640"/>
            <a:ext cx="7018337" cy="82708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9695</TotalTime>
  <Words>3511</Words>
  <Application>Microsoft Office PowerPoint</Application>
  <PresentationFormat>On-screen Show (4:3)</PresentationFormat>
  <Paragraphs>284</Paragraphs>
  <Slides>57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Dom Casual</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PowerPoint Presentation</vt:lpstr>
      <vt:lpstr>Atributos de clase e instancia</vt:lpstr>
      <vt:lpstr>Instanciar objetos</vt:lpstr>
      <vt:lpstr>PowerPoint Presentation</vt:lpstr>
      <vt:lpstr>Atributos dinámicos</vt:lpstr>
      <vt:lpstr>Atributos dinámicos</vt:lpstr>
      <vt:lpstr>Ejemplo: Clase Gato</vt:lpstr>
      <vt:lpstr>Ejemplo: Clase Gato</vt:lpstr>
      <vt:lpstr>Ejemplo: Clase Gato</vt:lpstr>
      <vt:lpstr>Ejemplo: Clase Gato</vt:lpstr>
      <vt:lpstr>Ejemplo: Clase Gato</vt:lpstr>
      <vt:lpstr>Atributos de clase</vt:lpstr>
      <vt:lpstr>Atributos de clase</vt:lpstr>
      <vt:lpstr>Método mostrar</vt:lpstr>
      <vt:lpstr>PowerPoint Presentation</vt:lpstr>
      <vt:lpstr>Cada vez que se define una clase en Python, se crea a su vez un tipo nuevo (tipo int, float, str, list, tuple…)</vt:lpstr>
      <vt:lpstr>Este esquema se define la clase Coche. </vt:lpstr>
      <vt:lpstr>En el siguiente ejemplo se crean dos objetos de tipo Coche: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Método mostrar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240</cp:revision>
  <dcterms:created xsi:type="dcterms:W3CDTF">2013-06-24T20:15:42Z</dcterms:created>
  <dcterms:modified xsi:type="dcterms:W3CDTF">2025-07-17T22:33:03Z</dcterms:modified>
</cp:coreProperties>
</file>