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93" r:id="rId2"/>
    <p:sldId id="618" r:id="rId3"/>
    <p:sldId id="620" r:id="rId4"/>
    <p:sldId id="622" r:id="rId5"/>
    <p:sldId id="623" r:id="rId6"/>
    <p:sldId id="703" r:id="rId7"/>
    <p:sldId id="624" r:id="rId8"/>
    <p:sldId id="625" r:id="rId9"/>
    <p:sldId id="627" r:id="rId10"/>
    <p:sldId id="628" r:id="rId11"/>
    <p:sldId id="629" r:id="rId12"/>
    <p:sldId id="727" r:id="rId13"/>
    <p:sldId id="630" r:id="rId14"/>
    <p:sldId id="729" r:id="rId15"/>
    <p:sldId id="730" r:id="rId16"/>
    <p:sldId id="731" r:id="rId17"/>
    <p:sldId id="732" r:id="rId18"/>
    <p:sldId id="733" r:id="rId19"/>
    <p:sldId id="734" r:id="rId20"/>
    <p:sldId id="694" r:id="rId21"/>
    <p:sldId id="695" r:id="rId22"/>
    <p:sldId id="696" r:id="rId23"/>
    <p:sldId id="631" r:id="rId24"/>
    <p:sldId id="633" r:id="rId25"/>
    <p:sldId id="636" r:id="rId26"/>
    <p:sldId id="665" r:id="rId27"/>
    <p:sldId id="637" r:id="rId28"/>
    <p:sldId id="638" r:id="rId29"/>
    <p:sldId id="639" r:id="rId30"/>
    <p:sldId id="640" r:id="rId31"/>
    <p:sldId id="641" r:id="rId32"/>
    <p:sldId id="642" r:id="rId33"/>
    <p:sldId id="725" r:id="rId34"/>
    <p:sldId id="728" r:id="rId35"/>
    <p:sldId id="726" r:id="rId36"/>
    <p:sldId id="643" r:id="rId37"/>
    <p:sldId id="632" r:id="rId38"/>
    <p:sldId id="647" r:id="rId39"/>
    <p:sldId id="649" r:id="rId40"/>
    <p:sldId id="650" r:id="rId41"/>
    <p:sldId id="651" r:id="rId42"/>
    <p:sldId id="652" r:id="rId43"/>
    <p:sldId id="653" r:id="rId44"/>
    <p:sldId id="654" r:id="rId45"/>
    <p:sldId id="717" r:id="rId46"/>
    <p:sldId id="714" r:id="rId47"/>
    <p:sldId id="735" r:id="rId48"/>
    <p:sldId id="716" r:id="rId49"/>
    <p:sldId id="719" r:id="rId50"/>
    <p:sldId id="720" r:id="rId51"/>
    <p:sldId id="721" r:id="rId52"/>
    <p:sldId id="722" r:id="rId53"/>
    <p:sldId id="655" r:id="rId54"/>
    <p:sldId id="656" r:id="rId55"/>
    <p:sldId id="282" r:id="rId5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4660"/>
  </p:normalViewPr>
  <p:slideViewPr>
    <p:cSldViewPr>
      <p:cViewPr varScale="1">
        <p:scale>
          <a:sx n="123" d="100"/>
          <a:sy n="123" d="100"/>
        </p:scale>
        <p:origin x="7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180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942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7762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5015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2376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5200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1527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7519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3525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2426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084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4924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3390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8666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4157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8933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9111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8073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1775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6401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400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9379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1905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0524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12024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07520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19956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82406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4001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3152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4791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89843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99853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77294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20947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40116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22728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99322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43493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64258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00537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062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96142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80674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91406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7784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84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452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4495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24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64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Módulo re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Un reloj con números romanos&#10;&#10;Descripción generada automáticamente con confianza media">
            <a:extLst>
              <a:ext uri="{FF2B5EF4-FFF2-40B4-BE49-F238E27FC236}">
                <a16:creationId xmlns:a16="http://schemas.microsoft.com/office/drawing/2014/main" id="{A13954DE-EEDD-4C44-9D3B-6C3A81F2E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501008"/>
            <a:ext cx="4320480" cy="21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35088" y="16930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3DF6FA-3D98-4874-A3A6-0D2CCD64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29" y="2420888"/>
            <a:ext cx="7981914" cy="24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3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5920" y="2162698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9FB5EA-5874-4539-94A9-9E452A4E792C}"/>
              </a:ext>
            </a:extLst>
          </p:cNvPr>
          <p:cNvSpPr txBox="1"/>
          <p:nvPr/>
        </p:nvSpPr>
        <p:spPr>
          <a:xfrm>
            <a:off x="493879" y="1354016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FAFCB2-3F0A-40CE-9A55-4E188AC192B3}"/>
              </a:ext>
            </a:extLst>
          </p:cNvPr>
          <p:cNvSpPr txBox="1"/>
          <p:nvPr/>
        </p:nvSpPr>
        <p:spPr>
          <a:xfrm>
            <a:off x="647700" y="6083232"/>
            <a:ext cx="780654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Obtenemos un objeto iterador con las coincidencias encontradas.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79AC1B-6FDA-4378-B166-FA123DB1F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899736"/>
            <a:ext cx="78486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8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9FB5EA-5874-4539-94A9-9E452A4E792C}"/>
              </a:ext>
            </a:extLst>
          </p:cNvPr>
          <p:cNvSpPr txBox="1"/>
          <p:nvPr/>
        </p:nvSpPr>
        <p:spPr>
          <a:xfrm>
            <a:off x="493879" y="1354016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070946-D9A0-4152-A309-556E244E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87" y="2801300"/>
            <a:ext cx="7032079" cy="314962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DFAFCB2-3F0A-40CE-9A55-4E188AC192B3}"/>
              </a:ext>
            </a:extLst>
          </p:cNvPr>
          <p:cNvSpPr txBox="1"/>
          <p:nvPr/>
        </p:nvSpPr>
        <p:spPr>
          <a:xfrm>
            <a:off x="823087" y="6083233"/>
            <a:ext cx="780654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Obtenemos objetos de tipo match con las coincidencias encontradas.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22C458-4B38-4A82-B0DB-FB6DE2C52C32}"/>
              </a:ext>
            </a:extLst>
          </p:cNvPr>
          <p:cNvSpPr txBox="1"/>
          <p:nvPr/>
        </p:nvSpPr>
        <p:spPr>
          <a:xfrm>
            <a:off x="765920" y="2162698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3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314A86-AAC1-479B-B6AB-4DD4D237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24" y="2204864"/>
            <a:ext cx="7420476" cy="365556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556B13C-69C6-4D2C-B78C-D3C96BCCAA66}"/>
              </a:ext>
            </a:extLst>
          </p:cNvPr>
          <p:cNvSpPr txBox="1"/>
          <p:nvPr/>
        </p:nvSpPr>
        <p:spPr>
          <a:xfrm>
            <a:off x="683568" y="14127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0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663706" y="1802272"/>
            <a:ext cx="7632848" cy="3253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split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divide el texto en una lista, realizando las divisiones del texto en cada lugar donde se cumple con la expresión regular.</a:t>
            </a:r>
            <a:endParaRPr lang="es-ES" u="sng" dirty="0">
              <a:solidFill>
                <a:srgbClr val="000000"/>
              </a:solidFill>
              <a:latin typeface="inherit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subn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es similar al anterior pero además de devolver el nuevo texto, también devuelve el numero de reemplazos que realizó.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392B394-963B-4356-AD56-AC5F6787A3D4}"/>
              </a:ext>
            </a:extLst>
          </p:cNvPr>
          <p:cNvSpPr txBox="1"/>
          <p:nvPr/>
        </p:nvSpPr>
        <p:spPr>
          <a:xfrm>
            <a:off x="641181" y="8278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Modificando el texto de entrada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E960688C-D058-4288-BF5C-739DFB46E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329" y="4437112"/>
            <a:ext cx="4181448" cy="16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71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split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7" y="1905146"/>
            <a:ext cx="8259755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Divide el texto mientras no encuentre un carácter alfanumérico.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F66D3C9-053F-4EFB-A0F8-196F5C716363}"/>
              </a:ext>
            </a:extLst>
          </p:cNvPr>
          <p:cNvSpPr txBox="1"/>
          <p:nvPr/>
        </p:nvSpPr>
        <p:spPr>
          <a:xfrm>
            <a:off x="442122" y="1103175"/>
            <a:ext cx="8259756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split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divide el texto en una lista, realizando las divisiones del texto en cada lugar donde se cumple con la expresión regular.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D483A6-926B-4E64-881F-0176505B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50" y="2527124"/>
            <a:ext cx="6786500" cy="38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8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split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6" y="1116562"/>
            <a:ext cx="8259755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Divide por línea.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76B235-E2D1-469A-947D-F9464CBBB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86" y="1844824"/>
            <a:ext cx="766302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8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2286631"/>
            <a:ext cx="281322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Sustituir “Podrá” por “Puede”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64CB32-9566-488B-91CA-5796782DA649}"/>
              </a:ext>
            </a:extLst>
          </p:cNvPr>
          <p:cNvSpPr txBox="1"/>
          <p:nvPr/>
        </p:nvSpPr>
        <p:spPr>
          <a:xfrm>
            <a:off x="400945" y="1328773"/>
            <a:ext cx="825975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2F64E0-F78B-484B-9422-F5BEB2D4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256228"/>
            <a:ext cx="4205242" cy="41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2286631"/>
            <a:ext cx="281322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Sustituir “Podrá” por “Puede”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64CB32-9566-488B-91CA-5796782DA649}"/>
              </a:ext>
            </a:extLst>
          </p:cNvPr>
          <p:cNvSpPr txBox="1"/>
          <p:nvPr/>
        </p:nvSpPr>
        <p:spPr>
          <a:xfrm>
            <a:off x="400945" y="1328773"/>
            <a:ext cx="825975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B0324B-F321-4275-804E-DE20DE03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492896"/>
            <a:ext cx="4248472" cy="39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30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1557497"/>
            <a:ext cx="756084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Convertir un número (442)-223-78-90 por 4422237890.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2D4951-7D82-4326-A909-ADAEFEF0F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092" y="2505670"/>
            <a:ext cx="492581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2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59632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la librería estándar de Python podemos encontrar el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módulo re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el cual nos proporciona todas las operaciones necesarias para trabajar con las expresiones regulares.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Importar el módulo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re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3454E1-90EC-4F45-AE1E-17EDEF9A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0" y="3705201"/>
            <a:ext cx="4705350" cy="571500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82" y="4276701"/>
            <a:ext cx="4508478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7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re y 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69546" y="1111789"/>
            <a:ext cx="8204908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la izquierda tenemos un texto en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el cual vamos a identificar expresiones regulares.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 la derecha tenemos una lista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caracteres especiales y diferentes caracteres usados en expresiones regulares.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921F72-D718-4DAA-9B7A-848F49AF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4" y="2308904"/>
            <a:ext cx="8168897" cy="429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73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87246" y="1268760"/>
            <a:ext cx="7344816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Ejemplo: </a:t>
            </a: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Busca el primer dígito en el texto. </a:t>
            </a:r>
          </a:p>
          <a:p>
            <a:pPr algn="just">
              <a:lnSpc>
                <a:spcPct val="150000"/>
              </a:lnSpc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  <a:r>
              <a:rPr lang="es-ES" sz="1600" b="1" dirty="0">
                <a:solidFill>
                  <a:srgbClr val="FF0000"/>
                </a:solidFill>
              </a:rPr>
              <a:t>r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utiliza en Python para anular caracteres o palabras especiales de Python.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re.search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(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r”Expresión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regular”, texto)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93FE48-623D-42B8-BED7-05AD9ED8B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80928"/>
            <a:ext cx="6871239" cy="32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5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011640" y="1340768"/>
            <a:ext cx="367240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https://regexr.com/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20 coincidencias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8E4CB25-DBDE-4690-9149-04D33C8D6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7" y="2492896"/>
            <a:ext cx="70199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7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EAFB9D-A872-4F2B-9A4C-EDDAC1EBFF8F}"/>
              </a:ext>
            </a:extLst>
          </p:cNvPr>
          <p:cNvSpPr txBox="1"/>
          <p:nvPr/>
        </p:nvSpPr>
        <p:spPr>
          <a:xfrm>
            <a:off x="556202" y="1637911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inherit"/>
              </a:rPr>
              <a:t>En los </a:t>
            </a:r>
            <a:r>
              <a:rPr lang="es-ES" dirty="0" err="1">
                <a:solidFill>
                  <a:srgbClr val="000000"/>
                </a:solidFill>
                <a:latin typeface="inherit"/>
              </a:rPr>
              <a:t>metacaracteres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 está el poder de las Expresiones regulares.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El verdadero valor de las expresiones regulares son los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metacaracteres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09D1B0-77B0-443B-B44C-A581F1D389C4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18046"/>
              </p:ext>
            </p:extLst>
          </p:nvPr>
        </p:nvGraphicFramePr>
        <p:xfrm>
          <a:off x="556202" y="2649352"/>
          <a:ext cx="7897418" cy="252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41799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Indica un conjunto de caracteres. Se usa ‘-’ para indicar un rango. Algunos caracteres especiales pierden su significado.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Cualquier carácter excepto un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….ar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comienzo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final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@gmail.com$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Una ‘</a:t>
                      </a:r>
                      <a:r>
                        <a:rPr lang="es-MX" dirty="0" err="1"/>
                        <a:t>or</a:t>
                      </a:r>
                      <a:r>
                        <a:rPr lang="es-MX" dirty="0"/>
                        <a:t>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 | 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953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-9939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29C420-11B3-4E8A-AB9E-B87A07E74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80962"/>
            <a:ext cx="7481830" cy="342835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489179" y="1298545"/>
            <a:ext cx="7964356" cy="111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Se usa ‘-’ para indicar un rango. 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6066" y="229925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todos los caracteres en minúsculas.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F6875C-FDBE-48EB-8BD5-4D3A750FAB0C}"/>
              </a:ext>
            </a:extLst>
          </p:cNvPr>
          <p:cNvSpPr txBox="1"/>
          <p:nvPr/>
        </p:nvSpPr>
        <p:spPr>
          <a:xfrm>
            <a:off x="2627784" y="801397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65064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899592" y="1583777"/>
            <a:ext cx="468382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todos los números.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F46C46-01AA-4FAE-81E2-92FAEB4E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20888"/>
            <a:ext cx="7315200" cy="3333750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5F2CD450-F1A2-44D0-826E-8133FCEE1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21" y="46280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68EC81-20D1-482B-988D-DEB369A3512A}"/>
              </a:ext>
            </a:extLst>
          </p:cNvPr>
          <p:cNvSpPr txBox="1"/>
          <p:nvPr/>
        </p:nvSpPr>
        <p:spPr>
          <a:xfrm>
            <a:off x="2627784" y="947069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3640664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6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503A3F-E9DA-4811-B06F-68C27D84A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11" y="2615298"/>
            <a:ext cx="7581900" cy="27813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7" y="854548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63FB26-AAEE-4512-8152-582C6C8E3508}"/>
              </a:ext>
            </a:extLst>
          </p:cNvPr>
          <p:cNvSpPr txBox="1"/>
          <p:nvPr/>
        </p:nvSpPr>
        <p:spPr>
          <a:xfrm>
            <a:off x="891027" y="174440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Texto con 4 caracteres y que termine en ar.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74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2113" y="199619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Texto con 4 caracteres y que termine en ar.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9CC210-D544-440F-8021-7745484E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39" y="2805616"/>
            <a:ext cx="7611568" cy="226453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47566EE0-4954-4E0D-B2B2-3E11D449C07F}"/>
              </a:ext>
            </a:extLst>
          </p:cNvPr>
          <p:cNvSpPr txBox="1">
            <a:spLocks noChangeArrowheads="1"/>
          </p:cNvSpPr>
          <p:nvPr/>
        </p:nvSpPr>
        <p:spPr>
          <a:xfrm>
            <a:off x="289721" y="4056"/>
            <a:ext cx="83632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4734F2-B2C4-4B79-90BB-D1E93446E6FA}"/>
              </a:ext>
            </a:extLst>
          </p:cNvPr>
          <p:cNvSpPr txBox="1"/>
          <p:nvPr/>
        </p:nvSpPr>
        <p:spPr>
          <a:xfrm>
            <a:off x="891027" y="90872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</p:spTree>
    <p:extLst>
      <p:ext uri="{BB962C8B-B14F-4D97-AF65-F5344CB8AC3E}">
        <p14:creationId xmlns:p14="http://schemas.microsoft.com/office/powerpoint/2010/main" val="1850835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4872DA-619A-41A1-BE49-20DE32CB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02" y="2290056"/>
            <a:ext cx="8001000" cy="3733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2BEA311-D141-4761-9657-1E9AB156D83F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 que comience en mayúsculas.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5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23664" y="1643589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Algunos métodos para usar el módulo</a:t>
            </a:r>
            <a:r>
              <a:rPr lang="es-ES" sz="2000" i="0" dirty="0">
                <a:solidFill>
                  <a:srgbClr val="FF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re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Python: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23664" y="2267744"/>
            <a:ext cx="8259756" cy="309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 si la expresión regular tiene coincidencias en el comienzo del texto.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math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641181" y="5603036"/>
            <a:ext cx="7617742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Todos estos métodos reciben dos parámetros: la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expresión a evaluar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y el </a:t>
            </a:r>
            <a:r>
              <a:rPr lang="es-ES" sz="2000" b="1" dirty="0">
                <a:solidFill>
                  <a:srgbClr val="FF0000"/>
                </a:solidFill>
              </a:rPr>
              <a:t>texto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15B10D-C612-427D-B4F2-796382C7C728}"/>
              </a:ext>
            </a:extLst>
          </p:cNvPr>
          <p:cNvSpPr txBox="1"/>
          <p:nvPr/>
        </p:nvSpPr>
        <p:spPr>
          <a:xfrm>
            <a:off x="641181" y="8278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Buscando coincidencias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 que comience en mayúsculas.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30C024-0B9F-42D1-BEC6-A46FCB039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05544"/>
            <a:ext cx="81629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12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correo termine en @tec.mx y se encuentre al final del texto.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7CCA3B-3CA5-49C1-8C86-63E6F418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8" y="2346991"/>
            <a:ext cx="7920880" cy="3008591"/>
          </a:xfrm>
          <a:prstGeom prst="rect">
            <a:avLst/>
          </a:prstGeom>
        </p:spPr>
      </p:pic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937037" y="4696753"/>
            <a:ext cx="246121" cy="10715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615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EA46D0-66FA-4F21-B3D8-91AB14163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6" y="2365662"/>
            <a:ext cx="7864552" cy="2287473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correo termine en @tec.mx y se encuentre al final del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570320" y="4000981"/>
            <a:ext cx="522016" cy="1334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555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31" y="2315538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76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Coincide con el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final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de una cadena de caracteres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62C75B-E079-4011-A089-37620B4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21" y="2138630"/>
            <a:ext cx="6685558" cy="43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69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re.M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Coincide con el final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F02BA4-7F59-41F5-A7CC-189B2F98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210" y="3212976"/>
            <a:ext cx="578829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55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|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or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6: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Letras ma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yúsculas y minúsculas.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7BE126-2243-4EF3-87E0-59CAAA50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2329338"/>
            <a:ext cx="7591691" cy="33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3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18149"/>
              </p:ext>
            </p:extLst>
          </p:nvPr>
        </p:nvGraphicFramePr>
        <p:xfrm>
          <a:off x="623291" y="2074792"/>
          <a:ext cx="7897418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más repeticiones de la expresión regular precedente.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.*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o más repeticiones de la expresión regular precedente.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.+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Número exacto de repeticiones. Puede tener número máximo y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.{5}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1 repetición de la expresión regular precedente. Prioriza el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&lt;.*?&gt;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Capturar y agrupar.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7E7310A2-6DD6-4A42-8090-574E0BE400D7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</p:spTree>
    <p:extLst>
      <p:ext uri="{BB962C8B-B14F-4D97-AF65-F5344CB8AC3E}">
        <p14:creationId xmlns:p14="http://schemas.microsoft.com/office/powerpoint/2010/main" val="2164382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238566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carácter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CD0519-2338-4AE2-9EF8-11FC5840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80928"/>
            <a:ext cx="7038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14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tipo de caracteres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FDE507-6CDB-4252-9C26-27D007FDA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0" y="2924944"/>
            <a:ext cx="7038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8" y="19051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“Hola” en un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67544" y="1124744"/>
            <a:ext cx="820891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Match.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689478" y="4652017"/>
            <a:ext cx="7952334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método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regresa un objeto de tipo match, el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span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nos dice en que parte del texto se encontró la coincidencia “Hola” (0, 4), desde la posición 0 hasta una posición antes de la 4.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42EBD1-D9C4-4663-91F3-3605F5B4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" y="2592516"/>
            <a:ext cx="6408712" cy="18918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6FC9DB1-1D4E-44EE-8254-09FCD9F2EB65}"/>
              </a:ext>
            </a:extLst>
          </p:cNvPr>
          <p:cNvSpPr txBox="1"/>
          <p:nvPr/>
        </p:nvSpPr>
        <p:spPr>
          <a:xfrm>
            <a:off x="689478" y="5860736"/>
            <a:ext cx="7952334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</a:t>
            </a:r>
            <a:r>
              <a:rPr lang="es-ES" sz="2000" b="1" dirty="0">
                <a:solidFill>
                  <a:srgbClr val="FF0000"/>
                </a:solidFill>
              </a:rPr>
              <a:t>objeto match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 objeto en Python que nos da información sobre la coincidencia.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A9AF0C-2E50-4489-A143-384134E1A9D2}"/>
              </a:ext>
            </a:extLst>
          </p:cNvPr>
          <p:cNvSpPr txBox="1"/>
          <p:nvPr/>
        </p:nvSpPr>
        <p:spPr>
          <a:xfrm>
            <a:off x="7297960" y="3301071"/>
            <a:ext cx="15225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solidFill>
                  <a:srgbClr val="0070C0"/>
                </a:solidFill>
              </a:rPr>
              <a:t>La forma más simple de una expresión regular es una palabra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54941F0-FAEE-4FF4-B7AC-08BCA23544E0}"/>
              </a:ext>
            </a:extLst>
          </p:cNvPr>
          <p:cNvCxnSpPr/>
          <p:nvPr/>
        </p:nvCxnSpPr>
        <p:spPr>
          <a:xfrm flipV="1">
            <a:off x="3193504" y="3307530"/>
            <a:ext cx="0" cy="44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017945F-DBCB-456C-99E8-D28D3874405E}"/>
              </a:ext>
            </a:extLst>
          </p:cNvPr>
          <p:cNvCxnSpPr>
            <a:cxnSpLocks/>
          </p:cNvCxnSpPr>
          <p:nvPr/>
        </p:nvCxnSpPr>
        <p:spPr>
          <a:xfrm flipH="1">
            <a:off x="3193504" y="3739578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7D6562-FC96-4812-A5D3-7044AF637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6" y="3026677"/>
            <a:ext cx="8010163" cy="26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84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051720" y="950207"/>
            <a:ext cx="468052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cuatro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576E1C-9BCF-4A1F-AFDE-67E73D9B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032480"/>
            <a:ext cx="7399987" cy="25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86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195736" y="950207"/>
            <a:ext cx="4608511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cinco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D5B816-F41C-4A41-AFAA-8D2B5C16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2996952"/>
            <a:ext cx="7632848" cy="25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2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051720" y="950207"/>
            <a:ext cx="468052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6: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367D70-F93E-4B84-B819-E8E5EC24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9" y="2789828"/>
            <a:ext cx="7892890" cy="318300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963C4-5EE1-4A60-85A8-719A3CE36006}"/>
              </a:ext>
            </a:extLst>
          </p:cNvPr>
          <p:cNvSpPr txBox="1"/>
          <p:nvPr/>
        </p:nvSpPr>
        <p:spPr>
          <a:xfrm>
            <a:off x="611560" y="2089768"/>
            <a:ext cx="8041433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Obtenemos una lista de tuplas.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2150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2" y="3326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Secuencias especiales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963C4-5EE1-4A60-85A8-719A3CE36006}"/>
              </a:ext>
            </a:extLst>
          </p:cNvPr>
          <p:cNvSpPr txBox="1"/>
          <p:nvPr/>
        </p:nvSpPr>
        <p:spPr>
          <a:xfrm>
            <a:off x="390364" y="2057342"/>
            <a:ext cx="8363272" cy="274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dígito decimal. Equivalente a [0-9].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dígito. Equivalente a [^0-9].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 </a:t>
            </a:r>
            <a:r>
              <a:rPr lang="es-ES" sz="1600" dirty="0">
                <a:solidFill>
                  <a:srgbClr val="333333"/>
                </a:solidFill>
              </a:rPr>
              <a:t>Coincide con un espacio en blanco.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espacio en blanco. Equivalente a [^ \t\n\r\f\v].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alfanumérico e incluye vocales con acentos. Equivalente a [a-zA-Z0-9_].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</a:t>
            </a:r>
            <a:r>
              <a:rPr lang="es-ES" sz="1600" b="1" dirty="0">
                <a:solidFill>
                  <a:srgbClr val="333333"/>
                </a:solidFill>
              </a:rPr>
              <a:t>no </a:t>
            </a:r>
            <a:r>
              <a:rPr lang="es-ES" sz="1600" dirty="0">
                <a:solidFill>
                  <a:srgbClr val="333333"/>
                </a:solidFill>
              </a:rPr>
              <a:t>alfanumérico. Equivalente a [^a-zA-Z0-9_].</a:t>
            </a:r>
          </a:p>
        </p:txBody>
      </p:sp>
    </p:spTree>
    <p:extLst>
      <p:ext uri="{BB962C8B-B14F-4D97-AF65-F5344CB8AC3E}">
        <p14:creationId xmlns:p14="http://schemas.microsoft.com/office/powerpoint/2010/main" val="1564804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Encontrar puntuaciones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807647-4B7C-4F7F-A10F-208361849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392880"/>
            <a:ext cx="6419530" cy="24482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B885235-1BFC-4A90-AC93-F12DA30D3529}"/>
              </a:ext>
            </a:extLst>
          </p:cNvPr>
          <p:cNvSpPr txBox="1"/>
          <p:nvPr/>
        </p:nvSpPr>
        <p:spPr>
          <a:xfrm>
            <a:off x="436712" y="1823083"/>
            <a:ext cx="33432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salto de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F7E57C-E9F3-4E63-858D-D231EB203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762390"/>
            <a:ext cx="5112617" cy="22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19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e.M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Multilínea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3840710-FB86-4DB4-A256-41715E3B3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67" y="3143086"/>
            <a:ext cx="5940985" cy="30639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gm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tomar texto multilínea. Que lea cada línea por separado.</a:t>
            </a:r>
          </a:p>
        </p:txBody>
      </p:sp>
    </p:spTree>
    <p:extLst>
      <p:ext uri="{BB962C8B-B14F-4D97-AF65-F5344CB8AC3E}">
        <p14:creationId xmlns:p14="http://schemas.microsoft.com/office/powerpoint/2010/main" val="2690599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(Ignore mayúsculas y minúsculas)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buscar una palabra como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importar que este escrita en mayúsculas o minúsculas.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F092CB-B93F-4FF3-A4E7-1456D0FC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86" y="2819811"/>
            <a:ext cx="5525244" cy="30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7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(Ignore mayúsculas y minúsculas)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buscar una palabra como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importar que este escrita en mayúsculas o minúsculas.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4000D1-793C-4308-A9B3-DF526B99D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725806"/>
            <a:ext cx="5955072" cy="32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79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una fecha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D2CCFA-A4AB-47EC-99DD-3AF67E099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28818"/>
            <a:ext cx="71628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8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734466" y="4568126"/>
            <a:ext cx="7952334" cy="448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caso de que no encuentre coincidencia, regresa </a:t>
            </a:r>
            <a:r>
              <a:rPr lang="es-ES" sz="2000" b="1" dirty="0" err="1">
                <a:solidFill>
                  <a:srgbClr val="FF0000"/>
                </a:solidFill>
              </a:rPr>
              <a:t>None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0FE3EA-1EDD-4E4D-9D0A-A1B93141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07" y="2160806"/>
            <a:ext cx="6811828" cy="19709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F99306B-5F4C-4CE5-9D39-071EAF21F009}"/>
              </a:ext>
            </a:extLst>
          </p:cNvPr>
          <p:cNvSpPr txBox="1"/>
          <p:nvPr/>
        </p:nvSpPr>
        <p:spPr>
          <a:xfrm>
            <a:off x="769959" y="1376501"/>
            <a:ext cx="741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Ejemplo 2:</a:t>
            </a:r>
            <a:r>
              <a:rPr lang="es-MX" sz="2000" dirty="0"/>
              <a:t> Busca la palabra Adiós en un texto.</a:t>
            </a:r>
          </a:p>
        </p:txBody>
      </p:sp>
    </p:spTree>
    <p:extLst>
      <p:ext uri="{BB962C8B-B14F-4D97-AF65-F5344CB8AC3E}">
        <p14:creationId xmlns:p14="http://schemas.microsoft.com/office/powerpoint/2010/main" val="41547793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 usuario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8C6F6-AB06-4B15-A2B1-F916DC4CD4AB}"/>
              </a:ext>
            </a:extLst>
          </p:cNvPr>
          <p:cNvSpPr txBox="1"/>
          <p:nvPr/>
        </p:nvSpPr>
        <p:spPr>
          <a:xfrm>
            <a:off x="1012776" y="1628800"/>
            <a:ext cx="7015608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nombre del usuario debe cumplir las siguientes condiciones: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4 a 14 caracteres.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Debe estar compuesto por letras y números.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8DC4B6-6296-4878-ABEC-14F330E1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212935"/>
            <a:ext cx="52768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40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 usuario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8C6F6-AB06-4B15-A2B1-F916DC4CD4AB}"/>
              </a:ext>
            </a:extLst>
          </p:cNvPr>
          <p:cNvSpPr txBox="1"/>
          <p:nvPr/>
        </p:nvSpPr>
        <p:spPr>
          <a:xfrm>
            <a:off x="724744" y="1628800"/>
            <a:ext cx="751966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nombre del usuario debe cumplir las siguientes condiciones: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4 a 14 caracteres.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Debe estar compuesto por letras y números.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8DC4B6-6296-4878-ABEC-14F330E1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12935"/>
            <a:ext cx="5276850" cy="3057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E1B80F-A0E3-46EE-A93D-BE1154F7E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999" y="3121355"/>
            <a:ext cx="3248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442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 usuario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8C6F6-AB06-4B15-A2B1-F916DC4CD4AB}"/>
              </a:ext>
            </a:extLst>
          </p:cNvPr>
          <p:cNvSpPr txBox="1"/>
          <p:nvPr/>
        </p:nvSpPr>
        <p:spPr>
          <a:xfrm>
            <a:off x="513922" y="1580725"/>
            <a:ext cx="7730485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nombre del usuario debe cumplir las siguientes condiciones: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4 a 14 caracteres.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Debe estar compuesto por letras y números.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DDB1C7C-898D-4D84-B18C-5E00E5863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97266"/>
            <a:ext cx="6370288" cy="325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16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652963-01F6-4093-8CF8-3EDE21BBEFA8}"/>
              </a:ext>
            </a:extLst>
          </p:cNvPr>
          <p:cNvSpPr txBox="1"/>
          <p:nvPr/>
        </p:nvSpPr>
        <p:spPr>
          <a:xfrm>
            <a:off x="611560" y="1502229"/>
            <a:ext cx="7920880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Encontrar la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lista de los nombres 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propios de la siguiente oración: “María y  Andrés tienen 3 hijos,  </a:t>
            </a:r>
            <a:r>
              <a:rPr lang="es-ES" sz="1600" dirty="0">
                <a:solidFill>
                  <a:srgbClr val="333333"/>
                </a:solidFill>
              </a:rPr>
              <a:t>Juan, quien tiene 16 años, Marcela de 10 y Daniel de 5”.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705C739-BC0C-4A0F-B2A6-9A9A7F4C4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11510"/>
            <a:ext cx="7740352" cy="346004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3A2B28B-61A1-4F41-B190-4444965564B0}"/>
              </a:ext>
            </a:extLst>
          </p:cNvPr>
          <p:cNvSpPr txBox="1"/>
          <p:nvPr/>
        </p:nvSpPr>
        <p:spPr>
          <a:xfrm>
            <a:off x="1169368" y="855386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Lista de nombres propios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590990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652963-01F6-4093-8CF8-3EDE21BBEFA8}"/>
              </a:ext>
            </a:extLst>
          </p:cNvPr>
          <p:cNvSpPr txBox="1"/>
          <p:nvPr/>
        </p:nvSpPr>
        <p:spPr>
          <a:xfrm>
            <a:off x="721245" y="1412155"/>
            <a:ext cx="7920880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 archivo de texto contiene una lista de personas con su información de tipo de sangre y RH. </a:t>
            </a:r>
            <a:r>
              <a:rPr lang="es-ES" sz="1600" dirty="0">
                <a:solidFill>
                  <a:srgbClr val="333333"/>
                </a:solidFill>
              </a:rPr>
              <a:t>Obtener la lista de personas de tipo </a:t>
            </a:r>
            <a:r>
              <a:rPr lang="es-ES" sz="1600" b="1" dirty="0">
                <a:solidFill>
                  <a:srgbClr val="333333"/>
                </a:solidFill>
              </a:rPr>
              <a:t>O+</a:t>
            </a:r>
            <a:r>
              <a:rPr lang="es-ES" sz="1600" dirty="0">
                <a:solidFill>
                  <a:srgbClr val="333333"/>
                </a:solidFill>
              </a:rPr>
              <a:t>. 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092336-EFC6-4183-8BDF-A9669921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09611"/>
            <a:ext cx="5210618" cy="34835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D919FA-0980-4930-A7DF-E8896947AECB}"/>
              </a:ext>
            </a:extLst>
          </p:cNvPr>
          <p:cNvSpPr txBox="1"/>
          <p:nvPr/>
        </p:nvSpPr>
        <p:spPr>
          <a:xfrm>
            <a:off x="1169368" y="855386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Lista de personas con tipo de sangre 0+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611356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55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834726" y="1598192"/>
            <a:ext cx="741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Ejemplo 3:</a:t>
            </a:r>
            <a:r>
              <a:rPr lang="es-MX" sz="2000" dirty="0"/>
              <a:t> Busca la palabra Python y que 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Cuantificador ( + ) Una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C3E41A-47B6-4AB6-B5CA-C3D9BBF8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26" y="2548082"/>
            <a:ext cx="7380312" cy="36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4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27584" y="235200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E94D24-C568-47E6-B6AA-854690DA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89" y="3087339"/>
            <a:ext cx="7308304" cy="22008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52C361-34BB-4CF6-AF01-52682D2E236C}"/>
              </a:ext>
            </a:extLst>
          </p:cNvPr>
          <p:cNvSpPr txBox="1"/>
          <p:nvPr/>
        </p:nvSpPr>
        <p:spPr>
          <a:xfrm>
            <a:off x="552719" y="1405411"/>
            <a:ext cx="8038561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 si la expresión regular tiene coincidencias en el comienzo del texto.</a:t>
            </a:r>
          </a:p>
        </p:txBody>
      </p:sp>
    </p:spTree>
    <p:extLst>
      <p:ext uri="{BB962C8B-B14F-4D97-AF65-F5344CB8AC3E}">
        <p14:creationId xmlns:p14="http://schemas.microsoft.com/office/powerpoint/2010/main" val="145168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2" y="155679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C3A1FF-DA68-4961-A672-D91F248C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23" y="2384884"/>
            <a:ext cx="722395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6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0443" y="227967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2491E-C8B5-448D-B553-6F19BDF2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12" y="3138954"/>
            <a:ext cx="7901611" cy="23811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415453" y="1428632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</p:spTree>
    <p:extLst>
      <p:ext uri="{BB962C8B-B14F-4D97-AF65-F5344CB8AC3E}">
        <p14:creationId xmlns:p14="http://schemas.microsoft.com/office/powerpoint/2010/main" val="3484001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8876</TotalTime>
  <Words>1950</Words>
  <Application>Microsoft Office PowerPoint</Application>
  <PresentationFormat>Presentación en pantalla (4:3)</PresentationFormat>
  <Paragraphs>279</Paragraphs>
  <Slides>55</Slides>
  <Notes>53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60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¿Cómo usar las expresiones regulares?</vt:lpstr>
      <vt:lpstr>¿Cómo usar las expresiones regulares?</vt:lpstr>
      <vt:lpstr>Método search</vt:lpstr>
      <vt:lpstr>Método search</vt:lpstr>
      <vt:lpstr>Método search</vt:lpstr>
      <vt:lpstr>Método match</vt:lpstr>
      <vt:lpstr>Método match</vt:lpstr>
      <vt:lpstr>Método findall</vt:lpstr>
      <vt:lpstr>Método findall</vt:lpstr>
      <vt:lpstr>Método finditer()</vt:lpstr>
      <vt:lpstr>Método finditer()</vt:lpstr>
      <vt:lpstr>Método finditer()</vt:lpstr>
      <vt:lpstr>¿Cómo usar las expresiones regulares?</vt:lpstr>
      <vt:lpstr>Método split</vt:lpstr>
      <vt:lpstr>Método split</vt:lpstr>
      <vt:lpstr>Método sub</vt:lpstr>
      <vt:lpstr>Método sub</vt:lpstr>
      <vt:lpstr>Método sub</vt:lpstr>
      <vt:lpstr>Método re y expresiones regulares</vt:lpstr>
      <vt:lpstr>Expresiones regulares: \d</vt:lpstr>
      <vt:lpstr>Expresiones regulares: \d</vt:lpstr>
      <vt:lpstr>Metacaracteres</vt:lpstr>
      <vt:lpstr>Metacaracteres</vt:lpstr>
      <vt:lpstr>Metacaracteres</vt:lpstr>
      <vt:lpstr>Metacaracteres</vt:lpstr>
      <vt:lpstr>Metacaracteres</vt:lpstr>
      <vt:lpstr>Presentación de PowerPoint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Secuencias especiales</vt:lpstr>
      <vt:lpstr>Ejercicio</vt:lpstr>
      <vt:lpstr>Flags</vt:lpstr>
      <vt:lpstr>Flags</vt:lpstr>
      <vt:lpstr>Flags</vt:lpstr>
      <vt:lpstr>Ejercicio</vt:lpstr>
      <vt:lpstr>Ejercicio</vt:lpstr>
      <vt:lpstr>Ejercicio</vt:lpstr>
      <vt:lpstr>Ejercicio</vt:lpstr>
      <vt:lpstr>Ejercicio</vt:lpstr>
      <vt:lpstr>Ejercicio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301</cp:revision>
  <dcterms:created xsi:type="dcterms:W3CDTF">2013-06-24T20:15:42Z</dcterms:created>
  <dcterms:modified xsi:type="dcterms:W3CDTF">2022-09-02T14:54:34Z</dcterms:modified>
</cp:coreProperties>
</file>