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3" r:id="rId2"/>
    <p:sldId id="738" r:id="rId3"/>
    <p:sldId id="739" r:id="rId4"/>
    <p:sldId id="618" r:id="rId5"/>
    <p:sldId id="620" r:id="rId6"/>
    <p:sldId id="736" r:id="rId7"/>
    <p:sldId id="737" r:id="rId8"/>
    <p:sldId id="622" r:id="rId9"/>
    <p:sldId id="740" r:id="rId10"/>
    <p:sldId id="741" r:id="rId11"/>
    <p:sldId id="742" r:id="rId12"/>
    <p:sldId id="744" r:id="rId13"/>
    <p:sldId id="745" r:id="rId14"/>
    <p:sldId id="746" r:id="rId15"/>
    <p:sldId id="743" r:id="rId16"/>
    <p:sldId id="326" r:id="rId17"/>
    <p:sldId id="309" r:id="rId18"/>
    <p:sldId id="314" r:id="rId19"/>
    <p:sldId id="311" r:id="rId20"/>
    <p:sldId id="312" r:id="rId21"/>
    <p:sldId id="282" r:id="rId2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3" autoAdjust="0"/>
    <p:restoredTop sz="94660"/>
  </p:normalViewPr>
  <p:slideViewPr>
    <p:cSldViewPr>
      <p:cViewPr varScale="1">
        <p:scale>
          <a:sx n="63" d="100"/>
          <a:sy n="63" d="100"/>
        </p:scale>
        <p:origin x="111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zethe Pérez Fuertes" userId="4ae9ef87-2a7d-42f8-8dfa-0a501a9e2ff4" providerId="ADAL" clId="{FDDD45CB-1330-4033-A842-3D2746AFF7C7}"/>
    <pc:docChg chg="custSel modSld">
      <pc:chgData name="Lizethe Pérez Fuertes" userId="4ae9ef87-2a7d-42f8-8dfa-0a501a9e2ff4" providerId="ADAL" clId="{FDDD45CB-1330-4033-A842-3D2746AFF7C7}" dt="2025-09-10T01:06:10.064" v="0" actId="33524"/>
      <pc:docMkLst>
        <pc:docMk/>
      </pc:docMkLst>
      <pc:sldChg chg="modSp mod">
        <pc:chgData name="Lizethe Pérez Fuertes" userId="4ae9ef87-2a7d-42f8-8dfa-0a501a9e2ff4" providerId="ADAL" clId="{FDDD45CB-1330-4033-A842-3D2746AFF7C7}" dt="2025-09-10T01:06:10.064" v="0" actId="33524"/>
        <pc:sldMkLst>
          <pc:docMk/>
          <pc:sldMk cId="4069243242" sldId="737"/>
        </pc:sldMkLst>
        <pc:spChg chg="mod">
          <ac:chgData name="Lizethe Pérez Fuertes" userId="4ae9ef87-2a7d-42f8-8dfa-0a501a9e2ff4" providerId="ADAL" clId="{FDDD45CB-1330-4033-A842-3D2746AFF7C7}" dt="2025-09-10T01:06:10.064" v="0" actId="33524"/>
          <ac:spMkLst>
            <pc:docMk/>
            <pc:sldMk cId="4069243242" sldId="737"/>
            <ac:spMk id="10" creationId="{28D7FAFF-9722-4D6A-9DE5-55FC738D088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09/09/2025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3692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0152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9846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65309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7416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50480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2605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2402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92436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1180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3067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8152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3782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4367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3477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8695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09/09/2025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09/09/2025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09/09/2025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09/09/2025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09/09/2025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09/09/2025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09/09/2025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09/09/2025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09/09/2025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09/09/2025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09/09/2025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09/09/2025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45323"/>
            <a:ext cx="7342584" cy="115212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Arreglos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065AA3B-D2DB-455A-A58C-00F9FA1E4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654710"/>
            <a:ext cx="4824536" cy="218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404664"/>
            <a:ext cx="857929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Suma de elementos de un arreglo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BA087-8F34-4F75-A5F0-B97397BAF7AE}"/>
              </a:ext>
            </a:extLst>
          </p:cNvPr>
          <p:cNvSpPr txBox="1"/>
          <p:nvPr/>
        </p:nvSpPr>
        <p:spPr>
          <a:xfrm>
            <a:off x="1907704" y="2996952"/>
            <a:ext cx="5688632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s-ES" sz="2000" b="1" i="0" dirty="0" err="1">
                <a:solidFill>
                  <a:srgbClr val="066DA1"/>
                </a:solidFill>
                <a:effectLst/>
              </a:rPr>
              <a:t>import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numpy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066DA1"/>
                </a:solidFill>
                <a:effectLst/>
              </a:rPr>
              <a:t>as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0" i="0" dirty="0" err="1">
                <a:solidFill>
                  <a:srgbClr val="404247"/>
                </a:solidFill>
                <a:effectLst/>
              </a:rPr>
              <a:t>array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([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7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6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11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9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14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])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sum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)</a:t>
            </a:r>
            <a:r>
              <a:rPr lang="es-ES" sz="2000" b="0" i="0" dirty="0">
                <a:solidFill>
                  <a:srgbClr val="888888"/>
                </a:solidFill>
                <a:effectLst/>
              </a:rPr>
              <a:t> # Se obtiene 81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8C6A2A-3851-43A1-80DA-5A41522B28E8}"/>
              </a:ext>
            </a:extLst>
          </p:cNvPr>
          <p:cNvSpPr txBox="1"/>
          <p:nvPr/>
        </p:nvSpPr>
        <p:spPr>
          <a:xfrm>
            <a:off x="647564" y="1668955"/>
            <a:ext cx="774086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</a:rPr>
              <a:t>numpy.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sum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2000" dirty="0">
                <a:solidFill>
                  <a:srgbClr val="000000"/>
                </a:solidFill>
              </a:rPr>
              <a:t>: La </a:t>
            </a:r>
            <a:r>
              <a:rPr lang="en-US" sz="2000" dirty="0" err="1">
                <a:solidFill>
                  <a:srgbClr val="000000"/>
                </a:solidFill>
              </a:rPr>
              <a:t>función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sum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regresa</a:t>
            </a:r>
            <a:r>
              <a:rPr lang="en-US" sz="2000" dirty="0">
                <a:solidFill>
                  <a:srgbClr val="000000"/>
                </a:solidFill>
              </a:rPr>
              <a:t> la </a:t>
            </a:r>
            <a:r>
              <a:rPr lang="en-US" sz="2000" dirty="0" err="1">
                <a:solidFill>
                  <a:srgbClr val="000000"/>
                </a:solidFill>
              </a:rPr>
              <a:t>suma</a:t>
            </a:r>
            <a:r>
              <a:rPr lang="en-US" sz="2000" dirty="0">
                <a:solidFill>
                  <a:srgbClr val="000000"/>
                </a:solidFill>
              </a:rPr>
              <a:t> de los </a:t>
            </a:r>
            <a:r>
              <a:rPr lang="en-US" sz="2000" dirty="0" err="1">
                <a:solidFill>
                  <a:srgbClr val="000000"/>
                </a:solidFill>
              </a:rPr>
              <a:t>elementos</a:t>
            </a:r>
            <a:r>
              <a:rPr lang="en-US" sz="2000" dirty="0">
                <a:solidFill>
                  <a:srgbClr val="000000"/>
                </a:solidFill>
              </a:rPr>
              <a:t> de un </a:t>
            </a:r>
            <a:r>
              <a:rPr lang="en-US" sz="2000" dirty="0" err="1">
                <a:solidFill>
                  <a:srgbClr val="000000"/>
                </a:solidFill>
              </a:rPr>
              <a:t>arreglo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8834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404664"/>
            <a:ext cx="857929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Promedio de un arreglo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BA087-8F34-4F75-A5F0-B97397BAF7AE}"/>
              </a:ext>
            </a:extLst>
          </p:cNvPr>
          <p:cNvSpPr txBox="1"/>
          <p:nvPr/>
        </p:nvSpPr>
        <p:spPr>
          <a:xfrm>
            <a:off x="1907704" y="2996952"/>
            <a:ext cx="5688632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s-ES" sz="2000" b="1" i="0" dirty="0" err="1">
                <a:solidFill>
                  <a:srgbClr val="066DA1"/>
                </a:solidFill>
                <a:effectLst/>
              </a:rPr>
              <a:t>import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numpy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066DA1"/>
                </a:solidFill>
                <a:effectLst/>
              </a:rPr>
              <a:t>as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0" i="0" dirty="0" err="1">
                <a:solidFill>
                  <a:srgbClr val="404247"/>
                </a:solidFill>
                <a:effectLst/>
              </a:rPr>
              <a:t>array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([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7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6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11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9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14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])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mean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)</a:t>
            </a:r>
            <a:r>
              <a:rPr lang="es-ES" sz="2000" b="0" i="0" dirty="0">
                <a:solidFill>
                  <a:srgbClr val="888888"/>
                </a:solidFill>
                <a:effectLst/>
              </a:rPr>
              <a:t> # Se obtiene 9.0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8C6A2A-3851-43A1-80DA-5A41522B28E8}"/>
              </a:ext>
            </a:extLst>
          </p:cNvPr>
          <p:cNvSpPr txBox="1"/>
          <p:nvPr/>
        </p:nvSpPr>
        <p:spPr>
          <a:xfrm>
            <a:off x="647564" y="1668955"/>
            <a:ext cx="774086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</a:rPr>
              <a:t>numpy.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mean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2000" dirty="0">
                <a:solidFill>
                  <a:srgbClr val="000000"/>
                </a:solidFill>
              </a:rPr>
              <a:t>: La </a:t>
            </a:r>
            <a:r>
              <a:rPr lang="en-US" sz="2000" dirty="0" err="1">
                <a:solidFill>
                  <a:srgbClr val="000000"/>
                </a:solidFill>
              </a:rPr>
              <a:t>función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mean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regresa</a:t>
            </a:r>
            <a:r>
              <a:rPr lang="en-US" sz="2000" dirty="0">
                <a:solidFill>
                  <a:srgbClr val="000000"/>
                </a:solidFill>
              </a:rPr>
              <a:t> el </a:t>
            </a:r>
            <a:r>
              <a:rPr lang="en-US" sz="2000" dirty="0" err="1">
                <a:solidFill>
                  <a:srgbClr val="000000"/>
                </a:solidFill>
              </a:rPr>
              <a:t>promedio</a:t>
            </a:r>
            <a:r>
              <a:rPr lang="en-US" sz="2000" dirty="0">
                <a:solidFill>
                  <a:srgbClr val="000000"/>
                </a:solidFill>
              </a:rPr>
              <a:t> de los </a:t>
            </a:r>
            <a:r>
              <a:rPr lang="en-US" sz="2000" dirty="0" err="1">
                <a:solidFill>
                  <a:srgbClr val="000000"/>
                </a:solidFill>
              </a:rPr>
              <a:t>elementos</a:t>
            </a:r>
            <a:r>
              <a:rPr lang="en-US" sz="2000" dirty="0">
                <a:solidFill>
                  <a:srgbClr val="000000"/>
                </a:solidFill>
              </a:rPr>
              <a:t> de un </a:t>
            </a:r>
            <a:r>
              <a:rPr lang="en-US" sz="2000" dirty="0" err="1">
                <a:solidFill>
                  <a:srgbClr val="000000"/>
                </a:solidFill>
              </a:rPr>
              <a:t>arreglo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7126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404664"/>
            <a:ext cx="857929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Varianza de un arreglo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BA087-8F34-4F75-A5F0-B97397BAF7AE}"/>
              </a:ext>
            </a:extLst>
          </p:cNvPr>
          <p:cNvSpPr txBox="1"/>
          <p:nvPr/>
        </p:nvSpPr>
        <p:spPr>
          <a:xfrm>
            <a:off x="1907704" y="2996952"/>
            <a:ext cx="5688632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s-ES" sz="2000" b="1" i="0" dirty="0" err="1">
                <a:solidFill>
                  <a:srgbClr val="066DA1"/>
                </a:solidFill>
                <a:effectLst/>
              </a:rPr>
              <a:t>import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numpy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066DA1"/>
                </a:solidFill>
                <a:effectLst/>
              </a:rPr>
              <a:t>as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0" i="0" dirty="0" err="1">
                <a:solidFill>
                  <a:srgbClr val="404247"/>
                </a:solidFill>
                <a:effectLst/>
              </a:rPr>
              <a:t>array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([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7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6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11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9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14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])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var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)</a:t>
            </a:r>
            <a:r>
              <a:rPr lang="es-ES" sz="2000" b="0" i="0" dirty="0">
                <a:solidFill>
                  <a:srgbClr val="888888"/>
                </a:solidFill>
                <a:effectLst/>
              </a:rPr>
              <a:t> # Se obtiene 16.89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8C6A2A-3851-43A1-80DA-5A41522B28E8}"/>
              </a:ext>
            </a:extLst>
          </p:cNvPr>
          <p:cNvSpPr txBox="1"/>
          <p:nvPr/>
        </p:nvSpPr>
        <p:spPr>
          <a:xfrm>
            <a:off x="647564" y="1668955"/>
            <a:ext cx="774086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</a:rPr>
              <a:t>numpy.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2000" dirty="0">
                <a:solidFill>
                  <a:srgbClr val="000000"/>
                </a:solidFill>
              </a:rPr>
              <a:t>: La </a:t>
            </a:r>
            <a:r>
              <a:rPr lang="en-US" sz="2000" dirty="0" err="1">
                <a:solidFill>
                  <a:srgbClr val="000000"/>
                </a:solidFill>
              </a:rPr>
              <a:t>función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regresa</a:t>
            </a:r>
            <a:r>
              <a:rPr lang="en-US" sz="2000" dirty="0">
                <a:solidFill>
                  <a:srgbClr val="000000"/>
                </a:solidFill>
              </a:rPr>
              <a:t> la </a:t>
            </a:r>
            <a:r>
              <a:rPr lang="en-US" sz="2000" dirty="0" err="1">
                <a:solidFill>
                  <a:srgbClr val="000000"/>
                </a:solidFill>
              </a:rPr>
              <a:t>varianza</a:t>
            </a:r>
            <a:r>
              <a:rPr lang="en-US" sz="2000" dirty="0">
                <a:solidFill>
                  <a:srgbClr val="000000"/>
                </a:solidFill>
              </a:rPr>
              <a:t> de un </a:t>
            </a:r>
            <a:r>
              <a:rPr lang="en-US" sz="2000" dirty="0" err="1">
                <a:solidFill>
                  <a:srgbClr val="000000"/>
                </a:solidFill>
              </a:rPr>
              <a:t>arreglo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540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404664"/>
            <a:ext cx="857929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Desviación estándar de un arreglo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BA087-8F34-4F75-A5F0-B97397BAF7AE}"/>
              </a:ext>
            </a:extLst>
          </p:cNvPr>
          <p:cNvSpPr txBox="1"/>
          <p:nvPr/>
        </p:nvSpPr>
        <p:spPr>
          <a:xfrm>
            <a:off x="1907704" y="2996952"/>
            <a:ext cx="5688632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s-ES" sz="2000" b="1" i="0" dirty="0" err="1">
                <a:solidFill>
                  <a:srgbClr val="066DA1"/>
                </a:solidFill>
                <a:effectLst/>
              </a:rPr>
              <a:t>import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numpy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066DA1"/>
                </a:solidFill>
                <a:effectLst/>
              </a:rPr>
              <a:t>as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0" i="0" dirty="0" err="1">
                <a:solidFill>
                  <a:srgbClr val="404247"/>
                </a:solidFill>
                <a:effectLst/>
              </a:rPr>
              <a:t>array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([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7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6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11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9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14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])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std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)</a:t>
            </a:r>
            <a:r>
              <a:rPr lang="es-ES" sz="2000" b="0" i="0" dirty="0">
                <a:solidFill>
                  <a:srgbClr val="888888"/>
                </a:solidFill>
                <a:effectLst/>
              </a:rPr>
              <a:t> # Se obtiene 4.11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8C6A2A-3851-43A1-80DA-5A41522B28E8}"/>
              </a:ext>
            </a:extLst>
          </p:cNvPr>
          <p:cNvSpPr txBox="1"/>
          <p:nvPr/>
        </p:nvSpPr>
        <p:spPr>
          <a:xfrm>
            <a:off x="647564" y="1668955"/>
            <a:ext cx="774086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</a:rPr>
              <a:t>numpy.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std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2000" dirty="0">
                <a:solidFill>
                  <a:srgbClr val="000000"/>
                </a:solidFill>
              </a:rPr>
              <a:t>: La </a:t>
            </a:r>
            <a:r>
              <a:rPr lang="en-US" sz="2000" dirty="0" err="1">
                <a:solidFill>
                  <a:srgbClr val="000000"/>
                </a:solidFill>
              </a:rPr>
              <a:t>función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std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regresa</a:t>
            </a:r>
            <a:r>
              <a:rPr lang="en-US" sz="2000" dirty="0">
                <a:solidFill>
                  <a:srgbClr val="000000"/>
                </a:solidFill>
              </a:rPr>
              <a:t> la </a:t>
            </a:r>
            <a:r>
              <a:rPr lang="en-US" sz="2000" dirty="0" err="1">
                <a:solidFill>
                  <a:srgbClr val="000000"/>
                </a:solidFill>
              </a:rPr>
              <a:t>desviación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estándar</a:t>
            </a:r>
            <a:r>
              <a:rPr lang="en-US" sz="2000" dirty="0">
                <a:solidFill>
                  <a:srgbClr val="000000"/>
                </a:solidFill>
              </a:rPr>
              <a:t> de un </a:t>
            </a:r>
            <a:r>
              <a:rPr lang="en-US" sz="2000" dirty="0" err="1">
                <a:solidFill>
                  <a:srgbClr val="000000"/>
                </a:solidFill>
              </a:rPr>
              <a:t>arreglo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0040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404664"/>
            <a:ext cx="857929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Números aleatorios enteros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BA087-8F34-4F75-A5F0-B97397BAF7AE}"/>
              </a:ext>
            </a:extLst>
          </p:cNvPr>
          <p:cNvSpPr txBox="1"/>
          <p:nvPr/>
        </p:nvSpPr>
        <p:spPr>
          <a:xfrm>
            <a:off x="1727684" y="3708367"/>
            <a:ext cx="5688632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s-ES" sz="2000" b="1" i="0" dirty="0" err="1">
                <a:solidFill>
                  <a:srgbClr val="066DA1"/>
                </a:solidFill>
                <a:effectLst/>
              </a:rPr>
              <a:t>import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numpy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066DA1"/>
                </a:solidFill>
                <a:effectLst/>
              </a:rPr>
              <a:t>as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0" i="0" dirty="0" err="1">
                <a:solidFill>
                  <a:srgbClr val="404247"/>
                </a:solidFill>
                <a:effectLst/>
              </a:rPr>
              <a:t>array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([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7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6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11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9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14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])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random.randint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(-10, 20, </a:t>
            </a:r>
            <a:r>
              <a:rPr lang="es-ES" sz="2000" b="0" i="0">
                <a:solidFill>
                  <a:srgbClr val="444444"/>
                </a:solidFill>
                <a:effectLst/>
              </a:rPr>
              <a:t>15)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8C6A2A-3851-43A1-80DA-5A41522B28E8}"/>
              </a:ext>
            </a:extLst>
          </p:cNvPr>
          <p:cNvSpPr txBox="1"/>
          <p:nvPr/>
        </p:nvSpPr>
        <p:spPr>
          <a:xfrm>
            <a:off x="827584" y="1913204"/>
            <a:ext cx="774086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</a:rPr>
              <a:t>numpy.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random.randint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(li, ls,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cantidad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2000" dirty="0">
                <a:solidFill>
                  <a:srgbClr val="000000"/>
                </a:solidFill>
              </a:rPr>
              <a:t>: La </a:t>
            </a:r>
            <a:r>
              <a:rPr lang="en-US" sz="2000" dirty="0" err="1">
                <a:solidFill>
                  <a:srgbClr val="000000"/>
                </a:solidFill>
              </a:rPr>
              <a:t>función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random.randint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US" sz="2000" dirty="0">
                <a:solidFill>
                  <a:srgbClr val="000000"/>
                </a:solidFill>
              </a:rPr>
              <a:t> genera </a:t>
            </a:r>
            <a:r>
              <a:rPr lang="en-US" sz="2000" dirty="0" err="1">
                <a:solidFill>
                  <a:srgbClr val="000000"/>
                </a:solidFill>
              </a:rPr>
              <a:t>números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aleatorios</a:t>
            </a:r>
            <a:r>
              <a:rPr lang="en-US" sz="2000" dirty="0">
                <a:solidFill>
                  <a:srgbClr val="000000"/>
                </a:solidFill>
              </a:rPr>
              <a:t> entre el </a:t>
            </a:r>
            <a:r>
              <a:rPr lang="en-US" sz="2000" dirty="0" err="1">
                <a:solidFill>
                  <a:srgbClr val="000000"/>
                </a:solidFill>
              </a:rPr>
              <a:t>límite</a:t>
            </a:r>
            <a:r>
              <a:rPr lang="en-US" sz="2000" dirty="0">
                <a:solidFill>
                  <a:srgbClr val="000000"/>
                </a:solidFill>
              </a:rPr>
              <a:t> inferior y el </a:t>
            </a:r>
            <a:r>
              <a:rPr lang="en-US" sz="2000" dirty="0" err="1">
                <a:solidFill>
                  <a:srgbClr val="000000"/>
                </a:solidFill>
              </a:rPr>
              <a:t>límite</a:t>
            </a:r>
            <a:r>
              <a:rPr lang="en-US" sz="2000" dirty="0">
                <a:solidFill>
                  <a:srgbClr val="000000"/>
                </a:solidFill>
              </a:rPr>
              <a:t> superior, la </a:t>
            </a:r>
            <a:r>
              <a:rPr lang="en-US" sz="2000" dirty="0" err="1">
                <a:solidFill>
                  <a:srgbClr val="000000"/>
                </a:solidFill>
              </a:rPr>
              <a:t>cantidad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especificada</a:t>
            </a:r>
            <a:r>
              <a:rPr lang="en-US" sz="2000" dirty="0">
                <a:solidFill>
                  <a:srgbClr val="000000"/>
                </a:solidFill>
              </a:rPr>
              <a:t> de </a:t>
            </a:r>
            <a:r>
              <a:rPr lang="en-US" sz="2000" dirty="0" err="1">
                <a:solidFill>
                  <a:srgbClr val="000000"/>
                </a:solidFill>
              </a:rPr>
              <a:t>números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0024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835696" y="188640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415" name="CuadroTexto 414">
            <a:extLst>
              <a:ext uri="{FF2B5EF4-FFF2-40B4-BE49-F238E27FC236}">
                <a16:creationId xmlns:a16="http://schemas.microsoft.com/office/drawing/2014/main" id="{17390072-3F9C-48E5-937C-91590EEC54B1}"/>
              </a:ext>
            </a:extLst>
          </p:cNvPr>
          <p:cNvSpPr txBox="1"/>
          <p:nvPr/>
        </p:nvSpPr>
        <p:spPr>
          <a:xfrm>
            <a:off x="899592" y="1386632"/>
            <a:ext cx="7416824" cy="2377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Crea la función </a:t>
            </a:r>
            <a:r>
              <a:rPr lang="es-ES" sz="1400" b="1" dirty="0" err="1">
                <a:solidFill>
                  <a:srgbClr val="0000FF"/>
                </a:solidFill>
                <a:effectLst/>
                <a:latin typeface="Arial,Helvetica"/>
              </a:rPr>
              <a:t>main</a:t>
            </a:r>
            <a:r>
              <a:rPr lang="es-ES" sz="1400" b="1" dirty="0">
                <a:solidFill>
                  <a:srgbClr val="0000FF"/>
                </a:solidFill>
                <a:effectLst/>
                <a:latin typeface="Arial,Helvetica"/>
              </a:rPr>
              <a:t>()</a:t>
            </a: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: </a:t>
            </a:r>
          </a:p>
          <a:p>
            <a:pPr marL="742950" lvl="1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Genere un arreglo de </a:t>
            </a:r>
            <a:r>
              <a:rPr lang="es-ES" sz="1400" dirty="0" err="1">
                <a:solidFill>
                  <a:srgbClr val="000000"/>
                </a:solidFill>
                <a:effectLst/>
                <a:latin typeface="Arial,Helvetica"/>
              </a:rPr>
              <a:t>Numpy</a:t>
            </a: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 con los siguientes números flotantes: [2.8, 8.3, 5.4, 6.0, 5.2, 1.5, 6.4, 12, 7.1, 3.6].</a:t>
            </a:r>
          </a:p>
          <a:p>
            <a:pPr marL="742950" lvl="1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Utiliza la función </a:t>
            </a:r>
            <a:r>
              <a:rPr lang="es-ES" sz="1400" b="1" dirty="0">
                <a:solidFill>
                  <a:srgbClr val="000000"/>
                </a:solidFill>
                <a:effectLst/>
                <a:latin typeface="Arial,Helvetica"/>
              </a:rPr>
              <a:t>mean </a:t>
            </a: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de </a:t>
            </a:r>
            <a:r>
              <a:rPr lang="es-ES" sz="1400" dirty="0" err="1">
                <a:solidFill>
                  <a:srgbClr val="000000"/>
                </a:solidFill>
                <a:effectLst/>
                <a:latin typeface="Arial,Helvetica"/>
              </a:rPr>
              <a:t>numpy</a:t>
            </a: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 y calcula el promedio del arreglo. Imprime el resultado.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Crea la función </a:t>
            </a:r>
            <a:r>
              <a:rPr lang="es-ES" sz="1400" b="1" dirty="0">
                <a:solidFill>
                  <a:srgbClr val="0000FF"/>
                </a:solidFill>
                <a:effectLst/>
                <a:latin typeface="Arial,Helvetica"/>
              </a:rPr>
              <a:t>promedio</a:t>
            </a: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 que recibe el arreglo y con un ciclo iterador calcula el promedio. Regresa el resultado. 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En el </a:t>
            </a:r>
            <a:r>
              <a:rPr lang="es-ES" sz="1400" b="1" dirty="0" err="1">
                <a:solidFill>
                  <a:srgbClr val="000000"/>
                </a:solidFill>
                <a:effectLst/>
                <a:latin typeface="Arial,Helvetica"/>
              </a:rPr>
              <a:t>main</a:t>
            </a: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 llama a la función </a:t>
            </a:r>
            <a:r>
              <a:rPr lang="es-ES" sz="1400" b="1" dirty="0">
                <a:solidFill>
                  <a:srgbClr val="000000"/>
                </a:solidFill>
                <a:effectLst/>
                <a:latin typeface="Arial,Helvetica"/>
              </a:rPr>
              <a:t>promedio</a:t>
            </a: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 e imprime el resultado. Revisa que tu resultado concuerde con el resultado anterior.</a:t>
            </a:r>
          </a:p>
        </p:txBody>
      </p:sp>
      <p:pic>
        <p:nvPicPr>
          <p:cNvPr id="5" name="Imagen 4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DD142C9F-9739-4E73-8231-1FA8BA6AB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071142"/>
            <a:ext cx="2538495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27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528" y="1078338"/>
            <a:ext cx="8603219" cy="427557"/>
          </a:xfrm>
        </p:spPr>
        <p:txBody>
          <a:bodyPr>
            <a:normAutofit fontScale="92500" lnSpcReduction="10000"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Crea un arreglo con números del 0 al 10</a:t>
            </a: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855913" y="5553224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970FF3B-0C10-408E-B504-32833174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38" y="1819256"/>
            <a:ext cx="62484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6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330424"/>
            <a:ext cx="7772400" cy="41148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3000"/>
              </a:lnSpc>
              <a:spcBef>
                <a:spcPct val="0"/>
              </a:spcBef>
              <a:buNone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suma_dos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de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valores enteros y le suma un dos (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a cada una de las localidades del arreglo.</a:t>
            </a:r>
          </a:p>
          <a:p>
            <a:pPr algn="just" eaLnBrk="1" hangingPunct="1">
              <a:lnSpc>
                <a:spcPct val="90000"/>
              </a:lnSpc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6852" name="Group 4"/>
          <p:cNvGrpSpPr>
            <a:grpSpLocks/>
          </p:cNvGrpSpPr>
          <p:nvPr/>
        </p:nvGrpSpPr>
        <p:grpSpPr bwMode="auto">
          <a:xfrm>
            <a:off x="3620514" y="5527576"/>
            <a:ext cx="5013325" cy="900113"/>
            <a:chOff x="2458" y="3321"/>
            <a:chExt cx="3158" cy="567"/>
          </a:xfrm>
        </p:grpSpPr>
        <p:grpSp>
          <p:nvGrpSpPr>
            <p:cNvPr id="23944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3956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7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8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9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0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1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2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3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4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5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3945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46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47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48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49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50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51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52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53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54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55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6875" name="Group 27"/>
          <p:cNvGrpSpPr>
            <a:grpSpLocks/>
          </p:cNvGrpSpPr>
          <p:nvPr/>
        </p:nvGrpSpPr>
        <p:grpSpPr bwMode="auto">
          <a:xfrm>
            <a:off x="3620514" y="4575076"/>
            <a:ext cx="5013325" cy="1847850"/>
            <a:chOff x="-1488" y="2736"/>
            <a:chExt cx="3158" cy="1164"/>
          </a:xfrm>
        </p:grpSpPr>
        <p:sp>
          <p:nvSpPr>
            <p:cNvPr id="23921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22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3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4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5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6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7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8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9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0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1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32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33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34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35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36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37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38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39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40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41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42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43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3558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6900" name="Group 52"/>
          <p:cNvGrpSpPr>
            <a:grpSpLocks/>
          </p:cNvGrpSpPr>
          <p:nvPr/>
        </p:nvGrpSpPr>
        <p:grpSpPr bwMode="auto">
          <a:xfrm>
            <a:off x="3620514" y="4575076"/>
            <a:ext cx="5013325" cy="1847850"/>
            <a:chOff x="-1248" y="1056"/>
            <a:chExt cx="3158" cy="1164"/>
          </a:xfrm>
        </p:grpSpPr>
        <p:sp>
          <p:nvSpPr>
            <p:cNvPr id="23896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897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98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9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0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1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2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3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4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5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6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7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08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9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10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11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12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13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14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15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16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17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918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19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920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6926" name="Group 78"/>
          <p:cNvGrpSpPr>
            <a:grpSpLocks/>
          </p:cNvGrpSpPr>
          <p:nvPr/>
        </p:nvGrpSpPr>
        <p:grpSpPr bwMode="auto">
          <a:xfrm>
            <a:off x="3620514" y="4575076"/>
            <a:ext cx="5105400" cy="1847850"/>
            <a:chOff x="-3504" y="2640"/>
            <a:chExt cx="3216" cy="1164"/>
          </a:xfrm>
        </p:grpSpPr>
        <p:sp>
          <p:nvSpPr>
            <p:cNvPr id="23855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6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7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8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9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0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1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2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3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4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5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66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67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68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69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70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71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72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73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74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75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76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77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78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79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0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1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82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3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84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5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86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7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88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9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90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1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92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3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94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5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968" name="Group 120"/>
          <p:cNvGrpSpPr>
            <a:grpSpLocks/>
          </p:cNvGrpSpPr>
          <p:nvPr/>
        </p:nvGrpSpPr>
        <p:grpSpPr bwMode="auto">
          <a:xfrm>
            <a:off x="3620514" y="4575076"/>
            <a:ext cx="5105400" cy="1847850"/>
            <a:chOff x="-3216" y="2592"/>
            <a:chExt cx="3216" cy="1164"/>
          </a:xfrm>
        </p:grpSpPr>
        <p:sp>
          <p:nvSpPr>
            <p:cNvPr id="23814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5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6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7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8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9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0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1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2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3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4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25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26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27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28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29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30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31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32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33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34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35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36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7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38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9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0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41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2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43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4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45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6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47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8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49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0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51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2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53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4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10" name="Group 162"/>
          <p:cNvGrpSpPr>
            <a:grpSpLocks/>
          </p:cNvGrpSpPr>
          <p:nvPr/>
        </p:nvGrpSpPr>
        <p:grpSpPr bwMode="auto">
          <a:xfrm>
            <a:off x="3620514" y="4575076"/>
            <a:ext cx="5105400" cy="1847850"/>
            <a:chOff x="-3408" y="1152"/>
            <a:chExt cx="3216" cy="1164"/>
          </a:xfrm>
        </p:grpSpPr>
        <p:sp>
          <p:nvSpPr>
            <p:cNvPr id="23773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4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5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6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7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8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9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0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1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2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3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84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85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86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87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88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89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90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91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92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93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94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95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6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97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8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9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00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1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02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3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04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5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06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7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08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9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10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1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12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3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52" name="Group 204"/>
          <p:cNvGrpSpPr>
            <a:grpSpLocks/>
          </p:cNvGrpSpPr>
          <p:nvPr/>
        </p:nvGrpSpPr>
        <p:grpSpPr bwMode="auto">
          <a:xfrm>
            <a:off x="3620514" y="4575076"/>
            <a:ext cx="5105400" cy="1847850"/>
            <a:chOff x="-3216" y="-240"/>
            <a:chExt cx="3216" cy="1164"/>
          </a:xfrm>
        </p:grpSpPr>
        <p:sp>
          <p:nvSpPr>
            <p:cNvPr id="23732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3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4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5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6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7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8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9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0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1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2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43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44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45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46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47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48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49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50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51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52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53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54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5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56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7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8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59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0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61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2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63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4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65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6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67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8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69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0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71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2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94" name="Group 246"/>
          <p:cNvGrpSpPr>
            <a:grpSpLocks/>
          </p:cNvGrpSpPr>
          <p:nvPr/>
        </p:nvGrpSpPr>
        <p:grpSpPr bwMode="auto">
          <a:xfrm>
            <a:off x="3620514" y="4575076"/>
            <a:ext cx="5105400" cy="1847850"/>
            <a:chOff x="-3360" y="2016"/>
            <a:chExt cx="3216" cy="1164"/>
          </a:xfrm>
        </p:grpSpPr>
        <p:sp>
          <p:nvSpPr>
            <p:cNvPr id="23691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2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3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4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5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6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7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8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9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0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1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02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03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04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05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06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07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08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09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10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11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12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13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4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15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6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7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18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9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20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1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22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3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24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5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26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7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28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9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30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1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36" name="Group 288"/>
          <p:cNvGrpSpPr>
            <a:grpSpLocks/>
          </p:cNvGrpSpPr>
          <p:nvPr/>
        </p:nvGrpSpPr>
        <p:grpSpPr bwMode="auto">
          <a:xfrm>
            <a:off x="3620514" y="4575076"/>
            <a:ext cx="5105400" cy="1847850"/>
            <a:chOff x="-3216" y="384"/>
            <a:chExt cx="3216" cy="1164"/>
          </a:xfrm>
        </p:grpSpPr>
        <p:sp>
          <p:nvSpPr>
            <p:cNvPr id="23650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1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2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3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4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5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6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7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58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9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60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61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62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63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64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65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66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67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68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69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70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71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72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3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74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5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6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77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8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79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0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81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2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83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4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85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6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87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8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89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0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78" name="Group 330"/>
          <p:cNvGrpSpPr>
            <a:grpSpLocks/>
          </p:cNvGrpSpPr>
          <p:nvPr/>
        </p:nvGrpSpPr>
        <p:grpSpPr bwMode="auto">
          <a:xfrm>
            <a:off x="3620514" y="4575076"/>
            <a:ext cx="5105400" cy="1847850"/>
            <a:chOff x="-3216" y="432"/>
            <a:chExt cx="3216" cy="1164"/>
          </a:xfrm>
        </p:grpSpPr>
        <p:sp>
          <p:nvSpPr>
            <p:cNvPr id="23609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0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1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2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3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4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5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6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17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8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9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20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21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22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23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24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25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26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27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28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29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30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31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2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33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4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5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36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7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38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9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40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1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42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3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44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5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46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7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48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9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220" name="Group 372"/>
          <p:cNvGrpSpPr>
            <a:grpSpLocks/>
          </p:cNvGrpSpPr>
          <p:nvPr/>
        </p:nvGrpSpPr>
        <p:grpSpPr bwMode="auto">
          <a:xfrm>
            <a:off x="3620514" y="4594126"/>
            <a:ext cx="5105400" cy="1847850"/>
            <a:chOff x="-3360" y="144"/>
            <a:chExt cx="3216" cy="1164"/>
          </a:xfrm>
        </p:grpSpPr>
        <p:sp>
          <p:nvSpPr>
            <p:cNvPr id="23568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69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0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1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2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3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4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5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6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7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8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79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80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81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582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583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584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585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586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587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588" name="Text Box 393"/>
            <p:cNvSpPr txBox="1">
              <a:spLocks noChangeArrowheads="1"/>
            </p:cNvSpPr>
            <p:nvPr/>
          </p:nvSpPr>
          <p:spPr bwMode="auto">
            <a:xfrm>
              <a:off x="-3360" y="70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89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590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1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592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3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4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595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6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597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8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599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0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01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2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03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4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05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6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07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8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5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5F27FE4-9DD7-4407-9232-8238D5012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13" y="2364431"/>
            <a:ext cx="2998787" cy="354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2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6870" y="1534088"/>
            <a:ext cx="7505694" cy="124245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Escriba la función </a:t>
            </a:r>
            <a:r>
              <a:rPr lang="es-MX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y despliega en pantalla el contenido del arreglo.</a:t>
            </a:r>
            <a:endParaRPr lang="es-ES_tradnl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304" y="4896006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9964096-55AF-4A46-848A-F5D0B1AA1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507" y="3417532"/>
            <a:ext cx="4581525" cy="8572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CD66EA1-2063-479B-8A3E-B49068E3F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969" y="3383852"/>
            <a:ext cx="12477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877403" y="1556792"/>
            <a:ext cx="7340352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Integrar todas las funciones </a:t>
            </a:r>
            <a:r>
              <a:rPr lang="es-ES_tradnl" sz="2400" dirty="0"/>
              <a:t>en un solo programa para verificar su funcionamiento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77403" y="15617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16F16D2-23BD-4523-AB74-D7DEBB52F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68960"/>
            <a:ext cx="3227437" cy="292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4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Listas vs arreglos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61860F-81EF-4231-BF44-B02011A80E07}"/>
              </a:ext>
            </a:extLst>
          </p:cNvPr>
          <p:cNvSpPr txBox="1"/>
          <p:nvPr/>
        </p:nvSpPr>
        <p:spPr>
          <a:xfrm>
            <a:off x="637320" y="1700809"/>
            <a:ext cx="7463072" cy="3968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Los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arreglos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son estructuras de datos </a:t>
            </a:r>
            <a:r>
              <a:rPr lang="es-ES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estáticas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ya que hay que declarar su tamaño antes de utilizarlos. 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 diferencia de los arreglos, las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listas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son estructuras de datos que pueden ir creciendo conforme se vaya requiriendo, por eso se considera que es una estructura de datos </a:t>
            </a:r>
            <a:r>
              <a:rPr lang="es-ES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dinámica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s-ES" sz="20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DB81707-D02D-4D1B-94D6-165F68D74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023" y="5013176"/>
            <a:ext cx="3301256" cy="110268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9F5BC31-19B3-4F8D-8C9C-BA1F232A6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065" y="4871186"/>
            <a:ext cx="3055621" cy="138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62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53976" y="44624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1704A893-7FBF-4B15-9DA5-934B39E28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859317"/>
            <a:ext cx="1728192" cy="160386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8E09D56-B99C-4548-B41E-06EB4BF96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59" y="1268760"/>
            <a:ext cx="4404669" cy="466376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DAA4C70-A815-4701-876F-F3FBBA649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1196752"/>
            <a:ext cx="35242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59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21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899592" y="476672"/>
            <a:ext cx="7663652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datos de arreglos en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Numpy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FC9F491-57F0-47E8-9956-0CF8D34FB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337218"/>
              </p:ext>
            </p:extLst>
          </p:nvPr>
        </p:nvGraphicFramePr>
        <p:xfrm>
          <a:off x="1465541" y="2276872"/>
          <a:ext cx="7097703" cy="2463360"/>
        </p:xfrm>
        <a:graphic>
          <a:graphicData uri="http://schemas.openxmlformats.org/drawingml/2006/table">
            <a:tbl>
              <a:tblPr/>
              <a:tblGrid>
                <a:gridCol w="3024336">
                  <a:extLst>
                    <a:ext uri="{9D8B030D-6E8A-4147-A177-3AD203B41FA5}">
                      <a16:colId xmlns:a16="http://schemas.microsoft.com/office/drawing/2014/main" val="3908321532"/>
                    </a:ext>
                  </a:extLst>
                </a:gridCol>
                <a:gridCol w="4073367">
                  <a:extLst>
                    <a:ext uri="{9D8B030D-6E8A-4147-A177-3AD203B41FA5}">
                      <a16:colId xmlns:a16="http://schemas.microsoft.com/office/drawing/2014/main" val="1146347972"/>
                    </a:ext>
                  </a:extLst>
                </a:gridCol>
              </a:tblGrid>
              <a:tr h="362077">
                <a:tc>
                  <a:txBody>
                    <a:bodyPr/>
                    <a:lstStyle/>
                    <a:p>
                      <a:pPr fontAlgn="ctr"/>
                      <a:r>
                        <a:rPr lang="es-MX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Tipo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Descripción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477379"/>
                  </a:ext>
                </a:extLst>
              </a:tr>
              <a:tr h="362077">
                <a:tc>
                  <a:txBody>
                    <a:bodyPr/>
                    <a:lstStyle/>
                    <a:p>
                      <a:pPr fontAlgn="ctr"/>
                      <a:r>
                        <a:rPr lang="es-MX" sz="1800" dirty="0" err="1">
                          <a:effectLst/>
                        </a:rPr>
                        <a:t>bool</a:t>
                      </a:r>
                      <a:endParaRPr lang="es-MX" sz="1800" dirty="0">
                        <a:effectLst/>
                      </a:endParaRP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sz="1800" dirty="0">
                          <a:effectLst/>
                        </a:rPr>
                        <a:t>Booleano (True, False)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986763"/>
                  </a:ext>
                </a:extLst>
              </a:tr>
              <a:tr h="633635">
                <a:tc>
                  <a:txBody>
                    <a:bodyPr/>
                    <a:lstStyle/>
                    <a:p>
                      <a:pPr fontAlgn="ctr"/>
                      <a:r>
                        <a:rPr lang="es-MX" sz="1800">
                          <a:effectLst/>
                        </a:rPr>
                        <a:t>int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ES" sz="1800" dirty="0">
                          <a:effectLst/>
                        </a:rPr>
                        <a:t>Entero estándar (32 </a:t>
                      </a:r>
                      <a:r>
                        <a:rPr lang="es-ES" sz="1800" dirty="0" err="1">
                          <a:effectLst/>
                        </a:rPr>
                        <a:t>ó</a:t>
                      </a:r>
                      <a:r>
                        <a:rPr lang="es-ES" sz="1800" dirty="0">
                          <a:effectLst/>
                        </a:rPr>
                        <a:t> 64 </a:t>
                      </a:r>
                      <a:r>
                        <a:rPr lang="es-ES" sz="1800" dirty="0" err="1">
                          <a:effectLst/>
                        </a:rPr>
                        <a:t>segun</a:t>
                      </a:r>
                      <a:r>
                        <a:rPr lang="es-ES" sz="1800" dirty="0">
                          <a:effectLst/>
                        </a:rPr>
                        <a:t> la implementación)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465811"/>
                  </a:ext>
                </a:extLst>
              </a:tr>
              <a:tr h="362077">
                <a:tc>
                  <a:txBody>
                    <a:bodyPr/>
                    <a:lstStyle/>
                    <a:p>
                      <a:pPr fontAlgn="ctr"/>
                      <a:r>
                        <a:rPr lang="es-MX" sz="1800">
                          <a:effectLst/>
                        </a:rPr>
                        <a:t>float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sz="1800" dirty="0" err="1">
                          <a:effectLst/>
                        </a:rPr>
                        <a:t>Float</a:t>
                      </a:r>
                      <a:r>
                        <a:rPr lang="es-MX" sz="1800" dirty="0">
                          <a:effectLst/>
                        </a:rPr>
                        <a:t> estándar (doble precisión)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212501"/>
                  </a:ext>
                </a:extLst>
              </a:tr>
              <a:tr h="362077">
                <a:tc>
                  <a:txBody>
                    <a:bodyPr/>
                    <a:lstStyle/>
                    <a:p>
                      <a:pPr fontAlgn="ctr"/>
                      <a:r>
                        <a:rPr lang="es-MX" sz="1800">
                          <a:effectLst/>
                        </a:rPr>
                        <a:t>complex (complex128)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sz="1800" dirty="0">
                          <a:effectLst/>
                        </a:rPr>
                        <a:t>Números complejos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195559"/>
                  </a:ext>
                </a:extLst>
              </a:tr>
              <a:tr h="362077">
                <a:tc>
                  <a:txBody>
                    <a:bodyPr/>
                    <a:lstStyle/>
                    <a:p>
                      <a:pPr fontAlgn="ctr"/>
                      <a:r>
                        <a:rPr lang="es-MX" sz="1800">
                          <a:effectLst/>
                        </a:rPr>
                        <a:t>object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sz="1800" dirty="0">
                          <a:effectLst/>
                        </a:rPr>
                        <a:t>Objetos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04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09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Módulo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Numpy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971600" y="1510885"/>
            <a:ext cx="7406480" cy="2629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Numpy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es un módulo de Python que proporciona estructuras de datos para manipulación eficiente de </a:t>
            </a:r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vectores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 </a:t>
            </a:r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matrices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s-ES" sz="12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Para usar el módulo de 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Numpy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basta ejecutar la instrucción:</a:t>
            </a:r>
          </a:p>
          <a:p>
            <a:pPr algn="just">
              <a:lnSpc>
                <a:spcPct val="150000"/>
              </a:lnSpc>
            </a:pPr>
            <a:endParaRPr lang="es-ES" sz="20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BE0C90-A4D8-4BF1-86E2-A6A27C599BB8}"/>
              </a:ext>
            </a:extLst>
          </p:cNvPr>
          <p:cNvSpPr txBox="1"/>
          <p:nvPr/>
        </p:nvSpPr>
        <p:spPr>
          <a:xfrm>
            <a:off x="971600" y="3448400"/>
            <a:ext cx="792088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import</a:t>
            </a:r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</a:rPr>
              <a:t>numpy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 </a:t>
            </a:r>
            <a:r>
              <a:rPr lang="es-ES" sz="2400" b="1" dirty="0" err="1">
                <a:solidFill>
                  <a:srgbClr val="FF0000"/>
                </a:solidFill>
              </a:rPr>
              <a:t>np</a:t>
            </a:r>
            <a:r>
              <a:rPr lang="es-ES" sz="2400" b="1" i="0" dirty="0">
                <a:solidFill>
                  <a:srgbClr val="FF0000"/>
                </a:solidFill>
                <a:effectLst/>
              </a:rPr>
              <a:t> 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61860F-81EF-4231-BF44-B02011A80E07}"/>
              </a:ext>
            </a:extLst>
          </p:cNvPr>
          <p:cNvSpPr txBox="1"/>
          <p:nvPr/>
        </p:nvSpPr>
        <p:spPr>
          <a:xfrm>
            <a:off x="946002" y="4392089"/>
            <a:ext cx="7406480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El objeto </a:t>
            </a:r>
            <a:r>
              <a:rPr lang="es-ES" sz="2000" b="1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np</a:t>
            </a:r>
            <a:r>
              <a:rPr lang="es-ES" sz="20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 utilizamos para invocar todas las funciones que proporciona el módulo.</a:t>
            </a:r>
          </a:p>
          <a:p>
            <a:pPr algn="just">
              <a:lnSpc>
                <a:spcPct val="150000"/>
              </a:lnSpc>
            </a:pPr>
            <a:endParaRPr lang="es-ES" sz="20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57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Objetos: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ndarray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11560" y="1125262"/>
            <a:ext cx="8064896" cy="5276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 estructura más básica es un </a:t>
            </a:r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vector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que podemos crear a partir de pasar una lista a la función </a:t>
            </a:r>
            <a:r>
              <a:rPr lang="es-ES" sz="2000" b="1" i="0" dirty="0">
                <a:solidFill>
                  <a:srgbClr val="FF0000"/>
                </a:solidFill>
                <a:effectLst/>
              </a:rPr>
              <a:t>array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:</a:t>
            </a:r>
          </a:p>
          <a:p>
            <a:pPr algn="l"/>
            <a:endParaRPr lang="es-ES" sz="1000" b="1" i="0" dirty="0"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arreglo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= 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np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array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([1, 2, 3, 4])</a:t>
            </a:r>
          </a:p>
          <a:p>
            <a:pPr algn="l">
              <a:lnSpc>
                <a:spcPct val="150000"/>
              </a:lnSpc>
            </a:pP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l"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vector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es un objeto de la clase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ndarray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Esta clase de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Numpy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maneja los arreglos en general. Un objeto de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ndarray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tiene los siguientes atributos: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ndim</a:t>
            </a:r>
            <a:endParaRPr lang="es-ES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shape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size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itemsize</a:t>
            </a:r>
            <a:endParaRPr lang="es-ES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dtype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1BA99E4-598E-42B3-BDA5-04303E0BD746}"/>
              </a:ext>
            </a:extLst>
          </p:cNvPr>
          <p:cNvSpPr txBox="1"/>
          <p:nvPr/>
        </p:nvSpPr>
        <p:spPr>
          <a:xfrm>
            <a:off x="1619672" y="278092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Numpy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863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Herramientas para crear vectores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1259632" y="1412776"/>
            <a:ext cx="7344816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Existen varias instrucciones para crear vectores en 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Numpy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np.empty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np.zeros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()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np.ones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()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np.arange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np.linspace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2545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Manipulación de arreglos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1115616" y="1536174"/>
            <a:ext cx="734481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 acceder a elementos individuales por medio de 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índices,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así como por </a:t>
            </a:r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slices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 = [0, 1, 2, 3, 4, 5]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acceder 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elementos individuales 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V[0]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acceder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un segmento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slice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un vector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V[2:4]</a:t>
            </a:r>
          </a:p>
        </p:txBody>
      </p:sp>
    </p:spTree>
    <p:extLst>
      <p:ext uri="{BB962C8B-B14F-4D97-AF65-F5344CB8AC3E}">
        <p14:creationId xmlns:p14="http://schemas.microsoft.com/office/powerpoint/2010/main" val="4069243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68239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Agregar  elementos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E5AA9D-354E-4C31-88A9-A48B5A9BA280}"/>
              </a:ext>
            </a:extLst>
          </p:cNvPr>
          <p:cNvSpPr txBox="1"/>
          <p:nvPr/>
        </p:nvSpPr>
        <p:spPr>
          <a:xfrm>
            <a:off x="426368" y="1628800"/>
            <a:ext cx="8208912" cy="2291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Para </a:t>
            </a:r>
            <a:r>
              <a:rPr lang="es-MX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agregar</a:t>
            </a: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elementos a un arreglo podemos usar la función </a:t>
            </a:r>
            <a:r>
              <a:rPr lang="es-MX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np.append</a:t>
            </a:r>
            <a:r>
              <a:rPr lang="es-MX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()</a:t>
            </a: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</a:p>
          <a:p>
            <a:pPr lvl="1"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np.append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(arreglo, vals)</a:t>
            </a:r>
          </a:p>
          <a:p>
            <a:pPr marL="742950" lvl="1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arreglo 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es-ES" dirty="0">
                <a:solidFill>
                  <a:srgbClr val="212121"/>
                </a:solidFill>
                <a:latin typeface="Roboto" panose="02000000000000000000" pitchFamily="2" charset="0"/>
              </a:rPr>
              <a:t>E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 arreglo base</a:t>
            </a:r>
          </a:p>
          <a:p>
            <a:pPr marL="742950" lvl="1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vals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: El arreglo de valores a juntar</a:t>
            </a:r>
            <a:endParaRPr lang="es-MX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02328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404664"/>
            <a:ext cx="8579296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Obtener el elemento mínimo y máximo de un arreglo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BA087-8F34-4F75-A5F0-B97397BAF7AE}"/>
              </a:ext>
            </a:extLst>
          </p:cNvPr>
          <p:cNvSpPr txBox="1"/>
          <p:nvPr/>
        </p:nvSpPr>
        <p:spPr>
          <a:xfrm>
            <a:off x="1979712" y="2132856"/>
            <a:ext cx="5688632" cy="2429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s-ES" sz="2000" b="1" i="0" dirty="0" err="1">
                <a:solidFill>
                  <a:srgbClr val="066DA1"/>
                </a:solidFill>
                <a:effectLst/>
              </a:rPr>
              <a:t>import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numpy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066DA1"/>
                </a:solidFill>
                <a:effectLst/>
              </a:rPr>
              <a:t>as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0" i="0" dirty="0" err="1">
                <a:solidFill>
                  <a:srgbClr val="404247"/>
                </a:solidFill>
                <a:effectLst/>
              </a:rPr>
              <a:t>array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([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7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6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11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9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14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])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min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)</a:t>
            </a:r>
            <a:r>
              <a:rPr lang="es-ES" sz="2000" b="0" i="0" dirty="0">
                <a:solidFill>
                  <a:srgbClr val="888888"/>
                </a:solidFill>
                <a:effectLst/>
              </a:rPr>
              <a:t> # Se obtiene 2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s-ES" sz="2000" b="0" i="0" dirty="0">
                <a:solidFill>
                  <a:srgbClr val="222222"/>
                </a:solidFill>
                <a:effectLst/>
              </a:rPr>
              <a:t>Lo mismo se puede repetir para el máximo</a:t>
            </a: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max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)</a:t>
            </a:r>
            <a:r>
              <a:rPr lang="es-ES" sz="2000" b="0" i="0" dirty="0">
                <a:solidFill>
                  <a:srgbClr val="888888"/>
                </a:solidFill>
                <a:effectLst/>
              </a:rPr>
              <a:t> # Se obtiene 15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65670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9957</TotalTime>
  <Words>1795</Words>
  <Application>Microsoft Office PowerPoint</Application>
  <PresentationFormat>Presentación en pantalla (4:3)</PresentationFormat>
  <Paragraphs>643</Paragraphs>
  <Slides>21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9" baseType="lpstr">
      <vt:lpstr>Arial</vt:lpstr>
      <vt:lpstr>Arial,Helvetica</vt:lpstr>
      <vt:lpstr>Calibri</vt:lpstr>
      <vt:lpstr>Dom Casual</vt:lpstr>
      <vt:lpstr>inherit</vt:lpstr>
      <vt:lpstr>Roboto</vt:lpstr>
      <vt:lpstr>Times New Roman</vt:lpstr>
      <vt:lpstr>Tema de Office</vt:lpstr>
      <vt:lpstr>TI 3001 C Analítica de datos y herramientas de inteligencia artificial</vt:lpstr>
      <vt:lpstr>Listas vs arreglos</vt:lpstr>
      <vt:lpstr>Tipos de datos de arreglos en Numpy</vt:lpstr>
      <vt:lpstr>Módulo Numpy</vt:lpstr>
      <vt:lpstr>Objetos: ndarray</vt:lpstr>
      <vt:lpstr>Herramientas para crear vectores</vt:lpstr>
      <vt:lpstr>Manipulación de arreglos</vt:lpstr>
      <vt:lpstr>Agregar  elementos</vt:lpstr>
      <vt:lpstr>Obtener el elemento mínimo y máximo de un arreglo</vt:lpstr>
      <vt:lpstr>Suma de elementos de un arreglo</vt:lpstr>
      <vt:lpstr>Promedio de un arreglo</vt:lpstr>
      <vt:lpstr>Varianza de un arreglo</vt:lpstr>
      <vt:lpstr>Desviación estándar de un arreglo</vt:lpstr>
      <vt:lpstr>Números aleatorios enteros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311</cp:revision>
  <dcterms:created xsi:type="dcterms:W3CDTF">2013-06-24T20:15:42Z</dcterms:created>
  <dcterms:modified xsi:type="dcterms:W3CDTF">2025-09-10T01:06:14Z</dcterms:modified>
</cp:coreProperties>
</file>