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7" r:id="rId2"/>
    <p:sldId id="296" r:id="rId3"/>
    <p:sldId id="258" r:id="rId4"/>
    <p:sldId id="302" r:id="rId5"/>
    <p:sldId id="309" r:id="rId6"/>
    <p:sldId id="305" r:id="rId7"/>
    <p:sldId id="313" r:id="rId8"/>
    <p:sldId id="314" r:id="rId9"/>
    <p:sldId id="340" r:id="rId10"/>
    <p:sldId id="306" r:id="rId11"/>
    <p:sldId id="307" r:id="rId12"/>
    <p:sldId id="351" r:id="rId13"/>
    <p:sldId id="308" r:id="rId14"/>
    <p:sldId id="320" r:id="rId15"/>
    <p:sldId id="348" r:id="rId16"/>
    <p:sldId id="272" r:id="rId17"/>
    <p:sldId id="353" r:id="rId18"/>
    <p:sldId id="271" r:id="rId19"/>
    <p:sldId id="358" r:id="rId20"/>
    <p:sldId id="285" r:id="rId21"/>
    <p:sldId id="278" r:id="rId22"/>
    <p:sldId id="354" r:id="rId23"/>
    <p:sldId id="280" r:id="rId24"/>
    <p:sldId id="355" r:id="rId25"/>
    <p:sldId id="356" r:id="rId26"/>
    <p:sldId id="282" r:id="rId27"/>
  </p:sldIdLst>
  <p:sldSz cx="9144000" cy="6858000" type="screen4x3"/>
  <p:notesSz cx="6858000" cy="9144000"/>
  <p:defaultTextStyle>
    <a:defPPr>
      <a:defRPr lang="es-MX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Estilo medio 2 - Énfasis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4368" autoAdjust="0"/>
    <p:restoredTop sz="93817" autoAdjust="0"/>
  </p:normalViewPr>
  <p:slideViewPr>
    <p:cSldViewPr>
      <p:cViewPr varScale="1">
        <p:scale>
          <a:sx n="59" d="100"/>
          <a:sy n="59" d="100"/>
        </p:scale>
        <p:origin x="1476" y="60"/>
      </p:cViewPr>
      <p:guideLst>
        <p:guide orient="horz" pos="216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encabezado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3" name="2 Marcador de fecha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D445F07-8756-451B-A938-0248325FC7BB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4" name="3 Marcador de imagen de diapositiva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s-MX" dirty="0"/>
          </a:p>
        </p:txBody>
      </p:sp>
      <p:sp>
        <p:nvSpPr>
          <p:cNvPr id="5" name="4 Marcador de notas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5993AEC0-242E-4FA7-9D3C-51E1036AC3CB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70667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4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1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86068415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64831223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20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27228144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400083649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365115907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28288964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291617689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imagen de diapositiva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2 Marcador de notas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FE74245-C697-475F-B366-D66ADD0BA1E1}" type="slidenum">
              <a:rPr lang="es-MX" smtClean="0"/>
              <a:t>25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688821360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993AEC0-242E-4FA7-9D3C-51E1036AC3CB}" type="slidenum">
              <a:rPr lang="es-MX" smtClean="0"/>
              <a:t>3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81965586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7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872036317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8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3045275433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5D7662DF-BC41-459C-91F2-8BDB7DA00AEC}" type="slidenum">
              <a:rPr lang="es-MX" smtClean="0"/>
              <a:t>9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295852257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11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1454056999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12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959525813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13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769727965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imagen de diapositiva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Marcador de notas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Marcador de número de diapositiva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4D347943-BED9-4F50-9608-342FFFFC6AEF}" type="slidenum">
              <a:rPr lang="es-MX" smtClean="0"/>
              <a:t>14</a:t>
            </a:fld>
            <a:endParaRPr lang="es-MX"/>
          </a:p>
        </p:txBody>
      </p:sp>
    </p:spTree>
    <p:extLst>
      <p:ext uri="{BB962C8B-B14F-4D97-AF65-F5344CB8AC3E}">
        <p14:creationId xmlns:p14="http://schemas.microsoft.com/office/powerpoint/2010/main" val="4199324504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Subtítulo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s-ES"/>
              <a:t>Haga clic para modificar el estilo de subtítulo del patrón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4231367358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133289580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 vertical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 vertical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87884157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obj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older 2"/>
          <p:cNvSpPr>
            <a:spLocks noGrp="1"/>
          </p:cNvSpPr>
          <p:nvPr>
            <p:ph type="title"/>
          </p:nvPr>
        </p:nvSpPr>
        <p:spPr/>
        <p:txBody>
          <a:bodyPr lIns="0" tIns="0" rIns="0" bIns="0"/>
          <a:lstStyle/>
          <a:p>
            <a:endParaRPr/>
          </a:p>
        </p:txBody>
      </p:sp>
      <p:sp>
        <p:nvSpPr>
          <p:cNvPr id="3" name="Holder 3"/>
          <p:cNvSpPr>
            <a:spLocks noGrp="1"/>
          </p:cNvSpPr>
          <p:nvPr>
            <p:ph type="ftr" sz="quarter" idx="5"/>
          </p:nvPr>
        </p:nvSpPr>
        <p:spPr/>
        <p:txBody>
          <a:bodyPr lIns="0" tIns="0" rIns="0" bIns="0"/>
          <a:lstStyle>
            <a:lvl1pPr algn="ct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/>
          </a:p>
        </p:txBody>
      </p:sp>
      <p:sp>
        <p:nvSpPr>
          <p:cNvPr id="4" name="Holder 4"/>
          <p:cNvSpPr>
            <a:spLocks noGrp="1"/>
          </p:cNvSpPr>
          <p:nvPr>
            <p:ph type="dt" sz="half" idx="6"/>
          </p:nvPr>
        </p:nvSpPr>
        <p:spPr/>
        <p:txBody>
          <a:bodyPr lIns="0" tIns="0" rIns="0" bIns="0"/>
          <a:lstStyle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D8BD707-D9CF-40AE-B4C6-C98DA3205C09}" type="datetimeFigureOut">
              <a:rPr lang="en-US" smtClean="0"/>
              <a:t>8/2/2022</a:t>
            </a:fld>
            <a:endParaRPr lang="en-US"/>
          </a:p>
        </p:txBody>
      </p:sp>
      <p:sp>
        <p:nvSpPr>
          <p:cNvPr id="5" name="Holder 5"/>
          <p:cNvSpPr>
            <a:spLocks noGrp="1"/>
          </p:cNvSpPr>
          <p:nvPr>
            <p:ph type="sldNum" sz="quarter" idx="7"/>
          </p:nvPr>
        </p:nvSpPr>
        <p:spPr/>
        <p:txBody>
          <a:bodyPr lIns="0" tIns="0" rIns="0" bIns="0"/>
          <a:lstStyle/>
          <a:p>
            <a:pPr marL="25400"/>
            <a:fld id="{81D60167-4931-47E6-BA6A-407CBD079E47}" type="slidenum">
              <a:rPr lang="es-MX" spc="-10" smtClean="0">
                <a:solidFill>
                  <a:srgbClr val="18BAD4"/>
                </a:solidFill>
                <a:cs typeface="Calibri"/>
              </a:rPr>
              <a:pPr marL="25400"/>
              <a:t>‹Nº›</a:t>
            </a:fld>
            <a:endParaRPr lang="es-MX"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24469668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7337933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31278626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34727605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4" name="3 Marcador de contenido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5" name="4 Marcador de texto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6" name="5 Marcador de contenido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7" name="6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8" name="7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9" name="8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5791569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ó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4" name="3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5" name="4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179741049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3" name="2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4" name="3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92515084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contenido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2447041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Título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posición de imagen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MX" dirty="0"/>
          </a:p>
        </p:txBody>
      </p:sp>
      <p:sp>
        <p:nvSpPr>
          <p:cNvPr id="4" name="3 Marcador de texto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s-ES"/>
              <a:t>Haga clic para modificar el estilo de texto del patrón</a:t>
            </a:r>
          </a:p>
        </p:txBody>
      </p:sp>
      <p:sp>
        <p:nvSpPr>
          <p:cNvPr id="5" name="4 Marcador de fecha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6" name="5 Marcador de pie de página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MX" dirty="0"/>
          </a:p>
        </p:txBody>
      </p:sp>
      <p:sp>
        <p:nvSpPr>
          <p:cNvPr id="7" name="6 Marcador de número de diapositiva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59592727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Marcador de título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MX"/>
          </a:p>
        </p:txBody>
      </p:sp>
      <p:sp>
        <p:nvSpPr>
          <p:cNvPr id="3" name="2 Marcador de texto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el estilo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MX"/>
          </a:p>
        </p:txBody>
      </p:sp>
      <p:sp>
        <p:nvSpPr>
          <p:cNvPr id="4" name="3 Marcador de fecha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E75A0DC-66C6-4CEC-A5EB-F8C97CEC3796}" type="datetimeFigureOut">
              <a:rPr lang="es-MX" smtClean="0"/>
              <a:t>02/08/2022</a:t>
            </a:fld>
            <a:endParaRPr lang="es-MX" dirty="0"/>
          </a:p>
        </p:txBody>
      </p:sp>
      <p:sp>
        <p:nvSpPr>
          <p:cNvPr id="5" name="4 Marcador de pie de página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MX" dirty="0"/>
          </a:p>
        </p:txBody>
      </p:sp>
      <p:sp>
        <p:nvSpPr>
          <p:cNvPr id="6" name="5 Marcador de número de diapositiva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077EE1E-7A06-4E7F-9AFB-189FC69B7B0C}" type="slidenum">
              <a:rPr lang="es-MX" smtClean="0"/>
              <a:t>‹Nº›</a:t>
            </a:fld>
            <a:endParaRPr lang="es-MX" dirty="0"/>
          </a:p>
        </p:txBody>
      </p:sp>
    </p:spTree>
    <p:extLst>
      <p:ext uri="{BB962C8B-B14F-4D97-AF65-F5344CB8AC3E}">
        <p14:creationId xmlns:p14="http://schemas.microsoft.com/office/powerpoint/2010/main" val="2017693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MX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JPG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jpg"/><Relationship Id="rId1" Type="http://schemas.openxmlformats.org/officeDocument/2006/relationships/slideLayout" Target="../slideLayouts/slideLayout7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7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jpg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5.JPG"/></Relationships>
</file>

<file path=ppt/slides/_rels/slide22.xml.rels><?xml version="1.0" encoding="UTF-8" standalone="yes"?>
<Relationships xmlns="http://schemas.openxmlformats.org/package/2006/relationships"><Relationship Id="rId3" Type="http://schemas.openxmlformats.org/officeDocument/2006/relationships/image" Target="../media/image14.png"/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16.png"/><Relationship Id="rId4" Type="http://schemas.openxmlformats.org/officeDocument/2006/relationships/image" Target="../media/image15.JPG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7.xml"/></Relationships>
</file>

<file path=ppt/slides/_rels/slide2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JPG"/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18.png"/></Relationships>
</file>

<file path=ppt/slides/_rels/slide26.xml.rels><?xml version="1.0" encoding="UTF-8" standalone="yes"?>
<Relationships xmlns="http://schemas.openxmlformats.org/package/2006/relationships"><Relationship Id="rId3" Type="http://schemas.openxmlformats.org/officeDocument/2006/relationships/image" Target="../media/image20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21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2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2.xml"/><Relationship Id="rId4" Type="http://schemas.openxmlformats.org/officeDocument/2006/relationships/image" Target="../media/image5.png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856500" y="401611"/>
            <a:ext cx="7774632" cy="1470025"/>
          </a:xfrm>
        </p:spPr>
        <p:txBody>
          <a:bodyPr rtlCol="0">
            <a:normAutofit fontScale="90000"/>
          </a:bodyPr>
          <a:lstStyle/>
          <a:p>
            <a:pPr algn="l" eaLnBrk="1" fontAlgn="auto" hangingPunct="1">
              <a:spcAft>
                <a:spcPts val="0"/>
              </a:spcAft>
              <a:defRPr/>
            </a:pP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TC 3001 C</a:t>
            </a:r>
            <a:br>
              <a:rPr lang="es-MX" sz="3200" dirty="0">
                <a:solidFill>
                  <a:schemeClr val="bg2">
                    <a:lumMod val="50000"/>
                  </a:schemeClr>
                </a:solidFill>
              </a:rPr>
            </a:br>
            <a:r>
              <a:rPr lang="es-MX" sz="3200" dirty="0">
                <a:solidFill>
                  <a:schemeClr val="bg2">
                    <a:lumMod val="50000"/>
                  </a:schemeClr>
                </a:solidFill>
              </a:rPr>
              <a:t>Analítica de datos y herramientas de inteligencia artificial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691680" y="2153569"/>
            <a:ext cx="5688632" cy="1131415"/>
          </a:xfrm>
        </p:spPr>
        <p:txBody>
          <a:bodyPr rtlCol="0">
            <a:normAutofit fontScale="92500" lnSpcReduction="20000"/>
          </a:bodyPr>
          <a:lstStyle/>
          <a:p>
            <a:pPr eaLnBrk="1" fontAlgn="auto" hangingPunct="1">
              <a:spcAft>
                <a:spcPts val="0"/>
              </a:spcAft>
              <a:defRPr/>
            </a:pPr>
            <a:r>
              <a:rPr lang="es-MX" b="1" dirty="0">
                <a:solidFill>
                  <a:schemeClr val="accent4">
                    <a:lumMod val="50000"/>
                  </a:schemeClr>
                </a:solidFill>
              </a:rPr>
              <a:t>Componentes de un programa y tipos de datos</a:t>
            </a:r>
          </a:p>
          <a:p>
            <a:pPr eaLnBrk="1" fontAlgn="auto" hangingPunct="1">
              <a:spcAft>
                <a:spcPts val="0"/>
              </a:spcAft>
              <a:defRPr/>
            </a:pPr>
            <a:r>
              <a:rPr lang="es-MX" sz="2000" dirty="0">
                <a:solidFill>
                  <a:schemeClr val="accent4">
                    <a:lumMod val="50000"/>
                  </a:schemeClr>
                </a:solidFill>
              </a:rPr>
              <a:t>Tecnológico de Monterrey</a:t>
            </a:r>
          </a:p>
        </p:txBody>
      </p:sp>
      <p:pic>
        <p:nvPicPr>
          <p:cNvPr id="7" name="Imagen 6">
            <a:extLst>
              <a:ext uri="{FF2B5EF4-FFF2-40B4-BE49-F238E27FC236}">
                <a16:creationId xmlns:a16="http://schemas.microsoft.com/office/drawing/2014/main" id="{A101664F-58D5-48C2-A927-CA05014736F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3429001" y="3581401"/>
            <a:ext cx="2629631" cy="21399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553855534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2195736" y="404664"/>
            <a:ext cx="4987672" cy="9531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6000" b="1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6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1359456" y="1548756"/>
            <a:ext cx="6660231" cy="23203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lnSpc>
                <a:spcPct val="150000"/>
              </a:lnSpc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los valores que puede tomar una variable. Los tipos de datos son los siguientes: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Alfanuméricos</a:t>
            </a:r>
          </a:p>
          <a:p>
            <a:pPr marL="355600" marR="12700" indent="-342900" algn="just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s-MX" sz="2000" b="1" dirty="0">
                <a:solidFill>
                  <a:srgbClr val="0070C0"/>
                </a:solidFill>
                <a:cs typeface="Calibri"/>
              </a:rPr>
              <a:t>Lógicos</a:t>
            </a:r>
          </a:p>
        </p:txBody>
      </p:sp>
      <p:pic>
        <p:nvPicPr>
          <p:cNvPr id="22" name="Imagen 21" descr="Imagen que contiene edificio&#10;&#10;Descripción generada automáticamente">
            <a:extLst>
              <a:ext uri="{FF2B5EF4-FFF2-40B4-BE49-F238E27FC236}">
                <a16:creationId xmlns:a16="http://schemas.microsoft.com/office/drawing/2014/main" id="{4D077EF4-3A52-4D71-A97D-66A99B569A3F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241884" y="4060041"/>
            <a:ext cx="6660232" cy="207418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0945355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2771800" y="26064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  <a:endParaRPr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42" name="object 37">
            <a:extLst>
              <a:ext uri="{FF2B5EF4-FFF2-40B4-BE49-F238E27FC236}">
                <a16:creationId xmlns:a16="http://schemas.microsoft.com/office/drawing/2014/main" id="{4E6E52D2-9676-4A82-943A-4C0836D094DE}"/>
              </a:ext>
            </a:extLst>
          </p:cNvPr>
          <p:cNvSpPr txBox="1"/>
          <p:nvPr/>
        </p:nvSpPr>
        <p:spPr>
          <a:xfrm>
            <a:off x="1043608" y="1268760"/>
            <a:ext cx="7200800" cy="178634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numéricos:</a:t>
            </a:r>
            <a:r>
              <a:rPr lang="es-MX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Pueden representarse de dos formas: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enteros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los cuales no tienen componentes fraccionarios y pueden ser positivos o negativos </a:t>
            </a:r>
          </a:p>
          <a:p>
            <a:pPr marL="755650" marR="12700" lvl="1" indent="-285750" algn="just">
              <a:lnSpc>
                <a:spcPct val="150000"/>
              </a:lnSpc>
              <a:buFont typeface="Wingdings" panose="05000000000000000000" pitchFamily="2" charset="2"/>
              <a:buChar char="q"/>
            </a:pPr>
            <a:r>
              <a:rPr lang="es-MX" b="1" dirty="0">
                <a:solidFill>
                  <a:schemeClr val="accent5">
                    <a:lumMod val="75000"/>
                  </a:schemeClr>
                </a:solidFill>
                <a:cs typeface="Calibri"/>
              </a:rPr>
              <a:t>Números reales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pueden tener cifras decimales y pueden ser positivos o negativos.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1" name="object 37">
            <a:extLst>
              <a:ext uri="{FF2B5EF4-FFF2-40B4-BE49-F238E27FC236}">
                <a16:creationId xmlns:a16="http://schemas.microsoft.com/office/drawing/2014/main" id="{F7112F8D-E8FB-4F08-8470-D4D90F028545}"/>
              </a:ext>
            </a:extLst>
          </p:cNvPr>
          <p:cNvSpPr txBox="1"/>
          <p:nvPr/>
        </p:nvSpPr>
        <p:spPr>
          <a:xfrm>
            <a:off x="1021438" y="3514864"/>
            <a:ext cx="7222970" cy="1933024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alfanuméricos: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datos que contienen caracteres no numéricos ya sean letras, caracteres especiales (,.=´+) o los dígitos mismos.</a:t>
            </a:r>
          </a:p>
          <a:p>
            <a:pPr marL="298450" marR="12700" indent="-285750" algn="just">
              <a:lnSpc>
                <a:spcPct val="150000"/>
              </a:lnSpc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Datos Lógicos: </a:t>
            </a:r>
            <a:r>
              <a:rPr lang="es-MX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Podemos hablar de otro tipo de datos llamado “booleano”, el cual sólo puede tomar uno de dos valores : verdadero o falso.</a:t>
            </a:r>
            <a:endParaRPr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  <p:sp>
        <p:nvSpPr>
          <p:cNvPr id="43" name="Rectangle 41">
            <a:extLst>
              <a:ext uri="{FF2B5EF4-FFF2-40B4-BE49-F238E27FC236}">
                <a16:creationId xmlns:a16="http://schemas.microsoft.com/office/drawing/2014/main" id="{83784F38-2A23-4D9E-B52B-9ED5FEA12216}"/>
              </a:ext>
            </a:extLst>
          </p:cNvPr>
          <p:cNvSpPr>
            <a:spLocks noChangeArrowheads="1"/>
          </p:cNvSpPr>
          <p:nvPr/>
        </p:nvSpPr>
        <p:spPr bwMode="auto">
          <a:xfrm rot="2220000">
            <a:off x="3064879" y="5752140"/>
            <a:ext cx="16637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660066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3015</a:t>
            </a:r>
          </a:p>
        </p:txBody>
      </p:sp>
      <p:sp>
        <p:nvSpPr>
          <p:cNvPr id="44" name="Rectangle 43">
            <a:extLst>
              <a:ext uri="{FF2B5EF4-FFF2-40B4-BE49-F238E27FC236}">
                <a16:creationId xmlns:a16="http://schemas.microsoft.com/office/drawing/2014/main" id="{86B96592-B16A-452A-9F23-F3B73647E122}"/>
              </a:ext>
            </a:extLst>
          </p:cNvPr>
          <p:cNvSpPr>
            <a:spLocks noChangeArrowheads="1"/>
          </p:cNvSpPr>
          <p:nvPr/>
        </p:nvSpPr>
        <p:spPr bwMode="auto">
          <a:xfrm rot="20220000">
            <a:off x="6322532" y="5729947"/>
            <a:ext cx="2286000" cy="579437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>
            <a:spAutoFit/>
          </a:bodyPr>
          <a:lstStyle/>
          <a:p>
            <a:pPr algn="ctr" defTabSz="762000" eaLnBrk="0" hangingPunct="0">
              <a:spcBef>
                <a:spcPct val="50000"/>
              </a:spcBef>
            </a:pPr>
            <a:r>
              <a:rPr lang="es-ES_tradnl" sz="3200" dirty="0">
                <a:solidFill>
                  <a:srgbClr val="FF330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Times New Roman" pitchFamily="18" charset="0"/>
              </a:rPr>
              <a:t>0.12541</a:t>
            </a:r>
          </a:p>
        </p:txBody>
      </p:sp>
      <p:pic>
        <p:nvPicPr>
          <p:cNvPr id="45" name="1 Imagen">
            <a:extLst>
              <a:ext uri="{FF2B5EF4-FFF2-40B4-BE49-F238E27FC236}">
                <a16:creationId xmlns:a16="http://schemas.microsoft.com/office/drawing/2014/main" id="{C963953E-CDEB-4A6A-ABDE-B95DFF083A21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884572" y="5622371"/>
            <a:ext cx="1374098" cy="93610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12400191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  <p:par>
                          <p:cTn id="9" fill="hold">
                            <p:stCondLst>
                              <p:cond delay="500"/>
                            </p:stCondLst>
                            <p:childTnLst>
                              <p:par>
                                <p:cTn id="10" presetID="2" presetClass="entr" presetSubtype="9" fill="hold" grpId="0" nodeType="after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12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13" dur="500" fill="hold"/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h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build="p" autoUpdateAnimBg="0" advAuto="0"/>
      <p:bldP spid="44" grpId="0" build="p" autoUpdateAnimBg="0" advAuto="0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52191" y="574590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855865104"/>
              </p:ext>
            </p:extLst>
          </p:nvPr>
        </p:nvGraphicFramePr>
        <p:xfrm>
          <a:off x="2024662" y="2415624"/>
          <a:ext cx="5599642" cy="230952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240134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98302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5209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Entero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</a:t>
                      </a:r>
                      <a:r>
                        <a:rPr lang="es-MX" sz="2400" b="1" dirty="0"/>
                        <a:t> = 40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89426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Real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 err="1"/>
                        <a:t>numReal</a:t>
                      </a:r>
                      <a:r>
                        <a:rPr lang="es-MX" sz="2400" b="1" dirty="0"/>
                        <a:t> = 45.2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29089064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620688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Alfanuméricos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3796284889"/>
              </p:ext>
            </p:extLst>
          </p:nvPr>
        </p:nvGraphicFramePr>
        <p:xfrm>
          <a:off x="1403648" y="2239680"/>
          <a:ext cx="6480720" cy="2739697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324014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156706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776888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 err="1"/>
                        <a:t>Caracter</a:t>
                      </a:r>
                      <a:endParaRPr lang="es-MX" sz="2400" b="1" dirty="0"/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r>
                        <a:rPr lang="es-MX" sz="2400" b="1" dirty="0"/>
                        <a:t>letra = </a:t>
                      </a:r>
                      <a:r>
                        <a:rPr lang="es-MX" sz="2400" dirty="0"/>
                        <a:t>'</a:t>
                      </a:r>
                      <a:r>
                        <a:rPr lang="es-MX" sz="2400" b="1" dirty="0"/>
                        <a:t>c</a:t>
                      </a:r>
                      <a:r>
                        <a:rPr lang="es-MX" sz="2400" dirty="0"/>
                        <a:t>'</a:t>
                      </a:r>
                      <a:endParaRPr lang="es-MX" sz="2400" b="1" dirty="0"/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1185921"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Cadena de caracteres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l"/>
                      <a:r>
                        <a:rPr lang="es-MX" sz="2400" b="1" dirty="0"/>
                        <a:t>c = "Hola mundo"</a:t>
                      </a:r>
                    </a:p>
                    <a:p>
                      <a:pPr algn="l"/>
                      <a:r>
                        <a:rPr lang="es-MX" sz="2400" b="1" dirty="0"/>
                        <a:t>c = "12345"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661052682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772179" y="594067"/>
            <a:ext cx="5599642" cy="12579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  <a:p>
            <a:pPr marL="12700" algn="ctr"/>
            <a:r>
              <a:rPr lang="es-MX" sz="2400" b="1" spc="-20" dirty="0">
                <a:solidFill>
                  <a:schemeClr val="accent6">
                    <a:lumMod val="75000"/>
                  </a:schemeClr>
                </a:solidFill>
                <a:latin typeface="Calibri"/>
                <a:cs typeface="Calibri"/>
              </a:rPr>
              <a:t>Lógicos o booleanos</a:t>
            </a:r>
            <a:endParaRPr sz="2400" b="1" dirty="0">
              <a:solidFill>
                <a:schemeClr val="accent6">
                  <a:lumMod val="75000"/>
                </a:schemeClr>
              </a:solidFill>
              <a:latin typeface="Calibri"/>
              <a:cs typeface="Calibri"/>
            </a:endParaRPr>
          </a:p>
        </p:txBody>
      </p:sp>
      <p:graphicFrame>
        <p:nvGraphicFramePr>
          <p:cNvPr id="39" name="Tabla 38">
            <a:extLst>
              <a:ext uri="{FF2B5EF4-FFF2-40B4-BE49-F238E27FC236}">
                <a16:creationId xmlns:a16="http://schemas.microsoft.com/office/drawing/2014/main" id="{F12A6106-E11E-48C0-A599-A3A42F3FBF6B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2556482396"/>
              </p:ext>
            </p:extLst>
          </p:nvPr>
        </p:nvGraphicFramePr>
        <p:xfrm>
          <a:off x="2051720" y="2204864"/>
          <a:ext cx="5350971" cy="2644080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1867520">
                  <a:extLst>
                    <a:ext uri="{9D8B030D-6E8A-4147-A177-3AD203B41FA5}">
                      <a16:colId xmlns:a16="http://schemas.microsoft.com/office/drawing/2014/main" val="1395651134"/>
                    </a:ext>
                  </a:extLst>
                </a:gridCol>
                <a:gridCol w="3483451">
                  <a:extLst>
                    <a:ext uri="{9D8B030D-6E8A-4147-A177-3AD203B41FA5}">
                      <a16:colId xmlns:a16="http://schemas.microsoft.com/office/drawing/2014/main" val="405386178"/>
                    </a:ext>
                  </a:extLst>
                </a:gridCol>
              </a:tblGrid>
              <a:tr h="652376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Tipo de dato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dirty="0"/>
                        <a:t>Python</a:t>
                      </a:r>
                    </a:p>
                  </a:txBody>
                  <a:tcPr anchor="ctr">
                    <a:solidFill>
                      <a:schemeClr val="accent5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2036961357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x = True</a:t>
                      </a:r>
                    </a:p>
                    <a:p>
                      <a:pPr algn="ctr"/>
                      <a:r>
                        <a:rPr lang="es-MX" sz="2400" b="1" dirty="0"/>
                        <a:t>x = 5 &gt; 3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003885313"/>
                  </a:ext>
                </a:extLst>
              </a:tr>
              <a:tr h="995852"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Booleano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s-MX" sz="2400" b="1" dirty="0"/>
                        <a:t>y = False</a:t>
                      </a:r>
                    </a:p>
                    <a:p>
                      <a:pPr algn="ctr"/>
                      <a:r>
                        <a:rPr lang="es-MX" sz="2400" b="1" dirty="0"/>
                        <a:t>y = 3 &gt; 5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2562133032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821996150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8" name="object 38"/>
          <p:cNvSpPr txBox="1"/>
          <p:nvPr/>
        </p:nvSpPr>
        <p:spPr>
          <a:xfrm>
            <a:off x="1619672" y="548680"/>
            <a:ext cx="5599642" cy="8153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400" b="1" spc="-20" dirty="0">
                <a:solidFill>
                  <a:srgbClr val="002060"/>
                </a:solidFill>
                <a:latin typeface="Calibri"/>
                <a:cs typeface="Calibri"/>
              </a:rPr>
              <a:t>Tipos de datos</a:t>
            </a:r>
          </a:p>
        </p:txBody>
      </p:sp>
      <p:sp>
        <p:nvSpPr>
          <p:cNvPr id="42" name="Rectángulo 41">
            <a:extLst>
              <a:ext uri="{FF2B5EF4-FFF2-40B4-BE49-F238E27FC236}">
                <a16:creationId xmlns:a16="http://schemas.microsoft.com/office/drawing/2014/main" id="{18940676-DBBC-4584-B8CB-17BBA47952D1}"/>
              </a:ext>
            </a:extLst>
          </p:cNvPr>
          <p:cNvSpPr/>
          <p:nvPr/>
        </p:nvSpPr>
        <p:spPr>
          <a:xfrm>
            <a:off x="1115616" y="1628800"/>
            <a:ext cx="7165510" cy="3728393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Python ve diferente la variables si tiene mayúsculas o minúsculas: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Ejemplo:</a:t>
            </a:r>
          </a:p>
          <a:p>
            <a:pPr algn="just"/>
            <a:endParaRPr lang="es-MX" sz="24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algn="just"/>
            <a:r>
              <a:rPr lang="es-MX" sz="24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En este ejemplo, las dos variables son distintas</a:t>
            </a:r>
          </a:p>
          <a:p>
            <a:pPr algn="just"/>
            <a:endParaRPr lang="es-MX" sz="2400" dirty="0">
              <a:solidFill>
                <a:srgbClr val="C5DAEB"/>
              </a:solidFill>
              <a:cs typeface="Calibri"/>
            </a:endParaRPr>
          </a:p>
          <a:p>
            <a:pPr algn="just"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juan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  <a:p>
            <a:pPr>
              <a:lnSpc>
                <a:spcPct val="150000"/>
              </a:lnSpc>
            </a:pP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nombre = 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pedro</a:t>
            </a:r>
            <a:r>
              <a:rPr lang="es-MX" sz="2400" b="1" dirty="0">
                <a:solidFill>
                  <a:schemeClr val="accent6">
                    <a:lumMod val="75000"/>
                  </a:schemeClr>
                </a:solidFill>
              </a:rPr>
              <a:t>"</a:t>
            </a:r>
            <a:endParaRPr lang="es-MX" sz="2400" b="1" dirty="0">
              <a:solidFill>
                <a:schemeClr val="accent6">
                  <a:lumMod val="75000"/>
                </a:schemeClr>
              </a:solidFill>
              <a:cs typeface="Calibri"/>
            </a:endParaRPr>
          </a:p>
        </p:txBody>
      </p:sp>
      <p:pic>
        <p:nvPicPr>
          <p:cNvPr id="41" name="Imagen 40">
            <a:extLst>
              <a:ext uri="{FF2B5EF4-FFF2-40B4-BE49-F238E27FC236}">
                <a16:creationId xmlns:a16="http://schemas.microsoft.com/office/drawing/2014/main" id="{B5092493-9E0F-4041-84EA-AD183DAD7C6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446024" y="4477914"/>
            <a:ext cx="1835102" cy="114405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60043010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Imagen 2" descr="Imagen que contiene asiento, silla, taburete&#10;&#10;Descripción generada automáticamente">
            <a:extLst>
              <a:ext uri="{FF2B5EF4-FFF2-40B4-BE49-F238E27FC236}">
                <a16:creationId xmlns:a16="http://schemas.microsoft.com/office/drawing/2014/main" id="{0B230755-AC43-497C-90C3-F85DFB3D2C38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85627" y="188640"/>
            <a:ext cx="2043459" cy="2043459"/>
          </a:xfrm>
          <a:prstGeom prst="rect">
            <a:avLst/>
          </a:prstGeom>
        </p:spPr>
      </p:pic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583954" y="2348880"/>
            <a:ext cx="8560046" cy="2932341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float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decimal: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</a:t>
            </a:r>
            <a:r>
              <a:rPr lang="es-ES" sz="2400" dirty="0" err="1">
                <a:latin typeface="Arial" panose="020B0604020202020204" pitchFamily="34" charset="0"/>
                <a:cs typeface="Arial" panose="020B0604020202020204" pitchFamily="34" charset="0"/>
              </a:rPr>
              <a:t>caracter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str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una cadena de caracteres: "))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Lectura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input()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25848079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2" name="Text Box 2"/>
          <p:cNvSpPr txBox="1">
            <a:spLocks noChangeArrowheads="1"/>
          </p:cNvSpPr>
          <p:nvPr/>
        </p:nvSpPr>
        <p:spPr bwMode="auto">
          <a:xfrm>
            <a:off x="683568" y="1973986"/>
            <a:ext cx="8560046" cy="1455014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square">
            <a:spAutoFit/>
          </a:bodyPr>
          <a:lstStyle/>
          <a:p>
            <a:pPr defTabSz="762000" eaLnBrk="0" hangingPunct="0">
              <a:lnSpc>
                <a:spcPct val="200000"/>
              </a:lnSpc>
            </a:pP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variable = </a:t>
            </a: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int</a:t>
            </a:r>
            <a:r>
              <a:rPr lang="es-ES" sz="2400" b="1" dirty="0">
                <a:latin typeface="Arial" panose="020B0604020202020204" pitchFamily="34" charset="0"/>
                <a:cs typeface="Arial" panose="020B0604020202020204" pitchFamily="34" charset="0"/>
              </a:rPr>
              <a:t>(input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("Introduce un número entero: "))</a:t>
            </a:r>
          </a:p>
          <a:p>
            <a:pPr defTabSz="762000" eaLnBrk="0" hangingPunct="0">
              <a:lnSpc>
                <a:spcPct val="200000"/>
              </a:lnSpc>
            </a:pPr>
            <a:r>
              <a:rPr lang="es-ES" sz="2400" b="1" dirty="0" err="1">
                <a:solidFill>
                  <a:srgbClr val="FF0000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print</a:t>
            </a:r>
            <a:r>
              <a:rPr lang="es-ES" sz="2400" dirty="0">
                <a:latin typeface="Arial" panose="020B0604020202020204" pitchFamily="34" charset="0"/>
                <a:cs typeface="Arial" panose="020B0604020202020204" pitchFamily="34" charset="0"/>
              </a:rPr>
              <a:t>("El valor del número es: ", variable)</a:t>
            </a:r>
          </a:p>
        </p:txBody>
      </p:sp>
      <p:sp>
        <p:nvSpPr>
          <p:cNvPr id="92169" name="Rectangle 9"/>
          <p:cNvSpPr>
            <a:spLocks noChangeArrowheads="1"/>
          </p:cNvSpPr>
          <p:nvPr/>
        </p:nvSpPr>
        <p:spPr bwMode="auto">
          <a:xfrm>
            <a:off x="107504" y="433779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función </a:t>
            </a:r>
            <a:r>
              <a:rPr lang="es-ES" sz="3200" b="1" dirty="0" err="1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print</a:t>
            </a:r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()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pic>
        <p:nvPicPr>
          <p:cNvPr id="2" name="Imagen 1">
            <a:extLst>
              <a:ext uri="{FF2B5EF4-FFF2-40B4-BE49-F238E27FC236}">
                <a16:creationId xmlns:a16="http://schemas.microsoft.com/office/drawing/2014/main" id="{9C139396-E296-460C-AF4B-0C1CACA7A5C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684" y="4029078"/>
            <a:ext cx="3067050" cy="1638300"/>
          </a:xfrm>
          <a:prstGeom prst="rect">
            <a:avLst/>
          </a:prstGeom>
        </p:spPr>
      </p:pic>
      <p:pic>
        <p:nvPicPr>
          <p:cNvPr id="4" name="Imagen 3">
            <a:extLst>
              <a:ext uri="{FF2B5EF4-FFF2-40B4-BE49-F238E27FC236}">
                <a16:creationId xmlns:a16="http://schemas.microsoft.com/office/drawing/2014/main" id="{81CE4D3C-7C4A-450C-B7EF-E665F65462F3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71249" y="4028526"/>
            <a:ext cx="4469067" cy="1128114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25248393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921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7" dur="1" fill="hold"/>
                                        <p:tgtEl>
                                          <p:spTgt spid="92169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8" fill="hold">
                      <p:stCondLst>
                        <p:cond delay="indefinite"/>
                      </p:stCondLst>
                      <p:childTnLst>
                        <p:par>
                          <p:cTn id="9" fill="hold">
                            <p:stCondLst>
                              <p:cond delay="0"/>
                            </p:stCondLst>
                            <p:childTnLst>
                              <p:par>
                                <p:cTn id="10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2" grpId="0"/>
      <p:bldP spid="92169" grpId="0" autoUpdateAnimBg="0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aphicFrame>
        <p:nvGraphicFramePr>
          <p:cNvPr id="91190" name="Group 54"/>
          <p:cNvGraphicFramePr>
            <a:graphicFrameLocks noGrp="1"/>
          </p:cNvGraphicFramePr>
          <p:nvPr/>
        </p:nvGraphicFramePr>
        <p:xfrm>
          <a:off x="1404144" y="2132856"/>
          <a:ext cx="6335712" cy="2903538"/>
        </p:xfrm>
        <a:graphic>
          <a:graphicData uri="http://schemas.openxmlformats.org/drawingml/2006/table">
            <a:tbl>
              <a:tblPr/>
              <a:tblGrid>
                <a:gridCol w="3300412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035300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Tipo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800" b="1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1"/>
                          </a:solidFill>
                          <a:effectLst/>
                          <a:latin typeface="Arial" pitchFamily="34" charset="0"/>
                        </a:rPr>
                        <a:t>Caracter</a:t>
                      </a:r>
                      <a:endParaRPr kumimoji="0" lang="es-MX" sz="2800" b="1" i="0" u="none" strike="noStrike" cap="none" normalizeH="0" baseline="0" dirty="0">
                        <a:ln>
                          <a:noFill/>
                        </a:ln>
                        <a:solidFill>
                          <a:schemeClr val="bg1"/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solidFill>
                      <a:schemeClr val="accent3">
                        <a:lumMod val="75000"/>
                      </a:schemeClr>
                    </a:solidFill>
                  </a:tcPr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79438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char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%c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 err="1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int</a:t>
                      </a:r>
                      <a:endParaRPr kumimoji="0" lang="es-MX" sz="2400" b="0" i="0" u="none" strike="noStrike" cap="none" normalizeH="0" baseline="0" dirty="0">
                        <a:ln>
                          <a:noFill/>
                        </a:ln>
                        <a:solidFill>
                          <a:schemeClr val="bg2">
                            <a:lumMod val="25000"/>
                          </a:schemeClr>
                        </a:solidFill>
                        <a:effectLst/>
                        <a:latin typeface="Arial" pitchFamily="34" charset="0"/>
                      </a:endParaRP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%i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float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%f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  <a:tr h="581025"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0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Cadena de caracteres</a:t>
                      </a:r>
                    </a:p>
                  </a:txBody>
                  <a:tcPr horzOverflow="overflow">
                    <a:lnL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base" latinLnBrk="0" hangingPunct="1">
                        <a:lnSpc>
                          <a:spcPct val="100000"/>
                        </a:lnSpc>
                        <a:spcBef>
                          <a:spcPct val="20000"/>
                        </a:spcBef>
                        <a:spcAft>
                          <a:spcPct val="0"/>
                        </a:spcAft>
                        <a:buClrTx/>
                        <a:buSzTx/>
                        <a:buFontTx/>
                        <a:buNone/>
                        <a:tabLst/>
                      </a:pPr>
                      <a:r>
                        <a:rPr kumimoji="0" lang="es-MX" sz="2400" b="1" i="0" u="none" strike="noStrike" cap="none" normalizeH="0" baseline="0" dirty="0">
                          <a:ln>
                            <a:noFill/>
                          </a:ln>
                          <a:solidFill>
                            <a:schemeClr val="bg2">
                              <a:lumMod val="25000"/>
                            </a:schemeClr>
                          </a:solidFill>
                          <a:effectLst/>
                          <a:latin typeface="Arial" pitchFamily="34" charset="0"/>
                        </a:rPr>
                        <a:t>%s</a:t>
                      </a:r>
                    </a:p>
                  </a:txBody>
                  <a:tcPr horzOverflow="overflow">
                    <a:lnL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L>
                    <a:lnR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R>
                    <a:lnT w="12700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T>
                    <a:lnB w="28575" cap="flat" cmpd="sng" algn="ctr">
                      <a:solidFill>
                        <a:schemeClr val="tx1"/>
                      </a:solidFill>
                      <a:prstDash val="solid"/>
                      <a:round/>
                      <a:headEnd type="none" w="sm" len="sm"/>
                      <a:tailEnd type="none" w="sm" len="sm"/>
                    </a:lnB>
                    <a:lnTlToBr>
                      <a:noFill/>
                    </a:lnTlToBr>
                    <a:lnBlToTr>
                      <a:noFill/>
                    </a:lnBlToTr>
                    <a:noFill/>
                  </a:tcPr>
                </a:tc>
                <a:extLst>
                  <a:ext uri="{0D108BD9-81ED-4DB2-BD59-A6C34878D82A}">
                    <a16:rowId xmlns:a16="http://schemas.microsoft.com/office/drawing/2014/main" val="10006"/>
                  </a:ext>
                </a:extLst>
              </a:tr>
            </a:tbl>
          </a:graphicData>
        </a:graphic>
      </p:graphicFrame>
      <p:sp>
        <p:nvSpPr>
          <p:cNvPr id="4" name="Rectangle 9">
            <a:extLst>
              <a:ext uri="{FF2B5EF4-FFF2-40B4-BE49-F238E27FC236}">
                <a16:creationId xmlns:a16="http://schemas.microsoft.com/office/drawing/2014/main" id="{602046A5-855A-498B-A9EE-F925E755D42A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76672"/>
            <a:ext cx="8334375" cy="1143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</p:spTree>
    <p:extLst>
      <p:ext uri="{BB962C8B-B14F-4D97-AF65-F5344CB8AC3E}">
        <p14:creationId xmlns:p14="http://schemas.microsoft.com/office/powerpoint/2010/main" val="324258520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119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1" dur="1" fill="hold"/>
                                        <p:tgtEl>
                                          <p:spTgt spid="4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" grpId="0" autoUpdateAnimBg="0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2163" name="Text Box 3"/>
          <p:cNvSpPr txBox="1">
            <a:spLocks noChangeArrowheads="1"/>
          </p:cNvSpPr>
          <p:nvPr/>
        </p:nvSpPr>
        <p:spPr bwMode="auto">
          <a:xfrm>
            <a:off x="936259" y="3413742"/>
            <a:ext cx="3195491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%i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2167" name="WordArt 7"/>
          <p:cNvSpPr>
            <a:spLocks noChangeArrowheads="1" noChangeShapeType="1" noTextEdit="1"/>
          </p:cNvSpPr>
          <p:nvPr/>
        </p:nvSpPr>
        <p:spPr bwMode="auto">
          <a:xfrm>
            <a:off x="1783414" y="2528316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int</a:t>
            </a:r>
          </a:p>
        </p:txBody>
      </p:sp>
      <p:sp>
        <p:nvSpPr>
          <p:cNvPr id="92168" name="WordArt 8"/>
          <p:cNvSpPr>
            <a:spLocks noChangeArrowheads="1" noChangeShapeType="1" noTextEdit="1"/>
          </p:cNvSpPr>
          <p:nvPr/>
        </p:nvSpPr>
        <p:spPr bwMode="auto">
          <a:xfrm>
            <a:off x="6156176" y="2636912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float</a:t>
            </a:r>
          </a:p>
        </p:txBody>
      </p:sp>
      <p:sp>
        <p:nvSpPr>
          <p:cNvPr id="12" name="Text Box 3">
            <a:extLst>
              <a:ext uri="{FF2B5EF4-FFF2-40B4-BE49-F238E27FC236}">
                <a16:creationId xmlns:a16="http://schemas.microsoft.com/office/drawing/2014/main" id="{E0749E39-A9AF-4615-901D-EF08CAE19ED4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7061" y="3459288"/>
            <a:ext cx="3367012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%f 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7" name="Rectangle 9">
            <a:extLst>
              <a:ext uri="{FF2B5EF4-FFF2-40B4-BE49-F238E27FC236}">
                <a16:creationId xmlns:a16="http://schemas.microsoft.com/office/drawing/2014/main" id="{08DD7361-648B-4F50-AB86-D502BC11E44C}"/>
              </a:ext>
            </a:extLst>
          </p:cNvPr>
          <p:cNvSpPr>
            <a:spLocks noChangeArrowheads="1"/>
          </p:cNvSpPr>
          <p:nvPr/>
        </p:nvSpPr>
        <p:spPr bwMode="auto">
          <a:xfrm>
            <a:off x="467544" y="404664"/>
            <a:ext cx="8339444" cy="165618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" sz="4400" b="1" dirty="0">
                <a:solidFill>
                  <a:schemeClr val="accent4">
                    <a:lumMod val="50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Escritura de variables</a:t>
            </a:r>
          </a:p>
          <a:p>
            <a:pPr algn="ctr" eaLnBrk="0" hangingPunct="0"/>
            <a:r>
              <a:rPr lang="es-ES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Caracteres de sustitución</a:t>
            </a:r>
            <a:endParaRPr lang="es-ES_tradnl" sz="3200" b="1" dirty="0">
              <a:solidFill>
                <a:schemeClr val="accent6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8" name="Text Box 3">
            <a:extLst>
              <a:ext uri="{FF2B5EF4-FFF2-40B4-BE49-F238E27FC236}">
                <a16:creationId xmlns:a16="http://schemas.microsoft.com/office/drawing/2014/main" id="{BE446582-1A99-418F-BE26-CCC16119F3A8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797127" y="5372317"/>
            <a:ext cx="333174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%c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  <p:sp>
        <p:nvSpPr>
          <p:cNvPr id="9" name="WordArt 7">
            <a:extLst>
              <a:ext uri="{FF2B5EF4-FFF2-40B4-BE49-F238E27FC236}">
                <a16:creationId xmlns:a16="http://schemas.microsoft.com/office/drawing/2014/main" id="{8F10AF6F-0548-40AC-AC68-8D88002D2776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1712409" y="4486891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char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0" name="WordArt 8">
            <a:extLst>
              <a:ext uri="{FF2B5EF4-FFF2-40B4-BE49-F238E27FC236}">
                <a16:creationId xmlns:a16="http://schemas.microsoft.com/office/drawing/2014/main" id="{C673547D-EDEA-413F-AC0E-C7F7ABD59877}"/>
              </a:ext>
            </a:extLst>
          </p:cNvPr>
          <p:cNvSpPr>
            <a:spLocks noChangeArrowheads="1" noChangeShapeType="1" noTextEdit="1"/>
          </p:cNvSpPr>
          <p:nvPr/>
        </p:nvSpPr>
        <p:spPr bwMode="auto">
          <a:xfrm>
            <a:off x="6085171" y="4595487"/>
            <a:ext cx="990600" cy="571500"/>
          </a:xfrm>
          <a:prstGeom prst="rect">
            <a:avLst/>
          </a:prstGeom>
        </p:spPr>
        <p:txBody>
          <a:bodyPr wrap="none" fromWordArt="1">
            <a:prstTxWarp prst="textPlain">
              <a:avLst>
                <a:gd name="adj" fmla="val 50000"/>
              </a:avLst>
            </a:prstTxWarp>
          </a:bodyPr>
          <a:lstStyle/>
          <a:p>
            <a:pPr algn="ctr"/>
            <a:r>
              <a:rPr lang="es-MX" sz="3600" kern="10" dirty="0" err="1">
                <a:ln w="19050">
                  <a:solidFill>
                    <a:srgbClr val="99CCFF"/>
                  </a:solidFill>
                  <a:round/>
                  <a:headEnd type="none" w="sm" len="sm"/>
                  <a:tailEnd type="none" w="sm" len="sm"/>
                </a:ln>
                <a:solidFill>
                  <a:srgbClr val="0066CC"/>
                </a:solidFill>
                <a:effectLst>
                  <a:outerShdw dist="35921" dir="2700000" algn="ctr" rotWithShape="0">
                    <a:srgbClr val="990000"/>
                  </a:outerShdw>
                </a:effectLst>
                <a:latin typeface="Impact"/>
              </a:rPr>
              <a:t>string</a:t>
            </a:r>
            <a:endParaRPr lang="es-MX" sz="3600" kern="10" dirty="0">
              <a:ln w="19050">
                <a:solidFill>
                  <a:srgbClr val="99CCFF"/>
                </a:solidFill>
                <a:round/>
                <a:headEnd type="none" w="sm" len="sm"/>
                <a:tailEnd type="none" w="sm" len="sm"/>
              </a:ln>
              <a:solidFill>
                <a:srgbClr val="0066CC"/>
              </a:solidFill>
              <a:effectLst>
                <a:outerShdw dist="35921" dir="2700000" algn="ctr" rotWithShape="0">
                  <a:srgbClr val="990000"/>
                </a:outerShdw>
              </a:effectLst>
              <a:latin typeface="Impact"/>
            </a:endParaRPr>
          </a:p>
        </p:txBody>
      </p:sp>
      <p:sp>
        <p:nvSpPr>
          <p:cNvPr id="11" name="Text Box 3">
            <a:extLst>
              <a:ext uri="{FF2B5EF4-FFF2-40B4-BE49-F238E27FC236}">
                <a16:creationId xmlns:a16="http://schemas.microsoft.com/office/drawing/2014/main" id="{94C57FEB-1A79-4566-AB3A-A04DBD51E660}"/>
              </a:ext>
            </a:extLst>
          </p:cNvPr>
          <p:cNvSpPr txBox="1">
            <a:spLocks noChangeArrowheads="1"/>
          </p:cNvSpPr>
          <p:nvPr/>
        </p:nvSpPr>
        <p:spPr bwMode="auto">
          <a:xfrm>
            <a:off x="5144184" y="5417863"/>
            <a:ext cx="3230756" cy="46166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 wrap="none">
            <a:spAutoFit/>
          </a:bodyPr>
          <a:lstStyle/>
          <a:p>
            <a:pPr algn="ctr" defTabSz="762000" eaLnBrk="0" hangingPunct="0"/>
            <a:r>
              <a:rPr lang="es-ES" sz="2400" dirty="0" err="1">
                <a:latin typeface="Times New Roman" pitchFamily="18" charset="0"/>
              </a:rPr>
              <a:t>print</a:t>
            </a:r>
            <a:r>
              <a:rPr lang="es-ES" sz="2400" dirty="0">
                <a:latin typeface="Times New Roman" pitchFamily="18" charset="0"/>
              </a:rPr>
              <a:t> ("</a:t>
            </a:r>
            <a:r>
              <a:rPr lang="es-ES" sz="2400" b="1" dirty="0">
                <a:solidFill>
                  <a:srgbClr val="FF0000"/>
                </a:solidFill>
                <a:latin typeface="Times New Roman" pitchFamily="18" charset="0"/>
              </a:rPr>
              <a:t>%s</a:t>
            </a:r>
            <a:r>
              <a:rPr lang="es-ES" sz="2400" dirty="0">
                <a:latin typeface="Times New Roman" pitchFamily="18" charset="0"/>
              </a:rPr>
              <a:t>"  % </a:t>
            </a:r>
            <a:r>
              <a:rPr lang="es-ES" sz="2400" dirty="0">
                <a:solidFill>
                  <a:srgbClr val="3333CC"/>
                </a:solidFill>
                <a:latin typeface="Times New Roman" pitchFamily="18" charset="0"/>
              </a:rPr>
              <a:t>Variable</a:t>
            </a:r>
            <a:r>
              <a:rPr lang="es-ES" sz="2400" dirty="0">
                <a:latin typeface="Times New Roman" pitchFamily="18" charset="0"/>
              </a:rPr>
              <a:t>)</a:t>
            </a:r>
          </a:p>
        </p:txBody>
      </p:sp>
    </p:spTree>
    <p:extLst>
      <p:ext uri="{BB962C8B-B14F-4D97-AF65-F5344CB8AC3E}">
        <p14:creationId xmlns:p14="http://schemas.microsoft.com/office/powerpoint/2010/main" val="5925154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216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24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499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to="" calcmode="lin" valueType="num">
                                      <p:cBhvr>
                                        <p:cTn id="17" dur="1" fill="hold"/>
                                        <p:tgtEl>
                                          <p:spTgt spid="7"/>
                                        </p:tgtEl>
                                        <p:attrNameLst>
                                          <p:attrName/>
                                        </p:attrNameLst>
                                      </p:cBhvr>
                                    </p:anim>
                                  </p:childTnLst>
                                </p:cTn>
                              </p:par>
                              <p:par>
                                <p:cTn id="18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9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0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1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2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4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5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2163" grpId="0"/>
      <p:bldP spid="92167" grpId="0"/>
      <p:bldP spid="92168" grpId="0"/>
      <p:bldP spid="12" grpId="0"/>
      <p:bldP spid="7" grpId="0" autoUpdateAnimBg="0"/>
      <p:bldP spid="8" grpId="0"/>
      <p:bldP spid="9" grpId="0"/>
      <p:bldP spid="10" grpId="0"/>
      <p:bldP spid="11" grpId="0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246829" y="764704"/>
            <a:ext cx="6650341" cy="685236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4000" b="1" dirty="0">
                <a:solidFill>
                  <a:srgbClr val="002060"/>
                </a:solidFill>
                <a:latin typeface="Calibri"/>
                <a:cs typeface="Calibri"/>
              </a:rPr>
              <a:t>Componentes de un programa</a:t>
            </a:r>
            <a:endParaRPr sz="40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2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4" name="Google Shape;80;p9">
            <a:extLst>
              <a:ext uri="{FF2B5EF4-FFF2-40B4-BE49-F238E27FC236}">
                <a16:creationId xmlns:a16="http://schemas.microsoft.com/office/drawing/2014/main" id="{13CAE77C-7B36-4A08-B548-50662F52C4FB}"/>
              </a:ext>
            </a:extLst>
          </p:cNvPr>
          <p:cNvSpPr txBox="1"/>
          <p:nvPr/>
        </p:nvSpPr>
        <p:spPr>
          <a:xfrm>
            <a:off x="1475656" y="1772816"/>
            <a:ext cx="4547530" cy="2476313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0" tIns="0" rIns="0" bIns="0" anchor="t" anchorCtr="0">
            <a:noAutofit/>
          </a:bodyPr>
          <a:lstStyle/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Identificador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Variable</a:t>
            </a: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Constante</a:t>
            </a:r>
            <a:endParaRPr lang="en-US"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  <a:p>
            <a:pPr marL="742950" marR="386080" indent="-742950" algn="just">
              <a:spcAft>
                <a:spcPts val="600"/>
              </a:spcAft>
              <a:buClr>
                <a:srgbClr val="002060"/>
              </a:buClr>
              <a:buSzPts val="2450"/>
              <a:buFont typeface="+mj-lt"/>
              <a:buAutoNum type="arabicPeriod"/>
            </a:pPr>
            <a:r>
              <a:rPr lang="en-US" sz="32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  <a:sym typeface="Corbel"/>
              </a:rPr>
              <a:t>Instrucciones</a:t>
            </a:r>
            <a:endParaRPr sz="3200" dirty="0">
              <a:solidFill>
                <a:schemeClr val="tx1">
                  <a:lumMod val="95000"/>
                  <a:lumOff val="5000"/>
                </a:schemeClr>
              </a:solidFill>
              <a:cs typeface="Calibri"/>
              <a:sym typeface="Corbel"/>
            </a:endParaRPr>
          </a:p>
        </p:txBody>
      </p:sp>
      <p:pic>
        <p:nvPicPr>
          <p:cNvPr id="21" name="Imagen 20" descr="Imagen que contiene computadora, tabla&#10;&#10;Descripción generada automáticamente">
            <a:extLst>
              <a:ext uri="{FF2B5EF4-FFF2-40B4-BE49-F238E27FC236}">
                <a16:creationId xmlns:a16="http://schemas.microsoft.com/office/drawing/2014/main" id="{AE06E90D-55AA-442F-8ED4-8993859CC3CB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318691" y="3140968"/>
            <a:ext cx="3046803" cy="309634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9583914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3490" name="Rectangle 2"/>
          <p:cNvSpPr>
            <a:spLocks noChangeArrowheads="1"/>
          </p:cNvSpPr>
          <p:nvPr/>
        </p:nvSpPr>
        <p:spPr bwMode="auto">
          <a:xfrm>
            <a:off x="685800" y="151755"/>
            <a:ext cx="7772400" cy="1544638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92075" tIns="46038" rIns="92075" bIns="46038" anchor="ctr"/>
          <a:lstStyle/>
          <a:p>
            <a:pPr algn="ctr" eaLnBrk="0" hangingPunct="0">
              <a:defRPr/>
            </a:pPr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</a:p>
        </p:txBody>
      </p:sp>
      <p:sp>
        <p:nvSpPr>
          <p:cNvPr id="63491" name="Text Box 3"/>
          <p:cNvSpPr txBox="1">
            <a:spLocks noChangeArrowheads="1"/>
          </p:cNvSpPr>
          <p:nvPr/>
        </p:nvSpPr>
        <p:spPr bwMode="auto">
          <a:xfrm>
            <a:off x="1331640" y="1696393"/>
            <a:ext cx="6193432" cy="111825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12700">
                <a:solidFill>
                  <a:schemeClr val="tx1"/>
                </a:solidFill>
                <a:miter lim="800000"/>
                <a:headEnd type="none" w="sm" len="sm"/>
                <a:tailEnd type="none" w="sm" len="sm"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>
            <a:spAutoFit/>
          </a:bodyPr>
          <a:lstStyle>
            <a:lvl1pPr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1pPr>
            <a:lvl2pPr marL="742950" indent="-28575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2pPr>
            <a:lvl3pPr marL="11430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3pPr>
            <a:lvl4pPr marL="16002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4pPr>
            <a:lvl5pPr marL="2057400" indent="-228600" defTabSz="762000" eaLnBrk="0" hangingPunct="0">
              <a:defRPr sz="1600">
                <a:solidFill>
                  <a:schemeClr val="tx1"/>
                </a:solidFill>
                <a:latin typeface="Arial" pitchFamily="34" charset="0"/>
              </a:defRPr>
            </a:lvl5pPr>
            <a:lvl6pPr marL="25146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6pPr>
            <a:lvl7pPr marL="29718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7pPr>
            <a:lvl8pPr marL="34290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8pPr>
            <a:lvl9pPr marL="3886200" indent="-228600" defTabSz="762000" eaLnBrk="0" fontAlgn="base" hangingPunct="0">
              <a:spcBef>
                <a:spcPct val="0"/>
              </a:spcBef>
              <a:spcAft>
                <a:spcPct val="0"/>
              </a:spcAft>
              <a:defRPr sz="1600">
                <a:solidFill>
                  <a:schemeClr val="tx1"/>
                </a:solidFill>
                <a:latin typeface="Arial" pitchFamily="34" charset="0"/>
              </a:defRPr>
            </a:lvl9pPr>
          </a:lstStyle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que calcule</a:t>
            </a:r>
          </a:p>
          <a:p>
            <a:pPr algn="ctr">
              <a:lnSpc>
                <a:spcPts val="4000"/>
              </a:lnSpc>
            </a:pP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el área de un circulo.</a:t>
            </a:r>
          </a:p>
        </p:txBody>
      </p:sp>
      <p:pic>
        <p:nvPicPr>
          <p:cNvPr id="3" name="Imagen 2" descr="Imagen que contiene pequeño, juguete, tabla&#10;&#10;Descripción generada automáticamente">
            <a:extLst>
              <a:ext uri="{FF2B5EF4-FFF2-40B4-BE49-F238E27FC236}">
                <a16:creationId xmlns:a16="http://schemas.microsoft.com/office/drawing/2014/main" id="{5FB1B5C9-CE8A-4B6C-80EB-E7B8E6F19A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699792" y="2996952"/>
            <a:ext cx="3600400" cy="32681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89543281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 nodeType="clickPar">
                      <p:stCondLst>
                        <p:cond delay="indefinite"/>
                      </p:stCondLst>
                      <p:childTnLst>
                        <p:par>
                          <p:cTn id="4" fill="hold" nodeType="withGroup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349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63491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3491" grpId="0" autoUpdateAnimBg="0"/>
    </p:bldLst>
  </p:timing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1931694" y="2072795"/>
            <a:ext cx="6598840" cy="2263568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1. Pedir el 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2.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PI * radio * radio</a:t>
            </a:r>
          </a:p>
          <a:p>
            <a:pPr>
              <a:lnSpc>
                <a:spcPts val="3500"/>
              </a:lnSpc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3. escribir(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6156" y="3204579"/>
            <a:ext cx="2160240" cy="2160240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67544" y="181935"/>
            <a:ext cx="1728192" cy="160386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78733672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611560" y="620688"/>
            <a:ext cx="6264696" cy="311251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Área de un círculo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r>
              <a:rPr lang="es-MX" sz="2600" b="1" dirty="0" err="1">
                <a:solidFill>
                  <a:srgbClr val="FF0000"/>
                </a:solidFill>
              </a:rPr>
              <a:t>import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b="1" dirty="0" err="1">
                <a:solidFill>
                  <a:srgbClr val="FF0000"/>
                </a:solidFill>
              </a:rPr>
              <a:t>math</a:t>
            </a:r>
            <a:endParaRPr lang="es-MX" sz="2600" b="1" dirty="0">
              <a:solidFill>
                <a:srgbClr val="FF0000"/>
              </a:solidFill>
            </a:endParaRPr>
          </a:p>
          <a:p>
            <a:pPr>
              <a:lnSpc>
                <a:spcPts val="3500"/>
              </a:lnSpc>
            </a:pPr>
            <a:endParaRPr lang="es-ES" sz="2600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radio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el radio: "))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MX" sz="2600" b="1" dirty="0" err="1">
                <a:solidFill>
                  <a:srgbClr val="FF0000"/>
                </a:solidFill>
              </a:rPr>
              <a:t>math.pi</a:t>
            </a:r>
            <a:r>
              <a:rPr lang="es-MX" sz="2600" b="1" dirty="0">
                <a:solidFill>
                  <a:srgbClr val="FF0000"/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* </a:t>
            </a:r>
            <a:r>
              <a:rPr lang="es-MX" sz="2600" b="1" dirty="0" err="1">
                <a:solidFill>
                  <a:srgbClr val="FF0000"/>
                </a:solidFill>
              </a:rPr>
              <a:t>math.pow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(radio,2)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"EI área del círculo es: ",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area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</a:p>
        </p:txBody>
      </p:sp>
      <p:pic>
        <p:nvPicPr>
          <p:cNvPr id="80898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036670" y="1588520"/>
            <a:ext cx="1728192" cy="172819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</p:pic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6372200" y="5733256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308304" y="4725144"/>
            <a:ext cx="1531162" cy="1421006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6C31DB57-B040-4746-9B51-BC34BB44D657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683568" y="4146745"/>
            <a:ext cx="6353102" cy="1368152"/>
          </a:xfrm>
          <a:prstGeom prst="rect">
            <a:avLst/>
          </a:prstGeom>
          <a:effectLst>
            <a:outerShdw blurRad="63500" sx="102000" sy="102000" algn="ctr" rotWithShape="0">
              <a:prstClr val="black">
                <a:alpha val="40000"/>
              </a:prstClr>
            </a:outerShdw>
          </a:effectLst>
        </p:spPr>
      </p:pic>
    </p:spTree>
    <p:extLst>
      <p:ext uri="{BB962C8B-B14F-4D97-AF65-F5344CB8AC3E}">
        <p14:creationId xmlns:p14="http://schemas.microsoft.com/office/powerpoint/2010/main" val="3740958656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282" name="Text Box 2"/>
          <p:cNvSpPr txBox="1">
            <a:spLocks noChangeArrowheads="1"/>
          </p:cNvSpPr>
          <p:nvPr/>
        </p:nvSpPr>
        <p:spPr bwMode="auto">
          <a:xfrm>
            <a:off x="973138" y="1412776"/>
            <a:ext cx="7127875" cy="1769715"/>
          </a:xfrm>
          <a:prstGeom prst="rect">
            <a:avLst/>
          </a:prstGeom>
          <a:noFill/>
          <a:ln w="12700">
            <a:noFill/>
            <a:miter lim="800000"/>
            <a:headEnd type="none" w="sm" len="sm"/>
            <a:tailEnd type="none" w="sm" len="sm"/>
          </a:ln>
          <a:effectLst/>
        </p:spPr>
        <p:txBody>
          <a:bodyPr>
            <a:spAutoFit/>
          </a:bodyPr>
          <a:lstStyle/>
          <a:p>
            <a:pPr algn="ctr" defTabSz="762000" eaLnBrk="0" hangingPunct="0"/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Definir el algoritmo y el programa que transforme los grados </a:t>
            </a:r>
            <a:r>
              <a:rPr lang="es-MX" sz="28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800" dirty="0">
                <a:solidFill>
                  <a:schemeClr val="bg2">
                    <a:lumMod val="25000"/>
                  </a:schemeClr>
                </a:solidFill>
              </a:rPr>
              <a:t> a Celsius.</a:t>
            </a:r>
          </a:p>
          <a:p>
            <a:pPr algn="ctr" defTabSz="762000" eaLnBrk="0" hangingPunct="0">
              <a:lnSpc>
                <a:spcPts val="3000"/>
              </a:lnSpc>
            </a:pPr>
            <a:endParaRPr lang="es-MX" sz="2800" dirty="0">
              <a:solidFill>
                <a:schemeClr val="bg2">
                  <a:lumMod val="25000"/>
                </a:schemeClr>
              </a:solidFill>
            </a:endParaRPr>
          </a:p>
          <a:p>
            <a:pPr algn="ctr" defTabSz="762000" eaLnBrk="0" hangingPunct="0"/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celsius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= 5 / 9 ( </a:t>
            </a:r>
            <a:r>
              <a:rPr lang="es-MX" sz="2800" b="1" dirty="0" err="1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farenheit</a:t>
            </a:r>
            <a:r>
              <a:rPr lang="es-MX" sz="2800" b="1" dirty="0">
                <a:solidFill>
                  <a:schemeClr val="bg2">
                    <a:lumMod val="2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</a:rPr>
              <a:t> – 32)</a:t>
            </a:r>
            <a:endParaRPr lang="es-ES" sz="2800" b="1" dirty="0">
              <a:solidFill>
                <a:schemeClr val="bg2">
                  <a:lumMod val="2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</a:endParaRPr>
          </a:p>
        </p:txBody>
      </p:sp>
      <p:sp>
        <p:nvSpPr>
          <p:cNvPr id="97284" name="Rectangle 4"/>
          <p:cNvSpPr>
            <a:spLocks noChangeArrowheads="1"/>
          </p:cNvSpPr>
          <p:nvPr/>
        </p:nvSpPr>
        <p:spPr bwMode="auto">
          <a:xfrm>
            <a:off x="971601" y="260648"/>
            <a:ext cx="6984775" cy="9906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rgbClr val="0070C0"/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Actividad grupal</a:t>
            </a:r>
            <a:endParaRPr lang="es-ES_tradnl" sz="2400" b="1" dirty="0">
              <a:solidFill>
                <a:srgbClr val="0070C0"/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5" name="Picture 2"/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699792" y="3439569"/>
            <a:ext cx="3644625" cy="303534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</a:extLst>
        </p:spPr>
      </p:pic>
    </p:spTree>
    <p:extLst>
      <p:ext uri="{BB962C8B-B14F-4D97-AF65-F5344CB8AC3E}">
        <p14:creationId xmlns:p14="http://schemas.microsoft.com/office/powerpoint/2010/main" val="425237082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2" presetClass="entr" presetSubtype="8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728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 additive="base">
                                        <p:cTn id="7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0-#ppt_w/2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 additive="base">
                                        <p:cTn id="8" dur="500" fill="hold"/>
                                        <p:tgtEl>
                                          <p:spTgt spid="97282"/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97282" grpId="0" autoUpdateAnimBg="0"/>
    </p:bldLst>
  </p:timing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186" name="Rectangle 2"/>
          <p:cNvSpPr>
            <a:spLocks noChangeArrowheads="1"/>
          </p:cNvSpPr>
          <p:nvPr/>
        </p:nvSpPr>
        <p:spPr bwMode="auto">
          <a:xfrm>
            <a:off x="2843808" y="260648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44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</a:p>
        </p:txBody>
      </p:sp>
      <p:pic>
        <p:nvPicPr>
          <p:cNvPr id="6" name="1 Imagen">
            <a:extLst>
              <a:ext uri="{FF2B5EF4-FFF2-40B4-BE49-F238E27FC236}">
                <a16:creationId xmlns:a16="http://schemas.microsoft.com/office/drawing/2014/main" id="{E9BAA395-C23D-4FD2-99BF-C79611F37B3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804248" y="175133"/>
            <a:ext cx="1728192" cy="1603861"/>
          </a:xfrm>
          <a:prstGeom prst="rect">
            <a:avLst/>
          </a:prstGeom>
        </p:spPr>
      </p:pic>
      <p:sp>
        <p:nvSpPr>
          <p:cNvPr id="7" name="1 CuadroTexto">
            <a:extLst>
              <a:ext uri="{FF2B5EF4-FFF2-40B4-BE49-F238E27FC236}">
                <a16:creationId xmlns:a16="http://schemas.microsoft.com/office/drawing/2014/main" id="{EC42340F-5624-42D8-8884-ABB0F885E6FE}"/>
              </a:ext>
            </a:extLst>
          </p:cNvPr>
          <p:cNvSpPr txBox="1"/>
          <p:nvPr/>
        </p:nvSpPr>
        <p:spPr>
          <a:xfrm>
            <a:off x="1115616" y="2227645"/>
            <a:ext cx="7534944" cy="24027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Algoritmo: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800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Pedir los grados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= 5 / 9 ( </a:t>
            </a:r>
            <a:r>
              <a:rPr lang="es-MX" sz="2600" b="1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– 32)</a:t>
            </a:r>
          </a:p>
          <a:p>
            <a:pPr marL="514350" indent="-514350">
              <a:lnSpc>
                <a:spcPct val="150000"/>
              </a:lnSpc>
              <a:buAutoNum type="arabicPeriod"/>
            </a:pP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Escribir(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)</a:t>
            </a:r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846216761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1 CuadroTexto"/>
          <p:cNvSpPr txBox="1"/>
          <p:nvPr/>
        </p:nvSpPr>
        <p:spPr>
          <a:xfrm>
            <a:off x="379828" y="476672"/>
            <a:ext cx="8712968" cy="2712409"/>
          </a:xfrm>
          <a:prstGeom prst="rect">
            <a:avLst/>
          </a:prstGeom>
          <a:solidFill>
            <a:schemeClr val="bg1"/>
          </a:solidFill>
        </p:spPr>
        <p:txBody>
          <a:bodyPr wrap="square" rtlCol="0">
            <a:spAutoFit/>
          </a:bodyPr>
          <a:lstStyle/>
          <a:p>
            <a:pPr>
              <a:lnSpc>
                <a:spcPts val="3500"/>
              </a:lnSpc>
            </a:pPr>
            <a:r>
              <a:rPr lang="es-MX" sz="2600" b="1" dirty="0">
                <a:solidFill>
                  <a:schemeClr val="bg2">
                    <a:lumMod val="25000"/>
                  </a:schemeClr>
                </a:solidFill>
              </a:rPr>
              <a:t>Programa: 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Conversión de grados </a:t>
            </a: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 a Celsius</a:t>
            </a:r>
          </a:p>
          <a:p>
            <a:endParaRPr lang="es-MX" sz="2600" b="1" dirty="0">
              <a:solidFill>
                <a:schemeClr val="bg2">
                  <a:lumMod val="25000"/>
                </a:schemeClr>
              </a:solidFill>
            </a:endParaRPr>
          </a:p>
          <a:p>
            <a:pPr>
              <a:lnSpc>
                <a:spcPts val="3500"/>
              </a:lnSpc>
            </a:pPr>
            <a:r>
              <a:rPr lang="es-ES" sz="2600" b="1" dirty="0" err="1">
                <a:solidFill>
                  <a:srgbClr val="FF000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=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float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(input("Introduce los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: "))</a:t>
            </a:r>
          </a:p>
          <a:p>
            <a:pPr>
              <a:lnSpc>
                <a:spcPts val="3500"/>
              </a:lnSpc>
            </a:pPr>
            <a:r>
              <a:rPr lang="sv-SE" sz="2600" b="1" dirty="0">
                <a:solidFill>
                  <a:srgbClr val="FF0000"/>
                </a:solidFill>
              </a:rPr>
              <a:t>celsius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= 5 / 9 * ( </a:t>
            </a:r>
            <a:r>
              <a:rPr lang="sv-SE" sz="2600" b="1" dirty="0">
                <a:solidFill>
                  <a:srgbClr val="FF0000"/>
                </a:solidFill>
              </a:rPr>
              <a:t>farenheit</a:t>
            </a:r>
            <a:r>
              <a:rPr lang="sv-SE" sz="2600" dirty="0">
                <a:solidFill>
                  <a:schemeClr val="bg2">
                    <a:lumMod val="25000"/>
                  </a:schemeClr>
                </a:solidFill>
              </a:rPr>
              <a:t> - 32)</a:t>
            </a:r>
          </a:p>
          <a:p>
            <a:pPr>
              <a:lnSpc>
                <a:spcPts val="3500"/>
              </a:lnSpc>
            </a:pPr>
            <a:r>
              <a:rPr lang="es-MX" sz="2600" dirty="0" err="1">
                <a:solidFill>
                  <a:schemeClr val="bg2">
                    <a:lumMod val="25000"/>
                  </a:schemeClr>
                </a:solidFill>
              </a:rPr>
              <a:t>print</a:t>
            </a:r>
            <a:r>
              <a:rPr lang="es-MX" sz="2600" dirty="0">
                <a:solidFill>
                  <a:schemeClr val="bg2">
                    <a:lumMod val="25000"/>
                  </a:schemeClr>
                </a:solidFill>
              </a:rPr>
              <a:t>(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</a:t>
            </a:r>
            <a:r>
              <a:rPr lang="es-ES" sz="2600" b="1" dirty="0">
                <a:solidFill>
                  <a:srgbClr val="0070C0"/>
                </a:solidFill>
              </a:rPr>
              <a:t>%.2f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equivalen a </a:t>
            </a:r>
            <a:r>
              <a:rPr lang="es-ES" sz="2600" b="1" dirty="0">
                <a:solidFill>
                  <a:schemeClr val="accent6">
                    <a:lumMod val="75000"/>
                  </a:schemeClr>
                </a:solidFill>
              </a:rPr>
              <a:t>%2.f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grados </a:t>
            </a:r>
            <a:r>
              <a:rPr lang="es-ES" sz="2600" dirty="0" err="1">
                <a:solidFill>
                  <a:schemeClr val="bg2">
                    <a:lumMod val="2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"  </a:t>
            </a:r>
            <a:r>
              <a:rPr lang="es-ES" sz="2600" b="1" dirty="0">
                <a:solidFill>
                  <a:schemeClr val="bg2">
                    <a:lumMod val="25000"/>
                  </a:schemeClr>
                </a:solidFill>
              </a:rPr>
              <a:t>%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 (</a:t>
            </a:r>
            <a:r>
              <a:rPr lang="es-ES" sz="2600" b="1" dirty="0" err="1">
                <a:solidFill>
                  <a:srgbClr val="0070C0"/>
                </a:solidFill>
              </a:rPr>
              <a:t>farenheit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, </a:t>
            </a:r>
            <a:r>
              <a:rPr lang="es-ES" sz="2600" b="1" dirty="0" err="1">
                <a:solidFill>
                  <a:schemeClr val="accent6">
                    <a:lumMod val="75000"/>
                  </a:schemeClr>
                </a:solidFill>
              </a:rPr>
              <a:t>celsius</a:t>
            </a:r>
            <a:r>
              <a:rPr lang="es-ES" sz="2600" dirty="0">
                <a:solidFill>
                  <a:schemeClr val="bg2">
                    <a:lumMod val="25000"/>
                  </a:schemeClr>
                </a:solidFill>
              </a:rPr>
              <a:t>))</a:t>
            </a:r>
            <a:endParaRPr lang="es-MX" sz="2600" dirty="0">
              <a:solidFill>
                <a:schemeClr val="bg2">
                  <a:lumMod val="25000"/>
                </a:schemeClr>
              </a:solidFill>
            </a:endParaRPr>
          </a:p>
        </p:txBody>
      </p:sp>
      <p:sp>
        <p:nvSpPr>
          <p:cNvPr id="9" name="Rectangle 2">
            <a:extLst>
              <a:ext uri="{FF2B5EF4-FFF2-40B4-BE49-F238E27FC236}">
                <a16:creationId xmlns:a16="http://schemas.microsoft.com/office/drawing/2014/main" id="{81907093-C21E-4093-B0B6-D4AADFBF0980}"/>
              </a:ext>
            </a:extLst>
          </p:cNvPr>
          <p:cNvSpPr>
            <a:spLocks noChangeArrowheads="1"/>
          </p:cNvSpPr>
          <p:nvPr/>
        </p:nvSpPr>
        <p:spPr bwMode="auto">
          <a:xfrm>
            <a:off x="6181231" y="5777409"/>
            <a:ext cx="3132348" cy="12381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  <p:txBody>
          <a:bodyPr lIns="92075" tIns="46038" rIns="92075" bIns="46038" anchor="ctr"/>
          <a:lstStyle/>
          <a:p>
            <a:pPr algn="ctr" eaLnBrk="0" hangingPunct="0"/>
            <a:r>
              <a:rPr lang="es-ES_tradnl" sz="3200" b="1" dirty="0">
                <a:solidFill>
                  <a:schemeClr val="accent6">
                    <a:lumMod val="75000"/>
                  </a:schemeClr>
                </a:solidFill>
                <a:effectLst>
                  <a:outerShdw blurRad="38100" dist="38100" dir="2700000" algn="tl">
                    <a:srgbClr val="C0C0C0"/>
                  </a:outerShdw>
                </a:effectLst>
                <a:latin typeface="Dom Casual" charset="0"/>
              </a:rPr>
              <a:t>Solución</a:t>
            </a:r>
            <a:endParaRPr lang="es-ES_tradnl" sz="3200" b="1" dirty="0">
              <a:solidFill>
                <a:schemeClr val="accent3">
                  <a:lumMod val="75000"/>
                </a:schemeClr>
              </a:solidFill>
              <a:effectLst>
                <a:outerShdw blurRad="38100" dist="38100" dir="2700000" algn="tl">
                  <a:srgbClr val="C0C0C0"/>
                </a:outerShdw>
              </a:effectLst>
              <a:latin typeface="Dom Casual" charset="0"/>
            </a:endParaRPr>
          </a:p>
        </p:txBody>
      </p:sp>
      <p:pic>
        <p:nvPicPr>
          <p:cNvPr id="10" name="1 Imagen">
            <a:extLst>
              <a:ext uri="{FF2B5EF4-FFF2-40B4-BE49-F238E27FC236}">
                <a16:creationId xmlns:a16="http://schemas.microsoft.com/office/drawing/2014/main" id="{9D188EAE-D2D2-4A31-BB8F-F92697C3D0BA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7236296" y="5201134"/>
            <a:ext cx="1022218" cy="948677"/>
          </a:xfrm>
          <a:prstGeom prst="rect">
            <a:avLst/>
          </a:prstGeom>
        </p:spPr>
      </p:pic>
      <p:pic>
        <p:nvPicPr>
          <p:cNvPr id="3" name="Imagen 2">
            <a:extLst>
              <a:ext uri="{FF2B5EF4-FFF2-40B4-BE49-F238E27FC236}">
                <a16:creationId xmlns:a16="http://schemas.microsoft.com/office/drawing/2014/main" id="{F78B8136-9E9F-46AB-8091-43225A5E04FA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77725" y="3472496"/>
            <a:ext cx="8188549" cy="173107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04000376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8218931" y="4978146"/>
            <a:ext cx="684276" cy="594360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315468" y="1035558"/>
            <a:ext cx="1089660" cy="943355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0" y="1704595"/>
            <a:ext cx="550164" cy="585215"/>
          </a:xfrm>
          <a:custGeom>
            <a:avLst/>
            <a:gdLst/>
            <a:ahLst/>
            <a:cxnLst/>
            <a:rect l="l" t="t" r="r" b="b"/>
            <a:pathLst>
              <a:path w="550164" h="585215">
                <a:moveTo>
                  <a:pt x="0" y="507832"/>
                </a:moveTo>
                <a:lnTo>
                  <a:pt x="44383" y="585215"/>
                </a:lnTo>
                <a:lnTo>
                  <a:pt x="382333" y="585215"/>
                </a:lnTo>
                <a:lnTo>
                  <a:pt x="550164" y="292607"/>
                </a:lnTo>
                <a:lnTo>
                  <a:pt x="382333" y="0"/>
                </a:lnTo>
                <a:lnTo>
                  <a:pt x="44383" y="0"/>
                </a:lnTo>
                <a:lnTo>
                  <a:pt x="0" y="77383"/>
                </a:lnTo>
              </a:path>
            </a:pathLst>
          </a:custGeom>
          <a:ln w="9144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502920" y="2018538"/>
            <a:ext cx="353567" cy="306324"/>
          </a:xfrm>
          <a:custGeom>
            <a:avLst/>
            <a:gdLst/>
            <a:ahLst/>
            <a:cxnLst/>
            <a:rect l="l" t="t" r="r" b="b"/>
            <a:pathLst>
              <a:path w="353568" h="306324">
                <a:moveTo>
                  <a:pt x="265722" y="0"/>
                </a:moveTo>
                <a:lnTo>
                  <a:pt x="87845" y="0"/>
                </a:lnTo>
                <a:lnTo>
                  <a:pt x="0" y="153162"/>
                </a:lnTo>
                <a:lnTo>
                  <a:pt x="87845" y="306324"/>
                </a:lnTo>
                <a:lnTo>
                  <a:pt x="265722" y="306324"/>
                </a:lnTo>
                <a:lnTo>
                  <a:pt x="353567" y="153162"/>
                </a:lnTo>
                <a:lnTo>
                  <a:pt x="265722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1208533" y="857251"/>
            <a:ext cx="673607" cy="452627"/>
          </a:xfrm>
          <a:custGeom>
            <a:avLst/>
            <a:gdLst/>
            <a:ahLst/>
            <a:cxnLst/>
            <a:rect l="l" t="t" r="r" b="b"/>
            <a:pathLst>
              <a:path w="673607" h="452627">
                <a:moveTo>
                  <a:pt x="0" y="160781"/>
                </a:moveTo>
                <a:lnTo>
                  <a:pt x="167386" y="452627"/>
                </a:lnTo>
                <a:lnTo>
                  <a:pt x="506222" y="452627"/>
                </a:lnTo>
                <a:lnTo>
                  <a:pt x="673607" y="160781"/>
                </a:lnTo>
                <a:lnTo>
                  <a:pt x="581393" y="0"/>
                </a:lnTo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208532" y="857251"/>
            <a:ext cx="92214" cy="160781"/>
          </a:xfrm>
          <a:custGeom>
            <a:avLst/>
            <a:gdLst/>
            <a:ahLst/>
            <a:cxnLst/>
            <a:rect l="l" t="t" r="r" b="b"/>
            <a:pathLst>
              <a:path w="92214" h="160781">
                <a:moveTo>
                  <a:pt x="92214" y="0"/>
                </a:moveTo>
                <a:lnTo>
                  <a:pt x="0" y="160781"/>
                </a:lnTo>
              </a:path>
            </a:pathLst>
          </a:custGeom>
          <a:ln w="76199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248411" y="907542"/>
            <a:ext cx="294132" cy="254508"/>
          </a:xfrm>
          <a:custGeom>
            <a:avLst/>
            <a:gdLst/>
            <a:ahLst/>
            <a:cxnLst/>
            <a:rect l="l" t="t" r="r" b="b"/>
            <a:pathLst>
              <a:path w="294131" h="254508">
                <a:moveTo>
                  <a:pt x="221145" y="0"/>
                </a:moveTo>
                <a:lnTo>
                  <a:pt x="72986" y="0"/>
                </a:lnTo>
                <a:lnTo>
                  <a:pt x="0" y="127254"/>
                </a:lnTo>
                <a:lnTo>
                  <a:pt x="72986" y="254508"/>
                </a:lnTo>
                <a:lnTo>
                  <a:pt x="221145" y="254508"/>
                </a:lnTo>
                <a:lnTo>
                  <a:pt x="294132" y="127254"/>
                </a:lnTo>
                <a:lnTo>
                  <a:pt x="221145" y="0"/>
                </a:lnTo>
                <a:close/>
              </a:path>
            </a:pathLst>
          </a:custGeom>
          <a:solidFill>
            <a:srgbClr val="00E0C5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8763000" y="5578602"/>
            <a:ext cx="381000" cy="234696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0" y="0"/>
                </a:moveTo>
                <a:lnTo>
                  <a:pt x="134620" y="234696"/>
                </a:lnTo>
                <a:lnTo>
                  <a:pt x="38100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8763000" y="5343906"/>
            <a:ext cx="381000" cy="234695"/>
          </a:xfrm>
          <a:custGeom>
            <a:avLst/>
            <a:gdLst/>
            <a:ahLst/>
            <a:cxnLst/>
            <a:rect l="l" t="t" r="r" b="b"/>
            <a:pathLst>
              <a:path w="381000" h="234696">
                <a:moveTo>
                  <a:pt x="381000" y="0"/>
                </a:moveTo>
                <a:lnTo>
                  <a:pt x="134620" y="0"/>
                </a:lnTo>
                <a:lnTo>
                  <a:pt x="0" y="234696"/>
                </a:lnTo>
              </a:path>
            </a:pathLst>
          </a:custGeom>
          <a:ln w="9144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8523731" y="5598414"/>
            <a:ext cx="283464" cy="245364"/>
          </a:xfrm>
          <a:custGeom>
            <a:avLst/>
            <a:gdLst/>
            <a:ahLst/>
            <a:cxnLst/>
            <a:rect l="l" t="t" r="r" b="b"/>
            <a:pathLst>
              <a:path w="283464" h="245363">
                <a:moveTo>
                  <a:pt x="213106" y="0"/>
                </a:moveTo>
                <a:lnTo>
                  <a:pt x="70358" y="0"/>
                </a:lnTo>
                <a:lnTo>
                  <a:pt x="0" y="122682"/>
                </a:lnTo>
                <a:lnTo>
                  <a:pt x="70358" y="245364"/>
                </a:lnTo>
                <a:lnTo>
                  <a:pt x="213106" y="245364"/>
                </a:lnTo>
                <a:lnTo>
                  <a:pt x="283464" y="122682"/>
                </a:lnTo>
                <a:lnTo>
                  <a:pt x="213106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8322565" y="4485894"/>
            <a:ext cx="542543" cy="469392"/>
          </a:xfrm>
          <a:custGeom>
            <a:avLst/>
            <a:gdLst/>
            <a:ahLst/>
            <a:cxnLst/>
            <a:rect l="l" t="t" r="r" b="b"/>
            <a:pathLst>
              <a:path w="542543" h="469392">
                <a:moveTo>
                  <a:pt x="407924" y="0"/>
                </a:moveTo>
                <a:lnTo>
                  <a:pt x="134619" y="0"/>
                </a:lnTo>
                <a:lnTo>
                  <a:pt x="0" y="234695"/>
                </a:lnTo>
                <a:lnTo>
                  <a:pt x="134619" y="469391"/>
                </a:lnTo>
                <a:lnTo>
                  <a:pt x="407924" y="469391"/>
                </a:lnTo>
                <a:lnTo>
                  <a:pt x="542543" y="234695"/>
                </a:lnTo>
                <a:lnTo>
                  <a:pt x="407924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8763761" y="4867655"/>
            <a:ext cx="237744" cy="205740"/>
          </a:xfrm>
          <a:custGeom>
            <a:avLst/>
            <a:gdLst/>
            <a:ahLst/>
            <a:cxnLst/>
            <a:rect l="l" t="t" r="r" b="b"/>
            <a:pathLst>
              <a:path w="237744" h="205739">
                <a:moveTo>
                  <a:pt x="0" y="102870"/>
                </a:moveTo>
                <a:lnTo>
                  <a:pt x="59055" y="205740"/>
                </a:lnTo>
                <a:lnTo>
                  <a:pt x="178689" y="205740"/>
                </a:lnTo>
                <a:lnTo>
                  <a:pt x="237744" y="102870"/>
                </a:lnTo>
                <a:lnTo>
                  <a:pt x="178689" y="0"/>
                </a:lnTo>
                <a:lnTo>
                  <a:pt x="59055" y="0"/>
                </a:lnTo>
                <a:lnTo>
                  <a:pt x="0" y="102870"/>
                </a:lnTo>
                <a:close/>
              </a:path>
            </a:pathLst>
          </a:custGeom>
          <a:ln w="19811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909827" y="1533905"/>
            <a:ext cx="2142744" cy="1856232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 txBox="1"/>
          <p:nvPr/>
        </p:nvSpPr>
        <p:spPr>
          <a:xfrm>
            <a:off x="3232150" y="1996821"/>
            <a:ext cx="3932138" cy="12833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8000" b="1" dirty="0">
                <a:solidFill>
                  <a:srgbClr val="002060"/>
                </a:solidFill>
                <a:latin typeface="Calibri"/>
                <a:cs typeface="Calibri"/>
              </a:rPr>
              <a:t>Gracias</a:t>
            </a:r>
          </a:p>
        </p:txBody>
      </p:sp>
      <p:sp>
        <p:nvSpPr>
          <p:cNvPr id="16" name="object 16"/>
          <p:cNvSpPr/>
          <p:nvPr/>
        </p:nvSpPr>
        <p:spPr>
          <a:xfrm>
            <a:off x="1591055" y="2070353"/>
            <a:ext cx="780288" cy="778764"/>
          </a:xfrm>
          <a:custGeom>
            <a:avLst/>
            <a:gdLst/>
            <a:ahLst/>
            <a:cxnLst/>
            <a:rect l="l" t="t" r="r" b="b"/>
            <a:pathLst>
              <a:path w="780288" h="778764">
                <a:moveTo>
                  <a:pt x="410082" y="0"/>
                </a:moveTo>
                <a:lnTo>
                  <a:pt x="370205" y="0"/>
                </a:lnTo>
                <a:lnTo>
                  <a:pt x="311657" y="7493"/>
                </a:lnTo>
                <a:lnTo>
                  <a:pt x="274193" y="17525"/>
                </a:lnTo>
                <a:lnTo>
                  <a:pt x="255524" y="23622"/>
                </a:lnTo>
                <a:lnTo>
                  <a:pt x="220599" y="38608"/>
                </a:lnTo>
                <a:lnTo>
                  <a:pt x="204469" y="47371"/>
                </a:lnTo>
                <a:lnTo>
                  <a:pt x="188213" y="56007"/>
                </a:lnTo>
                <a:lnTo>
                  <a:pt x="142112" y="88392"/>
                </a:lnTo>
                <a:lnTo>
                  <a:pt x="100964" y="128143"/>
                </a:lnTo>
                <a:lnTo>
                  <a:pt x="66039" y="171704"/>
                </a:lnTo>
                <a:lnTo>
                  <a:pt x="38735" y="220218"/>
                </a:lnTo>
                <a:lnTo>
                  <a:pt x="17399" y="273685"/>
                </a:lnTo>
                <a:lnTo>
                  <a:pt x="7493" y="311023"/>
                </a:lnTo>
                <a:lnTo>
                  <a:pt x="2540" y="349631"/>
                </a:lnTo>
                <a:lnTo>
                  <a:pt x="0" y="369570"/>
                </a:lnTo>
                <a:lnTo>
                  <a:pt x="0" y="409321"/>
                </a:lnTo>
                <a:lnTo>
                  <a:pt x="2540" y="429260"/>
                </a:lnTo>
                <a:lnTo>
                  <a:pt x="4953" y="449072"/>
                </a:lnTo>
                <a:lnTo>
                  <a:pt x="17399" y="505079"/>
                </a:lnTo>
                <a:lnTo>
                  <a:pt x="38735" y="558546"/>
                </a:lnTo>
                <a:lnTo>
                  <a:pt x="66039" y="607060"/>
                </a:lnTo>
                <a:lnTo>
                  <a:pt x="100964" y="650621"/>
                </a:lnTo>
                <a:lnTo>
                  <a:pt x="128396" y="677926"/>
                </a:lnTo>
                <a:lnTo>
                  <a:pt x="172085" y="712851"/>
                </a:lnTo>
                <a:lnTo>
                  <a:pt x="220599" y="740156"/>
                </a:lnTo>
                <a:lnTo>
                  <a:pt x="274193" y="761365"/>
                </a:lnTo>
                <a:lnTo>
                  <a:pt x="311657" y="771271"/>
                </a:lnTo>
                <a:lnTo>
                  <a:pt x="370205" y="778764"/>
                </a:lnTo>
                <a:lnTo>
                  <a:pt x="410082" y="778764"/>
                </a:lnTo>
                <a:lnTo>
                  <a:pt x="449961" y="773811"/>
                </a:lnTo>
                <a:lnTo>
                  <a:pt x="506094" y="761365"/>
                </a:lnTo>
                <a:lnTo>
                  <a:pt x="559562" y="740156"/>
                </a:lnTo>
                <a:lnTo>
                  <a:pt x="608202" y="712851"/>
                </a:lnTo>
                <a:lnTo>
                  <a:pt x="651891" y="677926"/>
                </a:lnTo>
                <a:lnTo>
                  <a:pt x="679323" y="650621"/>
                </a:lnTo>
                <a:lnTo>
                  <a:pt x="682664" y="646938"/>
                </a:lnTo>
                <a:lnTo>
                  <a:pt x="390144" y="646938"/>
                </a:lnTo>
                <a:lnTo>
                  <a:pt x="361442" y="645668"/>
                </a:lnTo>
                <a:lnTo>
                  <a:pt x="306705" y="634492"/>
                </a:lnTo>
                <a:lnTo>
                  <a:pt x="254254" y="613283"/>
                </a:lnTo>
                <a:lnTo>
                  <a:pt x="206882" y="582168"/>
                </a:lnTo>
                <a:lnTo>
                  <a:pt x="183261" y="558546"/>
                </a:lnTo>
                <a:lnTo>
                  <a:pt x="180720" y="554863"/>
                </a:lnTo>
                <a:lnTo>
                  <a:pt x="179450" y="549910"/>
                </a:lnTo>
                <a:lnTo>
                  <a:pt x="178307" y="544830"/>
                </a:lnTo>
                <a:lnTo>
                  <a:pt x="179450" y="541147"/>
                </a:lnTo>
                <a:lnTo>
                  <a:pt x="180720" y="536194"/>
                </a:lnTo>
                <a:lnTo>
                  <a:pt x="203200" y="520065"/>
                </a:lnTo>
                <a:lnTo>
                  <a:pt x="757766" y="520065"/>
                </a:lnTo>
                <a:lnTo>
                  <a:pt x="762762" y="505079"/>
                </a:lnTo>
                <a:lnTo>
                  <a:pt x="767842" y="486410"/>
                </a:lnTo>
                <a:lnTo>
                  <a:pt x="772794" y="467741"/>
                </a:lnTo>
                <a:lnTo>
                  <a:pt x="775335" y="449072"/>
                </a:lnTo>
                <a:lnTo>
                  <a:pt x="775938" y="444119"/>
                </a:lnTo>
                <a:lnTo>
                  <a:pt x="230631" y="444119"/>
                </a:lnTo>
                <a:lnTo>
                  <a:pt x="221869" y="442849"/>
                </a:lnTo>
                <a:lnTo>
                  <a:pt x="189483" y="414274"/>
                </a:lnTo>
                <a:lnTo>
                  <a:pt x="185800" y="395605"/>
                </a:lnTo>
                <a:lnTo>
                  <a:pt x="186944" y="385699"/>
                </a:lnTo>
                <a:lnTo>
                  <a:pt x="213106" y="350774"/>
                </a:lnTo>
                <a:lnTo>
                  <a:pt x="230631" y="347091"/>
                </a:lnTo>
                <a:lnTo>
                  <a:pt x="777440" y="347091"/>
                </a:lnTo>
                <a:lnTo>
                  <a:pt x="775335" y="329692"/>
                </a:lnTo>
                <a:lnTo>
                  <a:pt x="762762" y="273685"/>
                </a:lnTo>
                <a:lnTo>
                  <a:pt x="741552" y="220218"/>
                </a:lnTo>
                <a:lnTo>
                  <a:pt x="714248" y="171704"/>
                </a:lnTo>
                <a:lnTo>
                  <a:pt x="679323" y="128143"/>
                </a:lnTo>
                <a:lnTo>
                  <a:pt x="651891" y="100837"/>
                </a:lnTo>
                <a:lnTo>
                  <a:pt x="608202" y="65912"/>
                </a:lnTo>
                <a:lnTo>
                  <a:pt x="559562" y="38608"/>
                </a:lnTo>
                <a:lnTo>
                  <a:pt x="506094" y="17525"/>
                </a:lnTo>
                <a:lnTo>
                  <a:pt x="468630" y="7493"/>
                </a:lnTo>
                <a:lnTo>
                  <a:pt x="410082" y="0"/>
                </a:lnTo>
                <a:close/>
              </a:path>
              <a:path w="780288" h="778764">
                <a:moveTo>
                  <a:pt x="757766" y="520065"/>
                </a:moveTo>
                <a:lnTo>
                  <a:pt x="577088" y="520065"/>
                </a:lnTo>
                <a:lnTo>
                  <a:pt x="582041" y="521208"/>
                </a:lnTo>
                <a:lnTo>
                  <a:pt x="585851" y="522478"/>
                </a:lnTo>
                <a:lnTo>
                  <a:pt x="600710" y="541147"/>
                </a:lnTo>
                <a:lnTo>
                  <a:pt x="601980" y="544830"/>
                </a:lnTo>
                <a:lnTo>
                  <a:pt x="600710" y="549910"/>
                </a:lnTo>
                <a:lnTo>
                  <a:pt x="599567" y="554863"/>
                </a:lnTo>
                <a:lnTo>
                  <a:pt x="597026" y="558546"/>
                </a:lnTo>
                <a:lnTo>
                  <a:pt x="550926" y="599694"/>
                </a:lnTo>
                <a:lnTo>
                  <a:pt x="501142" y="625729"/>
                </a:lnTo>
                <a:lnTo>
                  <a:pt x="447420" y="641858"/>
                </a:lnTo>
                <a:lnTo>
                  <a:pt x="390144" y="646938"/>
                </a:lnTo>
                <a:lnTo>
                  <a:pt x="682664" y="646938"/>
                </a:lnTo>
                <a:lnTo>
                  <a:pt x="714248" y="607060"/>
                </a:lnTo>
                <a:lnTo>
                  <a:pt x="741552" y="558546"/>
                </a:lnTo>
                <a:lnTo>
                  <a:pt x="756538" y="523748"/>
                </a:lnTo>
                <a:lnTo>
                  <a:pt x="757766" y="520065"/>
                </a:lnTo>
                <a:close/>
              </a:path>
              <a:path w="780288" h="778764">
                <a:moveTo>
                  <a:pt x="577088" y="520065"/>
                </a:moveTo>
                <a:lnTo>
                  <a:pt x="203200" y="520065"/>
                </a:lnTo>
                <a:lnTo>
                  <a:pt x="208152" y="521208"/>
                </a:lnTo>
                <a:lnTo>
                  <a:pt x="213106" y="522478"/>
                </a:lnTo>
                <a:lnTo>
                  <a:pt x="216916" y="525018"/>
                </a:lnTo>
                <a:lnTo>
                  <a:pt x="220599" y="527431"/>
                </a:lnTo>
                <a:lnTo>
                  <a:pt x="239394" y="543687"/>
                </a:lnTo>
                <a:lnTo>
                  <a:pt x="278002" y="569849"/>
                </a:lnTo>
                <a:lnTo>
                  <a:pt x="320294" y="587248"/>
                </a:lnTo>
                <a:lnTo>
                  <a:pt x="366521" y="595884"/>
                </a:lnTo>
                <a:lnTo>
                  <a:pt x="390144" y="597154"/>
                </a:lnTo>
                <a:lnTo>
                  <a:pt x="413766" y="595884"/>
                </a:lnTo>
                <a:lnTo>
                  <a:pt x="459994" y="587248"/>
                </a:lnTo>
                <a:lnTo>
                  <a:pt x="502285" y="569849"/>
                </a:lnTo>
                <a:lnTo>
                  <a:pt x="540893" y="543687"/>
                </a:lnTo>
                <a:lnTo>
                  <a:pt x="559562" y="527431"/>
                </a:lnTo>
                <a:lnTo>
                  <a:pt x="563371" y="525018"/>
                </a:lnTo>
                <a:lnTo>
                  <a:pt x="567182" y="522478"/>
                </a:lnTo>
                <a:lnTo>
                  <a:pt x="572135" y="521208"/>
                </a:lnTo>
                <a:lnTo>
                  <a:pt x="577088" y="520065"/>
                </a:lnTo>
                <a:close/>
              </a:path>
              <a:path w="780288" h="778764">
                <a:moveTo>
                  <a:pt x="549656" y="347091"/>
                </a:moveTo>
                <a:lnTo>
                  <a:pt x="230631" y="347091"/>
                </a:lnTo>
                <a:lnTo>
                  <a:pt x="239394" y="348361"/>
                </a:lnTo>
                <a:lnTo>
                  <a:pt x="248031" y="350774"/>
                </a:lnTo>
                <a:lnTo>
                  <a:pt x="255524" y="355854"/>
                </a:lnTo>
                <a:lnTo>
                  <a:pt x="263017" y="360807"/>
                </a:lnTo>
                <a:lnTo>
                  <a:pt x="267969" y="368300"/>
                </a:lnTo>
                <a:lnTo>
                  <a:pt x="271780" y="376936"/>
                </a:lnTo>
                <a:lnTo>
                  <a:pt x="274193" y="385699"/>
                </a:lnTo>
                <a:lnTo>
                  <a:pt x="275463" y="395605"/>
                </a:lnTo>
                <a:lnTo>
                  <a:pt x="274193" y="405638"/>
                </a:lnTo>
                <a:lnTo>
                  <a:pt x="248031" y="440436"/>
                </a:lnTo>
                <a:lnTo>
                  <a:pt x="230631" y="444119"/>
                </a:lnTo>
                <a:lnTo>
                  <a:pt x="549656" y="444119"/>
                </a:lnTo>
                <a:lnTo>
                  <a:pt x="512318" y="423037"/>
                </a:lnTo>
                <a:lnTo>
                  <a:pt x="504825" y="395605"/>
                </a:lnTo>
                <a:lnTo>
                  <a:pt x="506094" y="385699"/>
                </a:lnTo>
                <a:lnTo>
                  <a:pt x="508507" y="376936"/>
                </a:lnTo>
                <a:lnTo>
                  <a:pt x="512318" y="368300"/>
                </a:lnTo>
                <a:lnTo>
                  <a:pt x="517270" y="360807"/>
                </a:lnTo>
                <a:lnTo>
                  <a:pt x="524763" y="355854"/>
                </a:lnTo>
                <a:lnTo>
                  <a:pt x="532257" y="350774"/>
                </a:lnTo>
                <a:lnTo>
                  <a:pt x="540893" y="348361"/>
                </a:lnTo>
                <a:lnTo>
                  <a:pt x="549656" y="347091"/>
                </a:lnTo>
                <a:close/>
              </a:path>
              <a:path w="780288" h="778764">
                <a:moveTo>
                  <a:pt x="777440" y="347091"/>
                </a:moveTo>
                <a:lnTo>
                  <a:pt x="549656" y="347091"/>
                </a:lnTo>
                <a:lnTo>
                  <a:pt x="558419" y="348361"/>
                </a:lnTo>
                <a:lnTo>
                  <a:pt x="567182" y="350774"/>
                </a:lnTo>
                <a:lnTo>
                  <a:pt x="593344" y="385699"/>
                </a:lnTo>
                <a:lnTo>
                  <a:pt x="594487" y="395605"/>
                </a:lnTo>
                <a:lnTo>
                  <a:pt x="593344" y="405638"/>
                </a:lnTo>
                <a:lnTo>
                  <a:pt x="567182" y="440436"/>
                </a:lnTo>
                <a:lnTo>
                  <a:pt x="549656" y="444119"/>
                </a:lnTo>
                <a:lnTo>
                  <a:pt x="775938" y="444119"/>
                </a:lnTo>
                <a:lnTo>
                  <a:pt x="777748" y="429260"/>
                </a:lnTo>
                <a:lnTo>
                  <a:pt x="780288" y="409321"/>
                </a:lnTo>
                <a:lnTo>
                  <a:pt x="780288" y="369570"/>
                </a:lnTo>
                <a:lnTo>
                  <a:pt x="777748" y="349631"/>
                </a:lnTo>
                <a:lnTo>
                  <a:pt x="777440" y="347091"/>
                </a:lnTo>
                <a:close/>
              </a:path>
            </a:pathLst>
          </a:custGeom>
          <a:solidFill>
            <a:srgbClr val="FFFFFF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 txBox="1">
            <a:spLocks noGrp="1"/>
          </p:cNvSpPr>
          <p:nvPr>
            <p:ph type="sldNum" sz="quarter" idx="7"/>
          </p:nvPr>
        </p:nvSpPr>
        <p:spPr>
          <a:xfrm>
            <a:off x="79756" y="5726429"/>
            <a:ext cx="423163" cy="224029"/>
          </a:xfrm>
          <a:prstGeom prst="rect">
            <a:avLst/>
          </a:prstGeom>
        </p:spPr>
        <p:txBody>
          <a:bodyPr vert="horz" wrap="square" lIns="0" tIns="0" rIns="0" bIns="0" rtlCol="0" anchor="ctr">
            <a:noAutofit/>
          </a:bodyPr>
          <a:lstStyle/>
          <a:p>
            <a:pPr marL="25400"/>
            <a:fld id="{81D60167-4931-47E6-BA6A-407CBD079E47}" type="slidenum">
              <a:rPr spc="-10" dirty="0">
                <a:solidFill>
                  <a:srgbClr val="18BAD4"/>
                </a:solidFill>
                <a:latin typeface="Calibri"/>
                <a:cs typeface="Calibri"/>
              </a:rPr>
              <a:pPr marL="25400"/>
              <a:t>26</a:t>
            </a:fld>
            <a:endParaRPr dirty="0"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5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>
              <a:solidFill>
                <a:schemeClr val="tx1">
                  <a:lumMod val="95000"/>
                  <a:lumOff val="5000"/>
                </a:schemeClr>
              </a:solidFill>
            </a:endParaRPr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814852" y="2232279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Identificador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sz="4800" b="1" spc="-25" dirty="0">
                <a:solidFill>
                  <a:srgbClr val="FFFFFF"/>
                </a:solidFill>
                <a:latin typeface="Calibri"/>
                <a:cs typeface="Calibri"/>
              </a:rPr>
              <a:t>1</a:t>
            </a:r>
            <a:endParaRPr sz="480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9B0B627-B18B-4064-99A6-262DBD6BD641}"/>
              </a:ext>
            </a:extLst>
          </p:cNvPr>
          <p:cNvSpPr txBox="1"/>
          <p:nvPr/>
        </p:nvSpPr>
        <p:spPr>
          <a:xfrm>
            <a:off x="3131840" y="3140968"/>
            <a:ext cx="5474963" cy="216602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Son nombres dados a variables, constantes y funciones de un programa. Se forman con la combinación de letras, números y otros símbolos. El primer carácter debe ser una letra.</a:t>
            </a:r>
          </a:p>
          <a:p>
            <a:pPr marL="12700" marR="12700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PI, vocales, x, i, etc.</a:t>
            </a:r>
            <a:endParaRPr sz="2000" dirty="0">
              <a:solidFill>
                <a:schemeClr val="tx1">
                  <a:lumMod val="95000"/>
                  <a:lumOff val="5000"/>
                </a:schemeClr>
              </a:solidFill>
              <a:latin typeface="Calibri"/>
              <a:cs typeface="Calibri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07979" y="2301348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Variable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2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934E18D4-1BDA-486F-B009-646D20C72D25}"/>
              </a:ext>
            </a:extLst>
          </p:cNvPr>
          <p:cNvSpPr txBox="1"/>
          <p:nvPr/>
        </p:nvSpPr>
        <p:spPr>
          <a:xfrm>
            <a:off x="2907979" y="3157701"/>
            <a:ext cx="5474963" cy="266514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que puede cambiar durante la ejecución de un programa.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Ejemplos: 	x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                          y = 2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 i = 1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x = x + y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		i = i + 1</a:t>
            </a:r>
          </a:p>
        </p:txBody>
      </p:sp>
    </p:spTree>
    <p:extLst>
      <p:ext uri="{BB962C8B-B14F-4D97-AF65-F5344CB8AC3E}">
        <p14:creationId xmlns:p14="http://schemas.microsoft.com/office/powerpoint/2010/main" val="2775706878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241232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Constante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3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D308712A-7E99-43A8-A469-B2DDF7D1C5F0}"/>
              </a:ext>
            </a:extLst>
          </p:cNvPr>
          <p:cNvSpPr txBox="1"/>
          <p:nvPr/>
        </p:nvSpPr>
        <p:spPr>
          <a:xfrm>
            <a:off x="2910838" y="3052497"/>
            <a:ext cx="5693610" cy="309338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Es un identificador al que se le asigna un valor fijo; es decir, no cambia durante la ejecución del programa. Puede ser un número, un carácter o una lista de caracteres.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  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PUERTO = 3307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USUARIO = "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root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"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PASSWORD = "123456"</a:t>
            </a:r>
          </a:p>
        </p:txBody>
      </p:sp>
    </p:spTree>
    <p:extLst>
      <p:ext uri="{BB962C8B-B14F-4D97-AF65-F5344CB8AC3E}">
        <p14:creationId xmlns:p14="http://schemas.microsoft.com/office/powerpoint/2010/main" val="138322691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0" y="1160525"/>
            <a:ext cx="940308" cy="896112"/>
          </a:xfrm>
          <a:prstGeom prst="rect">
            <a:avLst/>
          </a:prstGeom>
          <a:blipFill>
            <a:blip r:embed="rId2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3" name="object 3"/>
          <p:cNvSpPr/>
          <p:nvPr/>
        </p:nvSpPr>
        <p:spPr>
          <a:xfrm>
            <a:off x="420623" y="2533650"/>
            <a:ext cx="2065020" cy="1789176"/>
          </a:xfrm>
          <a:prstGeom prst="rect">
            <a:avLst/>
          </a:prstGeom>
          <a:blipFill>
            <a:blip r:embed="rId3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4" name="object 4"/>
          <p:cNvSpPr/>
          <p:nvPr/>
        </p:nvSpPr>
        <p:spPr>
          <a:xfrm>
            <a:off x="-4572" y="3987546"/>
            <a:ext cx="1778508" cy="2048255"/>
          </a:xfrm>
          <a:prstGeom prst="rect">
            <a:avLst/>
          </a:prstGeom>
          <a:blipFill>
            <a:blip r:embed="rId4" cstate="print"/>
            <a:stretch>
              <a:fillRect/>
            </a:stretch>
          </a:blip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5" name="object 5"/>
          <p:cNvSpPr/>
          <p:nvPr/>
        </p:nvSpPr>
        <p:spPr>
          <a:xfrm>
            <a:off x="762000" y="1735074"/>
            <a:ext cx="819912" cy="710184"/>
          </a:xfrm>
          <a:custGeom>
            <a:avLst/>
            <a:gdLst/>
            <a:ahLst/>
            <a:cxnLst/>
            <a:rect l="l" t="t" r="r" b="b"/>
            <a:pathLst>
              <a:path w="819912" h="710184">
                <a:moveTo>
                  <a:pt x="0" y="355091"/>
                </a:moveTo>
                <a:lnTo>
                  <a:pt x="203657" y="710184"/>
                </a:lnTo>
                <a:lnTo>
                  <a:pt x="616204" y="710184"/>
                </a:lnTo>
                <a:lnTo>
                  <a:pt x="819912" y="355091"/>
                </a:lnTo>
                <a:lnTo>
                  <a:pt x="616204" y="0"/>
                </a:lnTo>
                <a:lnTo>
                  <a:pt x="203657" y="0"/>
                </a:lnTo>
                <a:lnTo>
                  <a:pt x="0" y="355091"/>
                </a:lnTo>
                <a:close/>
              </a:path>
            </a:pathLst>
          </a:custGeom>
          <a:ln w="76200">
            <a:solidFill>
              <a:srgbClr val="174669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6" name="object 6"/>
          <p:cNvSpPr/>
          <p:nvPr/>
        </p:nvSpPr>
        <p:spPr>
          <a:xfrm>
            <a:off x="996721" y="2050541"/>
            <a:ext cx="82270" cy="184404"/>
          </a:xfrm>
          <a:custGeom>
            <a:avLst/>
            <a:gdLst/>
            <a:ahLst/>
            <a:cxnLst/>
            <a:rect l="l" t="t" r="r" b="b"/>
            <a:pathLst>
              <a:path w="82270" h="184404">
                <a:moveTo>
                  <a:pt x="82270" y="0"/>
                </a:moveTo>
                <a:lnTo>
                  <a:pt x="0" y="0"/>
                </a:lnTo>
                <a:lnTo>
                  <a:pt x="0" y="184404"/>
                </a:lnTo>
                <a:lnTo>
                  <a:pt x="82270" y="184404"/>
                </a:lnTo>
                <a:lnTo>
                  <a:pt x="82270" y="50546"/>
                </a:lnTo>
                <a:lnTo>
                  <a:pt x="50571" y="50546"/>
                </a:lnTo>
                <a:lnTo>
                  <a:pt x="47510" y="50037"/>
                </a:lnTo>
                <a:lnTo>
                  <a:pt x="35750" y="35813"/>
                </a:lnTo>
                <a:lnTo>
                  <a:pt x="36283" y="32766"/>
                </a:lnTo>
                <a:lnTo>
                  <a:pt x="50571" y="20955"/>
                </a:lnTo>
                <a:lnTo>
                  <a:pt x="82270" y="20955"/>
                </a:lnTo>
                <a:lnTo>
                  <a:pt x="82270" y="0"/>
                </a:lnTo>
                <a:close/>
              </a:path>
              <a:path w="82270" h="184404">
                <a:moveTo>
                  <a:pt x="82270" y="20955"/>
                </a:moveTo>
                <a:lnTo>
                  <a:pt x="50571" y="20955"/>
                </a:lnTo>
                <a:lnTo>
                  <a:pt x="53644" y="21462"/>
                </a:lnTo>
                <a:lnTo>
                  <a:pt x="58750" y="23495"/>
                </a:lnTo>
                <a:lnTo>
                  <a:pt x="62852" y="27559"/>
                </a:lnTo>
                <a:lnTo>
                  <a:pt x="64376" y="30099"/>
                </a:lnTo>
                <a:lnTo>
                  <a:pt x="64884" y="32766"/>
                </a:lnTo>
                <a:lnTo>
                  <a:pt x="65405" y="35813"/>
                </a:lnTo>
                <a:lnTo>
                  <a:pt x="64884" y="38862"/>
                </a:lnTo>
                <a:lnTo>
                  <a:pt x="50571" y="50546"/>
                </a:lnTo>
                <a:lnTo>
                  <a:pt x="82270" y="50546"/>
                </a:lnTo>
                <a:lnTo>
                  <a:pt x="82270" y="20955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7" name="object 7"/>
          <p:cNvSpPr/>
          <p:nvPr/>
        </p:nvSpPr>
        <p:spPr>
          <a:xfrm>
            <a:off x="1091209" y="1928622"/>
            <a:ext cx="256006" cy="324612"/>
          </a:xfrm>
          <a:custGeom>
            <a:avLst/>
            <a:gdLst/>
            <a:ahLst/>
            <a:cxnLst/>
            <a:rect l="l" t="t" r="r" b="b"/>
            <a:pathLst>
              <a:path w="256006" h="324612">
                <a:moveTo>
                  <a:pt x="131800" y="0"/>
                </a:moveTo>
                <a:lnTo>
                  <a:pt x="103822" y="30606"/>
                </a:lnTo>
                <a:lnTo>
                  <a:pt x="99758" y="42417"/>
                </a:lnTo>
                <a:lnTo>
                  <a:pt x="80911" y="82168"/>
                </a:lnTo>
                <a:lnTo>
                  <a:pt x="76327" y="86740"/>
                </a:lnTo>
                <a:lnTo>
                  <a:pt x="69202" y="93979"/>
                </a:lnTo>
                <a:lnTo>
                  <a:pt x="52400" y="109727"/>
                </a:lnTo>
                <a:lnTo>
                  <a:pt x="30022" y="130175"/>
                </a:lnTo>
                <a:lnTo>
                  <a:pt x="0" y="130175"/>
                </a:lnTo>
                <a:lnTo>
                  <a:pt x="0" y="280669"/>
                </a:lnTo>
                <a:lnTo>
                  <a:pt x="31546" y="280669"/>
                </a:lnTo>
                <a:lnTo>
                  <a:pt x="41732" y="285876"/>
                </a:lnTo>
                <a:lnTo>
                  <a:pt x="55968" y="291973"/>
                </a:lnTo>
                <a:lnTo>
                  <a:pt x="94665" y="306704"/>
                </a:lnTo>
                <a:lnTo>
                  <a:pt x="138925" y="319024"/>
                </a:lnTo>
                <a:lnTo>
                  <a:pt x="149618" y="321563"/>
                </a:lnTo>
                <a:lnTo>
                  <a:pt x="160312" y="323088"/>
                </a:lnTo>
                <a:lnTo>
                  <a:pt x="169976" y="324103"/>
                </a:lnTo>
                <a:lnTo>
                  <a:pt x="179679" y="324612"/>
                </a:lnTo>
                <a:lnTo>
                  <a:pt x="195935" y="324612"/>
                </a:lnTo>
                <a:lnTo>
                  <a:pt x="232638" y="310768"/>
                </a:lnTo>
                <a:lnTo>
                  <a:pt x="234162" y="296037"/>
                </a:lnTo>
                <a:lnTo>
                  <a:pt x="233654" y="292480"/>
                </a:lnTo>
                <a:lnTo>
                  <a:pt x="232638" y="289432"/>
                </a:lnTo>
                <a:lnTo>
                  <a:pt x="230479" y="286385"/>
                </a:lnTo>
                <a:lnTo>
                  <a:pt x="227558" y="283717"/>
                </a:lnTo>
                <a:lnTo>
                  <a:pt x="230098" y="283337"/>
                </a:lnTo>
                <a:lnTo>
                  <a:pt x="232638" y="282193"/>
                </a:lnTo>
                <a:lnTo>
                  <a:pt x="235178" y="281177"/>
                </a:lnTo>
                <a:lnTo>
                  <a:pt x="237210" y="279145"/>
                </a:lnTo>
                <a:lnTo>
                  <a:pt x="243306" y="250570"/>
                </a:lnTo>
                <a:lnTo>
                  <a:pt x="243306" y="245999"/>
                </a:lnTo>
                <a:lnTo>
                  <a:pt x="242798" y="243458"/>
                </a:lnTo>
                <a:lnTo>
                  <a:pt x="241782" y="241426"/>
                </a:lnTo>
                <a:lnTo>
                  <a:pt x="239242" y="237870"/>
                </a:lnTo>
                <a:lnTo>
                  <a:pt x="236194" y="234823"/>
                </a:lnTo>
                <a:lnTo>
                  <a:pt x="238734" y="234314"/>
                </a:lnTo>
                <a:lnTo>
                  <a:pt x="250418" y="202056"/>
                </a:lnTo>
                <a:lnTo>
                  <a:pt x="250418" y="196976"/>
                </a:lnTo>
                <a:lnTo>
                  <a:pt x="249910" y="194437"/>
                </a:lnTo>
                <a:lnTo>
                  <a:pt x="247878" y="190373"/>
                </a:lnTo>
                <a:lnTo>
                  <a:pt x="244830" y="187325"/>
                </a:lnTo>
                <a:lnTo>
                  <a:pt x="242798" y="185800"/>
                </a:lnTo>
                <a:lnTo>
                  <a:pt x="244830" y="185292"/>
                </a:lnTo>
                <a:lnTo>
                  <a:pt x="256006" y="153162"/>
                </a:lnTo>
                <a:lnTo>
                  <a:pt x="254990" y="147954"/>
                </a:lnTo>
                <a:lnTo>
                  <a:pt x="220319" y="130175"/>
                </a:lnTo>
                <a:lnTo>
                  <a:pt x="131800" y="123062"/>
                </a:lnTo>
                <a:lnTo>
                  <a:pt x="135369" y="116839"/>
                </a:lnTo>
                <a:lnTo>
                  <a:pt x="147574" y="77088"/>
                </a:lnTo>
                <a:lnTo>
                  <a:pt x="152158" y="32130"/>
                </a:lnTo>
                <a:lnTo>
                  <a:pt x="152158" y="16890"/>
                </a:lnTo>
                <a:lnTo>
                  <a:pt x="135890" y="507"/>
                </a:lnTo>
                <a:lnTo>
                  <a:pt x="13180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8" name="object 8"/>
          <p:cNvSpPr/>
          <p:nvPr/>
        </p:nvSpPr>
        <p:spPr>
          <a:xfrm>
            <a:off x="373380" y="1752612"/>
            <a:ext cx="111251" cy="0"/>
          </a:xfrm>
          <a:custGeom>
            <a:avLst/>
            <a:gdLst/>
            <a:ahLst/>
            <a:cxnLst/>
            <a:rect l="l" t="t" r="r" b="b"/>
            <a:pathLst>
              <a:path w="111251">
                <a:moveTo>
                  <a:pt x="0" y="0"/>
                </a:moveTo>
                <a:lnTo>
                  <a:pt x="111251" y="0"/>
                </a:lnTo>
              </a:path>
            </a:pathLst>
          </a:custGeom>
          <a:ln w="57633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9" name="object 9"/>
          <p:cNvSpPr/>
          <p:nvPr/>
        </p:nvSpPr>
        <p:spPr>
          <a:xfrm>
            <a:off x="379475" y="1774698"/>
            <a:ext cx="99060" cy="28955"/>
          </a:xfrm>
          <a:custGeom>
            <a:avLst/>
            <a:gdLst/>
            <a:ahLst/>
            <a:cxnLst/>
            <a:rect l="l" t="t" r="r" b="b"/>
            <a:pathLst>
              <a:path w="99059" h="28955">
                <a:moveTo>
                  <a:pt x="0" y="0"/>
                </a:moveTo>
                <a:lnTo>
                  <a:pt x="0" y="4190"/>
                </a:lnTo>
                <a:lnTo>
                  <a:pt x="584" y="7747"/>
                </a:lnTo>
                <a:lnTo>
                  <a:pt x="2374" y="11302"/>
                </a:lnTo>
                <a:lnTo>
                  <a:pt x="4724" y="14224"/>
                </a:lnTo>
                <a:lnTo>
                  <a:pt x="8255" y="16001"/>
                </a:lnTo>
                <a:lnTo>
                  <a:pt x="45389" y="28321"/>
                </a:lnTo>
                <a:lnTo>
                  <a:pt x="49530" y="28955"/>
                </a:lnTo>
                <a:lnTo>
                  <a:pt x="53644" y="28321"/>
                </a:lnTo>
                <a:lnTo>
                  <a:pt x="90805" y="16001"/>
                </a:lnTo>
                <a:lnTo>
                  <a:pt x="94335" y="14224"/>
                </a:lnTo>
                <a:lnTo>
                  <a:pt x="96685" y="11302"/>
                </a:lnTo>
                <a:lnTo>
                  <a:pt x="98450" y="7747"/>
                </a:lnTo>
                <a:lnTo>
                  <a:pt x="99060" y="4190"/>
                </a:lnTo>
                <a:lnTo>
                  <a:pt x="99060" y="0"/>
                </a:lnTo>
                <a:lnTo>
                  <a:pt x="0" y="0"/>
                </a:lnTo>
                <a:close/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0" name="object 10"/>
          <p:cNvSpPr/>
          <p:nvPr/>
        </p:nvSpPr>
        <p:spPr>
          <a:xfrm>
            <a:off x="368834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161543"/>
                </a:moveTo>
                <a:lnTo>
                  <a:pt x="14477" y="68961"/>
                </a:lnTo>
                <a:lnTo>
                  <a:pt x="0" y="0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1" name="object 11"/>
          <p:cNvSpPr/>
          <p:nvPr/>
        </p:nvSpPr>
        <p:spPr>
          <a:xfrm>
            <a:off x="304800" y="1410463"/>
            <a:ext cx="248412" cy="297179"/>
          </a:xfrm>
          <a:custGeom>
            <a:avLst/>
            <a:gdLst/>
            <a:ahLst/>
            <a:cxnLst/>
            <a:rect l="l" t="t" r="r" b="b"/>
            <a:pathLst>
              <a:path w="248412" h="297179">
                <a:moveTo>
                  <a:pt x="173659" y="297179"/>
                </a:moveTo>
                <a:lnTo>
                  <a:pt x="176606" y="284225"/>
                </a:lnTo>
                <a:lnTo>
                  <a:pt x="180708" y="271907"/>
                </a:lnTo>
                <a:lnTo>
                  <a:pt x="185432" y="260096"/>
                </a:lnTo>
                <a:lnTo>
                  <a:pt x="190715" y="249427"/>
                </a:lnTo>
                <a:lnTo>
                  <a:pt x="196621" y="239522"/>
                </a:lnTo>
                <a:lnTo>
                  <a:pt x="202488" y="229488"/>
                </a:lnTo>
                <a:lnTo>
                  <a:pt x="215442" y="210692"/>
                </a:lnTo>
                <a:lnTo>
                  <a:pt x="221919" y="201295"/>
                </a:lnTo>
                <a:lnTo>
                  <a:pt x="227799" y="191897"/>
                </a:lnTo>
                <a:lnTo>
                  <a:pt x="245465" y="149478"/>
                </a:lnTo>
                <a:lnTo>
                  <a:pt x="247802" y="130683"/>
                </a:lnTo>
                <a:lnTo>
                  <a:pt x="248412" y="124205"/>
                </a:lnTo>
                <a:lnTo>
                  <a:pt x="247230" y="111251"/>
                </a:lnTo>
                <a:lnTo>
                  <a:pt x="245465" y="98933"/>
                </a:lnTo>
                <a:lnTo>
                  <a:pt x="227215" y="54737"/>
                </a:lnTo>
                <a:lnTo>
                  <a:pt x="193662" y="21209"/>
                </a:lnTo>
                <a:lnTo>
                  <a:pt x="148932" y="2412"/>
                </a:lnTo>
                <a:lnTo>
                  <a:pt x="124206" y="0"/>
                </a:lnTo>
                <a:lnTo>
                  <a:pt x="75946" y="10033"/>
                </a:lnTo>
                <a:lnTo>
                  <a:pt x="36499" y="36449"/>
                </a:lnTo>
                <a:lnTo>
                  <a:pt x="10007" y="75946"/>
                </a:lnTo>
                <a:lnTo>
                  <a:pt x="0" y="124205"/>
                </a:lnTo>
                <a:lnTo>
                  <a:pt x="10007" y="171830"/>
                </a:lnTo>
                <a:lnTo>
                  <a:pt x="32969" y="210692"/>
                </a:lnTo>
                <a:lnTo>
                  <a:pt x="45923" y="229488"/>
                </a:lnTo>
                <a:lnTo>
                  <a:pt x="51790" y="239522"/>
                </a:lnTo>
                <a:lnTo>
                  <a:pt x="57696" y="249427"/>
                </a:lnTo>
                <a:lnTo>
                  <a:pt x="62979" y="260096"/>
                </a:lnTo>
                <a:lnTo>
                  <a:pt x="67703" y="271907"/>
                </a:lnTo>
                <a:lnTo>
                  <a:pt x="71805" y="284225"/>
                </a:lnTo>
                <a:lnTo>
                  <a:pt x="74752" y="297179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2" name="object 12"/>
          <p:cNvSpPr/>
          <p:nvPr/>
        </p:nvSpPr>
        <p:spPr>
          <a:xfrm>
            <a:off x="454178" y="1546099"/>
            <a:ext cx="35001" cy="161543"/>
          </a:xfrm>
          <a:custGeom>
            <a:avLst/>
            <a:gdLst/>
            <a:ahLst/>
            <a:cxnLst/>
            <a:rect l="l" t="t" r="r" b="b"/>
            <a:pathLst>
              <a:path w="35001" h="161543">
                <a:moveTo>
                  <a:pt x="35001" y="0"/>
                </a:moveTo>
                <a:lnTo>
                  <a:pt x="20523" y="68961"/>
                </a:lnTo>
                <a:lnTo>
                  <a:pt x="0" y="161543"/>
                </a:lnTo>
              </a:path>
            </a:pathLst>
          </a:custGeom>
          <a:ln w="12191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3" name="object 13"/>
          <p:cNvSpPr/>
          <p:nvPr/>
        </p:nvSpPr>
        <p:spPr>
          <a:xfrm>
            <a:off x="385598" y="1540001"/>
            <a:ext cx="86817" cy="19812"/>
          </a:xfrm>
          <a:custGeom>
            <a:avLst/>
            <a:gdLst/>
            <a:ahLst/>
            <a:cxnLst/>
            <a:rect l="l" t="t" r="r" b="b"/>
            <a:pathLst>
              <a:path w="86817" h="19812">
                <a:moveTo>
                  <a:pt x="0" y="1905"/>
                </a:moveTo>
                <a:lnTo>
                  <a:pt x="19939" y="19812"/>
                </a:lnTo>
                <a:lnTo>
                  <a:pt x="39890" y="1905"/>
                </a:lnTo>
                <a:lnTo>
                  <a:pt x="41656" y="635"/>
                </a:lnTo>
                <a:lnTo>
                  <a:pt x="43408" y="0"/>
                </a:lnTo>
                <a:lnTo>
                  <a:pt x="45161" y="635"/>
                </a:lnTo>
                <a:lnTo>
                  <a:pt x="46926" y="1905"/>
                </a:lnTo>
                <a:lnTo>
                  <a:pt x="66878" y="19812"/>
                </a:lnTo>
                <a:lnTo>
                  <a:pt x="86817" y="1905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4" name="object 14"/>
          <p:cNvSpPr/>
          <p:nvPr/>
        </p:nvSpPr>
        <p:spPr>
          <a:xfrm>
            <a:off x="379475" y="1710689"/>
            <a:ext cx="99060" cy="0"/>
          </a:xfrm>
          <a:custGeom>
            <a:avLst/>
            <a:gdLst/>
            <a:ahLst/>
            <a:cxnLst/>
            <a:rect l="l" t="t" r="r" b="b"/>
            <a:pathLst>
              <a:path w="99059">
                <a:moveTo>
                  <a:pt x="0" y="0"/>
                </a:moveTo>
                <a:lnTo>
                  <a:pt x="99060" y="0"/>
                </a:lnTo>
              </a:path>
            </a:pathLst>
          </a:custGeom>
          <a:ln w="12192">
            <a:solidFill>
              <a:srgbClr val="18BAD4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5" name="object 15"/>
          <p:cNvSpPr/>
          <p:nvPr/>
        </p:nvSpPr>
        <p:spPr>
          <a:xfrm>
            <a:off x="739140" y="957835"/>
            <a:ext cx="428244" cy="371855"/>
          </a:xfrm>
          <a:custGeom>
            <a:avLst/>
            <a:gdLst/>
            <a:ahLst/>
            <a:cxnLst/>
            <a:rect l="l" t="t" r="r" b="b"/>
            <a:pathLst>
              <a:path w="428244" h="371855">
                <a:moveTo>
                  <a:pt x="321602" y="0"/>
                </a:moveTo>
                <a:lnTo>
                  <a:pt x="106641" y="0"/>
                </a:lnTo>
                <a:lnTo>
                  <a:pt x="0" y="185927"/>
                </a:lnTo>
                <a:lnTo>
                  <a:pt x="106641" y="371855"/>
                </a:lnTo>
                <a:lnTo>
                  <a:pt x="321602" y="371855"/>
                </a:lnTo>
                <a:lnTo>
                  <a:pt x="428244" y="185927"/>
                </a:lnTo>
                <a:lnTo>
                  <a:pt x="321602" y="0"/>
                </a:lnTo>
                <a:close/>
              </a:path>
            </a:pathLst>
          </a:custGeom>
          <a:solidFill>
            <a:srgbClr val="3192E0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6" name="object 16"/>
          <p:cNvSpPr/>
          <p:nvPr/>
        </p:nvSpPr>
        <p:spPr>
          <a:xfrm>
            <a:off x="421386" y="857251"/>
            <a:ext cx="358140" cy="246125"/>
          </a:xfrm>
          <a:custGeom>
            <a:avLst/>
            <a:gdLst/>
            <a:ahLst/>
            <a:cxnLst/>
            <a:rect l="l" t="t" r="r" b="b"/>
            <a:pathLst>
              <a:path w="358140" h="246125">
                <a:moveTo>
                  <a:pt x="0" y="90677"/>
                </a:moveTo>
                <a:lnTo>
                  <a:pt x="89154" y="246125"/>
                </a:lnTo>
                <a:lnTo>
                  <a:pt x="268986" y="246125"/>
                </a:lnTo>
                <a:lnTo>
                  <a:pt x="358140" y="90677"/>
                </a:lnTo>
                <a:lnTo>
                  <a:pt x="306133" y="0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7" name="object 17"/>
          <p:cNvSpPr/>
          <p:nvPr/>
        </p:nvSpPr>
        <p:spPr>
          <a:xfrm>
            <a:off x="421386" y="857251"/>
            <a:ext cx="52006" cy="90677"/>
          </a:xfrm>
          <a:custGeom>
            <a:avLst/>
            <a:gdLst/>
            <a:ahLst/>
            <a:cxnLst/>
            <a:rect l="l" t="t" r="r" b="b"/>
            <a:pathLst>
              <a:path w="52006" h="90677">
                <a:moveTo>
                  <a:pt x="52006" y="0"/>
                </a:moveTo>
                <a:lnTo>
                  <a:pt x="0" y="90677"/>
                </a:lnTo>
              </a:path>
            </a:pathLst>
          </a:custGeom>
          <a:ln w="19812">
            <a:solidFill>
              <a:srgbClr val="00E0C5"/>
            </a:solidFill>
          </a:ln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8" name="object 18"/>
          <p:cNvSpPr/>
          <p:nvPr/>
        </p:nvSpPr>
        <p:spPr>
          <a:xfrm>
            <a:off x="336804" y="2309623"/>
            <a:ext cx="185902" cy="207263"/>
          </a:xfrm>
          <a:custGeom>
            <a:avLst/>
            <a:gdLst/>
            <a:ahLst/>
            <a:cxnLst/>
            <a:rect l="l" t="t" r="r" b="b"/>
            <a:pathLst>
              <a:path w="185902" h="207263">
                <a:moveTo>
                  <a:pt x="133807" y="0"/>
                </a:moveTo>
                <a:lnTo>
                  <a:pt x="128866" y="762"/>
                </a:lnTo>
                <a:lnTo>
                  <a:pt x="123939" y="1397"/>
                </a:lnTo>
                <a:lnTo>
                  <a:pt x="119011" y="2793"/>
                </a:lnTo>
                <a:lnTo>
                  <a:pt x="88734" y="27686"/>
                </a:lnTo>
                <a:lnTo>
                  <a:pt x="82397" y="52577"/>
                </a:lnTo>
                <a:lnTo>
                  <a:pt x="83083" y="60325"/>
                </a:lnTo>
                <a:lnTo>
                  <a:pt x="85216" y="68199"/>
                </a:lnTo>
                <a:lnTo>
                  <a:pt x="88023" y="75183"/>
                </a:lnTo>
                <a:lnTo>
                  <a:pt x="91541" y="81661"/>
                </a:lnTo>
                <a:lnTo>
                  <a:pt x="0" y="190245"/>
                </a:lnTo>
                <a:lnTo>
                  <a:pt x="10579" y="197992"/>
                </a:lnTo>
                <a:lnTo>
                  <a:pt x="20446" y="207263"/>
                </a:lnTo>
                <a:lnTo>
                  <a:pt x="111975" y="99313"/>
                </a:lnTo>
                <a:lnTo>
                  <a:pt x="155713" y="99313"/>
                </a:lnTo>
                <a:lnTo>
                  <a:pt x="158457" y="97916"/>
                </a:lnTo>
                <a:lnTo>
                  <a:pt x="184480" y="62483"/>
                </a:lnTo>
                <a:lnTo>
                  <a:pt x="185902" y="52577"/>
                </a:lnTo>
                <a:lnTo>
                  <a:pt x="185204" y="46862"/>
                </a:lnTo>
                <a:lnTo>
                  <a:pt x="184480" y="41910"/>
                </a:lnTo>
                <a:lnTo>
                  <a:pt x="183070" y="36956"/>
                </a:lnTo>
                <a:lnTo>
                  <a:pt x="181686" y="31876"/>
                </a:lnTo>
                <a:lnTo>
                  <a:pt x="162661" y="9270"/>
                </a:lnTo>
                <a:lnTo>
                  <a:pt x="158457" y="6350"/>
                </a:lnTo>
                <a:lnTo>
                  <a:pt x="154216" y="4317"/>
                </a:lnTo>
                <a:lnTo>
                  <a:pt x="149288" y="2793"/>
                </a:lnTo>
                <a:lnTo>
                  <a:pt x="144348" y="1397"/>
                </a:lnTo>
                <a:lnTo>
                  <a:pt x="133807" y="0"/>
                </a:lnTo>
                <a:close/>
              </a:path>
              <a:path w="185902" h="207263">
                <a:moveTo>
                  <a:pt x="155713" y="99313"/>
                </a:moveTo>
                <a:lnTo>
                  <a:pt x="111975" y="99313"/>
                </a:lnTo>
                <a:lnTo>
                  <a:pt x="116903" y="101473"/>
                </a:lnTo>
                <a:lnTo>
                  <a:pt x="122529" y="102997"/>
                </a:lnTo>
                <a:lnTo>
                  <a:pt x="133807" y="104266"/>
                </a:lnTo>
                <a:lnTo>
                  <a:pt x="139420" y="103631"/>
                </a:lnTo>
                <a:lnTo>
                  <a:pt x="144348" y="102997"/>
                </a:lnTo>
                <a:lnTo>
                  <a:pt x="149288" y="102235"/>
                </a:lnTo>
                <a:lnTo>
                  <a:pt x="154216" y="100075"/>
                </a:lnTo>
                <a:lnTo>
                  <a:pt x="155713" y="99313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19" name="object 19"/>
          <p:cNvSpPr/>
          <p:nvPr/>
        </p:nvSpPr>
        <p:spPr>
          <a:xfrm>
            <a:off x="53339" y="2340102"/>
            <a:ext cx="149326" cy="172212"/>
          </a:xfrm>
          <a:custGeom>
            <a:avLst/>
            <a:gdLst/>
            <a:ahLst/>
            <a:cxnLst/>
            <a:rect l="l" t="t" r="r" b="b"/>
            <a:pathLst>
              <a:path w="149326" h="172212">
                <a:moveTo>
                  <a:pt x="106254" y="99949"/>
                </a:moveTo>
                <a:lnTo>
                  <a:pt x="71822" y="99949"/>
                </a:lnTo>
                <a:lnTo>
                  <a:pt x="127977" y="172212"/>
                </a:lnTo>
                <a:lnTo>
                  <a:pt x="137934" y="163702"/>
                </a:lnTo>
                <a:lnTo>
                  <a:pt x="149326" y="155956"/>
                </a:lnTo>
                <a:lnTo>
                  <a:pt x="106254" y="99949"/>
                </a:lnTo>
                <a:close/>
              </a:path>
              <a:path w="149326" h="172212">
                <a:moveTo>
                  <a:pt x="56188" y="0"/>
                </a:moveTo>
                <a:lnTo>
                  <a:pt x="45504" y="0"/>
                </a:lnTo>
                <a:lnTo>
                  <a:pt x="40525" y="762"/>
                </a:lnTo>
                <a:lnTo>
                  <a:pt x="35547" y="2159"/>
                </a:lnTo>
                <a:lnTo>
                  <a:pt x="31296" y="4318"/>
                </a:lnTo>
                <a:lnTo>
                  <a:pt x="26318" y="6350"/>
                </a:lnTo>
                <a:lnTo>
                  <a:pt x="2153" y="36830"/>
                </a:lnTo>
                <a:lnTo>
                  <a:pt x="0" y="47498"/>
                </a:lnTo>
                <a:lnTo>
                  <a:pt x="0" y="58165"/>
                </a:lnTo>
                <a:lnTo>
                  <a:pt x="727" y="63119"/>
                </a:lnTo>
                <a:lnTo>
                  <a:pt x="2153" y="68072"/>
                </a:lnTo>
                <a:lnTo>
                  <a:pt x="4279" y="72262"/>
                </a:lnTo>
                <a:lnTo>
                  <a:pt x="6404" y="77215"/>
                </a:lnTo>
                <a:lnTo>
                  <a:pt x="9258" y="80772"/>
                </a:lnTo>
                <a:lnTo>
                  <a:pt x="12081" y="85089"/>
                </a:lnTo>
                <a:lnTo>
                  <a:pt x="15662" y="88519"/>
                </a:lnTo>
                <a:lnTo>
                  <a:pt x="49783" y="103505"/>
                </a:lnTo>
                <a:lnTo>
                  <a:pt x="57616" y="103505"/>
                </a:lnTo>
                <a:lnTo>
                  <a:pt x="64719" y="101981"/>
                </a:lnTo>
                <a:lnTo>
                  <a:pt x="71822" y="99949"/>
                </a:lnTo>
                <a:lnTo>
                  <a:pt x="106254" y="99949"/>
                </a:lnTo>
                <a:lnTo>
                  <a:pt x="93167" y="82931"/>
                </a:lnTo>
                <a:lnTo>
                  <a:pt x="96710" y="77977"/>
                </a:lnTo>
                <a:lnTo>
                  <a:pt x="99542" y="73025"/>
                </a:lnTo>
                <a:lnTo>
                  <a:pt x="101688" y="67310"/>
                </a:lnTo>
                <a:lnTo>
                  <a:pt x="103124" y="60960"/>
                </a:lnTo>
                <a:lnTo>
                  <a:pt x="103822" y="56007"/>
                </a:lnTo>
                <a:lnTo>
                  <a:pt x="103822" y="45338"/>
                </a:lnTo>
                <a:lnTo>
                  <a:pt x="84632" y="11302"/>
                </a:lnTo>
                <a:lnTo>
                  <a:pt x="61167" y="762"/>
                </a:lnTo>
                <a:lnTo>
                  <a:pt x="5618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0" name="object 20"/>
          <p:cNvSpPr/>
          <p:nvPr/>
        </p:nvSpPr>
        <p:spPr>
          <a:xfrm>
            <a:off x="0" y="2637283"/>
            <a:ext cx="158496" cy="126491"/>
          </a:xfrm>
          <a:custGeom>
            <a:avLst/>
            <a:gdLst/>
            <a:ahLst/>
            <a:cxnLst/>
            <a:rect l="l" t="t" r="r" b="b"/>
            <a:pathLst>
              <a:path w="158496" h="126491">
                <a:moveTo>
                  <a:pt x="3491" y="22605"/>
                </a:moveTo>
                <a:lnTo>
                  <a:pt x="0" y="23142"/>
                </a:lnTo>
                <a:lnTo>
                  <a:pt x="0" y="126491"/>
                </a:lnTo>
                <a:lnTo>
                  <a:pt x="4911" y="126491"/>
                </a:lnTo>
                <a:lnTo>
                  <a:pt x="9866" y="125729"/>
                </a:lnTo>
                <a:lnTo>
                  <a:pt x="19777" y="122935"/>
                </a:lnTo>
                <a:lnTo>
                  <a:pt x="24037" y="121538"/>
                </a:lnTo>
                <a:lnTo>
                  <a:pt x="28267" y="118744"/>
                </a:lnTo>
                <a:lnTo>
                  <a:pt x="32527" y="115823"/>
                </a:lnTo>
                <a:lnTo>
                  <a:pt x="36758" y="113029"/>
                </a:lnTo>
                <a:lnTo>
                  <a:pt x="53740" y="76326"/>
                </a:lnTo>
                <a:lnTo>
                  <a:pt x="53044" y="67817"/>
                </a:lnTo>
                <a:lnTo>
                  <a:pt x="113391" y="43179"/>
                </a:lnTo>
                <a:lnTo>
                  <a:pt x="43134" y="43179"/>
                </a:lnTo>
                <a:lnTo>
                  <a:pt x="32527" y="32512"/>
                </a:lnTo>
                <a:lnTo>
                  <a:pt x="27572" y="29717"/>
                </a:lnTo>
                <a:lnTo>
                  <a:pt x="23312" y="27558"/>
                </a:lnTo>
                <a:lnTo>
                  <a:pt x="18357" y="25400"/>
                </a:lnTo>
                <a:lnTo>
                  <a:pt x="13402" y="24002"/>
                </a:lnTo>
                <a:lnTo>
                  <a:pt x="8446" y="23367"/>
                </a:lnTo>
                <a:lnTo>
                  <a:pt x="3491" y="22605"/>
                </a:lnTo>
                <a:close/>
              </a:path>
              <a:path w="158496" h="126491">
                <a:moveTo>
                  <a:pt x="147891" y="0"/>
                </a:moveTo>
                <a:lnTo>
                  <a:pt x="43134" y="43179"/>
                </a:lnTo>
                <a:lnTo>
                  <a:pt x="113391" y="43179"/>
                </a:lnTo>
                <a:lnTo>
                  <a:pt x="158496" y="24764"/>
                </a:lnTo>
                <a:lnTo>
                  <a:pt x="152120" y="12700"/>
                </a:lnTo>
                <a:lnTo>
                  <a:pt x="147891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1" name="object 21"/>
          <p:cNvSpPr/>
          <p:nvPr/>
        </p:nvSpPr>
        <p:spPr>
          <a:xfrm>
            <a:off x="204241" y="2724151"/>
            <a:ext cx="103606" cy="185927"/>
          </a:xfrm>
          <a:custGeom>
            <a:avLst/>
            <a:gdLst/>
            <a:ahLst/>
            <a:cxnLst/>
            <a:rect l="l" t="t" r="r" b="b"/>
            <a:pathLst>
              <a:path w="103606" h="185927">
                <a:moveTo>
                  <a:pt x="43294" y="0"/>
                </a:moveTo>
                <a:lnTo>
                  <a:pt x="40449" y="83057"/>
                </a:lnTo>
                <a:lnTo>
                  <a:pt x="34785" y="84455"/>
                </a:lnTo>
                <a:lnTo>
                  <a:pt x="29082" y="87249"/>
                </a:lnTo>
                <a:lnTo>
                  <a:pt x="23418" y="90169"/>
                </a:lnTo>
                <a:lnTo>
                  <a:pt x="18453" y="93725"/>
                </a:lnTo>
                <a:lnTo>
                  <a:pt x="14185" y="97281"/>
                </a:lnTo>
                <a:lnTo>
                  <a:pt x="11366" y="101473"/>
                </a:lnTo>
                <a:lnTo>
                  <a:pt x="7785" y="105791"/>
                </a:lnTo>
                <a:lnTo>
                  <a:pt x="0" y="139064"/>
                </a:lnTo>
                <a:lnTo>
                  <a:pt x="698" y="144018"/>
                </a:lnTo>
                <a:lnTo>
                  <a:pt x="12064" y="166750"/>
                </a:lnTo>
                <a:lnTo>
                  <a:pt x="15608" y="171069"/>
                </a:lnTo>
                <a:lnTo>
                  <a:pt x="19151" y="174625"/>
                </a:lnTo>
                <a:lnTo>
                  <a:pt x="23418" y="177419"/>
                </a:lnTo>
                <a:lnTo>
                  <a:pt x="27660" y="179577"/>
                </a:lnTo>
                <a:lnTo>
                  <a:pt x="32626" y="181610"/>
                </a:lnTo>
                <a:lnTo>
                  <a:pt x="36906" y="183769"/>
                </a:lnTo>
                <a:lnTo>
                  <a:pt x="46837" y="185293"/>
                </a:lnTo>
                <a:lnTo>
                  <a:pt x="51803" y="185927"/>
                </a:lnTo>
                <a:lnTo>
                  <a:pt x="56768" y="185293"/>
                </a:lnTo>
                <a:lnTo>
                  <a:pt x="92252" y="166116"/>
                </a:lnTo>
                <a:lnTo>
                  <a:pt x="95059" y="161798"/>
                </a:lnTo>
                <a:lnTo>
                  <a:pt x="97917" y="157480"/>
                </a:lnTo>
                <a:lnTo>
                  <a:pt x="100037" y="153288"/>
                </a:lnTo>
                <a:lnTo>
                  <a:pt x="102882" y="143382"/>
                </a:lnTo>
                <a:lnTo>
                  <a:pt x="103513" y="139064"/>
                </a:lnTo>
                <a:lnTo>
                  <a:pt x="103606" y="128397"/>
                </a:lnTo>
                <a:lnTo>
                  <a:pt x="102882" y="123443"/>
                </a:lnTo>
                <a:lnTo>
                  <a:pt x="80187" y="90169"/>
                </a:lnTo>
                <a:lnTo>
                  <a:pt x="67411" y="84455"/>
                </a:lnTo>
                <a:lnTo>
                  <a:pt x="70234" y="1397"/>
                </a:lnTo>
                <a:lnTo>
                  <a:pt x="61747" y="1397"/>
                </a:lnTo>
                <a:lnTo>
                  <a:pt x="52501" y="762"/>
                </a:lnTo>
                <a:lnTo>
                  <a:pt x="43294" y="0"/>
                </a:lnTo>
                <a:close/>
              </a:path>
              <a:path w="103606" h="185927">
                <a:moveTo>
                  <a:pt x="70256" y="762"/>
                </a:moveTo>
                <a:lnTo>
                  <a:pt x="61747" y="1397"/>
                </a:lnTo>
                <a:lnTo>
                  <a:pt x="70234" y="1397"/>
                </a:lnTo>
                <a:lnTo>
                  <a:pt x="70256" y="762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2" name="object 22"/>
          <p:cNvSpPr/>
          <p:nvPr/>
        </p:nvSpPr>
        <p:spPr>
          <a:xfrm>
            <a:off x="387122" y="2582417"/>
            <a:ext cx="187401" cy="103632"/>
          </a:xfrm>
          <a:custGeom>
            <a:avLst/>
            <a:gdLst/>
            <a:ahLst/>
            <a:cxnLst/>
            <a:rect l="l" t="t" r="r" b="b"/>
            <a:pathLst>
              <a:path w="187401" h="103632">
                <a:moveTo>
                  <a:pt x="2844" y="21844"/>
                </a:moveTo>
                <a:lnTo>
                  <a:pt x="2120" y="35179"/>
                </a:lnTo>
                <a:lnTo>
                  <a:pt x="0" y="47879"/>
                </a:lnTo>
                <a:lnTo>
                  <a:pt x="84150" y="58547"/>
                </a:lnTo>
                <a:lnTo>
                  <a:pt x="84874" y="64135"/>
                </a:lnTo>
                <a:lnTo>
                  <a:pt x="86982" y="69723"/>
                </a:lnTo>
                <a:lnTo>
                  <a:pt x="89090" y="74041"/>
                </a:lnTo>
                <a:lnTo>
                  <a:pt x="91236" y="78994"/>
                </a:lnTo>
                <a:lnTo>
                  <a:pt x="94043" y="83185"/>
                </a:lnTo>
                <a:lnTo>
                  <a:pt x="97586" y="86741"/>
                </a:lnTo>
                <a:lnTo>
                  <a:pt x="101117" y="90170"/>
                </a:lnTo>
                <a:lnTo>
                  <a:pt x="104673" y="93726"/>
                </a:lnTo>
                <a:lnTo>
                  <a:pt x="128015" y="102870"/>
                </a:lnTo>
                <a:lnTo>
                  <a:pt x="132930" y="103632"/>
                </a:lnTo>
                <a:lnTo>
                  <a:pt x="137883" y="103632"/>
                </a:lnTo>
                <a:lnTo>
                  <a:pt x="142836" y="102870"/>
                </a:lnTo>
                <a:lnTo>
                  <a:pt x="147789" y="102235"/>
                </a:lnTo>
                <a:lnTo>
                  <a:pt x="152742" y="100076"/>
                </a:lnTo>
                <a:lnTo>
                  <a:pt x="157695" y="98679"/>
                </a:lnTo>
                <a:lnTo>
                  <a:pt x="162636" y="95885"/>
                </a:lnTo>
                <a:lnTo>
                  <a:pt x="166903" y="93091"/>
                </a:lnTo>
                <a:lnTo>
                  <a:pt x="177495" y="82423"/>
                </a:lnTo>
                <a:lnTo>
                  <a:pt x="179603" y="78232"/>
                </a:lnTo>
                <a:lnTo>
                  <a:pt x="182448" y="74041"/>
                </a:lnTo>
                <a:lnTo>
                  <a:pt x="185280" y="64135"/>
                </a:lnTo>
                <a:lnTo>
                  <a:pt x="186702" y="59944"/>
                </a:lnTo>
                <a:lnTo>
                  <a:pt x="187401" y="54229"/>
                </a:lnTo>
                <a:lnTo>
                  <a:pt x="187401" y="49403"/>
                </a:lnTo>
                <a:lnTo>
                  <a:pt x="185978" y="39497"/>
                </a:lnTo>
                <a:lnTo>
                  <a:pt x="182942" y="32385"/>
                </a:lnTo>
                <a:lnTo>
                  <a:pt x="87680" y="32385"/>
                </a:lnTo>
                <a:lnTo>
                  <a:pt x="2844" y="21844"/>
                </a:lnTo>
                <a:close/>
              </a:path>
              <a:path w="187401" h="103632">
                <a:moveTo>
                  <a:pt x="132930" y="0"/>
                </a:moveTo>
                <a:lnTo>
                  <a:pt x="95465" y="19050"/>
                </a:lnTo>
                <a:lnTo>
                  <a:pt x="87680" y="32385"/>
                </a:lnTo>
                <a:lnTo>
                  <a:pt x="182942" y="32385"/>
                </a:lnTo>
                <a:lnTo>
                  <a:pt x="161950" y="7747"/>
                </a:lnTo>
                <a:lnTo>
                  <a:pt x="157695" y="4953"/>
                </a:lnTo>
                <a:lnTo>
                  <a:pt x="142836" y="762"/>
                </a:lnTo>
                <a:lnTo>
                  <a:pt x="137883" y="762"/>
                </a:lnTo>
                <a:lnTo>
                  <a:pt x="132930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3" name="object 23"/>
          <p:cNvSpPr/>
          <p:nvPr/>
        </p:nvSpPr>
        <p:spPr>
          <a:xfrm>
            <a:off x="156971" y="2490977"/>
            <a:ext cx="219430" cy="220980"/>
          </a:xfrm>
          <a:custGeom>
            <a:avLst/>
            <a:gdLst/>
            <a:ahLst/>
            <a:cxnLst/>
            <a:rect l="l" t="t" r="r" b="b"/>
            <a:pathLst>
              <a:path w="219430" h="220980">
                <a:moveTo>
                  <a:pt x="109728" y="0"/>
                </a:moveTo>
                <a:lnTo>
                  <a:pt x="67233" y="8509"/>
                </a:lnTo>
                <a:lnTo>
                  <a:pt x="32550" y="32638"/>
                </a:lnTo>
                <a:lnTo>
                  <a:pt x="8496" y="67563"/>
                </a:lnTo>
                <a:lnTo>
                  <a:pt x="0" y="110109"/>
                </a:lnTo>
                <a:lnTo>
                  <a:pt x="698" y="121538"/>
                </a:lnTo>
                <a:lnTo>
                  <a:pt x="13449" y="162687"/>
                </a:lnTo>
                <a:lnTo>
                  <a:pt x="40347" y="195325"/>
                </a:lnTo>
                <a:lnTo>
                  <a:pt x="67233" y="211709"/>
                </a:lnTo>
                <a:lnTo>
                  <a:pt x="77152" y="216026"/>
                </a:lnTo>
                <a:lnTo>
                  <a:pt x="87757" y="218186"/>
                </a:lnTo>
                <a:lnTo>
                  <a:pt x="98399" y="220218"/>
                </a:lnTo>
                <a:lnTo>
                  <a:pt x="109728" y="220980"/>
                </a:lnTo>
                <a:lnTo>
                  <a:pt x="121031" y="220218"/>
                </a:lnTo>
                <a:lnTo>
                  <a:pt x="162102" y="207518"/>
                </a:lnTo>
                <a:lnTo>
                  <a:pt x="194652" y="180467"/>
                </a:lnTo>
                <a:lnTo>
                  <a:pt x="215201" y="143510"/>
                </a:lnTo>
                <a:lnTo>
                  <a:pt x="219430" y="121538"/>
                </a:lnTo>
                <a:lnTo>
                  <a:pt x="219430" y="99441"/>
                </a:lnTo>
                <a:lnTo>
                  <a:pt x="217309" y="88137"/>
                </a:lnTo>
                <a:lnTo>
                  <a:pt x="215201" y="77470"/>
                </a:lnTo>
                <a:lnTo>
                  <a:pt x="210934" y="67563"/>
                </a:lnTo>
                <a:lnTo>
                  <a:pt x="206705" y="57531"/>
                </a:lnTo>
                <a:lnTo>
                  <a:pt x="179781" y="25654"/>
                </a:lnTo>
                <a:lnTo>
                  <a:pt x="142278" y="4952"/>
                </a:lnTo>
                <a:lnTo>
                  <a:pt x="121031" y="762"/>
                </a:lnTo>
                <a:lnTo>
                  <a:pt x="109728" y="0"/>
                </a:lnTo>
                <a:close/>
              </a:path>
            </a:pathLst>
          </a:custGeom>
          <a:solidFill>
            <a:srgbClr val="174669"/>
          </a:solidFill>
        </p:spPr>
        <p:txBody>
          <a:bodyPr wrap="square" lIns="0" tIns="0" rIns="0" bIns="0" rtlCol="0">
            <a:noAutofit/>
          </a:bodyPr>
          <a:lstStyle/>
          <a:p>
            <a:endParaRPr/>
          </a:p>
        </p:txBody>
      </p:sp>
      <p:sp>
        <p:nvSpPr>
          <p:cNvPr id="24" name="object 24"/>
          <p:cNvSpPr txBox="1"/>
          <p:nvPr/>
        </p:nvSpPr>
        <p:spPr>
          <a:xfrm>
            <a:off x="2910838" y="2152840"/>
            <a:ext cx="2968625" cy="584835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Instrucciones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25" name="object 25"/>
          <p:cNvSpPr txBox="1"/>
          <p:nvPr/>
        </p:nvSpPr>
        <p:spPr>
          <a:xfrm>
            <a:off x="1275715" y="3021076"/>
            <a:ext cx="334645" cy="7747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4800" b="1" spc="-25" dirty="0">
                <a:solidFill>
                  <a:srgbClr val="FFFFFF"/>
                </a:solidFill>
                <a:latin typeface="Calibri"/>
                <a:cs typeface="Calibri"/>
              </a:rPr>
              <a:t>4</a:t>
            </a:r>
            <a:endParaRPr sz="4800" dirty="0">
              <a:latin typeface="Calibri"/>
              <a:cs typeface="Calibri"/>
            </a:endParaRPr>
          </a:p>
        </p:txBody>
      </p:sp>
      <p:sp>
        <p:nvSpPr>
          <p:cNvPr id="26" name="object 15">
            <a:extLst>
              <a:ext uri="{FF2B5EF4-FFF2-40B4-BE49-F238E27FC236}">
                <a16:creationId xmlns:a16="http://schemas.microsoft.com/office/drawing/2014/main" id="{15B23E23-7572-4A36-8696-59ED22CA6912}"/>
              </a:ext>
            </a:extLst>
          </p:cNvPr>
          <p:cNvSpPr txBox="1"/>
          <p:nvPr/>
        </p:nvSpPr>
        <p:spPr>
          <a:xfrm>
            <a:off x="2910838" y="2964670"/>
            <a:ext cx="5553404" cy="2274233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Unidad ejecutable más pequeña de un programa. Las instrucciones controlan el flujo u orden de ejecución.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Ejemplos: and, break,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</a:t>
            </a: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p</a:t>
            </a:r>
            <a:r>
              <a:rPr lang="en-US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rint</a:t>
            </a:r>
            <a:r>
              <a:rPr lang="en-US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, return, while, with, etc.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47867226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611560" y="161731"/>
            <a:ext cx="8352066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200" b="1" dirty="0">
                <a:solidFill>
                  <a:srgbClr val="002060"/>
                </a:solidFill>
                <a:latin typeface="Calibri"/>
                <a:cs typeface="Calibri"/>
              </a:rPr>
              <a:t>Reglas y convenciones de nombres para variables y constantes </a:t>
            </a:r>
            <a:r>
              <a:rPr lang="es-MX" sz="2800" b="1" dirty="0">
                <a:solidFill>
                  <a:srgbClr val="002060"/>
                </a:solidFill>
                <a:latin typeface="Calibri"/>
                <a:cs typeface="Calibri"/>
              </a:rPr>
              <a:t>(Python)</a:t>
            </a:r>
          </a:p>
        </p:txBody>
      </p:sp>
      <p:sp>
        <p:nvSpPr>
          <p:cNvPr id="15" name="object 15"/>
          <p:cNvSpPr txBox="1"/>
          <p:nvPr/>
        </p:nvSpPr>
        <p:spPr>
          <a:xfrm>
            <a:off x="286004" y="1542305"/>
            <a:ext cx="8458708" cy="406996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primer carácter no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puede ser un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número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 dígito. 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Inicie con letra o guion bajo _ (El resto puede ser letra, número o guion bajo _)</a:t>
            </a:r>
          </a:p>
          <a:p>
            <a:pPr marL="469900" marR="12700" lvl="1" algn="just">
              <a:spcAft>
                <a:spcPts val="12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NOTA: Los nombres que comienzan con guion bajo (_simple, _ _o doble) se reservan para variables con significado especial.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use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símbolos especiales 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como !, @, #, $, %, etc.</a:t>
            </a:r>
          </a:p>
          <a:p>
            <a:pPr marL="355600" marR="12700" indent="-342900" algn="just">
              <a:spcAft>
                <a:spcPts val="1200"/>
              </a:spcAft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Los nombres de las variables pueden tener la combinación de letras en minúsculas (a - z) o MAYÚSCULAS (A - Z) o dígitos (0 - 9) o un guion bajo (_). </a:t>
            </a:r>
          </a:p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    Por ejemplo: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snake_case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MACRO_CASE </a:t>
            </a:r>
          </a:p>
          <a:p>
            <a:pPr marL="812800" marR="12700" lvl="1" indent="-342900" algn="just">
              <a:buFont typeface="Arial" panose="020B0604020202020204" pitchFamily="34" charset="0"/>
              <a:buChar char="•"/>
            </a:pPr>
            <a:r>
              <a:rPr lang="es-MX" sz="2000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camelCase</a:t>
            </a:r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20" name="object 20"/>
          <p:cNvSpPr txBox="1">
            <a:spLocks noGrp="1"/>
          </p:cNvSpPr>
          <p:nvPr>
            <p:ph type="sldNum" sz="quarter" idx="7"/>
          </p:nvPr>
        </p:nvSpPr>
        <p:spPr>
          <a:xfrm>
            <a:off x="79756" y="4869179"/>
            <a:ext cx="206248" cy="203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>
            <a:defPPr>
              <a:defRPr lang="es-MX"/>
            </a:defPPr>
            <a:lvl1pPr marL="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25400"/>
            <a:fld id="{81D60167-4931-47E6-BA6A-407CBD079E47}" type="slidenum">
              <a:rPr lang="es-MX" sz="1200" spc="-10" smtClean="0">
                <a:solidFill>
                  <a:srgbClr val="18BAD4"/>
                </a:solidFill>
                <a:latin typeface="Calibri"/>
                <a:cs typeface="Calibri"/>
              </a:rPr>
              <a:pPr marL="25400"/>
              <a:t>7</a:t>
            </a:fld>
            <a:endParaRPr sz="1200">
              <a:latin typeface="Calibri"/>
              <a:cs typeface="Calibri"/>
            </a:endParaRPr>
          </a:p>
        </p:txBody>
      </p:sp>
      <p:sp>
        <p:nvSpPr>
          <p:cNvPr id="22" name="object 15">
            <a:extLst>
              <a:ext uri="{FF2B5EF4-FFF2-40B4-BE49-F238E27FC236}">
                <a16:creationId xmlns:a16="http://schemas.microsoft.com/office/drawing/2014/main" id="{10B94919-D168-4B34-AC32-ABC0FD9656D1}"/>
              </a:ext>
            </a:extLst>
          </p:cNvPr>
          <p:cNvSpPr txBox="1"/>
          <p:nvPr/>
        </p:nvSpPr>
        <p:spPr>
          <a:xfrm>
            <a:off x="286004" y="5877272"/>
            <a:ext cx="7487108" cy="426341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 pueden usarse como identificadores, las </a:t>
            </a:r>
            <a:r>
              <a:rPr lang="es-MX" sz="2000" b="1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palabras reservadas</a:t>
            </a:r>
            <a:r>
              <a:rPr lang="es-MX" sz="2000" dirty="0">
                <a:solidFill>
                  <a:schemeClr val="accent6">
                    <a:lumMod val="75000"/>
                  </a:schemeClr>
                </a:solidFill>
                <a:cs typeface="Calibri"/>
              </a:rPr>
              <a:t>. </a:t>
            </a:r>
          </a:p>
        </p:txBody>
      </p:sp>
    </p:spTree>
    <p:extLst>
      <p:ext uri="{BB962C8B-B14F-4D97-AF65-F5344CB8AC3E}">
        <p14:creationId xmlns:p14="http://schemas.microsoft.com/office/powerpoint/2010/main" val="3527467189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object 14"/>
          <p:cNvSpPr txBox="1"/>
          <p:nvPr/>
        </p:nvSpPr>
        <p:spPr>
          <a:xfrm>
            <a:off x="1056740" y="519532"/>
            <a:ext cx="7278522" cy="1115569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algn="ctr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Palabras reservadas en Python</a:t>
            </a:r>
            <a:endParaRPr lang="es-MX" sz="32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15" name="object 15"/>
          <p:cNvSpPr txBox="1"/>
          <p:nvPr/>
        </p:nvSpPr>
        <p:spPr>
          <a:xfrm>
            <a:off x="991614" y="1569119"/>
            <a:ext cx="7540826" cy="4524177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>
              <a:spcAft>
                <a:spcPts val="600"/>
              </a:spcAft>
            </a:pP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Existen ciertas palabras que tienen significado especial para el intérprete de Python. Estas no pueden utilizarse para nombrar variables o constantes. </a:t>
            </a:r>
          </a:p>
          <a:p>
            <a:pPr marL="12700" marR="12700" algn="just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Algunas palabras reservadas son las siguientes:</a:t>
            </a:r>
          </a:p>
          <a:p>
            <a:pPr marL="12700" marR="12700" algn="just"/>
            <a:endParaRPr lang="es-MX" sz="2000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and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break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continue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def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else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from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8" name="object 15">
            <a:extLst>
              <a:ext uri="{FF2B5EF4-FFF2-40B4-BE49-F238E27FC236}">
                <a16:creationId xmlns:a16="http://schemas.microsoft.com/office/drawing/2014/main" id="{CBCFB3D9-33A9-4B9C-BC3E-72F8A4E9F12D}"/>
              </a:ext>
            </a:extLst>
          </p:cNvPr>
          <p:cNvSpPr txBox="1"/>
          <p:nvPr/>
        </p:nvSpPr>
        <p:spPr>
          <a:xfrm>
            <a:off x="3275856" y="2924944"/>
            <a:ext cx="1524000" cy="2808312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 marR="12700" algn="just"/>
            <a:endParaRPr lang="es-MX" dirty="0">
              <a:solidFill>
                <a:srgbClr val="C5DAEB"/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if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import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in</a:t>
            </a: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is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or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print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return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  <p:sp>
        <p:nvSpPr>
          <p:cNvPr id="19" name="object 15">
            <a:extLst>
              <a:ext uri="{FF2B5EF4-FFF2-40B4-BE49-F238E27FC236}">
                <a16:creationId xmlns:a16="http://schemas.microsoft.com/office/drawing/2014/main" id="{D5103590-11EE-4DA2-984B-D43426B56C82}"/>
              </a:ext>
            </a:extLst>
          </p:cNvPr>
          <p:cNvSpPr txBox="1"/>
          <p:nvPr/>
        </p:nvSpPr>
        <p:spPr>
          <a:xfrm>
            <a:off x="5264985" y="3165555"/>
            <a:ext cx="1981200" cy="1156308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  <a:p>
            <a:pPr marL="355600" marR="12700" indent="-342900" algn="just">
              <a:buFont typeface="Wingdings" panose="05000000000000000000" pitchFamily="2" charset="2"/>
              <a:buChar char="v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with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1597109727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Imagen 4">
            <a:extLst>
              <a:ext uri="{FF2B5EF4-FFF2-40B4-BE49-F238E27FC236}">
                <a16:creationId xmlns:a16="http://schemas.microsoft.com/office/drawing/2014/main" id="{42CBA901-A324-437A-A5CD-6C1A6EBA5B4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796136" y="4601896"/>
            <a:ext cx="3246426" cy="2179634"/>
          </a:xfrm>
          <a:prstGeom prst="rect">
            <a:avLst/>
          </a:prstGeom>
        </p:spPr>
      </p:pic>
      <p:sp>
        <p:nvSpPr>
          <p:cNvPr id="24" name="object 24"/>
          <p:cNvSpPr txBox="1"/>
          <p:nvPr/>
        </p:nvSpPr>
        <p:spPr>
          <a:xfrm>
            <a:off x="2987824" y="319009"/>
            <a:ext cx="3649700" cy="584200"/>
          </a:xfrm>
          <a:prstGeom prst="rect">
            <a:avLst/>
          </a:prstGeom>
        </p:spPr>
        <p:txBody>
          <a:bodyPr vert="horz" wrap="square" lIns="0" tIns="0" rIns="0" bIns="0" rtlCol="0">
            <a:noAutofit/>
          </a:bodyPr>
          <a:lstStyle/>
          <a:p>
            <a:pPr marL="12700"/>
            <a:r>
              <a:rPr lang="es-MX" sz="3600" b="1" dirty="0">
                <a:solidFill>
                  <a:srgbClr val="002060"/>
                </a:solidFill>
                <a:latin typeface="Calibri"/>
                <a:cs typeface="Calibri"/>
              </a:rPr>
              <a:t>Actividad grupal</a:t>
            </a:r>
            <a:endParaRPr sz="3600" b="1" dirty="0">
              <a:solidFill>
                <a:srgbClr val="002060"/>
              </a:solidFill>
              <a:latin typeface="Calibri"/>
              <a:cs typeface="Calibri"/>
            </a:endParaRPr>
          </a:p>
        </p:txBody>
      </p:sp>
      <p:sp>
        <p:nvSpPr>
          <p:cNvPr id="30" name="object 15">
            <a:extLst>
              <a:ext uri="{FF2B5EF4-FFF2-40B4-BE49-F238E27FC236}">
                <a16:creationId xmlns:a16="http://schemas.microsoft.com/office/drawing/2014/main" id="{A0E28EA7-8C52-4301-95EA-B22A06EC5DAB}"/>
              </a:ext>
            </a:extLst>
          </p:cNvPr>
          <p:cNvSpPr txBox="1"/>
          <p:nvPr/>
        </p:nvSpPr>
        <p:spPr>
          <a:xfrm>
            <a:off x="1115616" y="1340768"/>
            <a:ext cx="8301837" cy="614939"/>
          </a:xfrm>
          <a:prstGeom prst="rect">
            <a:avLst/>
          </a:prstGeom>
        </p:spPr>
        <p:txBody>
          <a:bodyPr vert="horz" wrap="square" lIns="0" tIns="0" rIns="0" bIns="0" numCol="1" rtlCol="0">
            <a:noAutofit/>
          </a:bodyPr>
          <a:lstStyle/>
          <a:p>
            <a:pPr marL="12700" marR="12700"/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Señala si el nombre de las siguientes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variables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es 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correcto/incorrecto</a:t>
            </a:r>
            <a:r>
              <a:rPr lang="es-MX" sz="2000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:</a:t>
            </a:r>
          </a:p>
        </p:txBody>
      </p:sp>
      <p:sp>
        <p:nvSpPr>
          <p:cNvPr id="33" name="object 15">
            <a:extLst>
              <a:ext uri="{FF2B5EF4-FFF2-40B4-BE49-F238E27FC236}">
                <a16:creationId xmlns:a16="http://schemas.microsoft.com/office/drawing/2014/main" id="{2D366791-367D-4628-8B73-062B1724F6FB}"/>
              </a:ext>
            </a:extLst>
          </p:cNvPr>
          <p:cNvSpPr txBox="1"/>
          <p:nvPr/>
        </p:nvSpPr>
        <p:spPr>
          <a:xfrm>
            <a:off x="1115616" y="1953838"/>
            <a:ext cx="6624737" cy="3419377"/>
          </a:xfrm>
          <a:prstGeom prst="rect">
            <a:avLst/>
          </a:prstGeom>
        </p:spPr>
        <p:txBody>
          <a:bodyPr vert="horz" wrap="square" lIns="0" tIns="0" rIns="0" bIns="0" numCol="2" rtlCol="0">
            <a:noAutofit/>
          </a:bodyPr>
          <a:lstStyle/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_</a:t>
            </a: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num_Alumno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#exterior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5Telefono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Radio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direccion_casa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miPerro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nombre_Pila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nombreProceso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correo_electronico</a:t>
            </a: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 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practica2 	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nombre del perro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teléfono 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numero-lista</a:t>
            </a:r>
          </a:p>
          <a:p>
            <a:pPr marL="355600" marR="12700" indent="-342900" algn="just">
              <a:lnSpc>
                <a:spcPct val="150000"/>
              </a:lnSpc>
              <a:buFont typeface="+mj-lt"/>
              <a:buAutoNum type="arabicPeriod"/>
            </a:pPr>
            <a:r>
              <a:rPr lang="es-MX" sz="2000" b="1" dirty="0" err="1">
                <a:solidFill>
                  <a:schemeClr val="tx1">
                    <a:lumMod val="95000"/>
                    <a:lumOff val="5000"/>
                  </a:schemeClr>
                </a:solidFill>
                <a:cs typeface="Calibri"/>
              </a:rPr>
              <a:t>while</a:t>
            </a:r>
            <a:endParaRPr lang="es-MX" sz="2000" b="1" dirty="0">
              <a:solidFill>
                <a:schemeClr val="tx1">
                  <a:lumMod val="95000"/>
                  <a:lumOff val="5000"/>
                </a:schemeClr>
              </a:solidFill>
              <a:cs typeface="Calibri"/>
            </a:endParaRPr>
          </a:p>
        </p:txBody>
      </p:sp>
    </p:spTree>
    <p:extLst>
      <p:ext uri="{BB962C8B-B14F-4D97-AF65-F5344CB8AC3E}">
        <p14:creationId xmlns:p14="http://schemas.microsoft.com/office/powerpoint/2010/main" val="3043581578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1309</TotalTime>
  <Words>1059</Words>
  <Application>Microsoft Office PowerPoint</Application>
  <PresentationFormat>Presentación en pantalla (4:3)</PresentationFormat>
  <Paragraphs>220</Paragraphs>
  <Slides>26</Slides>
  <Notes>16</Notes>
  <HiddenSlides>0</HiddenSlides>
  <MMClips>0</MMClips>
  <ScaleCrop>false</ScaleCrop>
  <HeadingPairs>
    <vt:vector size="6" baseType="variant">
      <vt:variant>
        <vt:lpstr>Fuentes usadas</vt:lpstr>
      </vt:variant>
      <vt:variant>
        <vt:i4>6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26</vt:i4>
      </vt:variant>
    </vt:vector>
  </HeadingPairs>
  <TitlesOfParts>
    <vt:vector size="33" baseType="lpstr">
      <vt:lpstr>Arial</vt:lpstr>
      <vt:lpstr>Calibri</vt:lpstr>
      <vt:lpstr>Dom Casual</vt:lpstr>
      <vt:lpstr>Impact</vt:lpstr>
      <vt:lpstr>Times New Roman</vt:lpstr>
      <vt:lpstr>Wingdings</vt:lpstr>
      <vt:lpstr>Tema de Office</vt:lpstr>
      <vt:lpstr>TC 3001 C Analítica de datos y herramientas de inteligencia artificial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  <vt:lpstr>Presentación de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TC1017  Solución de problemas con programación</dc:title>
  <dc:creator>profesor</dc:creator>
  <cp:lastModifiedBy>Lizethe Pérez Fuertes</cp:lastModifiedBy>
  <cp:revision>89</cp:revision>
  <dcterms:created xsi:type="dcterms:W3CDTF">2013-06-11T22:32:36Z</dcterms:created>
  <dcterms:modified xsi:type="dcterms:W3CDTF">2022-08-02T10:14:50Z</dcterms:modified>
</cp:coreProperties>
</file>