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658" r:id="rId3"/>
    <p:sldId id="638" r:id="rId4"/>
    <p:sldId id="639" r:id="rId5"/>
    <p:sldId id="660" r:id="rId6"/>
    <p:sldId id="661" r:id="rId7"/>
    <p:sldId id="642" r:id="rId8"/>
    <p:sldId id="643" r:id="rId9"/>
    <p:sldId id="644" r:id="rId10"/>
    <p:sldId id="599" r:id="rId11"/>
    <p:sldId id="668" r:id="rId12"/>
    <p:sldId id="604" r:id="rId13"/>
    <p:sldId id="595" r:id="rId14"/>
    <p:sldId id="596" r:id="rId15"/>
    <p:sldId id="597" r:id="rId16"/>
    <p:sldId id="598" r:id="rId17"/>
    <p:sldId id="28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>
      <p:cViewPr varScale="1">
        <p:scale>
          <a:sx n="63" d="100"/>
          <a:sy n="63" d="100"/>
        </p:scale>
        <p:origin x="138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 múltiple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323528" y="700358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puede heredar de más de una clase a la vez.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DE258D-CC8B-46BA-8789-B3B1E400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412776"/>
            <a:ext cx="2705100" cy="4362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D058F46-6053-4294-BC60-BAD66C25D857}"/>
              </a:ext>
            </a:extLst>
          </p:cNvPr>
          <p:cNvSpPr txBox="1"/>
          <p:nvPr/>
        </p:nvSpPr>
        <p:spPr>
          <a:xfrm>
            <a:off x="5292080" y="1623216"/>
            <a:ext cx="2520280" cy="38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El script dará como resultado: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4C47C-66DE-4A17-B1F7-9F1E496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23" y="2215005"/>
            <a:ext cx="904875" cy="6572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A1E3BFB-9829-49B5-B00B-45CF884F087C}"/>
              </a:ext>
            </a:extLst>
          </p:cNvPr>
          <p:cNvSpPr/>
          <p:nvPr/>
        </p:nvSpPr>
        <p:spPr>
          <a:xfrm>
            <a:off x="521755" y="3573016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85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940" y="2186472"/>
            <a:ext cx="3915888" cy="2102108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Laboratorio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Herencia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044" y="0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502" y="1"/>
            <a:ext cx="866356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C84721E1-B254-4AFC-99DD-8735A8343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00" y="1691400"/>
            <a:ext cx="3704628" cy="2843301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4194" y="2916245"/>
            <a:ext cx="119806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1330" y="5717906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633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2865" y="5835650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1115617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006944"/>
            <a:ext cx="3401334" cy="22649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7337F4A-B439-410F-8B42-39DE5C61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11"/>
            <a:ext cx="2952328" cy="288984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54CCDC3-F0F5-49ED-86AE-500D9CB1CE28}"/>
              </a:ext>
            </a:extLst>
          </p:cNvPr>
          <p:cNvSpPr txBox="1"/>
          <p:nvPr/>
        </p:nvSpPr>
        <p:spPr>
          <a:xfrm>
            <a:off x="467544" y="2204864"/>
            <a:ext cx="8153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Ejemplo: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52841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524044" y="1268760"/>
            <a:ext cx="789135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/>
              <a:t>Ejemplo de herencia: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El nombre de la clase padre se indica entre paréntesis a continuación del nombre de la clase hija.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9" y="2272296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24" y="2641556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58697" y="2497540"/>
            <a:ext cx="217405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8018D1-D64E-42D4-B265-76345EBFA240}"/>
              </a:ext>
            </a:extLst>
          </p:cNvPr>
          <p:cNvCxnSpPr/>
          <p:nvPr/>
        </p:nvCxnSpPr>
        <p:spPr>
          <a:xfrm>
            <a:off x="6428700" y="1993484"/>
            <a:ext cx="0" cy="43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78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467544" y="1087701"/>
            <a:ext cx="815241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redefine el atributo de clase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ruedas</a:t>
            </a:r>
            <a:r>
              <a:rPr lang="es-ES" sz="1600" dirty="0"/>
              <a:t>, estableciendo su valor a 6 e implementa dos métodos nuevos: </a:t>
            </a:r>
            <a:r>
              <a:rPr lang="es-ES" sz="1600" b="1" dirty="0">
                <a:solidFill>
                  <a:srgbClr val="7030A0"/>
                </a:solidFill>
              </a:rPr>
              <a:t>vuela() </a:t>
            </a:r>
            <a:r>
              <a:rPr lang="es-ES" sz="1600" dirty="0"/>
              <a:t>y </a:t>
            </a:r>
            <a:r>
              <a:rPr lang="es-ES" sz="1600" b="1" dirty="0">
                <a:solidFill>
                  <a:srgbClr val="7030A0"/>
                </a:solidFill>
              </a:rPr>
              <a:t>aterriza().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9" y="2247883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425871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16016" y="2713903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16016" y="3938039"/>
            <a:ext cx="2088232" cy="103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168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166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En la primera línea del método </a:t>
            </a:r>
            <a:r>
              <a:rPr lang="es-ES" sz="1500" b="1" dirty="0">
                <a:solidFill>
                  <a:srgbClr val="00B050"/>
                </a:solidFill>
              </a:rPr>
              <a:t>__init__()</a:t>
            </a:r>
            <a:r>
              <a:rPr lang="es-ES" sz="1500" dirty="0"/>
              <a:t> aparece la función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super()</a:t>
            </a:r>
            <a:r>
              <a:rPr lang="es-ES" sz="1500" dirty="0"/>
              <a:t>. Esta función devuelve un objeto temporal de la superclase (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) que permite invocar a los métodos definidos en la misma. Se redefine el método </a:t>
            </a:r>
            <a:r>
              <a:rPr lang="es-ES" sz="1500" b="1" dirty="0">
                <a:solidFill>
                  <a:srgbClr val="00B050"/>
                </a:solidFill>
              </a:rPr>
              <a:t>__init__() </a:t>
            </a:r>
            <a:r>
              <a:rPr lang="es-ES" sz="1500" dirty="0"/>
              <a:t>de la clase hija usando la funcionalidad del método de la clase padre. Como la clase 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 es la que define los atributos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500" dirty="0"/>
              <a:t> y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aceleracion</a:t>
            </a:r>
            <a:r>
              <a:rPr lang="es-ES" sz="1500" dirty="0"/>
              <a:t>, estos se pasan al constructor de la clase padre y, a continuación, se crea el atributo de instancia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esta_volando </a:t>
            </a:r>
            <a:r>
              <a:rPr lang="es-ES" sz="1500" dirty="0"/>
              <a:t>solo para objetos de la clase </a:t>
            </a:r>
            <a:r>
              <a:rPr lang="es-ES" sz="1500" b="1" dirty="0">
                <a:solidFill>
                  <a:srgbClr val="0070C0"/>
                </a:solidFill>
              </a:rPr>
              <a:t>CocheVolador</a:t>
            </a:r>
            <a:r>
              <a:rPr lang="es-ES" sz="1500" b="1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9" y="2911658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79" y="2977690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90168" y="3646357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89579" y="3722568"/>
            <a:ext cx="386425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8C4772-B5F0-496E-9E88-63147B63D36F}"/>
              </a:ext>
            </a:extLst>
          </p:cNvPr>
          <p:cNvSpPr txBox="1"/>
          <p:nvPr/>
        </p:nvSpPr>
        <p:spPr>
          <a:xfrm>
            <a:off x="7164288" y="291671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hija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079B840-8631-4FF9-A1F0-63D4578747B5}"/>
              </a:ext>
            </a:extLst>
          </p:cNvPr>
          <p:cNvCxnSpPr>
            <a:endCxn id="10" idx="0"/>
          </p:cNvCxnSpPr>
          <p:nvPr/>
        </p:nvCxnSpPr>
        <p:spPr>
          <a:xfrm flipH="1">
            <a:off x="6804248" y="307514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AFC4DA9-83E9-47D2-A014-72C2F26D369D}"/>
              </a:ext>
            </a:extLst>
          </p:cNvPr>
          <p:cNvSpPr/>
          <p:nvPr/>
        </p:nvSpPr>
        <p:spPr>
          <a:xfrm>
            <a:off x="395536" y="2780928"/>
            <a:ext cx="8352928" cy="372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636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70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Al utilizar la herencia, todos </a:t>
            </a:r>
            <a:r>
              <a:rPr lang="es-ES" sz="1500" b="1" dirty="0"/>
              <a:t>los atributos (atributos de datos y métodos) </a:t>
            </a:r>
            <a:r>
              <a:rPr lang="es-ES" sz="1500" dirty="0"/>
              <a:t>de la </a:t>
            </a:r>
            <a:r>
              <a:rPr lang="es-ES" sz="1500" b="1" dirty="0">
                <a:solidFill>
                  <a:srgbClr val="0070C0"/>
                </a:solidFill>
              </a:rPr>
              <a:t>clase padre </a:t>
            </a:r>
            <a:r>
              <a:rPr lang="es-ES" sz="1500" dirty="0"/>
              <a:t>también pueden ser referenciados por objetos de las </a:t>
            </a:r>
            <a:r>
              <a:rPr lang="es-ES" sz="1500" b="1" dirty="0">
                <a:solidFill>
                  <a:srgbClr val="0070C0"/>
                </a:solidFill>
              </a:rPr>
              <a:t>clases hijas</a:t>
            </a:r>
            <a:r>
              <a:rPr lang="es-ES" sz="1500" dirty="0"/>
              <a:t>. Al revés no ocurre lo mismo.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86" y="1824283"/>
            <a:ext cx="3183161" cy="31157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031804"/>
            <a:ext cx="3528392" cy="234952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61A9C495-5E02-4F14-BB05-7598C0898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16832"/>
            <a:ext cx="4815234" cy="23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6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17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906414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BD7909C-2FE2-47D5-AF55-3E427DE3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97831"/>
            <a:ext cx="4212468" cy="2808312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E9F38DBD-A4AB-4718-9196-2538A0ED5FDB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897594"/>
            <a:ext cx="8208912" cy="13002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Término que proviene de la herencia de características particulares como color de ojos, color de pelo, etc.</a:t>
            </a:r>
          </a:p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Cuando una clase hereda las variables y métodos de otra clase, se dice que la primera es una subclase de la segunda.   </a:t>
            </a:r>
          </a:p>
        </p:txBody>
      </p:sp>
    </p:spTree>
    <p:extLst>
      <p:ext uri="{BB962C8B-B14F-4D97-AF65-F5344CB8AC3E}">
        <p14:creationId xmlns:p14="http://schemas.microsoft.com/office/powerpoint/2010/main" val="4609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79C85F-35D0-40C2-BC48-BAFCF6AFA394}"/>
              </a:ext>
            </a:extLst>
          </p:cNvPr>
          <p:cNvSpPr txBox="1">
            <a:spLocks noChangeArrowheads="1"/>
          </p:cNvSpPr>
          <p:nvPr/>
        </p:nvSpPr>
        <p:spPr>
          <a:xfrm>
            <a:off x="782307" y="1412776"/>
            <a:ext cx="7579385" cy="2471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subclase hereda los métodos de la superclase, a menos que la subclase los reimplemente.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una clase hija hereda de la clase padre un método en particular se puede </a:t>
            </a:r>
            <a:r>
              <a:rPr lang="es-ES_tradnl" altLang="es-MX" sz="1400" b="1" dirty="0">
                <a:solidFill>
                  <a:srgbClr val="00B0F0"/>
                </a:solidFill>
                <a:latin typeface="Dom Casual" charset="0"/>
              </a:rPr>
              <a:t>reescribir ese método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Supongamos, la clase padre tiene el método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mostrarDatos()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hija también tiene implementado el método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creamos un objeto de la clase hija y llamamos al método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va a estar implementado con el código que esté dentro de la clase hija y no de la clase padre. Ya que el método se reescribió.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9DDAC0-06F8-4782-AD1C-88C31D80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0" y="4329100"/>
            <a:ext cx="7133217" cy="22322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F3A4A7-F633-49E2-B3F5-54ECC81BF130}"/>
              </a:ext>
            </a:extLst>
          </p:cNvPr>
          <p:cNvSpPr txBox="1"/>
          <p:nvPr/>
        </p:nvSpPr>
        <p:spPr>
          <a:xfrm>
            <a:off x="323528" y="906414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que hereda de otra puede redefinir los métodos de la clase padre.</a:t>
            </a:r>
          </a:p>
        </p:txBody>
      </p:sp>
    </p:spTree>
    <p:extLst>
      <p:ext uri="{BB962C8B-B14F-4D97-AF65-F5344CB8AC3E}">
        <p14:creationId xmlns:p14="http://schemas.microsoft.com/office/powerpoint/2010/main" val="31276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5EBBED-B807-410A-ABFA-42A539FB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2" y="1268760"/>
            <a:ext cx="68657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47E18-DF88-4249-86B2-194DE11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14184"/>
            <a:ext cx="5165769" cy="526312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28CE19E-949C-4B5B-9B59-6EF8A800F5E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1262852"/>
            <a:ext cx="2448273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803E76F-1458-47D4-87E8-C7CC6D6B6F5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9" y="3025802"/>
            <a:ext cx="2736304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Así como está definido,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solamente utiliza el método </a:t>
            </a:r>
            <a:r>
              <a:rPr lang="es-ES_tradnl" altLang="es-MX" sz="1400" b="1" dirty="0">
                <a:solidFill>
                  <a:srgbClr val="00B05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hija.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4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47E18-DF88-4249-86B2-194DE11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0385"/>
            <a:ext cx="5165769" cy="526312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4878983-5CFC-4475-9C20-A2E1EBF5BBA8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2" y="1143001"/>
            <a:ext cx="2801198" cy="5077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Suponemos que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pedro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un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Pero no estamos en lo correcto, marca un error, nos dice que la clase AgenteVentas no tiene el atributo nombre. Esto es así porque se redefinió el método </a:t>
            </a:r>
            <a:r>
              <a:rPr lang="es-ES_tradnl" altLang="es-MX" sz="1400" b="1" dirty="0">
                <a:solidFill>
                  <a:srgbClr val="00B05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donde solamente se tiene acceso a los atributos de la clase hija (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mostrador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7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6" y="1375250"/>
            <a:ext cx="3024335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Debemos llamar el método </a:t>
            </a:r>
            <a:r>
              <a:rPr lang="es-ES_tradnl" altLang="es-MX" sz="1400" b="1" dirty="0">
                <a:solidFill>
                  <a:srgbClr val="00B05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rgbClr val="00B05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 (super clase).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llama a la clase padre con la palabra </a:t>
            </a:r>
            <a:r>
              <a:rPr lang="es-ES_tradnl" altLang="es-MX" sz="1400" b="1" dirty="0">
                <a:solidFill>
                  <a:srgbClr val="00B050"/>
                </a:solidFill>
                <a:latin typeface="Dom Casual" charset="0"/>
              </a:rPr>
              <a:t>super().__init__()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El método </a:t>
            </a:r>
            <a:r>
              <a:rPr lang="es-ES_tradnl" altLang="es-MX" sz="1400" b="1" dirty="0">
                <a:solidFill>
                  <a:srgbClr val="00B05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 tres parámetros de la clase padre, que se copian al constructor de la clase hija y pasan como parámetro en la llamada el método </a:t>
            </a:r>
            <a:r>
              <a:rPr lang="es-ES_tradnl" altLang="es-MX" sz="1400" b="1" dirty="0">
                <a:solidFill>
                  <a:srgbClr val="00B05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le envían los parámetros al constructor de la superclase.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4BA257-88BE-421D-8B6B-D54B00F1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340768"/>
            <a:ext cx="475764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6300192" y="3849300"/>
            <a:ext cx="2304256" cy="1143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redefinir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mostrarDatos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E15B094-0328-469F-A80D-1E156B6B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5616160" cy="48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1821733"/>
            <a:ext cx="2880321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Agregamos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de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los atributos de la clase padre.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No se redefine el constructor.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023407-56DF-43A7-9372-5C738B6AFF53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3284984"/>
            <a:ext cx="2880321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instancia un objeto de tipo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Se pasan todos los argumentos que requiere el constructor de la clase padre.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mostrarRenovacionLicencia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muestra cada cuanto se tiene que renovar la licencia.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3A675F5-F868-477A-B12C-C8C87607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2" y="1143001"/>
            <a:ext cx="4968552" cy="52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8164</TotalTime>
  <Words>769</Words>
  <Application>Microsoft Office PowerPoint</Application>
  <PresentationFormat>Presentación en pantalla (4:3)</PresentationFormat>
  <Paragraphs>52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Dom Casual</vt:lpstr>
      <vt:lpstr>Tema de Office</vt:lpstr>
      <vt:lpstr>TI 3001 C Analítica de datos y herramientas de inteligencia artificial</vt:lpstr>
      <vt:lpstr>Presentación de PowerPoint</vt:lpstr>
      <vt:lpstr>Herencia</vt:lpstr>
      <vt:lpstr>Ejemplo: Herencia</vt:lpstr>
      <vt:lpstr>Ejemplo: Herencia</vt:lpstr>
      <vt:lpstr>Ejemplo: Herencia</vt:lpstr>
      <vt:lpstr>Ejemplo: Herencia</vt:lpstr>
      <vt:lpstr>Ejemplo: Herencia</vt:lpstr>
      <vt:lpstr>Ejemplo: Herencia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228</cp:revision>
  <dcterms:created xsi:type="dcterms:W3CDTF">2013-06-24T20:15:42Z</dcterms:created>
  <dcterms:modified xsi:type="dcterms:W3CDTF">2022-08-14T23:57:06Z</dcterms:modified>
</cp:coreProperties>
</file>