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93" r:id="rId2"/>
    <p:sldId id="658" r:id="rId3"/>
    <p:sldId id="638" r:id="rId4"/>
    <p:sldId id="639" r:id="rId5"/>
    <p:sldId id="660" r:id="rId6"/>
    <p:sldId id="661" r:id="rId7"/>
    <p:sldId id="642" r:id="rId8"/>
    <p:sldId id="643" r:id="rId9"/>
    <p:sldId id="644" r:id="rId10"/>
    <p:sldId id="599" r:id="rId11"/>
    <p:sldId id="669" r:id="rId12"/>
    <p:sldId id="670" r:id="rId13"/>
    <p:sldId id="604" r:id="rId14"/>
    <p:sldId id="595" r:id="rId15"/>
    <p:sldId id="596" r:id="rId16"/>
    <p:sldId id="597" r:id="rId17"/>
    <p:sldId id="598" r:id="rId18"/>
    <p:sldId id="282" r:id="rId19"/>
  </p:sldIdLst>
  <p:sldSz cx="9144000" cy="6858000" type="screen4x3"/>
  <p:notesSz cx="7010400" cy="92964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CC0066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4660"/>
  </p:normalViewPr>
  <p:slideViewPr>
    <p:cSldViewPr>
      <p:cViewPr varScale="1">
        <p:scale>
          <a:sx n="123" d="100"/>
          <a:sy n="123" d="100"/>
        </p:scale>
        <p:origin x="1308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3/7/2023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‹Nº›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07/03/2023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1988840"/>
            <a:ext cx="7342584" cy="1368152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POO: 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C139A93-94E2-40FC-A3B4-C22200742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260" y="3212976"/>
            <a:ext cx="3277480" cy="290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 múltiple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1F896577-4B60-4BA6-A121-97638A434181}"/>
              </a:ext>
            </a:extLst>
          </p:cNvPr>
          <p:cNvSpPr txBox="1"/>
          <p:nvPr/>
        </p:nvSpPr>
        <p:spPr>
          <a:xfrm>
            <a:off x="323528" y="700358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puede heredar de más de una clase a la vez.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4DE258D-CC8B-46BA-8789-B3B1E4005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3" y="1412776"/>
            <a:ext cx="2705100" cy="43624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7D058F46-6053-4294-BC60-BAD66C25D857}"/>
              </a:ext>
            </a:extLst>
          </p:cNvPr>
          <p:cNvSpPr txBox="1"/>
          <p:nvPr/>
        </p:nvSpPr>
        <p:spPr>
          <a:xfrm>
            <a:off x="5292080" y="1623216"/>
            <a:ext cx="2520280" cy="383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El script dará como resultado: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954C47C-66DE-4A17-B1F7-9F1E496D4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523" y="2215005"/>
            <a:ext cx="904875" cy="657225"/>
          </a:xfrm>
          <a:prstGeom prst="rect">
            <a:avLst/>
          </a:prstGeom>
        </p:spPr>
      </p:pic>
      <p:sp>
        <p:nvSpPr>
          <p:cNvPr id="15" name="Rectángulo 14">
            <a:extLst>
              <a:ext uri="{FF2B5EF4-FFF2-40B4-BE49-F238E27FC236}">
                <a16:creationId xmlns:a16="http://schemas.microsoft.com/office/drawing/2014/main" id="{EA1E3BFB-9829-49B5-B00B-45CF884F087C}"/>
              </a:ext>
            </a:extLst>
          </p:cNvPr>
          <p:cNvSpPr/>
          <p:nvPr/>
        </p:nvSpPr>
        <p:spPr>
          <a:xfrm>
            <a:off x="521755" y="3573016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585940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094A3E7A-1A40-A082-72CC-FBBB23F057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144" y="4509120"/>
            <a:ext cx="2966988" cy="227500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5221" y="404664"/>
            <a:ext cx="7488832" cy="713260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081BB66E-DD53-4251-BCD9-DACB1C62683E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8103"/>
            <a:ext cx="8136904" cy="40324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4.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en el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constructor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los atributos de instancia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velocidad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Los atributos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aceleración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reciben su valor con los parámetros de entrada. La velocidad se inicializa en 0 dentro del constructor.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acelera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modifique la velocidad (velocidad + aceleración).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frena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que modifique la velocidad (velocidad - aceleración). Si la velocidad es menor a 0, regresar la velocidad 0.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regrese en un </a:t>
            </a:r>
            <a:r>
              <a:rPr lang="es-ES" altLang="es-MX" sz="16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string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la concatenación de los atributos de instancia (color, aceleración y velocidad) y el atributo de clase (ruedas).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2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4678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332656"/>
            <a:ext cx="7488832" cy="713260"/>
          </a:xfrm>
        </p:spPr>
        <p:txBody>
          <a:bodyPr rtlCol="0" anchor="t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Ejercicio: </a:t>
            </a:r>
            <a:r>
              <a:rPr lang="es-MX" b="1" dirty="0">
                <a:solidFill>
                  <a:schemeClr val="bg2">
                    <a:lumMod val="50000"/>
                  </a:schemeClr>
                </a:solidFill>
              </a:rPr>
              <a:t>Herencia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MX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EA38A4-36D5-4693-AA80-1F431C48ACAB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124744"/>
            <a:ext cx="7980783" cy="33123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Define la clase </a:t>
            </a:r>
            <a:r>
              <a:rPr lang="es-ES" altLang="es-MX" sz="1600" b="1" dirty="0" err="1">
                <a:solidFill>
                  <a:schemeClr val="accent6">
                    <a:lumMod val="75000"/>
                  </a:schemeClr>
                </a:solidFill>
              </a:rPr>
              <a:t>CocheVolador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como una clase hija de la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Coche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Define el atributo de clase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el valor de 6.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sz="1600" dirty="0">
                <a:solidFill>
                  <a:srgbClr val="000000"/>
                </a:solidFill>
                <a:effectLst/>
              </a:rPr>
              <a:t>Define el método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constructor</a:t>
            </a:r>
            <a:r>
              <a:rPr lang="es-ES" sz="1600" dirty="0">
                <a:solidFill>
                  <a:srgbClr val="000000"/>
                </a:solidFill>
                <a:effectLst/>
              </a:rPr>
              <a:t> con los atributos de instancia de la super clase 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Coche</a:t>
            </a:r>
            <a:r>
              <a:rPr lang="es-ES" sz="1600" dirty="0">
                <a:solidFill>
                  <a:srgbClr val="000000"/>
                </a:solidFill>
                <a:effectLst/>
              </a:rPr>
              <a:t> y el atributo de instancia de la clase </a:t>
            </a:r>
            <a:r>
              <a:rPr lang="es-ES" sz="1600" b="1" dirty="0" err="1">
                <a:solidFill>
                  <a:srgbClr val="000000"/>
                </a:solidFill>
                <a:effectLst/>
              </a:rPr>
              <a:t>CocheVolador</a:t>
            </a:r>
            <a:r>
              <a:rPr lang="es-ES" sz="1600" dirty="0">
                <a:solidFill>
                  <a:srgbClr val="000000"/>
                </a:solidFill>
                <a:effectLst/>
              </a:rPr>
              <a:t>: </a:t>
            </a:r>
            <a:r>
              <a:rPr lang="es-ES" sz="1600" b="1" dirty="0" err="1">
                <a:solidFill>
                  <a:srgbClr val="0000FF"/>
                </a:solidFill>
                <a:effectLst/>
              </a:rPr>
              <a:t>esta_volando</a:t>
            </a:r>
            <a:r>
              <a:rPr lang="es-ES" sz="1600" b="1" dirty="0">
                <a:solidFill>
                  <a:srgbClr val="0000FF"/>
                </a:solidFill>
                <a:effectLst/>
              </a:rPr>
              <a:t> = False</a:t>
            </a:r>
            <a:r>
              <a:rPr lang="es-ES" sz="1600" dirty="0">
                <a:solidFill>
                  <a:srgbClr val="000000"/>
                </a:solidFill>
                <a:effectLst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vuela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 err="1">
                <a:solidFill>
                  <a:srgbClr val="0000FF"/>
                </a:solidFill>
              </a:rPr>
              <a:t>esta_volando</a:t>
            </a:r>
            <a:r>
              <a:rPr lang="es-ES" altLang="es-MX" sz="1600" b="1" dirty="0">
                <a:solidFill>
                  <a:srgbClr val="0000FF"/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True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aterriza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modifique el atributo </a:t>
            </a:r>
            <a:r>
              <a:rPr lang="es-ES" altLang="es-MX" sz="1600" b="1" dirty="0" err="1">
                <a:solidFill>
                  <a:srgbClr val="0000FF"/>
                </a:solidFill>
              </a:rPr>
              <a:t>esta_volando</a:t>
            </a:r>
            <a:r>
              <a:rPr lang="es-ES" altLang="es-MX" sz="1600" b="1" dirty="0">
                <a:solidFill>
                  <a:srgbClr val="0000FF"/>
                </a:solidFill>
              </a:rPr>
              <a:t> 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a </a:t>
            </a:r>
            <a:r>
              <a:rPr lang="es-ES" altLang="es-MX" sz="1600" b="1" dirty="0">
                <a:solidFill>
                  <a:schemeClr val="bg2">
                    <a:lumMod val="10000"/>
                  </a:schemeClr>
                </a:solidFill>
              </a:rPr>
              <a:t>False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Crea el método </a:t>
            </a:r>
            <a:r>
              <a:rPr lang="es-ES" altLang="es-MX" sz="1600" b="1" dirty="0">
                <a:solidFill>
                  <a:srgbClr val="0000FF"/>
                </a:solidFill>
              </a:rPr>
              <a:t>mostrar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que regrese en un </a:t>
            </a:r>
            <a:r>
              <a:rPr lang="es-ES" altLang="es-MX" sz="1600" dirty="0" err="1">
                <a:solidFill>
                  <a:schemeClr val="bg2">
                    <a:lumMod val="10000"/>
                  </a:schemeClr>
                </a:solidFill>
              </a:rPr>
              <a:t>string</a:t>
            </a:r>
            <a:r>
              <a:rPr lang="es-ES" altLang="es-MX" sz="1600" dirty="0">
                <a:solidFill>
                  <a:schemeClr val="bg2">
                    <a:lumMod val="10000"/>
                  </a:schemeClr>
                </a:solidFill>
              </a:rPr>
              <a:t> la concatenación de los atributos de instancia y clase.</a:t>
            </a:r>
            <a:r>
              <a:rPr lang="es-ES_tradnl" altLang="es-MX" sz="160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7920A40-0AB6-1768-471E-8875C4D88A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4221088"/>
            <a:ext cx="3672408" cy="176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19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1115617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7337F4A-B439-410F-8B42-39DE5C613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08911"/>
            <a:ext cx="2952328" cy="2889845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754CCDC3-F0F5-49ED-86AE-500D9CB1CE28}"/>
              </a:ext>
            </a:extLst>
          </p:cNvPr>
          <p:cNvSpPr txBox="1"/>
          <p:nvPr/>
        </p:nvSpPr>
        <p:spPr>
          <a:xfrm>
            <a:off x="467544" y="2204864"/>
            <a:ext cx="81538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b="1" dirty="0"/>
              <a:t>Ejemplo: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</a:t>
            </a:r>
            <a:endParaRPr lang="es-MX" sz="1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B96D7C69-069F-1B83-E75C-269ABA6D3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3351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7FE2A9F7-902C-0179-548E-D62C3B791321}"/>
              </a:ext>
            </a:extLst>
          </p:cNvPr>
          <p:cNvGrpSpPr/>
          <p:nvPr/>
        </p:nvGrpSpPr>
        <p:grpSpPr>
          <a:xfrm>
            <a:off x="5148064" y="2824011"/>
            <a:ext cx="3401334" cy="2286223"/>
            <a:chOff x="5148064" y="2780928"/>
            <a:chExt cx="3401334" cy="2286223"/>
          </a:xfrm>
        </p:grpSpPr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4CA59377-D364-4FA0-B635-7ADAFEC6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5" name="Rectángulo 4">
              <a:extLst>
                <a:ext uri="{FF2B5EF4-FFF2-40B4-BE49-F238E27FC236}">
                  <a16:creationId xmlns:a16="http://schemas.microsoft.com/office/drawing/2014/main" id="{8A4C8366-E9FF-7063-ECDB-116B19F2E7C0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19FC223E-3618-6549-8F11-85F40F905F1F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8416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524044" y="1268760"/>
            <a:ext cx="789135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1" dirty="0"/>
              <a:t>Ejemplo de herencia:  </a:t>
            </a: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hereda de la clase </a:t>
            </a:r>
            <a:r>
              <a:rPr lang="es-ES" sz="1600" b="1" dirty="0">
                <a:solidFill>
                  <a:srgbClr val="0070C0"/>
                </a:solidFill>
              </a:rPr>
              <a:t>Coche</a:t>
            </a:r>
            <a:r>
              <a:rPr lang="es-ES" sz="1600" dirty="0"/>
              <a:t>. El nombre de la clase padre se indica entre paréntesis a continuación del nombre de la clase hija.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049" y="2272296"/>
            <a:ext cx="3598576" cy="3522416"/>
          </a:xfrm>
          <a:prstGeom prst="rect">
            <a:avLst/>
          </a:prstGeom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978018D1-D64E-42D4-B265-76345EBFA240}"/>
              </a:ext>
            </a:extLst>
          </p:cNvPr>
          <p:cNvCxnSpPr/>
          <p:nvPr/>
        </p:nvCxnSpPr>
        <p:spPr>
          <a:xfrm>
            <a:off x="6428700" y="1993484"/>
            <a:ext cx="0" cy="435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28A5C537-3F98-4610-4B82-32757D5315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3351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38F86DF5-BA17-20B8-6481-A16D327E5F1D}"/>
              </a:ext>
            </a:extLst>
          </p:cNvPr>
          <p:cNvGrpSpPr/>
          <p:nvPr/>
        </p:nvGrpSpPr>
        <p:grpSpPr>
          <a:xfrm>
            <a:off x="4816824" y="2636912"/>
            <a:ext cx="3787624" cy="2520280"/>
            <a:chOff x="5148064" y="2780928"/>
            <a:chExt cx="3401334" cy="22862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300B336F-3B84-A1DF-7FD4-1CDD2759E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C1350C16-4FCE-F655-DF01-C6EE30052A1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B5C5A5D6-3F5A-B5F9-F62A-33BD2FE05258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58697" y="2497540"/>
            <a:ext cx="2174059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6767895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467544" y="1087701"/>
            <a:ext cx="8152410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La clase </a:t>
            </a:r>
            <a:r>
              <a:rPr lang="es-ES" sz="1600" b="1" dirty="0">
                <a:solidFill>
                  <a:srgbClr val="0070C0"/>
                </a:solidFill>
              </a:rPr>
              <a:t>CocheVolador</a:t>
            </a:r>
            <a:r>
              <a:rPr lang="es-ES" sz="1600" dirty="0"/>
              <a:t> redefine el atributo de clase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ruedas</a:t>
            </a:r>
            <a:r>
              <a:rPr lang="es-ES" sz="1600" dirty="0"/>
              <a:t>, estableciendo su valor a 6 e implementa dos métodos nuevos: </a:t>
            </a:r>
            <a:r>
              <a:rPr lang="es-ES" sz="1600" b="1" dirty="0">
                <a:solidFill>
                  <a:srgbClr val="7030A0"/>
                </a:solidFill>
              </a:rPr>
              <a:t>vuela() </a:t>
            </a:r>
            <a:r>
              <a:rPr lang="es-ES" sz="1600" dirty="0"/>
              <a:t>y </a:t>
            </a:r>
            <a:r>
              <a:rPr lang="es-ES" sz="1600" b="1" dirty="0">
                <a:solidFill>
                  <a:srgbClr val="7030A0"/>
                </a:solidFill>
              </a:rPr>
              <a:t>aterriza().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29" y="2247883"/>
            <a:ext cx="3598576" cy="3522416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0533DD6-9F72-4DE1-29E9-9BBA33DB8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5230239"/>
            <a:ext cx="2246158" cy="1080120"/>
          </a:xfrm>
          <a:prstGeom prst="rect">
            <a:avLst/>
          </a:prstGeom>
        </p:spPr>
      </p:pic>
      <p:grpSp>
        <p:nvGrpSpPr>
          <p:cNvPr id="6" name="Grupo 5">
            <a:extLst>
              <a:ext uri="{FF2B5EF4-FFF2-40B4-BE49-F238E27FC236}">
                <a16:creationId xmlns:a16="http://schemas.microsoft.com/office/drawing/2014/main" id="{2256FB46-BDDE-5EB5-3E0F-4A44EE7897B0}"/>
              </a:ext>
            </a:extLst>
          </p:cNvPr>
          <p:cNvGrpSpPr/>
          <p:nvPr/>
        </p:nvGrpSpPr>
        <p:grpSpPr>
          <a:xfrm>
            <a:off x="4788024" y="2462629"/>
            <a:ext cx="3672408" cy="2514890"/>
            <a:chOff x="5148064" y="2780928"/>
            <a:chExt cx="3401334" cy="2286223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22787E91-69B2-90BB-7D2D-4333706636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id="{6F310C2C-2EDA-9EA3-7F6D-5F7D7602FC4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0D465C20-8046-E7A5-4267-049358383024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716016" y="2713903"/>
            <a:ext cx="1008112" cy="3600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16016" y="3938039"/>
            <a:ext cx="2088232" cy="10394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21682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16659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En la primera línea del método </a:t>
            </a:r>
            <a:r>
              <a:rPr lang="es-ES" sz="1500" b="1" dirty="0">
                <a:solidFill>
                  <a:srgbClr val="FF0000"/>
                </a:solidFill>
              </a:rPr>
              <a:t>__init__()</a:t>
            </a:r>
            <a:r>
              <a:rPr lang="es-ES" sz="1500" dirty="0">
                <a:solidFill>
                  <a:srgbClr val="FF0000"/>
                </a:solidFill>
              </a:rPr>
              <a:t> </a:t>
            </a:r>
            <a:r>
              <a:rPr lang="es-ES" sz="1500" dirty="0"/>
              <a:t>aparece la función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super()</a:t>
            </a:r>
            <a:r>
              <a:rPr lang="es-ES" sz="1500" dirty="0"/>
              <a:t>. Esta función devuelve un objeto temporal de la superclase (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) que permite invocar a los métodos definidos en la misma. Se redefine el método </a:t>
            </a:r>
            <a:r>
              <a:rPr lang="es-ES" sz="1500" b="1" dirty="0">
                <a:solidFill>
                  <a:srgbClr val="FF0000"/>
                </a:solidFill>
              </a:rPr>
              <a:t>__init__() </a:t>
            </a:r>
            <a:r>
              <a:rPr lang="es-ES" sz="1500" dirty="0"/>
              <a:t>de la clase hija usando la funcionalidad del método de la clase padre. Como la clase </a:t>
            </a:r>
            <a:r>
              <a:rPr lang="es-ES" sz="1500" b="1" dirty="0">
                <a:solidFill>
                  <a:srgbClr val="0070C0"/>
                </a:solidFill>
              </a:rPr>
              <a:t>Coche</a:t>
            </a:r>
            <a:r>
              <a:rPr lang="es-ES" sz="1500" dirty="0"/>
              <a:t> es la que define los atributos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500" dirty="0"/>
              <a:t> y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aceleracion</a:t>
            </a:r>
            <a:r>
              <a:rPr lang="es-ES" sz="1500" dirty="0"/>
              <a:t>, estos se pasan al constructor de la clase padre y, a continuación, se crea el atributo de instancia </a:t>
            </a:r>
            <a:r>
              <a:rPr lang="es-ES" sz="1500" b="1" dirty="0">
                <a:solidFill>
                  <a:schemeClr val="accent6">
                    <a:lumMod val="75000"/>
                  </a:schemeClr>
                </a:solidFill>
              </a:rPr>
              <a:t>esta_volando </a:t>
            </a:r>
            <a:r>
              <a:rPr lang="es-ES" sz="1500" dirty="0"/>
              <a:t>solo para objetos de la clase </a:t>
            </a:r>
            <a:r>
              <a:rPr lang="es-ES" sz="1500" b="1" dirty="0">
                <a:solidFill>
                  <a:srgbClr val="0070C0"/>
                </a:solidFill>
              </a:rPr>
              <a:t>CocheVolador</a:t>
            </a:r>
            <a:r>
              <a:rPr lang="es-ES" sz="1500" b="1" dirty="0">
                <a:solidFill>
                  <a:srgbClr val="7030A0"/>
                </a:solidFill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489" y="2911658"/>
            <a:ext cx="3598576" cy="3522416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8160EA3C-D870-454A-967C-67BCEA746894}"/>
              </a:ext>
            </a:extLst>
          </p:cNvPr>
          <p:cNvSpPr/>
          <p:nvPr/>
        </p:nvSpPr>
        <p:spPr>
          <a:xfrm>
            <a:off x="490168" y="3646357"/>
            <a:ext cx="2682093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ángulo 7">
            <a:extLst>
              <a:ext uri="{FF2B5EF4-FFF2-40B4-BE49-F238E27FC236}">
                <a16:creationId xmlns:a16="http://schemas.microsoft.com/office/drawing/2014/main" id="{6AFC4DA9-83E9-47D2-A014-72C2F26D369D}"/>
              </a:ext>
            </a:extLst>
          </p:cNvPr>
          <p:cNvSpPr/>
          <p:nvPr/>
        </p:nvSpPr>
        <p:spPr>
          <a:xfrm>
            <a:off x="395536" y="2780928"/>
            <a:ext cx="8352928" cy="372515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188CE41-CAFF-DAAF-50B0-EED86E214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633" y="5531289"/>
            <a:ext cx="1800200" cy="865670"/>
          </a:xfrm>
          <a:prstGeom prst="rect">
            <a:avLst/>
          </a:prstGeom>
        </p:spPr>
      </p:pic>
      <p:grpSp>
        <p:nvGrpSpPr>
          <p:cNvPr id="14" name="Grupo 13">
            <a:extLst>
              <a:ext uri="{FF2B5EF4-FFF2-40B4-BE49-F238E27FC236}">
                <a16:creationId xmlns:a16="http://schemas.microsoft.com/office/drawing/2014/main" id="{326C4CBF-F894-12AC-67BA-77F07AE41300}"/>
              </a:ext>
            </a:extLst>
          </p:cNvPr>
          <p:cNvGrpSpPr/>
          <p:nvPr/>
        </p:nvGrpSpPr>
        <p:grpSpPr>
          <a:xfrm>
            <a:off x="4820994" y="3034890"/>
            <a:ext cx="3632721" cy="2477197"/>
            <a:chOff x="5148064" y="2780928"/>
            <a:chExt cx="3401334" cy="228622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895522F7-D544-12D9-3F59-250145D4C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E3129142-93AA-359C-C316-30BC0E530F18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CD876674-C46E-770D-C511-F41F9302DCFB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sp>
        <p:nvSpPr>
          <p:cNvPr id="9" name="Rectángulo 8">
            <a:extLst>
              <a:ext uri="{FF2B5EF4-FFF2-40B4-BE49-F238E27FC236}">
                <a16:creationId xmlns:a16="http://schemas.microsoft.com/office/drawing/2014/main" id="{8B175A47-D9BA-40BF-A5ED-6CD84BE9911F}"/>
              </a:ext>
            </a:extLst>
          </p:cNvPr>
          <p:cNvSpPr/>
          <p:nvPr/>
        </p:nvSpPr>
        <p:spPr>
          <a:xfrm>
            <a:off x="4789579" y="3722568"/>
            <a:ext cx="3864254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D8C4772-B5F0-496E-9E88-63147B63D36F}"/>
              </a:ext>
            </a:extLst>
          </p:cNvPr>
          <p:cNvSpPr txBox="1"/>
          <p:nvPr/>
        </p:nvSpPr>
        <p:spPr>
          <a:xfrm>
            <a:off x="7141665" y="3001517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hija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1079B840-8631-4FF9-A1F0-63D4578747B5}"/>
              </a:ext>
            </a:extLst>
          </p:cNvPr>
          <p:cNvCxnSpPr>
            <a:cxnSpLocks/>
          </p:cNvCxnSpPr>
          <p:nvPr/>
        </p:nvCxnSpPr>
        <p:spPr>
          <a:xfrm flipH="1">
            <a:off x="6781625" y="3139340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0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3"/>
            <a:ext cx="9144000" cy="1008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7414AD8-A3D1-41BB-8017-CC44CC297EAE}"/>
              </a:ext>
            </a:extLst>
          </p:cNvPr>
          <p:cNvSpPr txBox="1"/>
          <p:nvPr/>
        </p:nvSpPr>
        <p:spPr>
          <a:xfrm>
            <a:off x="315775" y="908720"/>
            <a:ext cx="8432689" cy="704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500" dirty="0"/>
              <a:t>Al utilizar la herencia, todos </a:t>
            </a:r>
            <a:r>
              <a:rPr lang="es-ES" sz="1500" b="1" dirty="0"/>
              <a:t>los atributos (atributos de datos y métodos) </a:t>
            </a:r>
            <a:r>
              <a:rPr lang="es-ES" sz="1500" dirty="0"/>
              <a:t>de la </a:t>
            </a:r>
            <a:r>
              <a:rPr lang="es-ES" sz="1500" b="1" dirty="0">
                <a:solidFill>
                  <a:srgbClr val="0070C0"/>
                </a:solidFill>
              </a:rPr>
              <a:t>clase padre </a:t>
            </a:r>
            <a:r>
              <a:rPr lang="es-ES" sz="1500" dirty="0"/>
              <a:t>también pueden ser referenciados por objetos de las </a:t>
            </a:r>
            <a:r>
              <a:rPr lang="es-ES" sz="1500" b="1" dirty="0">
                <a:solidFill>
                  <a:srgbClr val="0070C0"/>
                </a:solidFill>
              </a:rPr>
              <a:t>clases hijas</a:t>
            </a:r>
            <a:r>
              <a:rPr lang="es-ES" sz="1500" dirty="0"/>
              <a:t>. Al revés no ocurre lo mismo.</a:t>
            </a:r>
            <a:endParaRPr lang="es-ES" sz="1500" b="1" dirty="0">
              <a:solidFill>
                <a:srgbClr val="7030A0"/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F6C90C-0BA2-4FEB-BA03-324ED9EAB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876" y="1783643"/>
            <a:ext cx="3183161" cy="311579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CB37F726-D032-4D4B-9819-A9A3430D65F5}"/>
              </a:ext>
            </a:extLst>
          </p:cNvPr>
          <p:cNvSpPr txBox="1"/>
          <p:nvPr/>
        </p:nvSpPr>
        <p:spPr>
          <a:xfrm>
            <a:off x="1926015" y="2862341"/>
            <a:ext cx="12241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Clase padre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3BA144C-251A-480E-8361-E6A7E328F26D}"/>
              </a:ext>
            </a:extLst>
          </p:cNvPr>
          <p:cNvCxnSpPr/>
          <p:nvPr/>
        </p:nvCxnSpPr>
        <p:spPr>
          <a:xfrm flipH="1">
            <a:off x="1565975" y="3020769"/>
            <a:ext cx="3600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n 1">
            <a:extLst>
              <a:ext uri="{FF2B5EF4-FFF2-40B4-BE49-F238E27FC236}">
                <a16:creationId xmlns:a16="http://schemas.microsoft.com/office/drawing/2014/main" id="{D2982EC3-6625-A9FF-56E2-36AEB0D27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22" y="4940076"/>
            <a:ext cx="2246158" cy="1080120"/>
          </a:xfrm>
          <a:prstGeom prst="rect">
            <a:avLst/>
          </a:prstGeom>
        </p:spPr>
      </p:pic>
      <p:grpSp>
        <p:nvGrpSpPr>
          <p:cNvPr id="12" name="Grupo 11">
            <a:extLst>
              <a:ext uri="{FF2B5EF4-FFF2-40B4-BE49-F238E27FC236}">
                <a16:creationId xmlns:a16="http://schemas.microsoft.com/office/drawing/2014/main" id="{54C71A0A-8EF8-8C6E-9415-D8506C12DF6B}"/>
              </a:ext>
            </a:extLst>
          </p:cNvPr>
          <p:cNvGrpSpPr/>
          <p:nvPr/>
        </p:nvGrpSpPr>
        <p:grpSpPr>
          <a:xfrm>
            <a:off x="5444789" y="4005064"/>
            <a:ext cx="3401334" cy="2286223"/>
            <a:chOff x="5148064" y="2780928"/>
            <a:chExt cx="3401334" cy="2286223"/>
          </a:xfrm>
        </p:grpSpPr>
        <p:pic>
          <p:nvPicPr>
            <p:cNvPr id="15" name="Imagen 14">
              <a:extLst>
                <a:ext uri="{FF2B5EF4-FFF2-40B4-BE49-F238E27FC236}">
                  <a16:creationId xmlns:a16="http://schemas.microsoft.com/office/drawing/2014/main" id="{CCA0A112-D592-C7A0-1D09-9A91AD39E8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48064" y="2780928"/>
              <a:ext cx="3401334" cy="2264917"/>
            </a:xfrm>
            <a:prstGeom prst="rect">
              <a:avLst/>
            </a:prstGeom>
          </p:spPr>
        </p:pic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0003B6F0-9DB3-2176-EB89-0BD84DDBCBFE}"/>
                </a:ext>
              </a:extLst>
            </p:cNvPr>
            <p:cNvSpPr/>
            <p:nvPr/>
          </p:nvSpPr>
          <p:spPr>
            <a:xfrm>
              <a:off x="6516216" y="4768846"/>
              <a:ext cx="360040" cy="2486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17" name="CuadroTexto 16">
              <a:extLst>
                <a:ext uri="{FF2B5EF4-FFF2-40B4-BE49-F238E27FC236}">
                  <a16:creationId xmlns:a16="http://schemas.microsoft.com/office/drawing/2014/main" id="{EC94F494-D3B4-6888-AE15-7142AF1006C4}"/>
                </a:ext>
              </a:extLst>
            </p:cNvPr>
            <p:cNvSpPr txBox="1"/>
            <p:nvPr/>
          </p:nvSpPr>
          <p:spPr>
            <a:xfrm>
              <a:off x="6517069" y="4790152"/>
              <a:ext cx="50263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MX" sz="1200" b="1" dirty="0"/>
                <a:t>False</a:t>
              </a:r>
            </a:p>
          </p:txBody>
        </p:sp>
      </p:grpSp>
      <p:grpSp>
        <p:nvGrpSpPr>
          <p:cNvPr id="19" name="Grupo 18">
            <a:extLst>
              <a:ext uri="{FF2B5EF4-FFF2-40B4-BE49-F238E27FC236}">
                <a16:creationId xmlns:a16="http://schemas.microsoft.com/office/drawing/2014/main" id="{0A6590E4-C7EF-CAAE-7333-83AF36435FC2}"/>
              </a:ext>
            </a:extLst>
          </p:cNvPr>
          <p:cNvGrpSpPr/>
          <p:nvPr/>
        </p:nvGrpSpPr>
        <p:grpSpPr>
          <a:xfrm>
            <a:off x="351599" y="1916832"/>
            <a:ext cx="4859171" cy="2971867"/>
            <a:chOff x="351599" y="1916832"/>
            <a:chExt cx="4859171" cy="2971867"/>
          </a:xfrm>
        </p:grpSpPr>
        <p:pic>
          <p:nvPicPr>
            <p:cNvPr id="14" name="Imagen 13">
              <a:extLst>
                <a:ext uri="{FF2B5EF4-FFF2-40B4-BE49-F238E27FC236}">
                  <a16:creationId xmlns:a16="http://schemas.microsoft.com/office/drawing/2014/main" id="{61A9C495-5E02-4F14-BB05-7598C08986A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5536" y="1916832"/>
              <a:ext cx="4815234" cy="2349524"/>
            </a:xfrm>
            <a:prstGeom prst="rect">
              <a:avLst/>
            </a:prstGeom>
          </p:spPr>
        </p:pic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C06F7035-8842-6CEF-A519-2BE984F012F8}"/>
                </a:ext>
              </a:extLst>
            </p:cNvPr>
            <p:cNvSpPr txBox="1"/>
            <p:nvPr/>
          </p:nvSpPr>
          <p:spPr>
            <a:xfrm>
              <a:off x="351599" y="4288535"/>
              <a:ext cx="256605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&gt;&gt;&gt; cv1.</a:t>
              </a:r>
              <a:r>
                <a:rPr lang="es-MX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vuela()</a:t>
              </a:r>
            </a:p>
            <a:p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&gt;&gt;&gt; </a:t>
              </a:r>
              <a:r>
                <a:rPr lang="es-MX" sz="1100" dirty="0" err="1">
                  <a:solidFill>
                    <a:schemeClr val="accent5"/>
                  </a:solidFill>
                  <a:latin typeface="Consolas" panose="020B0609020204030204" pitchFamily="49" charset="0"/>
                </a:rPr>
                <a:t>print</a:t>
              </a:r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(cv1.</a:t>
              </a:r>
              <a:r>
                <a:rPr lang="es-MX" sz="1100" dirty="0">
                  <a:solidFill>
                    <a:schemeClr val="accent5"/>
                  </a:solidFill>
                  <a:latin typeface="Consolas" panose="020B0609020204030204" pitchFamily="49" charset="0"/>
                </a:rPr>
                <a:t>esta_volando</a:t>
              </a:r>
              <a:r>
                <a:rPr lang="es-MX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onsolas" panose="020B0609020204030204" pitchFamily="49" charset="0"/>
                </a:rPr>
                <a:t>)</a:t>
              </a:r>
            </a:p>
            <a:p>
              <a:r>
                <a:rPr lang="es-MX" sz="1100" b="1" dirty="0">
                  <a:solidFill>
                    <a:schemeClr val="accent1">
                      <a:lumMod val="75000"/>
                    </a:schemeClr>
                  </a:solidFill>
                  <a:latin typeface="Consolas" panose="020B0609020204030204" pitchFamily="49" charset="0"/>
                </a:rPr>
                <a:t>True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0762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18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137A9BB-2A3E-408E-B277-DCC4EA213659}"/>
              </a:ext>
            </a:extLst>
          </p:cNvPr>
          <p:cNvSpPr txBox="1"/>
          <p:nvPr/>
        </p:nvSpPr>
        <p:spPr>
          <a:xfrm>
            <a:off x="323528" y="906414"/>
            <a:ext cx="8496944" cy="707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La herencia es la capacidad de reutilizar una clase extendiendo su funcionalidad. Una clase que hereda de otra puede añadir nuevos atributos, ocultarlos, añadir nuevos métodos o redefinirlos.</a:t>
            </a:r>
          </a:p>
        </p:txBody>
      </p:sp>
      <p:pic>
        <p:nvPicPr>
          <p:cNvPr id="6" name="Imagen 5" descr="Diagrama&#10;&#10;Descripción generada automáticamente">
            <a:extLst>
              <a:ext uri="{FF2B5EF4-FFF2-40B4-BE49-F238E27FC236}">
                <a16:creationId xmlns:a16="http://schemas.microsoft.com/office/drawing/2014/main" id="{3BD7909C-2FE2-47D5-AF55-3E427DE30D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9752" y="3197831"/>
            <a:ext cx="4212468" cy="2808312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E9F38DBD-A4AB-4718-9196-2538A0ED5FDB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897594"/>
            <a:ext cx="8208912" cy="1300237"/>
          </a:xfrm>
          <a:prstGeom prst="rect">
            <a:avLst/>
          </a:prstGeom>
          <a:noFill/>
          <a:ln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Término que proviene de la herencia de características particulares como color de ojos, color de pelo, etc.</a:t>
            </a:r>
          </a:p>
          <a:p>
            <a:pPr marL="269875" lvl="2" indent="-269875" algn="just">
              <a:lnSpc>
                <a:spcPct val="110000"/>
              </a:lnSpc>
            </a:pPr>
            <a:r>
              <a:rPr lang="es-ES_tradnl" altLang="es-MX" sz="1600" dirty="0"/>
              <a:t>Cuando una clase hereda las variables y métodos de otra clase, se dice que la primera es una subclase de la segunda.   </a:t>
            </a:r>
          </a:p>
        </p:txBody>
      </p:sp>
    </p:spTree>
    <p:extLst>
      <p:ext uri="{BB962C8B-B14F-4D97-AF65-F5344CB8AC3E}">
        <p14:creationId xmlns:p14="http://schemas.microsoft.com/office/powerpoint/2010/main" val="4609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9479C85F-35D0-40C2-BC48-BAFCF6AFA394}"/>
              </a:ext>
            </a:extLst>
          </p:cNvPr>
          <p:cNvSpPr txBox="1">
            <a:spLocks noChangeArrowheads="1"/>
          </p:cNvSpPr>
          <p:nvPr/>
        </p:nvSpPr>
        <p:spPr>
          <a:xfrm>
            <a:off x="782307" y="1412776"/>
            <a:ext cx="7579385" cy="27660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subclase hereda los métodos de la superclase, a menos que la subclase los reimplemente.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una clase hija hereda de la clase padre un método en particular se puede </a:t>
            </a:r>
            <a:r>
              <a:rPr lang="es-ES_tradnl" altLang="es-MX" sz="1400" b="1" dirty="0">
                <a:solidFill>
                  <a:srgbClr val="00B0F0"/>
                </a:solidFill>
                <a:latin typeface="Dom Casual" charset="0"/>
              </a:rPr>
              <a:t>reescribir ese método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marL="0" indent="0" algn="just">
              <a:lnSpc>
                <a:spcPct val="150000"/>
              </a:lnSpc>
              <a:spcBef>
                <a:spcPts val="600"/>
              </a:spcBef>
              <a:buNone/>
            </a:pP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Ejemplo: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Supongamos, la clase padre tiene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y la clase hija también tiene implementado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Cuando creamos un objeto de la clase hija y llamamos al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mostrarDatos()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va a estar implementado con el código que esté dentro de la clase hija y no de la clase padre. Ya que el método se reescribió.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9DDAC0-06F8-4782-AD1C-88C31D80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4230743"/>
            <a:ext cx="7133217" cy="2232248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DF3A4A7-F633-49E2-B3F5-54ECC81BF130}"/>
              </a:ext>
            </a:extLst>
          </p:cNvPr>
          <p:cNvSpPr txBox="1"/>
          <p:nvPr/>
        </p:nvSpPr>
        <p:spPr>
          <a:xfrm>
            <a:off x="323528" y="906414"/>
            <a:ext cx="8496944" cy="386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2500"/>
              </a:lnSpc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Una clase que hereda de otra puede redefinir los métodos de la clase padre.</a:t>
            </a:r>
          </a:p>
        </p:txBody>
      </p:sp>
    </p:spTree>
    <p:extLst>
      <p:ext uri="{BB962C8B-B14F-4D97-AF65-F5344CB8AC3E}">
        <p14:creationId xmlns:p14="http://schemas.microsoft.com/office/powerpoint/2010/main" val="312767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263A51-8535-31F9-A047-06CE7989D7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052736"/>
            <a:ext cx="7174879" cy="555537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02B82A6-B002-7E4E-98F7-F28C475022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692696"/>
            <a:ext cx="1198871" cy="1862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104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28CE19E-949C-4B5B-9B59-6EF8A800F5E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1262852"/>
            <a:ext cx="2448273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E803E76F-1458-47D4-87E8-C7CC6D6B6F5A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9" y="3025802"/>
            <a:ext cx="2664295" cy="1643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Así como está definido,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solamente utiliza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hija.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grpSp>
        <p:nvGrpSpPr>
          <p:cNvPr id="13" name="Grupo 12">
            <a:extLst>
              <a:ext uri="{FF2B5EF4-FFF2-40B4-BE49-F238E27FC236}">
                <a16:creationId xmlns:a16="http://schemas.microsoft.com/office/drawing/2014/main" id="{8D03F0DE-E58D-ECE9-604F-484058EB2119}"/>
              </a:ext>
            </a:extLst>
          </p:cNvPr>
          <p:cNvGrpSpPr/>
          <p:nvPr/>
        </p:nvGrpSpPr>
        <p:grpSpPr>
          <a:xfrm>
            <a:off x="824497" y="1114184"/>
            <a:ext cx="5832648" cy="5409958"/>
            <a:chOff x="824497" y="1114184"/>
            <a:chExt cx="5832648" cy="5409958"/>
          </a:xfrm>
        </p:grpSpPr>
        <p:pic>
          <p:nvPicPr>
            <p:cNvPr id="3" name="Imagen 2">
              <a:extLst>
                <a:ext uri="{FF2B5EF4-FFF2-40B4-BE49-F238E27FC236}">
                  <a16:creationId xmlns:a16="http://schemas.microsoft.com/office/drawing/2014/main" id="{AAA47E18-DF88-4249-86B2-194DE111D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584" y="1114184"/>
              <a:ext cx="5165769" cy="5263128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D7224FBA-3CD1-A381-A657-9A32D5897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6212" y="4437112"/>
              <a:ext cx="4608512" cy="838890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072F511B-64C3-0FD6-97F1-EC138D9D4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497" y="5538625"/>
              <a:ext cx="5619711" cy="496017"/>
            </a:xfrm>
            <a:prstGeom prst="rect">
              <a:avLst/>
            </a:prstGeom>
          </p:spPr>
        </p:pic>
        <p:sp>
          <p:nvSpPr>
            <p:cNvPr id="12" name="Rectángulo 11">
              <a:extLst>
                <a:ext uri="{FF2B5EF4-FFF2-40B4-BE49-F238E27FC236}">
                  <a16:creationId xmlns:a16="http://schemas.microsoft.com/office/drawing/2014/main" id="{24AFD234-EEC4-D903-9076-6B934AD7792D}"/>
                </a:ext>
              </a:extLst>
            </p:cNvPr>
            <p:cNvSpPr/>
            <p:nvPr/>
          </p:nvSpPr>
          <p:spPr>
            <a:xfrm>
              <a:off x="824497" y="5948078"/>
              <a:ext cx="5832648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pic>
        <p:nvPicPr>
          <p:cNvPr id="17" name="Imagen 16">
            <a:extLst>
              <a:ext uri="{FF2B5EF4-FFF2-40B4-BE49-F238E27FC236}">
                <a16:creationId xmlns:a16="http://schemas.microsoft.com/office/drawing/2014/main" id="{0349E4B8-A182-EAB8-FDE0-94CF21F7A7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5265" y="4221572"/>
            <a:ext cx="1304925" cy="201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542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AA47E18-DF88-4249-86B2-194DE111D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050385"/>
            <a:ext cx="5165769" cy="5263128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64878983-5CFC-4475-9C20-A2E1EBF5BBA8}"/>
              </a:ext>
            </a:extLst>
          </p:cNvPr>
          <p:cNvSpPr txBox="1">
            <a:spLocks noChangeArrowheads="1"/>
          </p:cNvSpPr>
          <p:nvPr/>
        </p:nvSpPr>
        <p:spPr>
          <a:xfrm>
            <a:off x="5940152" y="1143001"/>
            <a:ext cx="2801198" cy="5077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Suponemos que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pedro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tiene un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Pero no estamos en lo correcto, marca un error, nos dice que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no tiene 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Esto es así porque se redefinió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donde solamente se tiene acceso a los atributos de la clase hija (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mostrador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).</a:t>
            </a: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atributo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nombre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es parte del constructor de la clase padre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, pero el constructor se redefinió y este atributo no está incluido.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972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0459" y="19269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6" y="2060848"/>
            <a:ext cx="3024335" cy="3565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Debemos llamar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rgbClr val="FF0000"/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de la clase padre (super clase).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llama a la clase padre con la palabra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super().__init__()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recibe tres parámetros de la clase padre, que se copian al constructor de la clase hija y pasan como parámetro en la llamada el método </a:t>
            </a:r>
            <a:r>
              <a:rPr lang="es-ES_tradnl" altLang="es-MX" sz="1400" b="1" dirty="0">
                <a:solidFill>
                  <a:srgbClr val="FF0000"/>
                </a:solidFill>
                <a:latin typeface="Dom Casual" charset="0"/>
              </a:rPr>
              <a:t>init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de la clase padre. </a:t>
            </a:r>
          </a:p>
          <a:p>
            <a:pPr algn="just">
              <a:lnSpc>
                <a:spcPts val="2000"/>
              </a:lnSpc>
              <a:spcBef>
                <a:spcPct val="0"/>
              </a:spcBef>
              <a:spcAft>
                <a:spcPts val="600"/>
              </a:spcAft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le envían los parámetros al constructor de la superclase.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04BA257-88BE-421D-8B6B-D54B00F18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459" y="1575555"/>
            <a:ext cx="4757647" cy="439248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473BDBD-32AE-FFCB-07EA-5CC591BF02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8304" y="406186"/>
            <a:ext cx="979513" cy="151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24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E15B094-0328-469F-A80D-1E156B6B7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143001"/>
            <a:ext cx="6120680" cy="5243020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6162410" y="1772816"/>
            <a:ext cx="2304256" cy="11430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AgenteVentas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puede redefinir el método 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mostrarDatos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2C0BBE9-95B1-F5D9-6466-A968EC12B6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851" y="2907542"/>
            <a:ext cx="1259374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168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Ejemplo: Herencia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6965C09-729F-4A40-B173-C14D1DCB7A9A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1387485"/>
            <a:ext cx="2880321" cy="146545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Agregamos la clase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de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Empleado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Hereda los atributos de la clase padre. </a:t>
            </a:r>
            <a:r>
              <a:rPr lang="es-ES_tradnl" altLang="es-MX" sz="1400" b="1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No se redefine el constructor. 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7023407-56DF-43A7-9372-5C738B6AFF53}"/>
              </a:ext>
            </a:extLst>
          </p:cNvPr>
          <p:cNvSpPr txBox="1">
            <a:spLocks noChangeArrowheads="1"/>
          </p:cNvSpPr>
          <p:nvPr/>
        </p:nvSpPr>
        <p:spPr>
          <a:xfrm>
            <a:off x="5724127" y="2827719"/>
            <a:ext cx="2998693" cy="25586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Se instancia un objeto de tipo </a:t>
            </a:r>
            <a:r>
              <a:rPr lang="es-ES_tradnl" altLang="es-MX" sz="1400" b="1" dirty="0">
                <a:solidFill>
                  <a:schemeClr val="accent5">
                    <a:lumMod val="75000"/>
                  </a:schemeClr>
                </a:solidFill>
                <a:latin typeface="Dom Casual" charset="0"/>
              </a:rPr>
              <a:t>Tripulante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. Se pasan todos los argumentos que requiere el constructor de la clase padre.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El método </a:t>
            </a:r>
            <a:r>
              <a:rPr lang="es-ES_tradnl" altLang="es-MX" sz="1400" b="1" dirty="0" err="1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mostrarRenovacionLicencia</a:t>
            </a:r>
            <a:r>
              <a:rPr lang="es-ES_tradnl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 </a:t>
            </a:r>
            <a:r>
              <a:rPr lang="es-ES_tradnl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muestra cada cuanto se tiene que renovar la licencia. 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F3A675F5-F868-477A-B12C-C8C876072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12" y="1143001"/>
            <a:ext cx="4968552" cy="521897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0581FDD-E563-28A9-334D-031BFEF8C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0" y="5085184"/>
            <a:ext cx="1177168" cy="13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2758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8361</TotalTime>
  <Words>1020</Words>
  <Application>Microsoft Office PowerPoint</Application>
  <PresentationFormat>Presentación en pantalla (4:3)</PresentationFormat>
  <Paragraphs>72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Dom Casual</vt:lpstr>
      <vt:lpstr>Tema de Office</vt:lpstr>
      <vt:lpstr>TI 3001 C Analítica de datos y herramientas de inteligencia artificial</vt:lpstr>
      <vt:lpstr>Presentación de PowerPoint</vt:lpstr>
      <vt:lpstr>Herencia</vt:lpstr>
      <vt:lpstr>Ejemplo: Herencia</vt:lpstr>
      <vt:lpstr>Ejemplo: Herencia</vt:lpstr>
      <vt:lpstr>Ejemplo: Herencia</vt:lpstr>
      <vt:lpstr>Ejemplo: Herencia</vt:lpstr>
      <vt:lpstr>Ejemplo: Herencia</vt:lpstr>
      <vt:lpstr>Ejemplo: Herencia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233</cp:revision>
  <cp:lastPrinted>2022-08-29T19:45:45Z</cp:lastPrinted>
  <dcterms:created xsi:type="dcterms:W3CDTF">2013-06-24T20:15:42Z</dcterms:created>
  <dcterms:modified xsi:type="dcterms:W3CDTF">2023-03-07T17:47:47Z</dcterms:modified>
</cp:coreProperties>
</file>