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3"/>
  </p:notesMasterIdLst>
  <p:sldIdLst>
    <p:sldId id="293" r:id="rId2"/>
    <p:sldId id="294" r:id="rId3"/>
    <p:sldId id="724" r:id="rId4"/>
    <p:sldId id="619" r:id="rId5"/>
    <p:sldId id="658" r:id="rId6"/>
    <p:sldId id="659" r:id="rId7"/>
    <p:sldId id="660" r:id="rId8"/>
    <p:sldId id="728" r:id="rId9"/>
    <p:sldId id="661" r:id="rId10"/>
    <p:sldId id="662" r:id="rId11"/>
    <p:sldId id="663" r:id="rId12"/>
    <p:sldId id="669" r:id="rId13"/>
    <p:sldId id="666" r:id="rId14"/>
    <p:sldId id="667" r:id="rId15"/>
    <p:sldId id="668" r:id="rId16"/>
    <p:sldId id="670" r:id="rId17"/>
    <p:sldId id="671" r:id="rId18"/>
    <p:sldId id="672" r:id="rId19"/>
    <p:sldId id="673" r:id="rId20"/>
    <p:sldId id="675" r:id="rId21"/>
    <p:sldId id="676" r:id="rId22"/>
    <p:sldId id="697" r:id="rId23"/>
    <p:sldId id="698" r:id="rId24"/>
    <p:sldId id="699" r:id="rId25"/>
    <p:sldId id="677" r:id="rId26"/>
    <p:sldId id="678" r:id="rId27"/>
    <p:sldId id="727" r:id="rId28"/>
    <p:sldId id="702" r:id="rId29"/>
    <p:sldId id="704" r:id="rId30"/>
    <p:sldId id="705" r:id="rId31"/>
    <p:sldId id="706" r:id="rId32"/>
    <p:sldId id="707" r:id="rId33"/>
    <p:sldId id="273" r:id="rId34"/>
    <p:sldId id="680" r:id="rId35"/>
    <p:sldId id="681" r:id="rId36"/>
    <p:sldId id="682" r:id="rId37"/>
    <p:sldId id="683" r:id="rId38"/>
    <p:sldId id="708" r:id="rId39"/>
    <p:sldId id="684" r:id="rId40"/>
    <p:sldId id="709" r:id="rId41"/>
    <p:sldId id="710" r:id="rId42"/>
    <p:sldId id="711" r:id="rId43"/>
    <p:sldId id="712" r:id="rId44"/>
    <p:sldId id="713" r:id="rId45"/>
    <p:sldId id="688" r:id="rId46"/>
    <p:sldId id="687" r:id="rId47"/>
    <p:sldId id="674" r:id="rId48"/>
    <p:sldId id="685" r:id="rId49"/>
    <p:sldId id="689" r:id="rId50"/>
    <p:sldId id="686" r:id="rId51"/>
    <p:sldId id="691" r:id="rId52"/>
    <p:sldId id="692" r:id="rId53"/>
    <p:sldId id="714" r:id="rId54"/>
    <p:sldId id="715" r:id="rId55"/>
    <p:sldId id="716" r:id="rId56"/>
    <p:sldId id="717" r:id="rId57"/>
    <p:sldId id="718" r:id="rId58"/>
    <p:sldId id="719" r:id="rId59"/>
    <p:sldId id="720" r:id="rId60"/>
    <p:sldId id="721" r:id="rId61"/>
    <p:sldId id="722" r:id="rId62"/>
    <p:sldId id="618" r:id="rId63"/>
    <p:sldId id="620" r:id="rId64"/>
    <p:sldId id="622" r:id="rId65"/>
    <p:sldId id="623" r:id="rId66"/>
    <p:sldId id="703" r:id="rId67"/>
    <p:sldId id="624" r:id="rId68"/>
    <p:sldId id="625" r:id="rId69"/>
    <p:sldId id="626" r:id="rId70"/>
    <p:sldId id="627" r:id="rId71"/>
    <p:sldId id="628" r:id="rId72"/>
    <p:sldId id="629" r:id="rId73"/>
    <p:sldId id="630" r:id="rId74"/>
    <p:sldId id="694" r:id="rId75"/>
    <p:sldId id="695" r:id="rId76"/>
    <p:sldId id="696" r:id="rId77"/>
    <p:sldId id="631" r:id="rId78"/>
    <p:sldId id="633" r:id="rId79"/>
    <p:sldId id="636" r:id="rId80"/>
    <p:sldId id="665" r:id="rId81"/>
    <p:sldId id="637" r:id="rId82"/>
    <p:sldId id="638" r:id="rId83"/>
    <p:sldId id="639" r:id="rId84"/>
    <p:sldId id="640" r:id="rId85"/>
    <p:sldId id="641" r:id="rId86"/>
    <p:sldId id="642" r:id="rId87"/>
    <p:sldId id="643" r:id="rId88"/>
    <p:sldId id="632" r:id="rId89"/>
    <p:sldId id="647" r:id="rId90"/>
    <p:sldId id="649" r:id="rId91"/>
    <p:sldId id="650" r:id="rId92"/>
    <p:sldId id="651" r:id="rId93"/>
    <p:sldId id="652" r:id="rId94"/>
    <p:sldId id="653" r:id="rId95"/>
    <p:sldId id="654" r:id="rId96"/>
    <p:sldId id="655" r:id="rId97"/>
    <p:sldId id="656" r:id="rId98"/>
    <p:sldId id="657" r:id="rId99"/>
    <p:sldId id="725" r:id="rId100"/>
    <p:sldId id="726" r:id="rId101"/>
    <p:sldId id="282" r:id="rId102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6945" autoAdjust="0"/>
    <p:restoredTop sz="94660"/>
  </p:normalViewPr>
  <p:slideViewPr>
    <p:cSldViewPr>
      <p:cViewPr varScale="1">
        <p:scale>
          <a:sx n="123" d="100"/>
          <a:sy n="123" d="100"/>
        </p:scale>
        <p:origin x="750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7852632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0640218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35257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83812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54900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88259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394972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9154470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905551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50217494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3030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3050638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324024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38750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6118643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8105030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713202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00762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0898417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189431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89480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77688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6922809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0626484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139381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789167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959672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1066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350366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598372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39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28597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8572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64235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743151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89994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172182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72452526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1188972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5505804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0327837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133743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49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935764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4502824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63202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1209348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33626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0993222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4434937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6642583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53424163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354735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549581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59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8912346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3172822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97460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4228116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10688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8306768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4436723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1898439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961426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452032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449596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3712528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7643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8242522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9942394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850159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6084994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44924085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3339065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108666071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6415727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79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8933710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4911145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80732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7692638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6177584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066401349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3400011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1937998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91905952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01995659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78240649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740012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931527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4479163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38968689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79985340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57729493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92094736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95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9401169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615366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7560424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4117880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99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9389258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100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9028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8/31/2022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31/08/2022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r.com/" TargetMode="Externa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669826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TI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45323"/>
            <a:ext cx="7342584" cy="115212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Expresiones regulares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7751276-9C39-48C3-BB56-EE44BB2324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0744" y="3429000"/>
            <a:ext cx="2520280" cy="2528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782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544724" y="1516224"/>
            <a:ext cx="7704856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todas las coincidencias de la letra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c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Encuentra 7 coincidencias.</a:t>
            </a:r>
          </a:p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E9F0E5-8E53-4587-B830-FE0FFE2C1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912" y="2734250"/>
            <a:ext cx="521017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37911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re.M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BF02BA4-7F59-41F5-A7CC-189B2F98F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7704" y="3338808"/>
            <a:ext cx="578829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422665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101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75302" y="1412776"/>
            <a:ext cx="7843700" cy="20644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  <a:spcAft>
                <a:spcPts val="600"/>
              </a:spcAft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Por ejemplo, coloco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Laura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 Lo que hace la expresión regular es buscar la letra L seguida de la letra a, luego la letra u , r y a. Encuentra 1 coincidencia. Busca carácter por carácter.  </a:t>
            </a:r>
          </a:p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* </a:t>
            </a:r>
            <a:r>
              <a:rPr lang="es-ES" sz="2000" b="1" dirty="0">
                <a:solidFill>
                  <a:srgbClr val="FF0000"/>
                </a:solidFill>
              </a:rPr>
              <a:t>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una bandera, estamos haciendo una búsqueda global. Si le quitamos el global, solamente busca la primera coincidencia.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E47478F-7902-42C7-BA63-E6D10B433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6827" y="3630331"/>
            <a:ext cx="520065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7750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331640" y="1412776"/>
            <a:ext cx="5832648" cy="46612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.    </a:t>
            </a:r>
            <a:r>
              <a:rPr lang="es-MX" sz="2000" dirty="0"/>
              <a:t>     Cualquier </a:t>
            </a:r>
            <a:r>
              <a:rPr lang="es-MX" sz="2000" dirty="0" err="1"/>
              <a:t>caracter</a:t>
            </a:r>
            <a:r>
              <a:rPr lang="es-MX" sz="2000" dirty="0"/>
              <a:t> excepto nueva línea.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\D      </a:t>
            </a:r>
            <a:r>
              <a:rPr lang="es-MX" sz="2000" dirty="0"/>
              <a:t>No dígitos (0-9)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 </a:t>
            </a:r>
            <a:r>
              <a:rPr lang="es-MX" sz="2000" dirty="0" err="1"/>
              <a:t>Caracter</a:t>
            </a:r>
            <a:r>
              <a:rPr lang="es-MX" sz="2000" dirty="0"/>
              <a:t> de palabra (a-z, A-Z, 0-9, _)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\W    </a:t>
            </a:r>
            <a:r>
              <a:rPr lang="es-MX" sz="2000" dirty="0"/>
              <a:t>No </a:t>
            </a:r>
            <a:r>
              <a:rPr lang="es-MX" sz="2000" dirty="0" err="1"/>
              <a:t>caracter</a:t>
            </a:r>
            <a:r>
              <a:rPr lang="es-MX" sz="2000" dirty="0"/>
              <a:t> de palabra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\S      </a:t>
            </a:r>
            <a:r>
              <a:rPr lang="es-MX" sz="2000" dirty="0"/>
              <a:t>No espacio en blanco (espacio, </a:t>
            </a:r>
            <a:r>
              <a:rPr lang="es-MX" sz="2000" dirty="0" err="1"/>
              <a:t>tab</a:t>
            </a:r>
            <a:r>
              <a:rPr lang="es-MX" sz="2000" dirty="0"/>
              <a:t>, nueva línea)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\    </a:t>
            </a:r>
            <a:r>
              <a:rPr lang="es-MX" sz="2000" dirty="0"/>
              <a:t>    Cancela caracteres especiales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^       Inicio de una cadena de caracteres (</a:t>
            </a:r>
            <a:r>
              <a:rPr lang="es-ES" sz="2000" dirty="0" err="1"/>
              <a:t>string</a:t>
            </a:r>
            <a:r>
              <a:rPr lang="es-ES" sz="2000" dirty="0"/>
              <a:t>)</a:t>
            </a:r>
          </a:p>
          <a:p>
            <a:pPr algn="just">
              <a:lnSpc>
                <a:spcPct val="150000"/>
              </a:lnSpc>
            </a:pPr>
            <a:r>
              <a:rPr lang="es-ES" sz="2000" dirty="0"/>
              <a:t>$       Fin de una cadena de caracteres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976644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5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7572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Dígitos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(0 – 9)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2243DEC-9901-4226-88E7-92DBBCDD22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5432" y="2095538"/>
            <a:ext cx="33718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6303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(\D) Todo lo que no sea un número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FCAE1A2-3629-40AA-BCD3-FD3714B9C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0837" y="2141208"/>
            <a:ext cx="3362325" cy="359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357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69311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 (a-z, A-Z, 0-9, _)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72A1372-DE34-4526-8859-7C14B49FDEAB}"/>
              </a:ext>
            </a:extLst>
          </p:cNvPr>
          <p:cNvSpPr txBox="1"/>
          <p:nvPr/>
        </p:nvSpPr>
        <p:spPr>
          <a:xfrm>
            <a:off x="611559" y="14804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Busca de la a-z, A-Z, 0-9 y guion bajo.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90247BF-3C70-4723-96CF-AA6040FCB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382" y="2418601"/>
            <a:ext cx="3409950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629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950207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(\W) No es un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caracter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de palabra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BF9A01-C822-4B3C-B1FC-D96936B242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2016818"/>
            <a:ext cx="33528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582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27584" y="981755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Espacios, tabulaciones y nuevas líneas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F03D1A73-A318-4FF7-86A6-9AC5ACA8F2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4957" y="1997548"/>
            <a:ext cx="335280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7334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938682" y="103235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(\S) No espacio en blanco,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tab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y nueva línea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6FEBDD6-ADBE-4366-B20F-A276BF4E0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1787" y="2098738"/>
            <a:ext cx="3400425" cy="3648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92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984736"/>
            <a:ext cx="7920880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este tema vamos a ver como extraer información de texto usando las expresiones regulares.</a:t>
            </a:r>
          </a:p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son: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Son secuencias de caracteres que especifican un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patrón de búsqueda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una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fórmula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buscar dentro de texto ciertas coincidencias.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Son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patrones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utilizados para encontrar una determinada combinación de caracteres dentro de una cadena de texto, gracias a ellos se puede extraer información importante.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7703" y="4509120"/>
            <a:ext cx="3312368" cy="1985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82677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683568" y="1021599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1994782-EE1B-4151-8148-6274E704CE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6029" y="2480665"/>
            <a:ext cx="3400425" cy="362902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30C874C5-FEE0-42E3-8162-FD5DCB7B589D}"/>
              </a:ext>
            </a:extLst>
          </p:cNvPr>
          <p:cNvSpPr txBox="1"/>
          <p:nvPr/>
        </p:nvSpPr>
        <p:spPr>
          <a:xfrm>
            <a:off x="827584" y="1751008"/>
            <a:ext cx="7560840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lnSpc>
                <a:spcPts val="2500"/>
              </a:lnSpc>
              <a:spcAft>
                <a:spcPts val="600"/>
              </a:spcAft>
            </a:pPr>
            <a:r>
              <a:rPr lang="es-ES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Si quiero encontrar un punto en el texto. Cancela carácter especial punto.</a:t>
            </a:r>
          </a:p>
        </p:txBody>
      </p:sp>
    </p:spTree>
    <p:extLst>
      <p:ext uri="{BB962C8B-B14F-4D97-AF65-F5344CB8AC3E}">
        <p14:creationId xmlns:p14="http://schemas.microsoft.com/office/powerpoint/2010/main" val="40665266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AB1F17D-47CA-45E4-8835-79FBA0AA7E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1768" y="3610691"/>
            <a:ext cx="3400425" cy="2762250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704856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encontrar una diagonal.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Casi todos los símbolos le tenemos que poner </a:t>
            </a:r>
            <a:r>
              <a:rPr lang="es-ES" sz="20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backslash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ya que son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metacaracteres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o símbolos especiales. Ya que los símbolos significan algo.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1187625" y="962324"/>
            <a:ext cx="640871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\ ) Cancela caracteres especiales</a:t>
            </a:r>
          </a:p>
        </p:txBody>
      </p:sp>
    </p:spTree>
    <p:extLst>
      <p:ext uri="{BB962C8B-B14F-4D97-AF65-F5344CB8AC3E}">
        <p14:creationId xmlns:p14="http://schemas.microsoft.com/office/powerpoint/2010/main" val="3176738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empiece con la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palabra “Hola”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^ ) Inicio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871119C-7F00-4F18-B5A8-B63D8C979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6787" y="2294047"/>
            <a:ext cx="7210425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192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15" y="2564904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47760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m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tomar texto multilínea. Que lea cada línea por separado.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cadena de caracteres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8F906D6-ACE3-4DD9-BB99-D80454EBF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9758" y="3340909"/>
            <a:ext cx="7048500" cy="2847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91050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todos los números telefónicos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 El punto involucra cualquier carácter excepto salto de línea. \d\d\d.\d\d\d.\d\d.\d\d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75F2CF-5420-415C-8BD4-AE82F3D5F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3982" y="3082970"/>
            <a:ext cx="3714750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5078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340768"/>
            <a:ext cx="6984776" cy="37379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Estos símbolos representan cuantas veces se repiten los caracteres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*       	0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+       	1 o más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?       	0 o 1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{3}    	Numero exacto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{n,}   	Numero n+</a:t>
            </a:r>
          </a:p>
          <a:p>
            <a:pPr algn="just">
              <a:lnSpc>
                <a:spcPct val="150000"/>
              </a:lnSpc>
            </a:pPr>
            <a:r>
              <a:rPr lang="es-MX" sz="2000" b="1" dirty="0"/>
              <a:t>{3,4}	Rango de números (</a:t>
            </a:r>
            <a:r>
              <a:rPr lang="es-MX" sz="2000" b="1" dirty="0" err="1"/>
              <a:t>Minimo</a:t>
            </a:r>
            <a:r>
              <a:rPr lang="es-MX" sz="2000" b="1" dirty="0"/>
              <a:t>, </a:t>
            </a:r>
            <a:r>
              <a:rPr lang="es-MX" sz="2000" b="1" dirty="0" err="1"/>
              <a:t>Maximo</a:t>
            </a:r>
            <a:r>
              <a:rPr lang="es-MX" sz="2000" b="1" dirty="0"/>
              <a:t>)</a:t>
            </a: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13482028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034670" y="1795522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683568" y="1016132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* ) Cero o más veces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60CC9FD-A783-46ED-B58D-2503D9F875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8045" y="2680429"/>
            <a:ext cx="7058025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33585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+ ) Una o más veces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C4B0524A-DD8A-4B87-9B8F-4EC23FD885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506" y="2366714"/>
            <a:ext cx="7010400" cy="275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54351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0 o 1 vez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? )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0 o 1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vez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C8C3B9E-C7D4-436E-99E4-D5845B9C95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385496"/>
            <a:ext cx="7000875" cy="264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831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16632"/>
            <a:ext cx="82296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son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97047"/>
            <a:ext cx="82296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Las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usan para buscar, contar, reemplazar y / o validar ciertos patrones de texto.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A49E63F-0762-42FD-A029-B9C4CA2E5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096" y="4437112"/>
            <a:ext cx="3136863" cy="1880537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D0AD5D0-43D5-4BC6-9C37-F84242F4C6A5}"/>
              </a:ext>
            </a:extLst>
          </p:cNvPr>
          <p:cNvSpPr txBox="1"/>
          <p:nvPr/>
        </p:nvSpPr>
        <p:spPr>
          <a:xfrm>
            <a:off x="456970" y="2468287"/>
            <a:ext cx="7787208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Ejemplos: 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Vali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dar un correo electrónico, eliminar espacios dobles.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Extraer información como correos, teléfonos, fechas, etc.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6401886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la cantidad exacta de elementos. Va a identificar a la palabra </a:t>
            </a:r>
            <a:r>
              <a:rPr lang="es-MX" sz="2000" b="1" dirty="0"/>
              <a:t>Python</a:t>
            </a:r>
            <a:r>
              <a:rPr lang="es-MX" sz="2000" dirty="0"/>
              <a:t> </a:t>
            </a:r>
            <a:r>
              <a:rPr lang="es-MX" sz="2000" b="1" dirty="0"/>
              <a:t>mas dos signos de admiración</a:t>
            </a:r>
            <a:r>
              <a:rPr lang="es-MX" sz="2000" dirty="0"/>
              <a:t>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{n} Número n exacto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328AF7B-C851-4BDF-91DF-93BD84A733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852720"/>
            <a:ext cx="6981825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32199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Busca n o más elementos del </a:t>
            </a:r>
            <a:r>
              <a:rPr lang="es-MX" sz="2000" dirty="0" err="1"/>
              <a:t>caracter</a:t>
            </a:r>
            <a:r>
              <a:rPr lang="es-MX" sz="2000" dirty="0"/>
              <a:t>. 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{n, } Número n o más elementos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E3BE028-E4CF-4D2B-A83C-55486CB476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6549" y="2420888"/>
            <a:ext cx="6708652" cy="2657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8119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Cuantificadores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Siempre va a ir por la mayor cantidad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{min,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max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}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Rango de números mínimo y máximo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297F19D-6B8D-4F0F-AAB5-5924AAA3552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624" y="2492896"/>
            <a:ext cx="696277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3212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2" name="Text Box 4"/>
          <p:cNvSpPr txBox="1">
            <a:spLocks noChangeArrowheads="1"/>
          </p:cNvSpPr>
          <p:nvPr/>
        </p:nvSpPr>
        <p:spPr bwMode="auto">
          <a:xfrm>
            <a:off x="1187624" y="2071480"/>
            <a:ext cx="7086600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Extraer los nombres del directorio con dos textos</a:t>
            </a:r>
            <a:endParaRPr lang="es-ES_tradnl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5800" y="524769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41423BB4-B9BD-4980-B868-87AE2DD43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3788" y="3137265"/>
            <a:ext cx="3816424" cy="26957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8646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3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3412" grpId="0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2661" y="1075500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Extraer los nombres del directorio con dos textos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77336" y="1712756"/>
            <a:ext cx="3600400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digito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244D66E-F87F-4BA3-AC5F-4FB04A58D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3101" y="2208333"/>
            <a:ext cx="3505200" cy="371475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5" y="4323952"/>
            <a:ext cx="35052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98710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y espacio.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4320480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tabulador o salto de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3964115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veces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44FF082-604B-410E-A8FD-03CEBE4E2A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0703" y="2650609"/>
            <a:ext cx="3390900" cy="3571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9475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los nombres del directorio con dos textos o uno.</a:t>
            </a:r>
            <a:endParaRPr lang="es-ES" sz="20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11560" y="1559028"/>
            <a:ext cx="350152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+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Uno o más caracteres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^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inicio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$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Al final de la línea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O o más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483A51E2-20D8-491F-9488-1827DD8F8899}"/>
              </a:ext>
            </a:extLst>
          </p:cNvPr>
          <p:cNvSpPr txBox="1"/>
          <p:nvPr/>
        </p:nvSpPr>
        <p:spPr>
          <a:xfrm>
            <a:off x="607884" y="4436547"/>
            <a:ext cx="439616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4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 inicio de la cadena de texto, encuentres caracteres de palabra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uno o más, un espacio, caracteres de palabra, uno o más, un espacio cero o más al final de la cadena de texto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</a:p>
          <a:p>
            <a:pPr algn="just">
              <a:lnSpc>
                <a:spcPts val="24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\s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\w+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?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Opcional espacio y carácter de palabra.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3D302044-8FBD-4141-AF0D-9775E0EA48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3022" y="1700808"/>
            <a:ext cx="3501526" cy="4671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0076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3B79B8F-0030-4A52-B38F-3E49C6389F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00300" y="1119402"/>
            <a:ext cx="4343400" cy="5648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3268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187624" y="2046744"/>
            <a:ext cx="705678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[]</a:t>
            </a:r>
            <a:r>
              <a:rPr lang="es-MX" sz="2000" dirty="0"/>
              <a:t>	Encuentra caracteres en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[^ ]</a:t>
            </a:r>
            <a:r>
              <a:rPr lang="es-MX" sz="2000" dirty="0"/>
              <a:t>	Encuentra caracteres que no están dentro de corchetes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|</a:t>
            </a:r>
            <a:r>
              <a:rPr lang="es-MX" sz="2000" dirty="0"/>
              <a:t>	Condicional O</a:t>
            </a:r>
          </a:p>
          <a:p>
            <a:pPr>
              <a:lnSpc>
                <a:spcPct val="150000"/>
              </a:lnSpc>
            </a:pPr>
            <a:r>
              <a:rPr lang="es-MX" sz="2000" b="1" dirty="0"/>
              <a:t>()	</a:t>
            </a:r>
            <a:r>
              <a:rPr lang="es-MX" sz="2000" dirty="0"/>
              <a:t>Grupos</a:t>
            </a:r>
          </a:p>
          <a:p>
            <a:pPr>
              <a:lnSpc>
                <a:spcPct val="150000"/>
              </a:lnSpc>
            </a:pPr>
            <a:endParaRPr lang="es-MX" sz="2000" dirty="0"/>
          </a:p>
        </p:txBody>
      </p:sp>
    </p:spTree>
    <p:extLst>
      <p:ext uri="{BB962C8B-B14F-4D97-AF65-F5344CB8AC3E}">
        <p14:creationId xmlns:p14="http://schemas.microsoft.com/office/powerpoint/2010/main" val="42131946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51520" y="11663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59632" y="1628800"/>
            <a:ext cx="70567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números telefónicos y agrupar la lada.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924309" y="990633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BF9F01-638F-40F7-AC3B-29A9F44933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811" y="2488915"/>
            <a:ext cx="5935459" cy="371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178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628800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Para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usar las expresiones regulares se necesita: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 expresión regular</a:t>
            </a:r>
          </a:p>
          <a:p>
            <a:pPr marL="457200" indent="-457200" algn="l">
              <a:lnSpc>
                <a:spcPct val="150000"/>
              </a:lnSpc>
              <a:buFont typeface="+mj-lt"/>
              <a:buAutoNum type="arabicPeriod"/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texto a mani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pular.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3490442-D824-4D4C-9C14-CB0CE573ED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80317" y="3443412"/>
            <a:ext cx="3781425" cy="2266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0882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los números telefónicos que comiencen con 1 o 2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 Grupos  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F36162E-AB01-4082-9DCC-64CA926DEA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861227"/>
            <a:ext cx="685800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6020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114351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713980" y="1648459"/>
            <a:ext cx="7890467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los números telefónicos que comiencen con 1 o 3 después de la lada 442.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62FCA3F-B241-48B1-887C-80AB7500A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000" y="2996952"/>
            <a:ext cx="6858000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578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</a:t>
            </a:r>
            <a:r>
              <a:rPr lang="es-MX" sz="2000" dirty="0"/>
              <a:t> Identificar las letras y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Encuentra caracteres en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153C4AD9-FDC2-4B87-A643-2E5D785B08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153" y="2612553"/>
            <a:ext cx="6877050" cy="309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82503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971600" y="1775513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letras minúsculas.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no están dentro de corchetes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5FCCE2F5-84A8-4D1F-BC8C-225CA58F9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2653670"/>
            <a:ext cx="6915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5739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5D927B0-3579-4E54-99D7-681F443BC962}"/>
              </a:ext>
            </a:extLst>
          </p:cNvPr>
          <p:cNvSpPr txBox="1"/>
          <p:nvPr/>
        </p:nvSpPr>
        <p:spPr>
          <a:xfrm>
            <a:off x="1296806" y="1837862"/>
            <a:ext cx="7890467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000" b="1" dirty="0"/>
              <a:t>Ejemplo: </a:t>
            </a:r>
            <a:r>
              <a:rPr lang="es-MX" sz="2000" dirty="0"/>
              <a:t>Identificar todos los caracteres que no son dígitos.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B8F537AB-6E7D-42EE-B6D8-7CF10886F935}"/>
              </a:ext>
            </a:extLst>
          </p:cNvPr>
          <p:cNvSpPr txBox="1"/>
          <p:nvPr/>
        </p:nvSpPr>
        <p:spPr>
          <a:xfrm>
            <a:off x="1063153" y="1134649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[^] Encuentra caracteres que no están dentro de corchetes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A06D8D1-0041-4A5B-AB89-20F25531A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653669"/>
            <a:ext cx="6791325" cy="298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449235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260648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46172" y="1577489"/>
            <a:ext cx="7851655" cy="2814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[0-5]+	</a:t>
            </a:r>
            <a:r>
              <a:rPr lang="es-MX" sz="2000" dirty="0"/>
              <a:t>En los grupos </a:t>
            </a:r>
            <a:r>
              <a:rPr lang="es-MX" sz="2000" b="1" dirty="0"/>
              <a:t>no </a:t>
            </a:r>
            <a:r>
              <a:rPr lang="es-MX" sz="2000" dirty="0"/>
              <a:t>es necesario el uso del </a:t>
            </a:r>
            <a:r>
              <a:rPr lang="es-MX" sz="2000" b="1" dirty="0" err="1"/>
              <a:t>slash</a:t>
            </a:r>
            <a:r>
              <a:rPr lang="es-MX" sz="2000" b="1" dirty="0"/>
              <a:t> \  </a:t>
            </a:r>
            <a:r>
              <a:rPr lang="es-MX" sz="2000" dirty="0"/>
              <a:t>para los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		</a:t>
            </a:r>
            <a:r>
              <a:rPr lang="es-MX" sz="2000" dirty="0" err="1"/>
              <a:t>metacaracteres</a:t>
            </a:r>
            <a:r>
              <a:rPr lang="es-MX" sz="2000" dirty="0"/>
              <a:t> como el punto.</a:t>
            </a: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Encuentra caracteres del abecedario en mayúsculas o 		minúsculas, puntos, arrobas.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b="1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s-MX" sz="2000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3FB79202-DD0E-4565-BE9C-63EA258400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8936" y="3873202"/>
            <a:ext cx="33147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37650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90364" y="96243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628866" y="1397209"/>
            <a:ext cx="7886268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/>
              <a:t>[^a-</a:t>
            </a:r>
            <a:r>
              <a:rPr lang="es-MX" sz="2000" b="1" dirty="0" err="1"/>
              <a:t>zA</a:t>
            </a:r>
            <a:r>
              <a:rPr lang="es-MX" sz="2000" b="1" dirty="0"/>
              <a:t>-Z.@]</a:t>
            </a:r>
            <a:r>
              <a:rPr lang="es-MX" sz="2000" dirty="0"/>
              <a:t>	No caracteres del abecedario en mayúsculas o</a:t>
            </a:r>
          </a:p>
          <a:p>
            <a:pPr>
              <a:lnSpc>
                <a:spcPct val="150000"/>
              </a:lnSpc>
            </a:pPr>
            <a:r>
              <a:rPr lang="es-MX" sz="2000" dirty="0"/>
              <a:t> 		minúsculas, puntos, arrobas.</a:t>
            </a: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9CC91A83-4D82-4653-B180-EA64A134D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7784" y="2523132"/>
            <a:ext cx="425767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6131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712731" y="134605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con espacio y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guión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83568" y="185234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Primero tres dígitos juntos, luego espacio o guion, otros  tres dígitos, espacio o guion, luego dos y dos.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8B6A45-54CF-401F-B4D1-EA9E2C35CA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0579" y="3002235"/>
            <a:ext cx="5838825" cy="3667125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D442F124-35ED-4AE6-AEB6-DC1CB4FBEC4A}"/>
              </a:ext>
            </a:extLst>
          </p:cNvPr>
          <p:cNvSpPr txBox="1"/>
          <p:nvPr/>
        </p:nvSpPr>
        <p:spPr>
          <a:xfrm>
            <a:off x="2116379" y="748792"/>
            <a:ext cx="702762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</p:spTree>
    <p:extLst>
      <p:ext uri="{BB962C8B-B14F-4D97-AF65-F5344CB8AC3E}">
        <p14:creationId xmlns:p14="http://schemas.microsoft.com/office/powerpoint/2010/main" val="38500946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640723" y="105273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Extraer todos los números telefónicos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haciendo uso de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grupos y cuantificadores.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7B04CF3A-CFE2-489B-A399-BF52B6C4C715}"/>
              </a:ext>
            </a:extLst>
          </p:cNvPr>
          <p:cNvSpPr txBox="1"/>
          <p:nvPr/>
        </p:nvSpPr>
        <p:spPr>
          <a:xfrm>
            <a:off x="640291" y="2611441"/>
            <a:ext cx="2995174" cy="23529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Tres dígitos, luego un espacio o guion, otros  tres dígitos, espacio o guion, luego dos dígitos, espacio o guion y dos dígitos.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580680C-9CC9-4EA3-B20A-E32B47C024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1988840"/>
            <a:ext cx="4372066" cy="4034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10159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388809" y="34415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Grupos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4E1DD8D9-5B93-44E0-8677-C81B21CCD7A2}"/>
              </a:ext>
            </a:extLst>
          </p:cNvPr>
          <p:cNvSpPr txBox="1"/>
          <p:nvPr/>
        </p:nvSpPr>
        <p:spPr>
          <a:xfrm>
            <a:off x="2051720" y="930724"/>
            <a:ext cx="836327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()</a:t>
            </a:r>
            <a:r>
              <a:rPr lang="es-MX" sz="2000" dirty="0"/>
              <a:t> 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</a:rPr>
              <a:t>Nos permiten comparar entre algunos valores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D51C6FC-C7B4-4F3A-BEE8-8127DCEAF665}"/>
              </a:ext>
            </a:extLst>
          </p:cNvPr>
          <p:cNvSpPr txBox="1"/>
          <p:nvPr/>
        </p:nvSpPr>
        <p:spPr>
          <a:xfrm>
            <a:off x="388807" y="1733044"/>
            <a:ext cx="8363271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/>
              <a:t>Ejemplo 3: </a:t>
            </a:r>
            <a:r>
              <a:rPr lang="es-MX" sz="2000" dirty="0"/>
              <a:t>Encuentre los número de teléfono con ladas 442, 443 y 448 solamente.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A0F5007-3343-4069-AEEE-C64F855CC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122" y="3366144"/>
            <a:ext cx="4374990" cy="2849167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8B639346-C7D3-4F3C-A92E-0CAF457CEBD3}"/>
              </a:ext>
            </a:extLst>
          </p:cNvPr>
          <p:cNvSpPr txBox="1"/>
          <p:nvPr/>
        </p:nvSpPr>
        <p:spPr>
          <a:xfrm>
            <a:off x="4704646" y="2674744"/>
            <a:ext cx="273630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(442|443|448)  </a:t>
            </a:r>
            <a:r>
              <a:rPr lang="es-MX" sz="2000" dirty="0"/>
              <a:t>Grupo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2B9E4A6D-AFA1-4DBB-8057-2208A0E8CC9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4646" y="3365829"/>
            <a:ext cx="4439354" cy="2270877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D8614476-5746-4910-AE97-837BDC1DE82C}"/>
              </a:ext>
            </a:extLst>
          </p:cNvPr>
          <p:cNvSpPr txBox="1"/>
          <p:nvPr/>
        </p:nvSpPr>
        <p:spPr>
          <a:xfrm>
            <a:off x="145553" y="2713911"/>
            <a:ext cx="3562351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Conjunto de caracteres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</a:rPr>
              <a:t>2, 3 u 8</a:t>
            </a:r>
            <a:r>
              <a:rPr lang="es-MX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897200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Los correos son distintos, cómo podríamos crear una fórmula para extraer todos los correos o modificar la información.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7640" y="4622159"/>
            <a:ext cx="4508478" cy="1803391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F6D3B26-D694-4172-92C7-2ED12BBCF0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580" y="2416074"/>
            <a:ext cx="4005234" cy="3893246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01" y="6251336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95605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9E8BDEDE-78F6-48B6-B26B-4636CFFD6F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719" y="1916832"/>
            <a:ext cx="4267200" cy="4162425"/>
          </a:xfrm>
          <a:prstGeom prst="rect">
            <a:avLst/>
          </a:prstGeom>
        </p:spPr>
      </p:pic>
      <p:pic>
        <p:nvPicPr>
          <p:cNvPr id="10" name="Imagen 9">
            <a:extLst>
              <a:ext uri="{FF2B5EF4-FFF2-40B4-BE49-F238E27FC236}">
                <a16:creationId xmlns:a16="http://schemas.microsoft.com/office/drawing/2014/main" id="{78918B87-AE47-43DF-A868-48DA504D0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6016" y="1902544"/>
            <a:ext cx="4219575" cy="4191000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45236C5C-4492-4167-82B4-CF01EC88B68A}"/>
              </a:ext>
            </a:extLst>
          </p:cNvPr>
          <p:cNvSpPr txBox="1"/>
          <p:nvPr/>
        </p:nvSpPr>
        <p:spPr>
          <a:xfrm>
            <a:off x="4893839" y="117606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[a-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zA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-Z]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una o más letras.</a:t>
            </a:r>
          </a:p>
        </p:txBody>
      </p:sp>
    </p:spTree>
    <p:extLst>
      <p:ext uri="{BB962C8B-B14F-4D97-AF65-F5344CB8AC3E}">
        <p14:creationId xmlns:p14="http://schemas.microsoft.com/office/powerpoint/2010/main" val="18285108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Seleccionar correo electrónico. [a-zA-Z0-9._-]+@[a-zA-Z0-9._-]+\.[a-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zA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-Z]+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7AD6BB48-B869-405B-B875-B9A19BA00A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721" y="2018540"/>
            <a:ext cx="3616671" cy="427490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AD51C595-39E7-4C6D-9549-7B441256DD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9743" y="2002516"/>
            <a:ext cx="4824536" cy="4274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51236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Expresión regular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FC189524-E564-48DD-B173-E7D162EDC50C}"/>
              </a:ext>
            </a:extLst>
          </p:cNvPr>
          <p:cNvSpPr txBox="1"/>
          <p:nvPr/>
        </p:nvSpPr>
        <p:spPr>
          <a:xfrm>
            <a:off x="289721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Ejercicio: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Encontrar las direcciones de Internet. (www\.)? Opcional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23459792-FDB4-4139-8FF0-3C1EBDB1F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3608" y="1988840"/>
            <a:ext cx="5976664" cy="4297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358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e.M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Multilínea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3840710-FB86-4DB4-A256-41715E3B3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9367" y="3143086"/>
            <a:ext cx="5940985" cy="3063904"/>
          </a:xfrm>
          <a:prstGeom prst="rect">
            <a:avLst/>
          </a:prstGeom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Agregar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flag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gm</a:t>
            </a:r>
            <a:r>
              <a:rPr lang="es-ES" sz="20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para tomar texto multilínea. Que lea cada línea por separado.</a:t>
            </a:r>
          </a:p>
        </p:txBody>
      </p:sp>
    </p:spTree>
    <p:extLst>
      <p:ext uri="{BB962C8B-B14F-4D97-AF65-F5344CB8AC3E}">
        <p14:creationId xmlns:p14="http://schemas.microsoft.com/office/powerpoint/2010/main" val="269059982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4F092CB-B93F-4FF3-A4E7-1456D0FCE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1386" y="2819811"/>
            <a:ext cx="5525244" cy="3073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0791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Flags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 err="1">
                <a:solidFill>
                  <a:schemeClr val="accent6">
                    <a:lumMod val="75000"/>
                  </a:schemeClr>
                </a:solidFill>
                <a:latin typeface="inherit"/>
              </a:rPr>
              <a:t>r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e.I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(Ignore mayúsculas y minúsculas)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2BAA6197-7260-44CA-B670-444DBF97C92D}"/>
              </a:ext>
            </a:extLst>
          </p:cNvPr>
          <p:cNvSpPr txBox="1"/>
          <p:nvPr/>
        </p:nvSpPr>
        <p:spPr>
          <a:xfrm>
            <a:off x="683568" y="1537713"/>
            <a:ext cx="792088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buscar una palabra como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sin importar que este escrita en mayúsculas o minúsculas.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 </a:t>
            </a: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A4000D1-793C-4308-A9B3-DF526B99D3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2725806"/>
            <a:ext cx="5955072" cy="3253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577960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Encontrar puntuaciones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807647-4B7C-4F7F-A10F-2083618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92880"/>
            <a:ext cx="6419530" cy="24482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372736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una fecha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C807647-4B7C-4F7F-A10F-208361849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392880"/>
            <a:ext cx="6419530" cy="2448272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2B885235-1BFC-4A90-AC93-F12DA30D3529}"/>
              </a:ext>
            </a:extLst>
          </p:cNvPr>
          <p:cNvSpPr txBox="1"/>
          <p:nvPr/>
        </p:nvSpPr>
        <p:spPr>
          <a:xfrm>
            <a:off x="436712" y="1823083"/>
            <a:ext cx="3343200" cy="967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\w </a:t>
            </a:r>
            <a:r>
              <a:rPr lang="es-ES" sz="2000" i="0" dirty="0" err="1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Caracte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o guion bajo.</a:t>
            </a:r>
          </a:p>
          <a:p>
            <a:pPr algn="just">
              <a:lnSpc>
                <a:spcPct val="150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\s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Espacio,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tab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salto de línea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9F7E57C-E9F3-4E63-858D-D231EB203A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12" y="1762390"/>
            <a:ext cx="5112617" cy="2223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6651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una fecha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3D2CCFA-A4AB-47EC-99DD-3AF67E0995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5616" y="1828818"/>
            <a:ext cx="7162800" cy="4029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01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436712" y="1823083"/>
            <a:ext cx="751966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07218"/>
            <a:ext cx="5276850" cy="3057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23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pasa si quiero extraer de un directorio de 100 personas sus correos?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453447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nos van a permitir crear fórmulas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No solamente podemos extraer información de los correos, sino los teléfonos o las páginas web.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229200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C45177FB-1E25-46AB-B18D-97422353BE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DC3CADF-01C9-4D68-B047-3F6B0684E5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3556636"/>
            <a:ext cx="4975963" cy="2988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28586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436712" y="1823083"/>
            <a:ext cx="7519664" cy="1891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  <a:p>
            <a:pPr algn="just">
              <a:lnSpc>
                <a:spcPct val="150000"/>
              </a:lnSpc>
            </a:pP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68DC4B6-6296-4878-ABEC-14F330E1A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3407218"/>
            <a:ext cx="5276850" cy="305752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2E1B80F-A0E3-46EE-A93D-BE1154F7E3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967" y="3315638"/>
            <a:ext cx="3248025" cy="3143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626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Ejercicio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9FACE5D-9900-46A2-9420-5388E042012D}"/>
              </a:ext>
            </a:extLst>
          </p:cNvPr>
          <p:cNvSpPr txBox="1"/>
          <p:nvPr/>
        </p:nvSpPr>
        <p:spPr>
          <a:xfrm>
            <a:off x="1115616" y="1000107"/>
            <a:ext cx="662473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Validar un usuario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068C6F6-AB06-4B15-A2B1-F916DC4CD4AB}"/>
              </a:ext>
            </a:extLst>
          </p:cNvPr>
          <p:cNvSpPr txBox="1"/>
          <p:nvPr/>
        </p:nvSpPr>
        <p:spPr>
          <a:xfrm>
            <a:off x="513922" y="1580725"/>
            <a:ext cx="7730485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El nombre del usuario debe cumplir las siguientes condiciones: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4 a 14 caracteres.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Debe estar compuesto por letras y números.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DDB1C7C-898D-4D84-B18C-5E00E5863C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97266"/>
            <a:ext cx="6370288" cy="3256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56718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259632"/>
            <a:ext cx="7920880" cy="1429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En la librería estándar de Python podemos encontrar el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módulo re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el cual nos proporciona todas las operaciones necesarias para trabajar con las expresiones regulares.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4FBE0C90-A4D8-4BF1-86E2-A6A27C599BB8}"/>
              </a:ext>
            </a:extLst>
          </p:cNvPr>
          <p:cNvSpPr txBox="1"/>
          <p:nvPr/>
        </p:nvSpPr>
        <p:spPr>
          <a:xfrm>
            <a:off x="457200" y="293804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1. Importar el módulo re de Python.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33454E1-90EC-4F45-AE1E-17EDEF9AAC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040" y="3705201"/>
            <a:ext cx="4705350" cy="571500"/>
          </a:xfrm>
          <a:prstGeom prst="rect">
            <a:avLst/>
          </a:prstGeom>
        </p:spPr>
      </p:pic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8322" y="4303888"/>
            <a:ext cx="4508478" cy="1803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47615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usar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57200" y="112474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Algunos métodos para usar el módulo </a:t>
            </a: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re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de Python: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27044" y="1824628"/>
            <a:ext cx="7806545" cy="30995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Determinada si la expresión regular tiene coincidencias en el comienzo del texto.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420985" y="511778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Todos estos métodos reciben dos parámetros, la expresión a evaluar y el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texto.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8639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41176" y="-27384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73224" y="186230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E5AA9D-354E-4C31-88A9-A48B5A9BA280}"/>
              </a:ext>
            </a:extLst>
          </p:cNvPr>
          <p:cNvSpPr txBox="1"/>
          <p:nvPr/>
        </p:nvSpPr>
        <p:spPr>
          <a:xfrm>
            <a:off x="467544" y="1124744"/>
            <a:ext cx="820891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search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Escanea todo el texto buscando cualquier ubicación donde coincida la expresión regular. Devuelve un objeto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math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89478" y="4652017"/>
            <a:ext cx="7952334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método </a:t>
            </a:r>
            <a:r>
              <a:rPr lang="es-ES" sz="2000" b="1" dirty="0" err="1">
                <a:solidFill>
                  <a:schemeClr val="accent6">
                    <a:lumMod val="75000"/>
                  </a:schemeClr>
                </a:solidFill>
              </a:rPr>
              <a:t>search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regresa un objeto de tipo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math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el </a:t>
            </a:r>
            <a:r>
              <a:rPr lang="es-ES" sz="20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span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nos dice en que parte del texto se encontró la coincidencia “Hola” (0, 4), desde la posición 0 hasta una posición antes de la 4.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842EBD1-D9C4-4663-91F3-3605F5B49F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232" y="2592516"/>
            <a:ext cx="6408712" cy="1891846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6FC9DB1-1D4E-44EE-8254-09FCD9F2EB65}"/>
              </a:ext>
            </a:extLst>
          </p:cNvPr>
          <p:cNvSpPr txBox="1"/>
          <p:nvPr/>
        </p:nvSpPr>
        <p:spPr>
          <a:xfrm>
            <a:off x="689478" y="5860736"/>
            <a:ext cx="7952334" cy="833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Un </a:t>
            </a:r>
            <a:r>
              <a:rPr lang="es-ES" sz="2000" b="1" dirty="0">
                <a:solidFill>
                  <a:srgbClr val="FF0000"/>
                </a:solidFill>
              </a:rPr>
              <a:t>objeto </a:t>
            </a:r>
            <a:r>
              <a:rPr lang="es-ES" sz="2000" b="1" dirty="0" err="1">
                <a:solidFill>
                  <a:srgbClr val="FF0000"/>
                </a:solidFill>
              </a:rPr>
              <a:t>math</a:t>
            </a:r>
            <a:r>
              <a:rPr lang="es-ES" sz="2000" b="1" dirty="0">
                <a:solidFill>
                  <a:srgbClr val="FF0000"/>
                </a:solidFill>
              </a:rPr>
              <a:t>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es un objeto en Python que nos da información sobre la coincidencia.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B9A9AF0C-2E50-4489-A143-384134E1A9D2}"/>
              </a:ext>
            </a:extLst>
          </p:cNvPr>
          <p:cNvSpPr txBox="1"/>
          <p:nvPr/>
        </p:nvSpPr>
        <p:spPr>
          <a:xfrm>
            <a:off x="7297960" y="3301071"/>
            <a:ext cx="1522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s-ES" sz="1400" dirty="0">
                <a:solidFill>
                  <a:srgbClr val="0070C0"/>
                </a:solidFill>
              </a:rPr>
              <a:t>La forma más simple de una expresión regular es una palabra</a:t>
            </a: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E54941F0-FAEE-4FF4-B7AC-08BCA23544E0}"/>
              </a:ext>
            </a:extLst>
          </p:cNvPr>
          <p:cNvCxnSpPr/>
          <p:nvPr/>
        </p:nvCxnSpPr>
        <p:spPr>
          <a:xfrm flipV="1">
            <a:off x="3193504" y="3307530"/>
            <a:ext cx="0" cy="4413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D017945F-DBCB-456C-99E8-D28D3874405E}"/>
              </a:ext>
            </a:extLst>
          </p:cNvPr>
          <p:cNvCxnSpPr>
            <a:cxnSpLocks/>
          </p:cNvCxnSpPr>
          <p:nvPr/>
        </p:nvCxnSpPr>
        <p:spPr>
          <a:xfrm flipH="1">
            <a:off x="3193504" y="3739578"/>
            <a:ext cx="41044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328036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02080" y="1952565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E64D28A7-B772-479A-8C51-15D9FA37942C}"/>
              </a:ext>
            </a:extLst>
          </p:cNvPr>
          <p:cNvSpPr txBox="1"/>
          <p:nvPr/>
        </p:nvSpPr>
        <p:spPr>
          <a:xfrm>
            <a:off x="602080" y="5068648"/>
            <a:ext cx="7952334" cy="448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En caso de que no encuentre coincidencia, regresa </a:t>
            </a:r>
            <a:r>
              <a:rPr lang="es-ES" sz="2000" b="1" dirty="0" err="1">
                <a:solidFill>
                  <a:srgbClr val="FF0000"/>
                </a:solidFill>
              </a:rPr>
              <a:t>None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70FE3EA-1EDD-4E4D-9D0A-A1B931412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2840573"/>
            <a:ext cx="6811828" cy="197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7930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search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B4379E8-C33A-4609-A614-210A31DF0E31}"/>
              </a:ext>
            </a:extLst>
          </p:cNvPr>
          <p:cNvSpPr txBox="1"/>
          <p:nvPr/>
        </p:nvSpPr>
        <p:spPr>
          <a:xfrm>
            <a:off x="1187624" y="1560027"/>
            <a:ext cx="6984776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000" dirty="0"/>
              <a:t>La admiración se repita 1 o más veces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94C4D9E8-05C2-4AFD-88C6-5A82FF00A2FB}"/>
              </a:ext>
            </a:extLst>
          </p:cNvPr>
          <p:cNvSpPr txBox="1"/>
          <p:nvPr/>
        </p:nvSpPr>
        <p:spPr>
          <a:xfrm>
            <a:off x="938683" y="962324"/>
            <a:ext cx="7017694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Cuantificador ( + ) Una o más veces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E8210D09-6909-441E-A873-191C0FD274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2165" y="2414787"/>
            <a:ext cx="6660232" cy="3480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4882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27584" y="235200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CE94D24-C568-47E6-B6AA-854690DA14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889" y="3087339"/>
            <a:ext cx="7308304" cy="220083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7152C361-34BB-4CF6-AF01-52682D2E236C}"/>
              </a:ext>
            </a:extLst>
          </p:cNvPr>
          <p:cNvSpPr txBox="1"/>
          <p:nvPr/>
        </p:nvSpPr>
        <p:spPr>
          <a:xfrm>
            <a:off x="493879" y="1556299"/>
            <a:ext cx="803856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match()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Determinada si la expresión regular tiene coincidencias en el comienzo del texto.</a:t>
            </a:r>
          </a:p>
        </p:txBody>
      </p:sp>
    </p:spTree>
    <p:extLst>
      <p:ext uri="{BB962C8B-B14F-4D97-AF65-F5344CB8AC3E}">
        <p14:creationId xmlns:p14="http://schemas.microsoft.com/office/powerpoint/2010/main" val="145168262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46843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match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2" y="15567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48C3A1FF-DA68-4961-A672-D91F248CC0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023" y="2384884"/>
            <a:ext cx="7223953" cy="2088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438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359314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no solamente nos sirven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extraer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, sino también son importantes para </a:t>
            </a:r>
            <a:r>
              <a:rPr lang="es-ES" sz="20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validar información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. Por ejemplo: Un correo electrónico.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C17CB20-168D-4CD7-B843-B6E56618F22B}"/>
              </a:ext>
            </a:extLst>
          </p:cNvPr>
          <p:cNvSpPr txBox="1"/>
          <p:nvPr/>
        </p:nvSpPr>
        <p:spPr>
          <a:xfrm>
            <a:off x="436712" y="3012347"/>
            <a:ext cx="7920880" cy="16975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Página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para </a:t>
            </a:r>
            <a:r>
              <a:rPr lang="es-ES" sz="2000" b="1" dirty="0">
                <a:solidFill>
                  <a:schemeClr val="accent6">
                    <a:lumMod val="75000"/>
                  </a:schemeClr>
                </a:solidFill>
              </a:rPr>
              <a:t>validar expresiones regulares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me permite escribirlas y validar las coincidencias que encuentra:</a:t>
            </a:r>
          </a:p>
          <a:p>
            <a:pPr algn="just">
              <a:lnSpc>
                <a:spcPts val="3000"/>
              </a:lnSpc>
            </a:pPr>
            <a:endParaRPr lang="es-ES"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ctr">
              <a:lnSpc>
                <a:spcPts val="3000"/>
              </a:lnSpc>
            </a:pPr>
            <a:r>
              <a:rPr lang="es-ES" sz="4800" b="1" i="0" dirty="0">
                <a:solidFill>
                  <a:srgbClr val="FF0000"/>
                </a:solidFill>
                <a:effectLst/>
              </a:rPr>
              <a:t>regexr.com</a:t>
            </a:r>
            <a:endParaRPr lang="es-ES" sz="4800" b="1" dirty="0">
              <a:solidFill>
                <a:srgbClr val="FF0000"/>
              </a:solidFill>
            </a:endParaRPr>
          </a:p>
        </p:txBody>
      </p:sp>
      <p:pic>
        <p:nvPicPr>
          <p:cNvPr id="6" name="Imagen 5" descr="Texto&#10;&#10;Descripción generada automáticamente con confianza media">
            <a:extLst>
              <a:ext uri="{FF2B5EF4-FFF2-40B4-BE49-F238E27FC236}">
                <a16:creationId xmlns:a16="http://schemas.microsoft.com/office/drawing/2014/main" id="{0499EB20-B8E1-4BA5-A984-540C19B331E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5013176"/>
            <a:ext cx="2816281" cy="112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726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0443" y="227967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12" y="3138954"/>
            <a:ext cx="7901611" cy="2381194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415453" y="1428632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</p:spTree>
    <p:extLst>
      <p:ext uri="{BB962C8B-B14F-4D97-AF65-F5344CB8AC3E}">
        <p14:creationId xmlns:p14="http://schemas.microsoft.com/office/powerpoint/2010/main" val="348400155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findall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5088" y="169300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43DF6FA-3D98-4874-A3A6-0D2CCD64D7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829" y="2420888"/>
            <a:ext cx="7981914" cy="2439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073650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65920" y="2162698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79FB5EA-5874-4539-94A9-9E452A4E792C}"/>
              </a:ext>
            </a:extLst>
          </p:cNvPr>
          <p:cNvSpPr txBox="1"/>
          <p:nvPr/>
        </p:nvSpPr>
        <p:spPr>
          <a:xfrm>
            <a:off x="493879" y="1354016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finditer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la expresión regular y  devuelve estas coincidencias como un objeto iterador.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B3070946-D9A0-4152-A309-556E244ECF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11" y="2787405"/>
            <a:ext cx="7032079" cy="3149623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DFAFCB2-3F0A-40CE-9A55-4E188AC192B3}"/>
              </a:ext>
            </a:extLst>
          </p:cNvPr>
          <p:cNvSpPr txBox="1"/>
          <p:nvPr/>
        </p:nvSpPr>
        <p:spPr>
          <a:xfrm>
            <a:off x="823087" y="6083233"/>
            <a:ext cx="780654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Obtenemos objetos de tipo match con las coincidencias encontradas.</a:t>
            </a:r>
          </a:p>
        </p:txBody>
      </p:sp>
    </p:spTree>
    <p:extLst>
      <p:ext uri="{BB962C8B-B14F-4D97-AF65-F5344CB8AC3E}">
        <p14:creationId xmlns:p14="http://schemas.microsoft.com/office/powerpoint/2010/main" val="77218270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finditer</a:t>
            </a: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()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731302" y="148478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D314A86-AAC1-479B-B6AB-4DD4D237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24" y="2204864"/>
            <a:ext cx="7420476" cy="36555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88020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-1" y="1111789"/>
            <a:ext cx="9147503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A la izquierda tenemos un texto en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el cual vamos a identificar expresiones regulares.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A la derecha tenemos una lista 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de caracteres especiales y diferentes caracteres usados en expresiones regulares.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AF921F72-D718-4DAA-9B7A-848F49AF21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3" y="2242690"/>
            <a:ext cx="9144000" cy="4812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637354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611560" y="1263659"/>
            <a:ext cx="7344816" cy="1162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Busca el primer dígito en el texto. 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r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 se utiliza en Python para anular caracteres o palabras especiales de </a:t>
            </a:r>
            <a:r>
              <a:rPr lang="es-ES" sz="16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lang="es-ES" sz="16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.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lvl="1" algn="just">
              <a:lnSpc>
                <a:spcPct val="150000"/>
              </a:lnSpc>
            </a:pP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re.search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(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r”Expresión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regular”, texto)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1E28E9-26A2-4D9B-B203-DFE2CAB44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6386" y="2565292"/>
            <a:ext cx="6552728" cy="3733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355393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444854" y="0"/>
            <a:ext cx="8229600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Expresiones regulares: \d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1011640" y="1340768"/>
            <a:ext cx="3672408" cy="7927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b="0" dirty="0">
                <a:solidFill>
                  <a:schemeClr val="tx1">
                    <a:lumMod val="95000"/>
                    <a:lumOff val="5000"/>
                  </a:schemeClr>
                </a:solidFill>
                <a:hlinkClick r:id="rId3"/>
              </a:rPr>
              <a:t>https://regexr.com/</a:t>
            </a:r>
            <a:endParaRPr lang="es-ES" sz="1600" b="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just">
              <a:lnSpc>
                <a:spcPct val="150000"/>
              </a:lnSpc>
            </a:pPr>
            <a:r>
              <a:rPr lang="es-ES" sz="16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20 coincidencias</a:t>
            </a:r>
            <a:endParaRPr lang="es-ES" sz="1600" b="0" i="0" dirty="0">
              <a:solidFill>
                <a:schemeClr val="tx1">
                  <a:lumMod val="95000"/>
                  <a:lumOff val="5000"/>
                </a:schemeClr>
              </a:solidFill>
              <a:effectLst/>
            </a:endParaRP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88E4CB25-DBDE-4690-9149-04D33C8D6C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2037" y="2492896"/>
            <a:ext cx="701992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42768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4EAFB9D-A872-4F2B-9A4C-EDDAC1EBFF8F}"/>
              </a:ext>
            </a:extLst>
          </p:cNvPr>
          <p:cNvSpPr txBox="1"/>
          <p:nvPr/>
        </p:nvSpPr>
        <p:spPr>
          <a:xfrm>
            <a:off x="556202" y="1637911"/>
            <a:ext cx="7806545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00000"/>
                </a:solidFill>
                <a:latin typeface="inherit"/>
              </a:rPr>
              <a:t>En los </a:t>
            </a:r>
            <a:r>
              <a:rPr lang="es-ES" dirty="0" err="1">
                <a:solidFill>
                  <a:srgbClr val="000000"/>
                </a:solidFill>
                <a:latin typeface="inherit"/>
              </a:rPr>
              <a:t>metacaracteres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 está el poder de las Expresiones regulares.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El verdadero valor de las expresiones regulares son los </a:t>
            </a:r>
            <a:r>
              <a:rPr lang="es-ES" b="0" i="0" dirty="0" err="1">
                <a:solidFill>
                  <a:srgbClr val="000000"/>
                </a:solidFill>
                <a:effectLst/>
                <a:latin typeface="inherit"/>
              </a:rPr>
              <a:t>metacaracteres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.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209D1B0-77B0-443B-B44C-A581F1D389C4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6118046"/>
              </p:ext>
            </p:extLst>
          </p:nvPr>
        </p:nvGraphicFramePr>
        <p:xfrm>
          <a:off x="556202" y="2649352"/>
          <a:ext cx="7897418" cy="2521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417996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60416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Indica un conjunto de caracteres. Se usa ‘-’ para indicar un rango. Algunos caracteres especiales pierden su significado.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Cualquier carácter excepto un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….ar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comienzo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^[A-Z]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$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Coincide con el final de la cadena.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@gmail.com$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50029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|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Una ‘</a:t>
                      </a:r>
                      <a:r>
                        <a:rPr lang="es-MX" dirty="0" err="1"/>
                        <a:t>or</a:t>
                      </a:r>
                      <a:r>
                        <a:rPr lang="es-MX" dirty="0"/>
                        <a:t>’.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[a-z] | [A-Z]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99539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-99392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9729C420-11B3-4E8A-AB9E-B87A07E74B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2" y="2880962"/>
            <a:ext cx="7481830" cy="342835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489179" y="1298545"/>
            <a:ext cx="7964356" cy="1111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dirty="0"/>
              <a:t>Se usa ‘-’ para indicar un rango. </a:t>
            </a:r>
          </a:p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6066" y="2299254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71F6875C-FDBE-48EB-8BD5-4D3A750FAB0C}"/>
              </a:ext>
            </a:extLst>
          </p:cNvPr>
          <p:cNvSpPr txBox="1"/>
          <p:nvPr/>
        </p:nvSpPr>
        <p:spPr>
          <a:xfrm>
            <a:off x="2627784" y="801397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650641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968293" y="1772816"/>
            <a:ext cx="1656184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BF46C46-01AA-4FAE-81E2-92FAEB4E3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1216" y="2399525"/>
            <a:ext cx="7315200" cy="3333750"/>
          </a:xfrm>
          <a:prstGeom prst="rect">
            <a:avLst/>
          </a:prstGeom>
        </p:spPr>
      </p:pic>
      <p:sp>
        <p:nvSpPr>
          <p:cNvPr id="11" name="Rectangle 4">
            <a:extLst>
              <a:ext uri="{FF2B5EF4-FFF2-40B4-BE49-F238E27FC236}">
                <a16:creationId xmlns:a16="http://schemas.microsoft.com/office/drawing/2014/main" id="{5F2CD450-F1A2-44D0-826E-8133FCEE19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89721" y="46280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7A68EC81-20D1-482B-988D-DEB369A3512A}"/>
              </a:ext>
            </a:extLst>
          </p:cNvPr>
          <p:cNvSpPr txBox="1"/>
          <p:nvPr/>
        </p:nvSpPr>
        <p:spPr>
          <a:xfrm>
            <a:off x="2627784" y="947069"/>
            <a:ext cx="3600400" cy="393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[] Indica un conjunto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640664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Módulo </a:t>
            </a: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regex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899593" y="3041322"/>
            <a:ext cx="2520279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DC2491E-C8B5-448D-B553-6F19BDF2FF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9593" y="3645024"/>
            <a:ext cx="7272808" cy="2191701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64092E1E-D361-4870-BD54-7147B2FFEC5C}"/>
              </a:ext>
            </a:extLst>
          </p:cNvPr>
          <p:cNvSpPr txBox="1"/>
          <p:nvPr/>
        </p:nvSpPr>
        <p:spPr>
          <a:xfrm>
            <a:off x="817609" y="1349150"/>
            <a:ext cx="7642824" cy="1509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El lenguaje de programación </a:t>
            </a:r>
            <a:r>
              <a:rPr lang="es-ES" sz="1800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python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, en su librería estándar, nos proporciona el modulo </a:t>
            </a:r>
            <a:r>
              <a:rPr lang="es-ES" sz="1800" b="1" dirty="0" err="1">
                <a:solidFill>
                  <a:srgbClr val="FF0000"/>
                </a:solidFill>
              </a:rPr>
              <a:t>regex</a:t>
            </a:r>
            <a:r>
              <a:rPr lang="es-ES" sz="18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 el cual es utilizado para trabajar con expresiones regulares.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  <a:p>
            <a:pPr algn="just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findall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()</a:t>
            </a:r>
            <a:r>
              <a:rPr lang="es-ES" b="0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: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subtextos donde coincide </a:t>
            </a:r>
            <a:r>
              <a:rPr lang="es-ES" dirty="0">
                <a:solidFill>
                  <a:srgbClr val="000000"/>
                </a:solidFill>
                <a:latin typeface="inherit"/>
              </a:rPr>
              <a:t>la expresión regular y </a:t>
            </a: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 devuelve estas coincidencias como una lista. </a:t>
            </a:r>
            <a:r>
              <a:rPr lang="es-ES" b="1" i="0" dirty="0">
                <a:solidFill>
                  <a:schemeClr val="accent5">
                    <a:lumMod val="75000"/>
                  </a:schemeClr>
                </a:solidFill>
                <a:effectLst/>
                <a:latin typeface="inherit"/>
              </a:rPr>
              <a:t>(patrón, texto)</a:t>
            </a:r>
          </a:p>
        </p:txBody>
      </p:sp>
    </p:spTree>
    <p:extLst>
      <p:ext uri="{BB962C8B-B14F-4D97-AF65-F5344CB8AC3E}">
        <p14:creationId xmlns:p14="http://schemas.microsoft.com/office/powerpoint/2010/main" val="138787573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C45CBD37-E855-453E-8CDA-5467A4B05037}"/>
              </a:ext>
            </a:extLst>
          </p:cNvPr>
          <p:cNvSpPr txBox="1"/>
          <p:nvPr/>
        </p:nvSpPr>
        <p:spPr>
          <a:xfrm>
            <a:off x="489179" y="1628800"/>
            <a:ext cx="7964356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just" fontAlgn="base">
              <a:lnSpc>
                <a:spcPts val="25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b="0" i="0" dirty="0">
                <a:solidFill>
                  <a:srgbClr val="000000"/>
                </a:solidFill>
                <a:effectLst/>
                <a:latin typeface="inherit"/>
              </a:rPr>
              <a:t>Encuentra todos los caracteres.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32A1748-633E-43E7-BE55-E8492049D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3013" y="2276872"/>
            <a:ext cx="3381375" cy="361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03621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891027" y="1845592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503A3F-E9DA-4811-B06F-68C27D84A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011" y="2615298"/>
            <a:ext cx="7581900" cy="2781300"/>
          </a:xfrm>
          <a:prstGeom prst="rect">
            <a:avLst/>
          </a:prstGeom>
        </p:spPr>
      </p:pic>
      <p:sp>
        <p:nvSpPr>
          <p:cNvPr id="10" name="CuadroTexto 9">
            <a:extLst>
              <a:ext uri="{FF2B5EF4-FFF2-40B4-BE49-F238E27FC236}">
                <a16:creationId xmlns:a16="http://schemas.microsoft.com/office/drawing/2014/main" id="{65A32C36-6B63-4F4C-8762-95C0DAD8965B}"/>
              </a:ext>
            </a:extLst>
          </p:cNvPr>
          <p:cNvSpPr txBox="1"/>
          <p:nvPr/>
        </p:nvSpPr>
        <p:spPr>
          <a:xfrm>
            <a:off x="891027" y="854548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383517495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732113" y="1996191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EA9CC210-D544-440F-8021-7745484E46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639" y="2805616"/>
            <a:ext cx="7611568" cy="226453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47566EE0-4954-4E0D-B2B2-3E11D449C07F}"/>
              </a:ext>
            </a:extLst>
          </p:cNvPr>
          <p:cNvSpPr txBox="1">
            <a:spLocks noChangeArrowheads="1"/>
          </p:cNvSpPr>
          <p:nvPr/>
        </p:nvSpPr>
        <p:spPr>
          <a:xfrm>
            <a:off x="289721" y="4056"/>
            <a:ext cx="836327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DB4734F2-B2C4-4B79-90BB-D1E93446E6FA}"/>
              </a:ext>
            </a:extLst>
          </p:cNvPr>
          <p:cNvSpPr txBox="1"/>
          <p:nvPr/>
        </p:nvSpPr>
        <p:spPr>
          <a:xfrm>
            <a:off x="891027" y="908720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Punto(.) Cualquier carácter excepto el salto de línea</a:t>
            </a:r>
          </a:p>
        </p:txBody>
      </p:sp>
    </p:spTree>
    <p:extLst>
      <p:ext uri="{BB962C8B-B14F-4D97-AF65-F5344CB8AC3E}">
        <p14:creationId xmlns:p14="http://schemas.microsoft.com/office/powerpoint/2010/main" val="185083588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F4872DA-619A-41A1-BE49-20DE32CBC5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02" y="2290056"/>
            <a:ext cx="80010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05314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511993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^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comienzo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D030C024-0B9F-42D1-BEC6-A46FCB039A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305544"/>
            <a:ext cx="816292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31251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BB7CCA3B-3CA5-49C1-8C86-63E6F418C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988" y="2346991"/>
            <a:ext cx="7920880" cy="3008591"/>
          </a:xfrm>
          <a:prstGeom prst="rect">
            <a:avLst/>
          </a:prstGeom>
        </p:spPr>
      </p:pic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937037" y="4696753"/>
            <a:ext cx="246121" cy="107153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161536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3CEA46D0-66FA-4F21-B3D8-91AB141636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816" y="2365662"/>
            <a:ext cx="7864552" cy="2287473"/>
          </a:xfrm>
          <a:prstGeom prst="rect">
            <a:avLst/>
          </a:prstGeom>
        </p:spPr>
      </p:pic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4" y="950207"/>
            <a:ext cx="4369025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$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</a:rPr>
              <a:t>Coincide con el final de la cadena</a:t>
            </a:r>
            <a:endParaRPr lang="es-ES" b="1" i="0" dirty="0">
              <a:solidFill>
                <a:schemeClr val="accent6">
                  <a:lumMod val="75000"/>
                </a:schemeClr>
              </a:solidFill>
              <a:effectLst/>
              <a:latin typeface="inheri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38DB08D7-E161-479F-9C2E-2CE4029C869F}"/>
              </a:ext>
            </a:extLst>
          </p:cNvPr>
          <p:cNvSpPr/>
          <p:nvPr/>
        </p:nvSpPr>
        <p:spPr>
          <a:xfrm rot="16200000">
            <a:off x="7570320" y="4000981"/>
            <a:ext cx="522016" cy="133408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3555631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| (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or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)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697BE126-2243-4EF3-87E0-59CAAA506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59" y="2329338"/>
            <a:ext cx="7591691" cy="3331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97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graphicFrame>
        <p:nvGraphicFramePr>
          <p:cNvPr id="2" name="Tabla 3">
            <a:extLst>
              <a:ext uri="{FF2B5EF4-FFF2-40B4-BE49-F238E27FC236}">
                <a16:creationId xmlns:a16="http://schemas.microsoft.com/office/drawing/2014/main" id="{293FB511-D00F-4078-ABBF-BE8AC61DEE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218149"/>
              </p:ext>
            </p:extLst>
          </p:nvPr>
        </p:nvGraphicFramePr>
        <p:xfrm>
          <a:off x="623291" y="2074792"/>
          <a:ext cx="7897418" cy="303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4244">
                  <a:extLst>
                    <a:ext uri="{9D8B030D-6E8A-4147-A177-3AD203B41FA5}">
                      <a16:colId xmlns:a16="http://schemas.microsoft.com/office/drawing/2014/main" val="3049714274"/>
                    </a:ext>
                  </a:extLst>
                </a:gridCol>
                <a:gridCol w="5794468">
                  <a:extLst>
                    <a:ext uri="{9D8B030D-6E8A-4147-A177-3AD203B41FA5}">
                      <a16:colId xmlns:a16="http://schemas.microsoft.com/office/drawing/2014/main" val="1816556619"/>
                    </a:ext>
                  </a:extLst>
                </a:gridCol>
                <a:gridCol w="1488706">
                  <a:extLst>
                    <a:ext uri="{9D8B030D-6E8A-4147-A177-3AD203B41FA5}">
                      <a16:colId xmlns:a16="http://schemas.microsoft.com/office/drawing/2014/main" val="1987385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Descripción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Ejemplo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17371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más repeticiones de la expresión regular precedente.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.*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470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 o más repeticiones de la expresión regular precedente. salto de línea.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.+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540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{}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Número exacto de repeticiones. Puede tener número máximo y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.{5}</a:t>
                      </a:r>
                      <a:r>
                        <a:rPr lang="es-MX" dirty="0" err="1"/>
                        <a:t>er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2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0 o 1 repetición de la expresión regular precedente. Prioriza el mínimo.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&lt;.*?&gt;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63229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Capturar y agrupar.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2155513"/>
                  </a:ext>
                </a:extLst>
              </a:tr>
            </a:tbl>
          </a:graphicData>
        </a:graphic>
      </p:graphicFrame>
      <p:sp>
        <p:nvSpPr>
          <p:cNvPr id="7" name="CuadroTexto 6">
            <a:extLst>
              <a:ext uri="{FF2B5EF4-FFF2-40B4-BE49-F238E27FC236}">
                <a16:creationId xmlns:a16="http://schemas.microsoft.com/office/drawing/2014/main" id="{7E7310A2-6DD6-4A42-8090-574E0BE400D7}"/>
              </a:ext>
            </a:extLst>
          </p:cNvPr>
          <p:cNvSpPr txBox="1"/>
          <p:nvPr/>
        </p:nvSpPr>
        <p:spPr>
          <a:xfrm>
            <a:off x="2123728" y="939034"/>
            <a:ext cx="4824536" cy="4017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12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Son caracteres con un significado especial.</a:t>
            </a:r>
          </a:p>
        </p:txBody>
      </p:sp>
    </p:spTree>
    <p:extLst>
      <p:ext uri="{BB962C8B-B14F-4D97-AF65-F5344CB8AC3E}">
        <p14:creationId xmlns:p14="http://schemas.microsoft.com/office/powerpoint/2010/main" val="216438254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238566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carácter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ECD0519-2338-4AE2-9EF8-11FC5840C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780928"/>
            <a:ext cx="7038975" cy="280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39141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107504" y="116632"/>
            <a:ext cx="8579296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¿Cómo funcionan las expresiones regulares?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8D7FAFF-9722-4D6A-9DE5-55FC738D0886}"/>
              </a:ext>
            </a:extLst>
          </p:cNvPr>
          <p:cNvSpPr txBox="1"/>
          <p:nvPr/>
        </p:nvSpPr>
        <p:spPr>
          <a:xfrm>
            <a:off x="436712" y="1511848"/>
            <a:ext cx="7920880" cy="1218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Las expresiones regulares son una fórmula va a buscar dentro de nuestro texto coincidencias.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es una coincidencia, que el texto de arriba, sea el mismo de abajo. 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pic>
        <p:nvPicPr>
          <p:cNvPr id="7" name="Imagen 6" descr="Texto&#10;&#10;Descripción generada automáticamente con confianza media">
            <a:extLst>
              <a:ext uri="{FF2B5EF4-FFF2-40B4-BE49-F238E27FC236}">
                <a16:creationId xmlns:a16="http://schemas.microsoft.com/office/drawing/2014/main" id="{73FD6CF4-390B-4637-8C5E-9FBB8E28F2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1311" y="5389575"/>
            <a:ext cx="2816281" cy="112651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5C39885-7E35-4C62-8348-627189BD25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12" y="3534069"/>
            <a:ext cx="4975963" cy="2988479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E10600DD-A63A-43FF-B42B-81833C07693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00" y="2771154"/>
            <a:ext cx="84582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593855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 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Una palabra que tenga cualquier tipo de caracteres repetido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EFDE507-6CDB-4252-9C26-27D007FDA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620" y="2924944"/>
            <a:ext cx="7038975" cy="3686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59187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286845" y="950207"/>
            <a:ext cx="4229372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+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367D6562-FC96-4812-A5D3-7044AF637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06" y="3026676"/>
            <a:ext cx="8601075" cy="2828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958403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cuatro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5576E1C-9BCF-4A1F-AFDE-67E73D9B1B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81" y="2924944"/>
            <a:ext cx="8362950" cy="2876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8691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195736" y="950207"/>
            <a:ext cx="4608511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85E1941A-2DA6-443A-9843-A084D86AC459}"/>
              </a:ext>
            </a:extLst>
          </p:cNvPr>
          <p:cNvSpPr txBox="1"/>
          <p:nvPr/>
        </p:nvSpPr>
        <p:spPr>
          <a:xfrm>
            <a:off x="611560" y="2089768"/>
            <a:ext cx="8041433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Palabras que tengan cinco caracteres de la ‘a’ a la ‘z’ repetidos una o más veces y que luego le siga un </a:t>
            </a:r>
            <a:r>
              <a:rPr lang="es-ES" sz="1600" b="1" i="0" dirty="0" err="1">
                <a:solidFill>
                  <a:srgbClr val="333333"/>
                </a:solidFill>
                <a:effectLst/>
              </a:rPr>
              <a:t>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1D5B816-F41C-4A41-AFAA-8D2B5C16CB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3032480"/>
            <a:ext cx="7632848" cy="259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5245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54CFFB0-D6E7-4679-A6E8-7F8B2E54D6C1}"/>
              </a:ext>
            </a:extLst>
          </p:cNvPr>
          <p:cNvSpPr txBox="1"/>
          <p:nvPr/>
        </p:nvSpPr>
        <p:spPr>
          <a:xfrm>
            <a:off x="2051720" y="950207"/>
            <a:ext cx="468052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{} Definen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  <a:latin typeface="inherit"/>
              </a:rPr>
              <a:t>el número exacto de 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repeticiones de la expresión regular precedente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3C2E1319-C186-4202-8393-814D31E5493C}"/>
              </a:ext>
            </a:extLst>
          </p:cNvPr>
          <p:cNvSpPr txBox="1"/>
          <p:nvPr/>
        </p:nvSpPr>
        <p:spPr>
          <a:xfrm>
            <a:off x="611560" y="158347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0" name="Abrir llave 9">
            <a:extLst>
              <a:ext uri="{FF2B5EF4-FFF2-40B4-BE49-F238E27FC236}">
                <a16:creationId xmlns:a16="http://schemas.microsoft.com/office/drawing/2014/main" id="{F795473D-90D4-4794-8F57-1F88444BF981}"/>
              </a:ext>
            </a:extLst>
          </p:cNvPr>
          <p:cNvSpPr/>
          <p:nvPr/>
        </p:nvSpPr>
        <p:spPr>
          <a:xfrm rot="16200000">
            <a:off x="7328241" y="5006428"/>
            <a:ext cx="242932" cy="2932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E367D70-F93E-4B84-B819-E8E5EC24CC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39" y="2789828"/>
            <a:ext cx="7892890" cy="3183008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611560" y="2089768"/>
            <a:ext cx="8041433" cy="3869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Obtenemos una lista de tuplas.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4215071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Secuencias especiales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A01963C4-5EE1-4A60-85A8-719A3CE36006}"/>
              </a:ext>
            </a:extLst>
          </p:cNvPr>
          <p:cNvSpPr txBox="1"/>
          <p:nvPr/>
        </p:nvSpPr>
        <p:spPr>
          <a:xfrm>
            <a:off x="289722" y="2113447"/>
            <a:ext cx="8363272" cy="2743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dígito decimal. Equivalente a [0-9].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\D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dígito. Equivalente a [^0-9].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 </a:t>
            </a:r>
            <a:r>
              <a:rPr lang="es-ES" sz="1600" dirty="0">
                <a:solidFill>
                  <a:srgbClr val="333333"/>
                </a:solidFill>
              </a:rPr>
              <a:t>Coincide con un espacio en blanco.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\S 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que </a:t>
            </a:r>
            <a:r>
              <a:rPr lang="es-ES" sz="1600" b="1" dirty="0">
                <a:solidFill>
                  <a:srgbClr val="333333"/>
                </a:solidFill>
              </a:rPr>
              <a:t>no</a:t>
            </a:r>
            <a:r>
              <a:rPr lang="es-ES" sz="1600" dirty="0">
                <a:solidFill>
                  <a:srgbClr val="333333"/>
                </a:solidFill>
              </a:rPr>
              <a:t> sea un espacio en blanco. Equivalente a [^ \t\n\r\f\v].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alfanumérico e incluye vocales con acentos. Equivalente a [a-zA-Z0-9_].</a:t>
            </a:r>
          </a:p>
          <a:p>
            <a:pPr algn="just">
              <a:lnSpc>
                <a:spcPts val="3000"/>
              </a:lnSpc>
            </a:pPr>
            <a:r>
              <a:rPr lang="es-ES" sz="1600" b="1" dirty="0">
                <a:solidFill>
                  <a:srgbClr val="FF0000"/>
                </a:solidFill>
              </a:rPr>
              <a:t>\W  </a:t>
            </a:r>
            <a:r>
              <a:rPr lang="es-ES" sz="1600" dirty="0">
                <a:solidFill>
                  <a:srgbClr val="333333"/>
                </a:solidFill>
              </a:rPr>
              <a:t>Coincide con cualquier carácter </a:t>
            </a:r>
            <a:r>
              <a:rPr lang="es-ES" sz="1600" b="1" dirty="0">
                <a:solidFill>
                  <a:srgbClr val="333333"/>
                </a:solidFill>
              </a:rPr>
              <a:t>no </a:t>
            </a:r>
            <a:r>
              <a:rPr lang="es-ES" sz="1600" dirty="0">
                <a:solidFill>
                  <a:srgbClr val="333333"/>
                </a:solidFill>
              </a:rPr>
              <a:t>alfanumérico. Equivalente a [^a-zA-Z0-9_].</a:t>
            </a:r>
          </a:p>
        </p:txBody>
      </p:sp>
    </p:spTree>
    <p:extLst>
      <p:ext uri="{BB962C8B-B14F-4D97-AF65-F5344CB8AC3E}">
        <p14:creationId xmlns:p14="http://schemas.microsoft.com/office/powerpoint/2010/main" val="156480455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2FF648-8B67-4817-8ABE-D96FC2626A7B}"/>
              </a:ext>
            </a:extLst>
          </p:cNvPr>
          <p:cNvSpPr txBox="1"/>
          <p:nvPr/>
        </p:nvSpPr>
        <p:spPr>
          <a:xfrm>
            <a:off x="611560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1: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611561" y="1653348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Encontrar la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lista de los nombres 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propios de la siguiente oración: “María y  Andrés tienen 3 hijos,  </a:t>
            </a:r>
            <a:r>
              <a:rPr lang="es-ES" sz="1600" dirty="0">
                <a:solidFill>
                  <a:srgbClr val="333333"/>
                </a:solidFill>
              </a:rPr>
              <a:t>Juan, quien tiene 16 años, Marcela de 10 y Daniel de 5”.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705C739-BC0C-4A0F-B2A6-9A9A7F4C4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0" y="2564904"/>
            <a:ext cx="7740352" cy="346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885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2FF648-8B67-4817-8ABE-D96FC2626A7B}"/>
              </a:ext>
            </a:extLst>
          </p:cNvPr>
          <p:cNvSpPr txBox="1"/>
          <p:nvPr/>
        </p:nvSpPr>
        <p:spPr>
          <a:xfrm>
            <a:off x="611560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2: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611561" y="1653348"/>
            <a:ext cx="7920880" cy="7075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Un archivo de texto contiene una lista de personas con su información de tipo de sangre y RH. </a:t>
            </a:r>
            <a:r>
              <a:rPr lang="es-ES" sz="1600" dirty="0">
                <a:solidFill>
                  <a:srgbClr val="333333"/>
                </a:solidFill>
              </a:rPr>
              <a:t>Obtener la lista de personas de tipo </a:t>
            </a:r>
            <a:r>
              <a:rPr lang="es-ES" sz="1600" b="1" dirty="0">
                <a:solidFill>
                  <a:srgbClr val="333333"/>
                </a:solidFill>
              </a:rPr>
              <a:t>O+</a:t>
            </a:r>
            <a:r>
              <a:rPr lang="es-ES" sz="1600" dirty="0">
                <a:solidFill>
                  <a:srgbClr val="333333"/>
                </a:solidFill>
              </a:rPr>
              <a:t>. </a:t>
            </a:r>
            <a:endParaRPr lang="es-ES" sz="1600" b="0" i="0" dirty="0">
              <a:solidFill>
                <a:srgbClr val="AAAAAA"/>
              </a:solidFill>
              <a:effectLst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98092336-EFC6-4183-8BDF-A9669921F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564904"/>
            <a:ext cx="5210618" cy="34835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1983484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2FF648-8B67-4817-8ABE-D96FC2626A7B}"/>
              </a:ext>
            </a:extLst>
          </p:cNvPr>
          <p:cNvSpPr txBox="1"/>
          <p:nvPr/>
        </p:nvSpPr>
        <p:spPr>
          <a:xfrm>
            <a:off x="611560" y="1147056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s-ES" sz="2000" b="1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Ejemplo 3: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1D652963-01F6-4093-8CF8-3EDE21BBEFA8}"/>
              </a:ext>
            </a:extLst>
          </p:cNvPr>
          <p:cNvSpPr txBox="1"/>
          <p:nvPr/>
        </p:nvSpPr>
        <p:spPr>
          <a:xfrm>
            <a:off x="611560" y="1916832"/>
            <a:ext cx="7920880" cy="32859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2000" b="0" i="0" dirty="0">
                <a:solidFill>
                  <a:srgbClr val="333333"/>
                </a:solidFill>
                <a:effectLst/>
              </a:rPr>
              <a:t>Un archivo de texto contiene información sobre los usuarios que ingresa a una página web. La información está ordenada de la siguiente forma: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2000" dirty="0">
                <a:solidFill>
                  <a:srgbClr val="333333"/>
                </a:solidFill>
              </a:rPr>
              <a:t>Dirección IP del host: 4 números que van de 0 a 255 separados por un punto. 196.4.1.0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</a:rPr>
              <a:t>Nombre de usuario: Cualquier carácter (sin espacios)</a:t>
            </a:r>
            <a:r>
              <a:rPr lang="es-ES" sz="2000" dirty="0">
                <a:solidFill>
                  <a:srgbClr val="333333"/>
                </a:solidFill>
              </a:rPr>
              <a:t>, si no existe nombre de usuario aparecerá un guion ‘-’.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</a:rPr>
              <a:t>La fecha y hora de acceso: Formato: 06/Jun</a:t>
            </a:r>
            <a:r>
              <a:rPr lang="es-ES" sz="2000" dirty="0">
                <a:solidFill>
                  <a:srgbClr val="333333"/>
                </a:solidFill>
              </a:rPr>
              <a:t>/2022:15:45:24 -0700.</a:t>
            </a:r>
          </a:p>
          <a:p>
            <a:pPr marL="285750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ES" sz="2000" b="0" i="0" dirty="0">
                <a:solidFill>
                  <a:srgbClr val="333333"/>
                </a:solidFill>
                <a:effectLst/>
              </a:rPr>
              <a:t>Tipo de solicitud: </a:t>
            </a:r>
            <a:r>
              <a:rPr lang="es-ES" sz="2000" dirty="0">
                <a:solidFill>
                  <a:srgbClr val="333333"/>
                </a:solidFill>
              </a:rPr>
              <a:t>POST, DELETE, PATCH, GET, etc.</a:t>
            </a:r>
          </a:p>
          <a:p>
            <a:pPr algn="just">
              <a:lnSpc>
                <a:spcPts val="2500"/>
              </a:lnSpc>
            </a:pPr>
            <a:r>
              <a:rPr lang="es-ES" sz="2000" b="0" i="0" dirty="0">
                <a:solidFill>
                  <a:srgbClr val="333333"/>
                </a:solidFill>
                <a:effectLst/>
              </a:rPr>
              <a:t>Obtener una lista de diccionarios de cada usuario con las </a:t>
            </a:r>
            <a:r>
              <a:rPr lang="es-ES" sz="2000" b="0" i="0" dirty="0" err="1">
                <a:solidFill>
                  <a:srgbClr val="333333"/>
                </a:solidFill>
                <a:effectLst/>
              </a:rPr>
              <a:t>keys</a:t>
            </a:r>
            <a:r>
              <a:rPr lang="es-ES" sz="2000" b="0" i="0" dirty="0">
                <a:solidFill>
                  <a:srgbClr val="333333"/>
                </a:solidFill>
                <a:effectLst/>
              </a:rPr>
              <a:t>: “host”, “</a:t>
            </a:r>
            <a:r>
              <a:rPr lang="es-ES" sz="2000" b="0" i="0" dirty="0" err="1">
                <a:solidFill>
                  <a:srgbClr val="333333"/>
                </a:solidFill>
                <a:effectLst/>
              </a:rPr>
              <a:t>user_name</a:t>
            </a:r>
            <a:r>
              <a:rPr lang="es-ES" sz="2000" b="0" i="0" dirty="0">
                <a:solidFill>
                  <a:srgbClr val="333333"/>
                </a:solidFill>
                <a:effectLst/>
              </a:rPr>
              <a:t>”, “time”, “</a:t>
            </a:r>
            <a:r>
              <a:rPr lang="es-ES" sz="2000" b="0" i="0" dirty="0" err="1">
                <a:solidFill>
                  <a:srgbClr val="333333"/>
                </a:solidFill>
                <a:effectLst/>
              </a:rPr>
              <a:t>request</a:t>
            </a:r>
            <a:r>
              <a:rPr lang="es-ES" sz="2000" b="0" i="0" dirty="0">
                <a:solidFill>
                  <a:srgbClr val="333333"/>
                </a:solidFill>
                <a:effectLst/>
              </a:rPr>
              <a:t>”.</a:t>
            </a:r>
            <a:endParaRPr lang="es-ES" sz="2000" b="0" i="0" dirty="0">
              <a:solidFill>
                <a:srgbClr val="AAAAAA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891900467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4" name="Rectangle 4"/>
          <p:cNvSpPr>
            <a:spLocks noGrp="1" noChangeArrowheads="1"/>
          </p:cNvSpPr>
          <p:nvPr>
            <p:ph type="title"/>
          </p:nvPr>
        </p:nvSpPr>
        <p:spPr>
          <a:xfrm>
            <a:off x="289721" y="4056"/>
            <a:ext cx="8363272" cy="11430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s-MX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Metacaracteres</a:t>
            </a:r>
            <a:endParaRPr lang="es-MX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E1C784F4-BDDC-4D50-B8E9-68B91761F76A}"/>
              </a:ext>
            </a:extLst>
          </p:cNvPr>
          <p:cNvSpPr txBox="1"/>
          <p:nvPr/>
        </p:nvSpPr>
        <p:spPr>
          <a:xfrm>
            <a:off x="683568" y="1537713"/>
            <a:ext cx="7920880" cy="506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Si quiero </a:t>
            </a:r>
            <a:r>
              <a:rPr lang="es-ES" sz="2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que una línea termine con </a:t>
            </a:r>
            <a:r>
              <a:rPr lang="es-ES" sz="200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</a:rPr>
              <a:t>“Mundo.”</a:t>
            </a:r>
            <a:endParaRPr lang="es-ES" sz="20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0CD01309-A779-489D-9641-3C8825455B71}"/>
              </a:ext>
            </a:extLst>
          </p:cNvPr>
          <p:cNvSpPr txBox="1"/>
          <p:nvPr/>
        </p:nvSpPr>
        <p:spPr>
          <a:xfrm>
            <a:off x="938682" y="962324"/>
            <a:ext cx="7065349" cy="393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fontAlgn="base">
              <a:lnSpc>
                <a:spcPts val="2500"/>
              </a:lnSpc>
              <a:spcAft>
                <a:spcPts val="600"/>
              </a:spcAft>
            </a:pP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( $ ) Fin de una cadena de caracteres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62C75B-E079-4011-A089-37620B49EA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9221" y="2138630"/>
            <a:ext cx="6685558" cy="4325949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4B1865-F3E8-456D-9E52-0E91A931E8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1575" y="1895475"/>
            <a:ext cx="68008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1580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8578</TotalTime>
  <Words>3378</Words>
  <Application>Microsoft Office PowerPoint</Application>
  <PresentationFormat>Presentación en pantalla (4:3)</PresentationFormat>
  <Paragraphs>501</Paragraphs>
  <Slides>101</Slides>
  <Notes>98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101</vt:i4>
      </vt:variant>
    </vt:vector>
  </HeadingPairs>
  <TitlesOfParts>
    <vt:vector size="106" baseType="lpstr">
      <vt:lpstr>Arial</vt:lpstr>
      <vt:lpstr>Calibri</vt:lpstr>
      <vt:lpstr>Dom Casual</vt:lpstr>
      <vt:lpstr>inherit</vt:lpstr>
      <vt:lpstr>Tema de Office</vt:lpstr>
      <vt:lpstr>TI 3001 C Analítica de datos y herramientas de inteligencia artificial</vt:lpstr>
      <vt:lpstr>¿Qué son las expresiones regulares?</vt:lpstr>
      <vt:lpstr>¿Qué son las expresiones regulares?</vt:lpstr>
      <vt:lpstr>¿Cómo usar las expresiones regulares?</vt:lpstr>
      <vt:lpstr>¿Qué pasa si quiero extraer de un directorio de 100 personas sus correos?</vt:lpstr>
      <vt:lpstr>¿Qué pasa si quiero extraer de un directorio de 100 personas sus correos?</vt:lpstr>
      <vt:lpstr>Expresiones regulares</vt:lpstr>
      <vt:lpstr>Módulo regex</vt:lpstr>
      <vt:lpstr>¿Cómo funcionan las expresiones regulares?</vt:lpstr>
      <vt:lpstr>Expresiones regulares</vt:lpstr>
      <vt:lpstr>Expresiones regulares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Expresión regular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Cuantificadores</vt:lpstr>
      <vt:lpstr>Presentación de PowerPoint</vt:lpstr>
      <vt:lpstr>Expresión regular</vt:lpstr>
      <vt:lpstr>Expresión regular</vt:lpstr>
      <vt:lpstr>Expresión regular</vt:lpstr>
      <vt:lpstr>Expresión regular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Grupos</vt:lpstr>
      <vt:lpstr>Expresión regular</vt:lpstr>
      <vt:lpstr>Expresión regular</vt:lpstr>
      <vt:lpstr>Expresión regular</vt:lpstr>
      <vt:lpstr>Flags</vt:lpstr>
      <vt:lpstr>Flags</vt:lpstr>
      <vt:lpstr>Flags</vt:lpstr>
      <vt:lpstr>Ejercicio</vt:lpstr>
      <vt:lpstr>Ejercicio</vt:lpstr>
      <vt:lpstr>Ejercicio</vt:lpstr>
      <vt:lpstr>Ejercicio</vt:lpstr>
      <vt:lpstr>Ejercicio</vt:lpstr>
      <vt:lpstr>Ejercicio</vt:lpstr>
      <vt:lpstr>¿Cómo usar las expresiones regulares?</vt:lpstr>
      <vt:lpstr>¿Cómo usar las expresiones regulares?</vt:lpstr>
      <vt:lpstr>Método search</vt:lpstr>
      <vt:lpstr>Método search</vt:lpstr>
      <vt:lpstr>Método search</vt:lpstr>
      <vt:lpstr>Método match</vt:lpstr>
      <vt:lpstr>Método match</vt:lpstr>
      <vt:lpstr>Método match</vt:lpstr>
      <vt:lpstr>Método findall</vt:lpstr>
      <vt:lpstr>Método findall</vt:lpstr>
      <vt:lpstr>Método finditer()</vt:lpstr>
      <vt:lpstr>Método finditer()</vt:lpstr>
      <vt:lpstr>Expresiones regulares</vt:lpstr>
      <vt:lpstr>Expresiones regulares: \d</vt:lpstr>
      <vt:lpstr>Expresiones regulares: \d</vt:lpstr>
      <vt:lpstr>Metacaracteres</vt:lpstr>
      <vt:lpstr>Metacaracteres</vt:lpstr>
      <vt:lpstr>Metacaracteres</vt:lpstr>
      <vt:lpstr>Metacaracteres</vt:lpstr>
      <vt:lpstr>Metacaracteres</vt:lpstr>
      <vt:lpstr>Presentación de PowerPoint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Metacaracteres</vt:lpstr>
      <vt:lpstr>Secuencias especiales</vt:lpstr>
      <vt:lpstr>Ejemplos</vt:lpstr>
      <vt:lpstr>Ejemplos</vt:lpstr>
      <vt:lpstr>Ejemplos</vt:lpstr>
      <vt:lpstr>Metacaracteres</vt:lpstr>
      <vt:lpstr>Metacaracteres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297</cp:revision>
  <dcterms:created xsi:type="dcterms:W3CDTF">2013-06-24T20:15:42Z</dcterms:created>
  <dcterms:modified xsi:type="dcterms:W3CDTF">2022-08-31T16:26:27Z</dcterms:modified>
</cp:coreProperties>
</file>